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7" r:id="rId3"/>
    <p:sldId id="268" r:id="rId4"/>
    <p:sldId id="325" r:id="rId5"/>
    <p:sldId id="326" r:id="rId6"/>
    <p:sldId id="334" r:id="rId7"/>
    <p:sldId id="327" r:id="rId8"/>
    <p:sldId id="328" r:id="rId9"/>
    <p:sldId id="329" r:id="rId10"/>
    <p:sldId id="330" r:id="rId11"/>
    <p:sldId id="331" r:id="rId12"/>
    <p:sldId id="337" r:id="rId13"/>
    <p:sldId id="335" r:id="rId14"/>
    <p:sldId id="332" r:id="rId15"/>
    <p:sldId id="333" r:id="rId16"/>
    <p:sldId id="336" r:id="rId17"/>
    <p:sldId id="26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33"/>
    <a:srgbClr val="A6A6A6"/>
    <a:srgbClr val="3E3A39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167" autoAdjust="0"/>
  </p:normalViewPr>
  <p:slideViewPr>
    <p:cSldViewPr>
      <p:cViewPr varScale="1">
        <p:scale>
          <a:sx n="70" d="100"/>
          <a:sy n="70" d="100"/>
        </p:scale>
        <p:origin x="18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395C3-F9F2-4147-9BBA-2A9AE60BCC37}" type="datetimeFigureOut">
              <a:rPr lang="zh-CN" altLang="en-US" smtClean="0"/>
              <a:t>2018/6/14/Thursday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1D1BE-3B4B-4F58-9CCB-F51A359C8C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8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06593-D589-479E-9955-2BD4332FFF71}" type="datetimeFigureOut">
              <a:rPr lang="zh-CN" altLang="en-US" smtClean="0"/>
              <a:t>2018/6/14/Thursday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0C349-B5A0-4C17-827D-B7267FFCB8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0C349-B5A0-4C17-827D-B7267FFCB8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6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无图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91880" y="3601153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-8706" y="1205219"/>
            <a:ext cx="1873329" cy="207464"/>
            <a:chOff x="-8706" y="1637360"/>
            <a:chExt cx="1873329" cy="207464"/>
          </a:xfrm>
        </p:grpSpPr>
        <p:sp>
          <p:nvSpPr>
            <p:cNvPr id="21" name="矩形 20"/>
            <p:cNvSpPr/>
            <p:nvPr userDrawn="1"/>
          </p:nvSpPr>
          <p:spPr>
            <a:xfrm>
              <a:off x="-8706" y="1637360"/>
              <a:ext cx="1658911" cy="207464"/>
            </a:xfrm>
            <a:prstGeom prst="rect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直角三角形 21"/>
            <p:cNvSpPr/>
            <p:nvPr userDrawn="1"/>
          </p:nvSpPr>
          <p:spPr>
            <a:xfrm>
              <a:off x="1650206" y="1637360"/>
              <a:ext cx="214417" cy="207464"/>
            </a:xfrm>
            <a:prstGeom prst="rtTriangle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文本占位符 2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47664" y="2305009"/>
            <a:ext cx="6192787" cy="792162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pic>
        <p:nvPicPr>
          <p:cNvPr id="1027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组合 25"/>
          <p:cNvGrpSpPr/>
          <p:nvPr userDrawn="1"/>
        </p:nvGrpSpPr>
        <p:grpSpPr>
          <a:xfrm rot="10800000">
            <a:off x="7270671" y="5185329"/>
            <a:ext cx="1873329" cy="207464"/>
            <a:chOff x="-8706" y="1637360"/>
            <a:chExt cx="1873329" cy="207464"/>
          </a:xfrm>
        </p:grpSpPr>
        <p:sp>
          <p:nvSpPr>
            <p:cNvPr id="27" name="矩形 26"/>
            <p:cNvSpPr/>
            <p:nvPr userDrawn="1"/>
          </p:nvSpPr>
          <p:spPr>
            <a:xfrm>
              <a:off x="-8706" y="1637360"/>
              <a:ext cx="1658911" cy="207464"/>
            </a:xfrm>
            <a:prstGeom prst="rect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直角三角形 27"/>
            <p:cNvSpPr/>
            <p:nvPr userDrawn="1"/>
          </p:nvSpPr>
          <p:spPr>
            <a:xfrm>
              <a:off x="1650206" y="1637360"/>
              <a:ext cx="214417" cy="207464"/>
            </a:xfrm>
            <a:prstGeom prst="rtTriangle">
              <a:avLst/>
            </a:prstGeom>
            <a:solidFill>
              <a:srgbClr val="C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</p:grpSpPr>
        <p:sp>
          <p:nvSpPr>
            <p:cNvPr id="19" name="矩形 18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直角三角形 19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Copyright@2016         </a:t>
            </a:r>
            <a:r>
              <a:rPr lang="en-US" altLang="zh-CN" sz="105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05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_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产品工作\天软VI\公司新VI库\素材\ppt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06" y="874351"/>
            <a:ext cx="9150109" cy="51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860883" y="3447075"/>
            <a:ext cx="4280520" cy="423489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—— </a:t>
            </a:r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8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3563888" y="2420888"/>
            <a:ext cx="5586221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点击此处编辑幻灯片标题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8706" y="816122"/>
            <a:ext cx="2459806" cy="116457"/>
            <a:chOff x="-8706" y="836100"/>
            <a:chExt cx="2459806" cy="116457"/>
          </a:xfrm>
        </p:grpSpPr>
        <p:sp>
          <p:nvSpPr>
            <p:cNvPr id="20" name="矩形 19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直角三角形 22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 userDrawn="1"/>
        </p:nvSpPr>
        <p:spPr>
          <a:xfrm>
            <a:off x="-8705" y="6568335"/>
            <a:ext cx="3860626" cy="2896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0" y="6568335"/>
            <a:ext cx="4114336" cy="289665"/>
            <a:chOff x="0" y="6568335"/>
            <a:chExt cx="4114336" cy="289665"/>
          </a:xfrm>
        </p:grpSpPr>
        <p:sp>
          <p:nvSpPr>
            <p:cNvPr id="27" name="直角三角形 26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0" y="6604084"/>
              <a:ext cx="37799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Copyright@2016         </a:t>
              </a:r>
              <a:r>
                <a:rPr lang="en-US" altLang="zh-CN" sz="105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050" baseline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成都天软信息技术有限公司</a:t>
              </a:r>
              <a:endPara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 userDrawn="1"/>
        </p:nvGrpSpPr>
        <p:grpSpPr>
          <a:xfrm rot="10800000">
            <a:off x="6684228" y="5963059"/>
            <a:ext cx="2459806" cy="116457"/>
            <a:chOff x="-8706" y="836100"/>
            <a:chExt cx="2459806" cy="116457"/>
          </a:xfrm>
        </p:grpSpPr>
        <p:sp>
          <p:nvSpPr>
            <p:cNvPr id="37" name="矩形 36"/>
            <p:cNvSpPr/>
            <p:nvPr userDrawn="1"/>
          </p:nvSpPr>
          <p:spPr>
            <a:xfrm>
              <a:off x="-8706" y="836100"/>
              <a:ext cx="2348458" cy="116457"/>
            </a:xfrm>
            <a:prstGeom prst="rect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直角三角形 37"/>
            <p:cNvSpPr/>
            <p:nvPr userDrawn="1"/>
          </p:nvSpPr>
          <p:spPr>
            <a:xfrm>
              <a:off x="2339753" y="836100"/>
              <a:ext cx="111347" cy="116457"/>
            </a:xfrm>
            <a:prstGeom prst="rtTriangle">
              <a:avLst/>
            </a:prstGeom>
            <a:solidFill>
              <a:srgbClr val="CC3333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587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44" name="矩形 43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直角三角形 44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586706" y="548679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8706" y="707504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16" name="矩形 15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16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矩形 18"/>
          <p:cNvSpPr/>
          <p:nvPr userDrawn="1"/>
        </p:nvSpPr>
        <p:spPr>
          <a:xfrm rot="10800000">
            <a:off x="1566662" y="707503"/>
            <a:ext cx="7577337" cy="144016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 userDrawn="1"/>
        </p:nvSpPr>
        <p:spPr>
          <a:xfrm rot="10800000">
            <a:off x="1422649" y="707503"/>
            <a:ext cx="144016" cy="144016"/>
          </a:xfrm>
          <a:prstGeom prst="rtTriangle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1539462" y="162880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章节一（非当前章节颜色不变）</a:t>
            </a:r>
          </a:p>
        </p:txBody>
      </p:sp>
      <p:sp>
        <p:nvSpPr>
          <p:cNvPr id="37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539462" y="242131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章节二（当前章节改色为</a:t>
            </a:r>
            <a:r>
              <a:rPr lang="en-US" altLang="zh-CN" dirty="0" smtClean="0"/>
              <a:t>R204</a:t>
            </a:r>
            <a:r>
              <a:rPr lang="zh-CN" altLang="en-US" dirty="0" smtClean="0"/>
              <a:t> </a:t>
            </a:r>
            <a:r>
              <a:rPr lang="en-US" altLang="zh-CN" dirty="0" smtClean="0"/>
              <a:t>G51</a:t>
            </a:r>
            <a:r>
              <a:rPr lang="zh-CN" altLang="en-US" dirty="0" smtClean="0"/>
              <a:t> </a:t>
            </a:r>
            <a:r>
              <a:rPr lang="en-US" altLang="zh-CN" dirty="0" smtClean="0"/>
              <a:t>B51</a:t>
            </a:r>
            <a:r>
              <a:rPr lang="zh-CN" altLang="en-US" dirty="0" smtClean="0"/>
              <a:t>）</a:t>
            </a:r>
          </a:p>
        </p:txBody>
      </p:sp>
      <p:sp>
        <p:nvSpPr>
          <p:cNvPr id="38" name="文本占位符 28"/>
          <p:cNvSpPr>
            <a:spLocks noGrp="1"/>
          </p:cNvSpPr>
          <p:nvPr>
            <p:ph type="body" sz="quarter" idx="12" hasCustomPrompt="1"/>
          </p:nvPr>
        </p:nvSpPr>
        <p:spPr>
          <a:xfrm>
            <a:off x="1539462" y="3213820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章节三（非当前章节项目符号用钻石型）</a:t>
            </a:r>
          </a:p>
        </p:txBody>
      </p:sp>
      <p:sp>
        <p:nvSpPr>
          <p:cNvPr id="39" name="文本占位符 28"/>
          <p:cNvSpPr>
            <a:spLocks noGrp="1"/>
          </p:cNvSpPr>
          <p:nvPr>
            <p:ph type="body" sz="quarter" idx="13" hasCustomPrompt="1"/>
          </p:nvPr>
        </p:nvSpPr>
        <p:spPr>
          <a:xfrm>
            <a:off x="1539512" y="4005908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章节四（注意章节标题对齐）</a:t>
            </a:r>
          </a:p>
        </p:txBody>
      </p:sp>
      <p:sp>
        <p:nvSpPr>
          <p:cNvPr id="40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1539512" y="4797996"/>
            <a:ext cx="6317631" cy="43162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"/>
              <a:defRPr sz="24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  章节五（目录整体尽量居中）</a:t>
            </a:r>
          </a:p>
        </p:txBody>
      </p:sp>
      <p:pic>
        <p:nvPicPr>
          <p:cNvPr id="2050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 flipV="1">
            <a:off x="6557758" y="6852618"/>
            <a:ext cx="2586242" cy="2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9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8706" y="420597"/>
            <a:ext cx="576064" cy="144016"/>
            <a:chOff x="251520" y="908720"/>
            <a:chExt cx="576064" cy="144016"/>
          </a:xfrm>
          <a:solidFill>
            <a:srgbClr val="CC3333"/>
          </a:solidFill>
        </p:grpSpPr>
        <p:sp>
          <p:nvSpPr>
            <p:cNvPr id="9" name="矩形 8"/>
            <p:cNvSpPr/>
            <p:nvPr userDrawn="1"/>
          </p:nvSpPr>
          <p:spPr>
            <a:xfrm>
              <a:off x="251520" y="908720"/>
              <a:ext cx="432048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直角三角形 9"/>
            <p:cNvSpPr/>
            <p:nvPr userDrawn="1"/>
          </p:nvSpPr>
          <p:spPr>
            <a:xfrm>
              <a:off x="683568" y="908720"/>
              <a:ext cx="144016" cy="14401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0" y="6536377"/>
            <a:ext cx="6300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Copyright@2016         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83568" y="260350"/>
            <a:ext cx="8136904" cy="43180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单击此处编辑主题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67358" y="981075"/>
            <a:ext cx="8036892" cy="5184775"/>
          </a:xfrm>
        </p:spPr>
        <p:txBody>
          <a:bodyPr/>
          <a:lstStyle>
            <a:lvl1pPr marL="0" indent="0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23" name="Picture 2" descr="E:\产品工作\天软VI\公司新VI库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488598"/>
            <a:ext cx="1584176" cy="36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/>
          <p:cNvGrpSpPr/>
          <p:nvPr userDrawn="1"/>
        </p:nvGrpSpPr>
        <p:grpSpPr>
          <a:xfrm>
            <a:off x="-8705" y="6568335"/>
            <a:ext cx="4123041" cy="289665"/>
            <a:chOff x="-8705" y="6568335"/>
            <a:chExt cx="4123041" cy="289665"/>
          </a:xfrm>
          <a:solidFill>
            <a:srgbClr val="A6A6A6"/>
          </a:solidFill>
        </p:grpSpPr>
        <p:sp>
          <p:nvSpPr>
            <p:cNvPr id="30" name="矩形 29"/>
            <p:cNvSpPr/>
            <p:nvPr userDrawn="1"/>
          </p:nvSpPr>
          <p:spPr>
            <a:xfrm>
              <a:off x="-8705" y="6568335"/>
              <a:ext cx="3860626" cy="2896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直角三角形 30"/>
            <p:cNvSpPr/>
            <p:nvPr userDrawn="1"/>
          </p:nvSpPr>
          <p:spPr>
            <a:xfrm>
              <a:off x="3851921" y="6568335"/>
              <a:ext cx="262415" cy="289665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0" y="6604084"/>
            <a:ext cx="3779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</a:t>
            </a:r>
            <a:r>
              <a:rPr lang="zh-CN" altLang="en-US" sz="10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r>
              <a:rPr lang="zh-CN" altLang="en-US" sz="105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有限公司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灯片编号占位符 2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>
            <a:lvl1pPr>
              <a:defRPr lang="zh-CN" altLang="en-US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C913308-F349-4B6D-A68A-DD1791B4A57B}" type="slidenum">
              <a:rPr lang="en-US" altLang="zh-CN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6640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6226224"/>
            <a:ext cx="9144000" cy="72008"/>
          </a:xfrm>
          <a:prstGeom prst="rect">
            <a:avLst/>
          </a:prstGeom>
          <a:solidFill>
            <a:srgbClr val="C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6383998" y="5301208"/>
            <a:ext cx="2743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 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3415" y="57332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www.cdskysoft.com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2492896"/>
            <a:ext cx="5148263" cy="863674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83430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 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706" y="6453336"/>
            <a:ext cx="9152706" cy="414929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Picture 3" descr="E:\产品工作\天软VI\最终版\天软－logo图形英文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57" y="116632"/>
            <a:ext cx="3087155" cy="71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-1" y="6491523"/>
            <a:ext cx="667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Copyright@2016                         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成都天软信息技术有限公司</a:t>
            </a:r>
            <a:r>
              <a:rPr lang="zh-CN" altLang="en-US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23415" y="646742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800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www.cdskysoft.com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4" b="23888"/>
          <a:stretch/>
        </p:blipFill>
        <p:spPr>
          <a:xfrm>
            <a:off x="0" y="1700808"/>
            <a:ext cx="9144000" cy="3657600"/>
          </a:xfrm>
          <a:prstGeom prst="rect">
            <a:avLst/>
          </a:prstGeom>
        </p:spPr>
      </p:pic>
      <p:sp>
        <p:nvSpPr>
          <p:cNvPr id="11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1916832"/>
            <a:ext cx="5148263" cy="863674"/>
          </a:xfrm>
        </p:spPr>
        <p:txBody>
          <a:bodyPr>
            <a:normAutofit/>
          </a:bodyPr>
          <a:lstStyle>
            <a:lvl1pPr marL="0" indent="0">
              <a:buNone/>
              <a:defRPr sz="4800" baseline="0">
                <a:solidFill>
                  <a:srgbClr val="CC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THANK YOU !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86855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032F0-30CF-49DF-A4F3-6BE3CBB12B1F}" type="datetime1">
              <a:rPr lang="zh-CN" altLang="en-US" smtClean="0"/>
              <a:t>2018/6/14/Thursday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2" r:id="rId3"/>
    <p:sldLayoutId id="2147483660" r:id="rId4"/>
    <p:sldLayoutId id="2147483661" r:id="rId5"/>
    <p:sldLayoutId id="214748366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——Kevin Yuan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err="1"/>
              <a:t>linux</a:t>
            </a:r>
            <a:r>
              <a:rPr lang="zh-CN" altLang="en-US" b="1" dirty="0"/>
              <a:t>下硬盘读写速度测试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0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222327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测试混合读写速度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 smtClean="0"/>
              <a:t>io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/>
              <a:t>:apt-get install </a:t>
            </a:r>
            <a:r>
              <a:rPr lang="en-US" altLang="zh-CN" dirty="0" err="1" smtClean="0"/>
              <a:t>fio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fio</a:t>
            </a:r>
            <a:r>
              <a:rPr lang="zh-CN" altLang="en-US" dirty="0" smtClean="0"/>
              <a:t>是</a:t>
            </a:r>
            <a:r>
              <a:rPr lang="zh-CN" altLang="en-US" dirty="0"/>
              <a:t>测试</a:t>
            </a:r>
            <a:r>
              <a:rPr lang="en-US" altLang="zh-CN" dirty="0"/>
              <a:t>IOPS</a:t>
            </a:r>
            <a:r>
              <a:rPr lang="zh-CN" altLang="en-US" dirty="0"/>
              <a:t>的非常好的工具，用来对硬件进行压力测试和验证，支持</a:t>
            </a:r>
            <a:r>
              <a:rPr lang="en-US" altLang="zh-CN" dirty="0"/>
              <a:t>13</a:t>
            </a:r>
            <a:r>
              <a:rPr lang="zh-CN" altLang="en-US" dirty="0"/>
              <a:t>种不同的</a:t>
            </a:r>
            <a:r>
              <a:rPr lang="en-US" altLang="zh-CN" dirty="0"/>
              <a:t>I/O</a:t>
            </a:r>
            <a:r>
              <a:rPr lang="zh-CN" altLang="en-US" dirty="0"/>
              <a:t>引擎，包括</a:t>
            </a:r>
            <a:r>
              <a:rPr lang="en-US" altLang="zh-CN" dirty="0"/>
              <a:t>:</a:t>
            </a:r>
            <a:r>
              <a:rPr lang="en-US" altLang="zh-CN" dirty="0" err="1"/>
              <a:t>sync,mmap</a:t>
            </a:r>
            <a:r>
              <a:rPr lang="en-US" altLang="zh-CN" dirty="0"/>
              <a:t>, </a:t>
            </a:r>
            <a:r>
              <a:rPr lang="en-US" altLang="zh-CN" dirty="0" err="1"/>
              <a:t>libaio</a:t>
            </a:r>
            <a:r>
              <a:rPr lang="en-US" altLang="zh-CN" dirty="0"/>
              <a:t>, </a:t>
            </a:r>
            <a:r>
              <a:rPr lang="en-US" altLang="zh-CN" dirty="0" err="1"/>
              <a:t>posixaio</a:t>
            </a:r>
            <a:r>
              <a:rPr lang="en-US" altLang="zh-CN" dirty="0"/>
              <a:t>, SG v3, splice, null, network, </a:t>
            </a:r>
            <a:r>
              <a:rPr lang="en-US" altLang="zh-CN" dirty="0" err="1"/>
              <a:t>syslet</a:t>
            </a:r>
            <a:r>
              <a:rPr lang="en-US" altLang="zh-CN" dirty="0"/>
              <a:t>, </a:t>
            </a:r>
            <a:r>
              <a:rPr lang="en-US" altLang="zh-CN" dirty="0" err="1"/>
              <a:t>guasi</a:t>
            </a:r>
            <a:r>
              <a:rPr lang="en-US" altLang="zh-CN" dirty="0"/>
              <a:t>, </a:t>
            </a:r>
            <a:r>
              <a:rPr lang="en-US" altLang="zh-CN" dirty="0" err="1"/>
              <a:t>solarisaio</a:t>
            </a:r>
            <a:r>
              <a:rPr lang="en-US" altLang="zh-CN" dirty="0"/>
              <a:t> </a:t>
            </a:r>
            <a:r>
              <a:rPr lang="zh-CN" altLang="en-US" dirty="0"/>
              <a:t>等等。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测试混合读写速度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顺序读</a:t>
            </a:r>
            <a:r>
              <a:rPr lang="en-US" altLang="zh-CN" dirty="0"/>
              <a:t>:</a:t>
            </a:r>
          </a:p>
          <a:p>
            <a:r>
              <a:rPr lang="en-US" altLang="zh-CN" dirty="0" err="1"/>
              <a:t>fio</a:t>
            </a:r>
            <a:r>
              <a:rPr lang="en-US" altLang="zh-CN" dirty="0"/>
              <a:t> -filename=/dev/</a:t>
            </a:r>
            <a:r>
              <a:rPr lang="en-US" altLang="zh-CN" dirty="0" err="1"/>
              <a:t>sda</a:t>
            </a:r>
            <a:r>
              <a:rPr lang="en-US" altLang="zh-CN" dirty="0"/>
              <a:t> -direct=1 -</a:t>
            </a:r>
            <a:r>
              <a:rPr lang="en-US" altLang="zh-CN" dirty="0" err="1"/>
              <a:t>iodepth</a:t>
            </a:r>
            <a:r>
              <a:rPr lang="en-US" altLang="zh-CN" dirty="0"/>
              <a:t> 1 -thread -</a:t>
            </a:r>
            <a:r>
              <a:rPr lang="en-US" altLang="zh-CN" dirty="0" err="1"/>
              <a:t>rw</a:t>
            </a:r>
            <a:r>
              <a:rPr lang="en-US" altLang="zh-CN" dirty="0"/>
              <a:t>=read -</a:t>
            </a:r>
            <a:r>
              <a:rPr lang="en-US" altLang="zh-CN" dirty="0" err="1"/>
              <a:t>ioengine</a:t>
            </a:r>
            <a:r>
              <a:rPr lang="en-US" altLang="zh-CN" dirty="0"/>
              <a:t>=</a:t>
            </a:r>
            <a:r>
              <a:rPr lang="en-US" altLang="zh-CN" dirty="0" err="1"/>
              <a:t>psync</a:t>
            </a:r>
            <a:r>
              <a:rPr lang="en-US" altLang="zh-CN" dirty="0"/>
              <a:t> -</a:t>
            </a:r>
            <a:r>
              <a:rPr lang="en-US" altLang="zh-CN" dirty="0" err="1"/>
              <a:t>bs</a:t>
            </a:r>
            <a:r>
              <a:rPr lang="en-US" altLang="zh-CN" dirty="0"/>
              <a:t>=16k -size=200G -</a:t>
            </a:r>
            <a:r>
              <a:rPr lang="en-US" altLang="zh-CN" dirty="0" err="1"/>
              <a:t>numjobs</a:t>
            </a:r>
            <a:r>
              <a:rPr lang="en-US" altLang="zh-CN" dirty="0"/>
              <a:t>=30 -runtime=1000 -</a:t>
            </a:r>
            <a:r>
              <a:rPr lang="en-US" altLang="zh-CN" dirty="0" err="1"/>
              <a:t>group_reporting</a:t>
            </a:r>
            <a:r>
              <a:rPr lang="en-US" altLang="zh-CN" dirty="0"/>
              <a:t> -name=</a:t>
            </a:r>
            <a:r>
              <a:rPr lang="en-US" altLang="zh-CN" dirty="0" err="1"/>
              <a:t>mytest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6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测试混合读写速度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随机写：</a:t>
            </a:r>
            <a:br>
              <a:rPr lang="zh-CN" altLang="en-US" dirty="0"/>
            </a:br>
            <a:r>
              <a:rPr lang="en-US" altLang="zh-CN" dirty="0" err="1"/>
              <a:t>fio</a:t>
            </a:r>
            <a:r>
              <a:rPr lang="en-US" altLang="zh-CN" dirty="0"/>
              <a:t> -filename=/dev/sdb1 -direct=1 -</a:t>
            </a:r>
            <a:r>
              <a:rPr lang="en-US" altLang="zh-CN" dirty="0" err="1"/>
              <a:t>iodepth</a:t>
            </a:r>
            <a:r>
              <a:rPr lang="en-US" altLang="zh-CN" dirty="0"/>
              <a:t> 1 -thread -</a:t>
            </a:r>
            <a:r>
              <a:rPr lang="en-US" altLang="zh-CN" dirty="0" err="1"/>
              <a:t>rw</a:t>
            </a:r>
            <a:r>
              <a:rPr lang="en-US" altLang="zh-CN" dirty="0"/>
              <a:t>=</a:t>
            </a:r>
            <a:r>
              <a:rPr lang="en-US" altLang="zh-CN" dirty="0" err="1"/>
              <a:t>randwrite</a:t>
            </a:r>
            <a:r>
              <a:rPr lang="en-US" altLang="zh-CN" dirty="0"/>
              <a:t> -</a:t>
            </a:r>
            <a:r>
              <a:rPr lang="en-US" altLang="zh-CN" dirty="0" err="1"/>
              <a:t>ioengine</a:t>
            </a:r>
            <a:r>
              <a:rPr lang="en-US" altLang="zh-CN" dirty="0"/>
              <a:t>=</a:t>
            </a:r>
            <a:r>
              <a:rPr lang="en-US" altLang="zh-CN" dirty="0" err="1"/>
              <a:t>psync</a:t>
            </a:r>
            <a:r>
              <a:rPr lang="en-US" altLang="zh-CN" dirty="0"/>
              <a:t> -</a:t>
            </a:r>
            <a:r>
              <a:rPr lang="en-US" altLang="zh-CN" dirty="0" err="1"/>
              <a:t>bs</a:t>
            </a:r>
            <a:r>
              <a:rPr lang="en-US" altLang="zh-CN" dirty="0"/>
              <a:t>=16k -size=200G -</a:t>
            </a:r>
            <a:r>
              <a:rPr lang="en-US" altLang="zh-CN" dirty="0" err="1"/>
              <a:t>numjobs</a:t>
            </a:r>
            <a:r>
              <a:rPr lang="en-US" altLang="zh-CN" dirty="0"/>
              <a:t>=30 -runtime=1000 -</a:t>
            </a:r>
            <a:r>
              <a:rPr lang="en-US" altLang="zh-CN" dirty="0" err="1"/>
              <a:t>group_reporting</a:t>
            </a:r>
            <a:r>
              <a:rPr lang="en-US" altLang="zh-CN" dirty="0"/>
              <a:t> -name=</a:t>
            </a:r>
            <a:r>
              <a:rPr lang="en-US" altLang="zh-CN" dirty="0" err="1"/>
              <a:t>mytest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3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测试混合读写速度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顺序写</a:t>
            </a:r>
            <a:r>
              <a:rPr lang="en-US" altLang="zh-CN" dirty="0"/>
              <a:t>:</a:t>
            </a:r>
          </a:p>
          <a:p>
            <a:r>
              <a:rPr lang="en-US" altLang="zh-CN" dirty="0" err="1" smtClean="0"/>
              <a:t>fio</a:t>
            </a:r>
            <a:r>
              <a:rPr lang="en-US" altLang="zh-CN" dirty="0" smtClean="0"/>
              <a:t> </a:t>
            </a:r>
            <a:r>
              <a:rPr lang="en-US" altLang="zh-CN" dirty="0"/>
              <a:t>-filename=/dev/sdb1 -direct=1 -</a:t>
            </a:r>
            <a:r>
              <a:rPr lang="en-US" altLang="zh-CN" dirty="0" err="1"/>
              <a:t>iodepth</a:t>
            </a:r>
            <a:r>
              <a:rPr lang="en-US" altLang="zh-CN" dirty="0"/>
              <a:t> 1 -thread -</a:t>
            </a:r>
            <a:r>
              <a:rPr lang="en-US" altLang="zh-CN" dirty="0" err="1"/>
              <a:t>rw</a:t>
            </a:r>
            <a:r>
              <a:rPr lang="en-US" altLang="zh-CN" dirty="0"/>
              <a:t>=write -</a:t>
            </a:r>
            <a:r>
              <a:rPr lang="en-US" altLang="zh-CN" dirty="0" err="1"/>
              <a:t>ioengine</a:t>
            </a:r>
            <a:r>
              <a:rPr lang="en-US" altLang="zh-CN" dirty="0"/>
              <a:t>=</a:t>
            </a:r>
            <a:r>
              <a:rPr lang="en-US" altLang="zh-CN" dirty="0" err="1"/>
              <a:t>psync</a:t>
            </a:r>
            <a:r>
              <a:rPr lang="en-US" altLang="zh-CN" dirty="0"/>
              <a:t> -</a:t>
            </a:r>
            <a:r>
              <a:rPr lang="en-US" altLang="zh-CN" dirty="0" err="1"/>
              <a:t>bs</a:t>
            </a:r>
            <a:r>
              <a:rPr lang="en-US" altLang="zh-CN" dirty="0"/>
              <a:t>=16k -size=200G -</a:t>
            </a:r>
            <a:r>
              <a:rPr lang="en-US" altLang="zh-CN" dirty="0" err="1"/>
              <a:t>numjobs</a:t>
            </a:r>
            <a:r>
              <a:rPr lang="en-US" altLang="zh-CN" dirty="0"/>
              <a:t>=30 -runtime=1000 -</a:t>
            </a:r>
            <a:r>
              <a:rPr lang="en-US" altLang="zh-CN" dirty="0" err="1"/>
              <a:t>group_reporting</a:t>
            </a:r>
            <a:r>
              <a:rPr lang="en-US" altLang="zh-CN" dirty="0"/>
              <a:t> -name=</a:t>
            </a:r>
            <a:r>
              <a:rPr lang="en-US" altLang="zh-CN" dirty="0" err="1"/>
              <a:t>mytest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测试混合读写速度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混合随机读写：</a:t>
            </a:r>
          </a:p>
          <a:p>
            <a:r>
              <a:rPr lang="en-US" altLang="zh-CN" dirty="0" err="1"/>
              <a:t>fio</a:t>
            </a:r>
            <a:r>
              <a:rPr lang="en-US" altLang="zh-CN" dirty="0"/>
              <a:t> -filename=/dev/sdb1 -direct=1 -</a:t>
            </a:r>
            <a:r>
              <a:rPr lang="en-US" altLang="zh-CN" dirty="0" err="1"/>
              <a:t>iodepth</a:t>
            </a:r>
            <a:r>
              <a:rPr lang="en-US" altLang="zh-CN" dirty="0"/>
              <a:t> 1 -thread -</a:t>
            </a:r>
            <a:r>
              <a:rPr lang="en-US" altLang="zh-CN" dirty="0" err="1"/>
              <a:t>rw</a:t>
            </a:r>
            <a:r>
              <a:rPr lang="en-US" altLang="zh-CN" dirty="0"/>
              <a:t>=</a:t>
            </a:r>
            <a:r>
              <a:rPr lang="en-US" altLang="zh-CN" dirty="0" err="1"/>
              <a:t>randrw</a:t>
            </a:r>
            <a:r>
              <a:rPr lang="en-US" altLang="zh-CN" dirty="0"/>
              <a:t> -</a:t>
            </a:r>
            <a:r>
              <a:rPr lang="en-US" altLang="zh-CN" dirty="0" err="1"/>
              <a:t>rwmixread</a:t>
            </a:r>
            <a:r>
              <a:rPr lang="en-US" altLang="zh-CN" dirty="0"/>
              <a:t>=70 -</a:t>
            </a:r>
            <a:r>
              <a:rPr lang="en-US" altLang="zh-CN" dirty="0" err="1"/>
              <a:t>ioengine</a:t>
            </a:r>
            <a:r>
              <a:rPr lang="en-US" altLang="zh-CN" dirty="0"/>
              <a:t>=</a:t>
            </a:r>
            <a:r>
              <a:rPr lang="en-US" altLang="zh-CN" dirty="0" err="1"/>
              <a:t>psync</a:t>
            </a:r>
            <a:r>
              <a:rPr lang="en-US" altLang="zh-CN" dirty="0"/>
              <a:t> -</a:t>
            </a:r>
            <a:r>
              <a:rPr lang="en-US" altLang="zh-CN" dirty="0" err="1"/>
              <a:t>bs</a:t>
            </a:r>
            <a:r>
              <a:rPr lang="en-US" altLang="zh-CN" dirty="0"/>
              <a:t>=16k -size=200G -</a:t>
            </a:r>
            <a:r>
              <a:rPr lang="en-US" altLang="zh-CN" dirty="0" err="1"/>
              <a:t>numjobs</a:t>
            </a:r>
            <a:r>
              <a:rPr lang="en-US" altLang="zh-CN" dirty="0"/>
              <a:t>=30 -runtime=100 -</a:t>
            </a:r>
            <a:r>
              <a:rPr lang="en-US" altLang="zh-CN" dirty="0" err="1"/>
              <a:t>group_reporting</a:t>
            </a:r>
            <a:r>
              <a:rPr lang="en-US" altLang="zh-CN" dirty="0"/>
              <a:t> -name=</a:t>
            </a:r>
            <a:r>
              <a:rPr lang="en-US" altLang="zh-CN" dirty="0" err="1"/>
              <a:t>mytest</a:t>
            </a:r>
            <a:r>
              <a:rPr lang="en-US" altLang="zh-CN" dirty="0"/>
              <a:t> -</a:t>
            </a:r>
            <a:r>
              <a:rPr lang="en-US" altLang="zh-CN" dirty="0" err="1"/>
              <a:t>ioscheduler</a:t>
            </a:r>
            <a:r>
              <a:rPr lang="en-US" altLang="zh-CN" dirty="0"/>
              <a:t>=</a:t>
            </a:r>
            <a:r>
              <a:rPr lang="en-US" altLang="zh-CN" dirty="0" err="1"/>
              <a:t>noop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明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15</a:t>
            </a:fld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测试混合读写速度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33198"/>
              </p:ext>
            </p:extLst>
          </p:nvPr>
        </p:nvGraphicFramePr>
        <p:xfrm>
          <a:off x="666258" y="1628796"/>
          <a:ext cx="8136904" cy="45370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0251"/>
                <a:gridCol w="5876653"/>
              </a:tblGrid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filename=/dev/sdb1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测试文件名称，通常选择需要测试的盘的</a:t>
                      </a:r>
                      <a:r>
                        <a:rPr lang="en-US" altLang="zh-CN" sz="1100" u="none" strike="noStrike">
                          <a:effectLst/>
                        </a:rPr>
                        <a:t>data</a:t>
                      </a:r>
                      <a:r>
                        <a:rPr lang="zh-CN" altLang="en-US" sz="1100" u="none" strike="noStrike">
                          <a:effectLst/>
                        </a:rPr>
                        <a:t>目录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direct=1    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测试过程绕过机器自带的</a:t>
                      </a:r>
                      <a:r>
                        <a:rPr lang="en-US" altLang="zh-CN" sz="1100" u="none" strike="noStrike">
                          <a:effectLst/>
                        </a:rPr>
                        <a:t>buffer</a:t>
                      </a:r>
                      <a:r>
                        <a:rPr lang="zh-CN" altLang="en-US" sz="1100" u="none" strike="noStrike">
                          <a:effectLst/>
                        </a:rPr>
                        <a:t>。使测试结果更真实。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rw=randwrite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测试随机写的</a:t>
                      </a:r>
                      <a:r>
                        <a:rPr lang="en-US" altLang="zh-CN" sz="1100" u="none" strike="noStrike">
                          <a:effectLst/>
                        </a:rPr>
                        <a:t>I/O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rw=randrw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测试随机写和读的</a:t>
                      </a:r>
                      <a:r>
                        <a:rPr lang="en-US" altLang="zh-CN" sz="1100" u="none" strike="noStrike">
                          <a:effectLst/>
                        </a:rPr>
                        <a:t>I/O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bs=16k  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单次</a:t>
                      </a:r>
                      <a:r>
                        <a:rPr lang="en-US" altLang="zh-CN" sz="1100" u="none" strike="noStrike">
                          <a:effectLst/>
                        </a:rPr>
                        <a:t>io</a:t>
                      </a:r>
                      <a:r>
                        <a:rPr lang="zh-CN" altLang="en-US" sz="1100" u="none" strike="noStrike">
                          <a:effectLst/>
                        </a:rPr>
                        <a:t>的块文件大小为</a:t>
                      </a:r>
                      <a:r>
                        <a:rPr lang="en-US" altLang="zh-CN" sz="1100" u="none" strike="noStrike">
                          <a:effectLst/>
                        </a:rPr>
                        <a:t>16k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size=5g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本次的测试文件大小为</a:t>
                      </a:r>
                      <a:r>
                        <a:rPr lang="en-US" altLang="zh-CN" sz="1100" u="none" strike="noStrike">
                          <a:effectLst/>
                        </a:rPr>
                        <a:t>5g</a:t>
                      </a:r>
                      <a:r>
                        <a:rPr lang="zh-CN" altLang="en-US" sz="1100" u="none" strike="noStrike">
                          <a:effectLst/>
                        </a:rPr>
                        <a:t>，以每次</a:t>
                      </a:r>
                      <a:r>
                        <a:rPr lang="en-US" altLang="zh-CN" sz="1100" u="none" strike="noStrike">
                          <a:effectLst/>
                        </a:rPr>
                        <a:t>4k</a:t>
                      </a:r>
                      <a:r>
                        <a:rPr lang="zh-CN" altLang="en-US" sz="1100" u="none" strike="noStrike">
                          <a:effectLst/>
                        </a:rPr>
                        <a:t>的</a:t>
                      </a:r>
                      <a:r>
                        <a:rPr lang="en-US" altLang="zh-CN" sz="1100" u="none" strike="noStrike">
                          <a:effectLst/>
                        </a:rPr>
                        <a:t>io</a:t>
                      </a:r>
                      <a:r>
                        <a:rPr lang="zh-CN" altLang="en-US" sz="1100" u="none" strike="noStrike">
                          <a:effectLst/>
                        </a:rPr>
                        <a:t>进行测试。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numjobs=30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本次的测试线程为</a:t>
                      </a:r>
                      <a:r>
                        <a:rPr lang="en-US" altLang="zh-CN" sz="1100" u="none" strike="noStrike">
                          <a:effectLst/>
                        </a:rPr>
                        <a:t>30.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730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runtime=1000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测试时间为</a:t>
                      </a:r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r>
                        <a:rPr lang="zh-CN" altLang="en-US" sz="1100" u="none" strike="noStrike">
                          <a:effectLst/>
                        </a:rPr>
                        <a:t>秒，如果不写则一直将</a:t>
                      </a:r>
                      <a:r>
                        <a:rPr lang="en-US" altLang="zh-CN" sz="1100" u="none" strike="noStrike">
                          <a:effectLst/>
                        </a:rPr>
                        <a:t>5g</a:t>
                      </a:r>
                      <a:r>
                        <a:rPr lang="zh-CN" altLang="en-US" sz="1100" u="none" strike="noStrike">
                          <a:effectLst/>
                        </a:rPr>
                        <a:t>文件分</a:t>
                      </a:r>
                      <a:r>
                        <a:rPr lang="en-US" altLang="zh-CN" sz="1100" u="none" strike="noStrike">
                          <a:effectLst/>
                        </a:rPr>
                        <a:t>4k</a:t>
                      </a:r>
                      <a:r>
                        <a:rPr lang="zh-CN" altLang="en-US" sz="1100" u="none" strike="noStrike">
                          <a:effectLst/>
                        </a:rPr>
                        <a:t>每次写完为止。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ioengine=psync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io</a:t>
                      </a:r>
                      <a:r>
                        <a:rPr lang="zh-CN" altLang="en-US" sz="1100" u="none" strike="noStrike">
                          <a:effectLst/>
                        </a:rPr>
                        <a:t>引擎使用</a:t>
                      </a:r>
                      <a:r>
                        <a:rPr lang="en-US" sz="1100" u="none" strike="noStrike">
                          <a:effectLst/>
                        </a:rPr>
                        <a:t>pync</a:t>
                      </a:r>
                      <a:r>
                        <a:rPr lang="zh-CN" altLang="en-US" sz="1100" u="none" strike="noStrike">
                          <a:effectLst/>
                        </a:rPr>
                        <a:t>方式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rwmixwrite=30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>
                          <a:effectLst/>
                        </a:rPr>
                        <a:t>在混合读写的模式下，写占</a:t>
                      </a:r>
                      <a:r>
                        <a:rPr lang="en-US" altLang="zh-CN" sz="1100" u="none" strike="noStrike">
                          <a:effectLst/>
                        </a:rPr>
                        <a:t>30%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  <a:tr h="4063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group_reporting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u="none" strike="noStrike" dirty="0">
                          <a:effectLst/>
                        </a:rPr>
                        <a:t>关于显示结果的，汇总每个进程的信息。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60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THANK YOU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4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1547664" y="1556792"/>
            <a:ext cx="6317631" cy="43162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CC3333"/>
                </a:solidFill>
              </a:rPr>
              <a:t>  第</a:t>
            </a:r>
            <a:r>
              <a:rPr lang="zh-CN" altLang="en-US" dirty="0">
                <a:solidFill>
                  <a:srgbClr val="CC3333"/>
                </a:solidFill>
              </a:rPr>
              <a:t>一章  测试读取速度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1646312" y="6530604"/>
            <a:ext cx="2133600" cy="365125"/>
          </a:xfrm>
        </p:spPr>
        <p:txBody>
          <a:bodyPr/>
          <a:lstStyle/>
          <a:p>
            <a:fld id="{0C913308-F349-4B6D-A68A-DD1791B4A57B}" type="slidenum">
              <a:rPr lang="en-US" altLang="zh-CN" smtClean="0"/>
              <a:pPr/>
              <a:t>1</a:t>
            </a:fld>
            <a:endParaRPr lang="en-US" dirty="0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547664" y="2421310"/>
            <a:ext cx="6317631" cy="431626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CC3333"/>
                </a:solidFill>
              </a:rPr>
              <a:t>  </a:t>
            </a:r>
            <a:r>
              <a:rPr lang="zh-CN" altLang="en-US" dirty="0">
                <a:solidFill>
                  <a:srgbClr val="CC3333"/>
                </a:solidFill>
              </a:rPr>
              <a:t>第二章  测试写速</a:t>
            </a:r>
            <a:r>
              <a:rPr lang="zh-CN" altLang="en-US" dirty="0" smtClean="0">
                <a:solidFill>
                  <a:srgbClr val="CC3333"/>
                </a:solidFill>
              </a:rPr>
              <a:t>度</a:t>
            </a:r>
            <a:endParaRPr lang="en-US" altLang="zh-CN" dirty="0" smtClean="0">
              <a:solidFill>
                <a:srgbClr val="CC3333"/>
              </a:solidFill>
            </a:endParaRPr>
          </a:p>
          <a:p>
            <a:endParaRPr lang="en-US" altLang="zh-CN" dirty="0">
              <a:solidFill>
                <a:srgbClr val="CC3333"/>
              </a:solidFill>
            </a:endParaRPr>
          </a:p>
          <a:p>
            <a:r>
              <a:rPr lang="zh-CN" altLang="en-US" dirty="0" smtClean="0">
                <a:solidFill>
                  <a:srgbClr val="CC3333"/>
                </a:solidFill>
              </a:rPr>
              <a:t>  第三章  </a:t>
            </a:r>
            <a:r>
              <a:rPr lang="zh-CN" altLang="en-US" dirty="0">
                <a:solidFill>
                  <a:srgbClr val="CC3333"/>
                </a:solidFill>
              </a:rPr>
              <a:t>测</a:t>
            </a:r>
            <a:r>
              <a:rPr lang="zh-CN" altLang="en-US" dirty="0" smtClean="0">
                <a:solidFill>
                  <a:srgbClr val="CC3333"/>
                </a:solidFill>
              </a:rPr>
              <a:t>试混合读写</a:t>
            </a:r>
            <a:r>
              <a:rPr lang="zh-CN" altLang="en-US" dirty="0">
                <a:solidFill>
                  <a:srgbClr val="CC3333"/>
                </a:solidFill>
              </a:rPr>
              <a:t>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>
              <a:solidFill>
                <a:srgbClr val="CC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测试读取速度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2</a:t>
            </a:fld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type="body" sz="quarter" idx="14"/>
          </p:nvPr>
        </p:nvSpPr>
        <p:spPr>
          <a:xfrm>
            <a:off x="711572" y="981075"/>
            <a:ext cx="8036892" cy="5184775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US" altLang="zh-CN" dirty="0" err="1"/>
              <a:t>h</a:t>
            </a:r>
            <a:r>
              <a:rPr lang="en-US" altLang="zh-CN" dirty="0" err="1" smtClean="0"/>
              <a:t>parm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>
              <a:lnSpc>
                <a:spcPts val="4000"/>
              </a:lnSpc>
            </a:pPr>
            <a:r>
              <a:rPr lang="zh-CN" altLang="en-US" dirty="0"/>
              <a:t>安装</a:t>
            </a:r>
            <a:r>
              <a:rPr lang="en-US" altLang="zh-CN" dirty="0" smtClean="0"/>
              <a:t>:apt-get </a:t>
            </a:r>
            <a:r>
              <a:rPr lang="en-US" altLang="zh-CN" dirty="0"/>
              <a:t>install </a:t>
            </a:r>
            <a:r>
              <a:rPr lang="en-US" altLang="zh-CN" dirty="0" err="1"/>
              <a:t>hdparm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查看硬</a:t>
            </a:r>
            <a:r>
              <a:rPr lang="zh-CN" altLang="en-US" dirty="0" smtClean="0"/>
              <a:t>盘信息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–h</a:t>
            </a:r>
          </a:p>
          <a:p>
            <a:pPr>
              <a:lnSpc>
                <a:spcPts val="4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852936"/>
            <a:ext cx="731467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测试读取速度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获取硬盘设备名称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25" y="1587499"/>
            <a:ext cx="7267502" cy="41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测试读取速度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fdisk</a:t>
            </a:r>
            <a:r>
              <a:rPr lang="en-US" altLang="zh-CN" dirty="0" smtClean="0"/>
              <a:t> –l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–h</a:t>
            </a:r>
            <a:r>
              <a:rPr lang="zh-CN" altLang="en-US" dirty="0" smtClean="0"/>
              <a:t>的区别</a:t>
            </a:r>
            <a:r>
              <a:rPr lang="en-US" altLang="zh-CN" dirty="0" smtClean="0"/>
              <a:t>:</a:t>
            </a:r>
          </a:p>
          <a:p>
            <a:endParaRPr lang="en-US" altLang="zh-CN" dirty="0"/>
          </a:p>
          <a:p>
            <a:r>
              <a:rPr lang="en-US" altLang="zh-CN" dirty="0" smtClean="0"/>
              <a:t>1.fdisk</a:t>
            </a:r>
            <a:r>
              <a:rPr lang="zh-CN" altLang="en-US" dirty="0"/>
              <a:t>工具是分区工具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df</a:t>
            </a:r>
            <a:r>
              <a:rPr lang="zh-CN" altLang="en-US" dirty="0"/>
              <a:t>是用来查看文件系统</a:t>
            </a:r>
            <a:r>
              <a:rPr lang="en-US" altLang="zh-CN" dirty="0"/>
              <a:t>(</a:t>
            </a:r>
            <a:r>
              <a:rPr lang="zh-CN" altLang="en-US" dirty="0"/>
              <a:t>分区</a:t>
            </a:r>
            <a:r>
              <a:rPr lang="en-US" altLang="zh-CN" dirty="0"/>
              <a:t>)</a:t>
            </a:r>
            <a:r>
              <a:rPr lang="zh-CN" altLang="en-US" dirty="0"/>
              <a:t>的使用情况</a:t>
            </a:r>
            <a:r>
              <a:rPr lang="zh-CN" altLang="en-US" dirty="0" smtClean="0"/>
              <a:t>的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 smtClean="0"/>
              <a:t>2.fdisk</a:t>
            </a:r>
            <a:r>
              <a:rPr lang="zh-CN" altLang="en-US" dirty="0"/>
              <a:t>侧重于显示分区表的信息</a:t>
            </a:r>
            <a:r>
              <a:rPr lang="zh-CN" altLang="en-US" dirty="0" smtClean="0"/>
              <a:t>；</a:t>
            </a:r>
            <a:r>
              <a:rPr lang="en-US" altLang="zh-CN" dirty="0" err="1" smtClean="0"/>
              <a:t>df</a:t>
            </a:r>
            <a:r>
              <a:rPr lang="zh-CN" altLang="en-US" dirty="0"/>
              <a:t>侧重于显示当前系统中所有文件系统的信息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3.fdisk </a:t>
            </a:r>
            <a:r>
              <a:rPr lang="en-US" altLang="zh-CN" dirty="0"/>
              <a:t>-l </a:t>
            </a:r>
            <a:r>
              <a:rPr lang="zh-CN" altLang="en-US" dirty="0"/>
              <a:t>查看当前的磁盘</a:t>
            </a:r>
            <a:r>
              <a:rPr lang="zh-CN" altLang="en-US" dirty="0" smtClean="0"/>
              <a:t>分区信</a:t>
            </a:r>
            <a:r>
              <a:rPr lang="zh-CN" altLang="en-US" dirty="0"/>
              <a:t>息</a:t>
            </a:r>
            <a:r>
              <a:rPr lang="en-US" altLang="zh-CN" dirty="0"/>
              <a:t>(</a:t>
            </a:r>
            <a:r>
              <a:rPr lang="zh-CN" altLang="en-US" dirty="0"/>
              <a:t>主要是分区表信息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fdisk</a:t>
            </a:r>
            <a:r>
              <a:rPr lang="en-US" altLang="zh-CN" dirty="0"/>
              <a:t> /dev/</a:t>
            </a:r>
            <a:r>
              <a:rPr lang="en-US" altLang="zh-CN" dirty="0" err="1"/>
              <a:t>sda</a:t>
            </a:r>
            <a:r>
              <a:rPr lang="en-US" altLang="zh-CN" dirty="0"/>
              <a:t> </a:t>
            </a:r>
            <a:r>
              <a:rPr lang="zh-CN" altLang="en-US" dirty="0"/>
              <a:t>对磁盘</a:t>
            </a:r>
            <a:r>
              <a:rPr lang="en-US" altLang="zh-CN" dirty="0"/>
              <a:t>/dev/</a:t>
            </a:r>
            <a:r>
              <a:rPr lang="en-US" altLang="zh-CN" dirty="0" err="1"/>
              <a:t>sda</a:t>
            </a:r>
            <a:r>
              <a:rPr lang="zh-CN" altLang="en-US" dirty="0"/>
              <a:t>进行分区操</a:t>
            </a:r>
            <a:r>
              <a:rPr lang="zh-CN" altLang="en-US" dirty="0" smtClean="0"/>
              <a:t>作</a:t>
            </a:r>
            <a:r>
              <a:rPr lang="en-US" altLang="zh-CN" dirty="0" smtClean="0"/>
              <a:t>;</a:t>
            </a:r>
            <a:r>
              <a:rPr lang="en-US" altLang="zh-CN" dirty="0" err="1" smtClean="0"/>
              <a:t>df</a:t>
            </a:r>
            <a:r>
              <a:rPr lang="en-US" altLang="zh-CN" dirty="0" smtClean="0"/>
              <a:t> </a:t>
            </a:r>
            <a:r>
              <a:rPr lang="en-US" altLang="zh-CN" dirty="0"/>
              <a:t>-h </a:t>
            </a:r>
            <a:r>
              <a:rPr lang="zh-CN" altLang="en-US" dirty="0"/>
              <a:t>查看当前文件系统信息，包括容量大小、使用情况、挂载点等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测试读取速度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测试结果</a:t>
            </a:r>
            <a:r>
              <a:rPr lang="en-US" altLang="zh-CN" dirty="0" smtClean="0"/>
              <a:t>:</a:t>
            </a:r>
          </a:p>
          <a:p>
            <a:r>
              <a:rPr lang="en-US" altLang="zh-CN" dirty="0" err="1" smtClean="0"/>
              <a:t>hdparm</a:t>
            </a:r>
            <a:r>
              <a:rPr lang="en-US" altLang="zh-CN" dirty="0" smtClean="0"/>
              <a:t> </a:t>
            </a:r>
            <a:r>
              <a:rPr lang="en-US" altLang="zh-CN" dirty="0"/>
              <a:t>–</a:t>
            </a:r>
            <a:r>
              <a:rPr lang="en-US" altLang="zh-CN" dirty="0" smtClean="0"/>
              <a:t>t </a:t>
            </a:r>
            <a:r>
              <a:rPr lang="en-US" altLang="zh-CN" dirty="0"/>
              <a:t>/</a:t>
            </a:r>
            <a:r>
              <a:rPr lang="en-US" altLang="zh-CN" dirty="0" smtClean="0"/>
              <a:t>dev/sdb1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58" y="2276872"/>
            <a:ext cx="6962775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测试读取速度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 smtClean="0"/>
              <a:t>hdparm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tT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dev/sdb1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20" y="1844824"/>
            <a:ext cx="83589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测试读取速度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-t </a:t>
            </a:r>
            <a:r>
              <a:rPr lang="zh-CN" altLang="en-US" dirty="0"/>
              <a:t>评估硬盘的读取效率</a:t>
            </a:r>
            <a:r>
              <a:rPr lang="en-US" altLang="zh-CN" dirty="0"/>
              <a:t>;-T </a:t>
            </a:r>
            <a:r>
              <a:rPr lang="zh-CN" altLang="en-US" dirty="0"/>
              <a:t>评估硬盘快取的读取效率</a:t>
            </a:r>
            <a:endParaRPr lang="en-US" altLang="zh-CN" dirty="0"/>
          </a:p>
          <a:p>
            <a:r>
              <a:rPr lang="en-US" altLang="zh-CN" dirty="0"/>
              <a:t>Timing cached reads: 25724 MB in 1.99 seconds = 12902.16 MB/sec</a:t>
            </a:r>
            <a:br>
              <a:rPr lang="en-US" altLang="zh-CN" dirty="0"/>
            </a:br>
            <a:r>
              <a:rPr lang="zh-CN" altLang="en-US" dirty="0"/>
              <a:t>硬盘快取的读取效率</a:t>
            </a:r>
            <a:r>
              <a:rPr lang="en-US" altLang="zh-CN" dirty="0"/>
              <a:t>25724MB</a:t>
            </a:r>
            <a:r>
              <a:rPr lang="zh-CN" altLang="en-US" dirty="0"/>
              <a:t>用了</a:t>
            </a:r>
            <a:r>
              <a:rPr lang="en-US" altLang="zh-CN" dirty="0"/>
              <a:t>1.99</a:t>
            </a:r>
            <a:r>
              <a:rPr lang="zh-CN" altLang="en-US" dirty="0"/>
              <a:t>秒，平均 </a:t>
            </a:r>
            <a:r>
              <a:rPr lang="en-US" altLang="zh-CN" dirty="0"/>
              <a:t>12902.16 MB/sec</a:t>
            </a:r>
            <a:br>
              <a:rPr lang="en-US" altLang="zh-CN" dirty="0"/>
            </a:br>
            <a:r>
              <a:rPr lang="en-US" altLang="zh-CN" dirty="0"/>
              <a:t>Timing buffered disk reads: 74 MB in 3.02 seconds = 24.5 MB/sec </a:t>
            </a:r>
            <a:br>
              <a:rPr lang="en-US" altLang="zh-CN" dirty="0"/>
            </a:br>
            <a:r>
              <a:rPr lang="zh-CN" altLang="en-US" dirty="0"/>
              <a:t>硬盘读取效率</a:t>
            </a:r>
            <a:r>
              <a:rPr lang="en-US" altLang="zh-CN" dirty="0"/>
              <a:t>74MB</a:t>
            </a:r>
            <a:r>
              <a:rPr lang="zh-CN" altLang="en-US" dirty="0"/>
              <a:t>用了</a:t>
            </a:r>
            <a:r>
              <a:rPr lang="en-US" altLang="zh-CN" dirty="0"/>
              <a:t>3.02</a:t>
            </a:r>
            <a:r>
              <a:rPr lang="zh-CN" altLang="en-US" dirty="0"/>
              <a:t>秒，平均</a:t>
            </a:r>
            <a:r>
              <a:rPr lang="en-US" altLang="zh-CN" dirty="0"/>
              <a:t>24.5 MB/sec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C3333"/>
                </a:solidFill>
              </a:rPr>
              <a:t>测试写速度</a:t>
            </a:r>
            <a:endParaRPr lang="en-US" altLang="zh-CN" dirty="0">
              <a:solidFill>
                <a:srgbClr val="CC3333"/>
              </a:solidFill>
            </a:endParaRP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time</a:t>
            </a:r>
            <a:r>
              <a:rPr lang="zh-CN" altLang="en-US" dirty="0"/>
              <a:t>命令和</a:t>
            </a:r>
            <a:r>
              <a:rPr lang="en-US" altLang="zh-CN" dirty="0" err="1"/>
              <a:t>dd</a:t>
            </a:r>
            <a:r>
              <a:rPr lang="zh-CN" altLang="en-US" dirty="0"/>
              <a:t>命令可以简单测试硬盘的写速</a:t>
            </a:r>
            <a:r>
              <a:rPr lang="zh-CN" altLang="en-US" dirty="0" smtClean="0"/>
              <a:t>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命令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time </a:t>
            </a:r>
            <a:r>
              <a:rPr lang="en-US" altLang="zh-CN" dirty="0" err="1"/>
              <a:t>dd</a:t>
            </a:r>
            <a:r>
              <a:rPr lang="en-US" altLang="zh-CN" dirty="0"/>
              <a:t> if=/dev/zero of=/dev/sdb1 </a:t>
            </a:r>
            <a:r>
              <a:rPr lang="en-US" altLang="zh-CN" dirty="0" err="1"/>
              <a:t>bs</a:t>
            </a:r>
            <a:r>
              <a:rPr lang="en-US" altLang="zh-CN" dirty="0"/>
              <a:t>=1M </a:t>
            </a:r>
            <a:r>
              <a:rPr lang="en-US" altLang="zh-CN" dirty="0" smtClean="0"/>
              <a:t>count=1000</a:t>
            </a:r>
          </a:p>
          <a:p>
            <a:r>
              <a:rPr lang="zh-CN" altLang="en-US" dirty="0" smtClean="0"/>
              <a:t>其</a:t>
            </a:r>
            <a:r>
              <a:rPr lang="zh-CN" altLang="en-US" dirty="0"/>
              <a:t>中</a:t>
            </a:r>
            <a:r>
              <a:rPr lang="en-US" altLang="zh-CN" dirty="0"/>
              <a:t>/dev/zero</a:t>
            </a:r>
            <a:r>
              <a:rPr lang="zh-CN" altLang="en-US" dirty="0"/>
              <a:t>是一个伪设备，它只产生空字符流，对它不会产生</a:t>
            </a:r>
            <a:r>
              <a:rPr lang="en-US" altLang="zh-CN" dirty="0"/>
              <a:t>IO</a:t>
            </a:r>
            <a:r>
              <a:rPr lang="zh-CN" altLang="en-US" dirty="0"/>
              <a:t>，所以，</a:t>
            </a:r>
            <a:r>
              <a:rPr lang="en-US" altLang="zh-CN" dirty="0"/>
              <a:t>IO</a:t>
            </a:r>
            <a:r>
              <a:rPr lang="zh-CN" altLang="en-US" dirty="0"/>
              <a:t>都会集中在</a:t>
            </a:r>
            <a:r>
              <a:rPr lang="en-US" altLang="zh-CN" dirty="0"/>
              <a:t>of</a:t>
            </a:r>
            <a:r>
              <a:rPr lang="zh-CN" altLang="en-US" dirty="0"/>
              <a:t>文件中，</a:t>
            </a:r>
            <a:r>
              <a:rPr lang="en-US" altLang="zh-CN" dirty="0"/>
              <a:t>of</a:t>
            </a:r>
            <a:r>
              <a:rPr lang="zh-CN" altLang="en-US" dirty="0"/>
              <a:t>文件只用于写，所以这个命令相当于测</a:t>
            </a:r>
            <a:r>
              <a:rPr lang="zh-CN" altLang="en-US" dirty="0" smtClean="0"/>
              <a:t>试硬盘的</a:t>
            </a:r>
            <a:r>
              <a:rPr lang="zh-CN" altLang="en-US" dirty="0"/>
              <a:t>写能力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/>
              <a:t>dd</a:t>
            </a:r>
            <a:r>
              <a:rPr lang="zh-CN" altLang="en-US" dirty="0"/>
              <a:t>命令是一个非常强大的命</a:t>
            </a:r>
            <a:r>
              <a:rPr lang="zh-CN" altLang="en-US" dirty="0" smtClean="0"/>
              <a:t>令</a:t>
            </a:r>
            <a:r>
              <a:rPr lang="en-US" altLang="zh-CN" dirty="0" smtClean="0"/>
              <a:t>;</a:t>
            </a:r>
            <a:r>
              <a:rPr lang="zh-CN" altLang="en-US" dirty="0"/>
              <a:t>使用</a:t>
            </a:r>
            <a:r>
              <a:rPr lang="en-US" altLang="zh-CN" dirty="0" err="1"/>
              <a:t>dd</a:t>
            </a:r>
            <a:r>
              <a:rPr lang="zh-CN" altLang="en-US" dirty="0"/>
              <a:t>来测试硬盘读写速度只能提供一个大概的测试结果，而且是连续</a:t>
            </a:r>
            <a:r>
              <a:rPr lang="en-US" altLang="zh-CN" dirty="0"/>
              <a:t>IO </a:t>
            </a:r>
            <a:r>
              <a:rPr lang="zh-CN" altLang="en-US" dirty="0"/>
              <a:t>而不是随机</a:t>
            </a:r>
            <a:r>
              <a:rPr lang="en-US" altLang="zh-CN" dirty="0"/>
              <a:t>IO </a:t>
            </a:r>
            <a:r>
              <a:rPr lang="zh-CN" altLang="en-US" dirty="0"/>
              <a:t>，理论上文件规模越大，测试结果越准确。理论上</a:t>
            </a:r>
            <a:r>
              <a:rPr lang="en-US" altLang="zh-CN" dirty="0" err="1"/>
              <a:t>bs</a:t>
            </a:r>
            <a:r>
              <a:rPr lang="zh-CN" altLang="en-US" dirty="0"/>
              <a:t>越大，所测得性能越高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C913308-F349-4B6D-A68A-DD1791B4A57B}" type="slidenum">
              <a:rPr lang="en-US" altLang="zh-CN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5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897</Words>
  <Application>Microsoft Office PowerPoint</Application>
  <PresentationFormat>全屏显示(4:3)</PresentationFormat>
  <Paragraphs>98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skysoft</dc:creator>
  <cp:lastModifiedBy>Kevin_Yuan</cp:lastModifiedBy>
  <cp:revision>218</cp:revision>
  <dcterms:created xsi:type="dcterms:W3CDTF">2016-05-17T03:47:03Z</dcterms:created>
  <dcterms:modified xsi:type="dcterms:W3CDTF">2018-06-14T07:38:40Z</dcterms:modified>
</cp:coreProperties>
</file>