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62" r:id="rId9"/>
    <p:sldId id="263" r:id="rId10"/>
    <p:sldId id="268" r:id="rId11"/>
    <p:sldId id="265" r:id="rId12"/>
    <p:sldId id="26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5"/>
    <p:restoredTop sz="94715"/>
  </p:normalViewPr>
  <p:slideViewPr>
    <p:cSldViewPr snapToGrid="0" snapToObjects="1">
      <p:cViewPr varScale="1">
        <p:scale>
          <a:sx n="122" d="100"/>
          <a:sy n="122"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FFD1-33F7-1A4F-9ECC-A6DD66CD5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05810-530F-AD4F-B359-AF1533033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3CEC10-0DAC-D748-B172-1EDB3E2FD094}"/>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5" name="Footer Placeholder 4">
            <a:extLst>
              <a:ext uri="{FF2B5EF4-FFF2-40B4-BE49-F238E27FC236}">
                <a16:creationId xmlns:a16="http://schemas.microsoft.com/office/drawing/2014/main" id="{6DEF5712-2F69-2247-A64C-1E1E6BF74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0C879-9DAE-5749-8528-49F6631C587C}"/>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155864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B3BC-6C1B-BD49-9A53-F1F806D34A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2BF1D-4667-3946-A308-0E1AE9BB95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E7E35-476A-6949-BD1E-FA8CBCC8D57C}"/>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5" name="Footer Placeholder 4">
            <a:extLst>
              <a:ext uri="{FF2B5EF4-FFF2-40B4-BE49-F238E27FC236}">
                <a16:creationId xmlns:a16="http://schemas.microsoft.com/office/drawing/2014/main" id="{5DD0BEEB-4B23-F745-AA14-95AF9AC9E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E38E5-5AC8-1E41-8862-2A58A73235B9}"/>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19804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D1430-B239-4A47-9B49-F6D647138D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95321-6E01-DC4D-9BA9-428CE2F305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892B1-553C-CF40-B0B5-CA72FAD0B72E}"/>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5" name="Footer Placeholder 4">
            <a:extLst>
              <a:ext uri="{FF2B5EF4-FFF2-40B4-BE49-F238E27FC236}">
                <a16:creationId xmlns:a16="http://schemas.microsoft.com/office/drawing/2014/main" id="{75E9EF08-BF74-8242-8452-EF75BB0ED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CFFE0-9398-E74E-893F-7460A7CA93FA}"/>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130234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B091-2E45-0240-843B-88B184E64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054705-A04F-1245-A065-E54DDE7895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348E1-0849-E646-B4E8-5901A928402E}"/>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5" name="Footer Placeholder 4">
            <a:extLst>
              <a:ext uri="{FF2B5EF4-FFF2-40B4-BE49-F238E27FC236}">
                <a16:creationId xmlns:a16="http://schemas.microsoft.com/office/drawing/2014/main" id="{607FE083-C358-7C47-9AB7-3DCB23456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479C0-619F-EB44-96AC-3A26B6CD76F3}"/>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339023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7FF5-4332-5B4B-80CA-AFE57A4CD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84092E-36B2-5F41-9BBE-120B375138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B5A47D-5A27-E14D-A8B8-27EB63FC3F34}"/>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5" name="Footer Placeholder 4">
            <a:extLst>
              <a:ext uri="{FF2B5EF4-FFF2-40B4-BE49-F238E27FC236}">
                <a16:creationId xmlns:a16="http://schemas.microsoft.com/office/drawing/2014/main" id="{43B36AFD-077D-6842-9DF7-F37DA16E4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9F4D5-9EAD-8844-A4D0-ED788D0BAC10}"/>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260734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C419-9A84-1949-A076-63EDEF9795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80081-B924-7646-AFA3-E692698B23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12E9F-2649-D243-85EA-D2427B4FF3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64B9D-255E-4E4E-A859-DC37CC400A45}"/>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6" name="Footer Placeholder 5">
            <a:extLst>
              <a:ext uri="{FF2B5EF4-FFF2-40B4-BE49-F238E27FC236}">
                <a16:creationId xmlns:a16="http://schemas.microsoft.com/office/drawing/2014/main" id="{7BCB3565-F68E-9843-99AF-08FFAFCD4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EA6D6-F89F-AA42-9BF9-96CCBF65492D}"/>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7852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DE49-B796-D64F-8A9B-2BF4C60FA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E93F7F-7873-2148-B19C-912F50F6F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307613-3B71-234E-887C-B1E635AB1C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BF3AF8-5261-E644-A2AE-9AC8C5711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64517D-C532-D14E-B8FC-DFB7F0BFF9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E52540-AE25-9544-A6EC-97A12E353D61}"/>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8" name="Footer Placeholder 7">
            <a:extLst>
              <a:ext uri="{FF2B5EF4-FFF2-40B4-BE49-F238E27FC236}">
                <a16:creationId xmlns:a16="http://schemas.microsoft.com/office/drawing/2014/main" id="{B2B04620-C6A4-B948-BA01-4AA9951C62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634842-37AF-AB4D-899E-19C3426866F6}"/>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251046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6D8B-8D13-904A-A5A6-3287E04EF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85310A-8B77-E24F-A9B5-9C38164CFA0A}"/>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4" name="Footer Placeholder 3">
            <a:extLst>
              <a:ext uri="{FF2B5EF4-FFF2-40B4-BE49-F238E27FC236}">
                <a16:creationId xmlns:a16="http://schemas.microsoft.com/office/drawing/2014/main" id="{6842DF31-9405-2642-981B-EA534478CB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F09EB-4A9A-854A-A39D-D3F7F27DB449}"/>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370701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6170B-E294-D84A-9B29-110B27CC1DD3}"/>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3" name="Footer Placeholder 2">
            <a:extLst>
              <a:ext uri="{FF2B5EF4-FFF2-40B4-BE49-F238E27FC236}">
                <a16:creationId xmlns:a16="http://schemas.microsoft.com/office/drawing/2014/main" id="{33FFC813-BE8E-734B-9A6D-4A6D6518FF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6D60DD-010E-3247-B61B-0B500C071943}"/>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365555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E384-BC89-9641-8EF6-67DC6E78D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F121E-9F26-DE4D-9699-152FD9C92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255DA-4B47-894C-B122-939F0958C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1AE6F8-B15E-DD44-8018-8C51D68FB00F}"/>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6" name="Footer Placeholder 5">
            <a:extLst>
              <a:ext uri="{FF2B5EF4-FFF2-40B4-BE49-F238E27FC236}">
                <a16:creationId xmlns:a16="http://schemas.microsoft.com/office/drawing/2014/main" id="{BDE9FD8E-F3FE-D946-9838-719AE1BEA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9A418-A6F7-FE43-B02D-FADA818C785E}"/>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348779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3F23-AF77-EB47-9B40-AE80D8AE1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D202A-A753-A042-BB8D-4B6207D15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60C88-1E65-5749-A152-E4985308D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48F51C-AC43-F647-B610-55861BBBC408}"/>
              </a:ext>
            </a:extLst>
          </p:cNvPr>
          <p:cNvSpPr>
            <a:spLocks noGrp="1"/>
          </p:cNvSpPr>
          <p:nvPr>
            <p:ph type="dt" sz="half" idx="10"/>
          </p:nvPr>
        </p:nvSpPr>
        <p:spPr/>
        <p:txBody>
          <a:bodyPr/>
          <a:lstStyle/>
          <a:p>
            <a:fld id="{F71E0FDC-159C-D24B-990E-884600756DB3}" type="datetimeFigureOut">
              <a:rPr lang="en-US" smtClean="0"/>
              <a:t>7/23/18</a:t>
            </a:fld>
            <a:endParaRPr lang="en-US"/>
          </a:p>
        </p:txBody>
      </p:sp>
      <p:sp>
        <p:nvSpPr>
          <p:cNvPr id="6" name="Footer Placeholder 5">
            <a:extLst>
              <a:ext uri="{FF2B5EF4-FFF2-40B4-BE49-F238E27FC236}">
                <a16:creationId xmlns:a16="http://schemas.microsoft.com/office/drawing/2014/main" id="{9548C5E3-A8F7-B546-BD83-2EB0552D9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B1F27-8A28-A34C-85D6-B0D5F600E413}"/>
              </a:ext>
            </a:extLst>
          </p:cNvPr>
          <p:cNvSpPr>
            <a:spLocks noGrp="1"/>
          </p:cNvSpPr>
          <p:nvPr>
            <p:ph type="sldNum" sz="quarter" idx="12"/>
          </p:nvPr>
        </p:nvSpPr>
        <p:spPr/>
        <p:txBody>
          <a:bodyPr/>
          <a:lstStyle/>
          <a:p>
            <a:fld id="{0F7E026B-45A5-2A47-AA3F-33444DFCBBC4}" type="slidenum">
              <a:rPr lang="en-US" smtClean="0"/>
              <a:t>‹#›</a:t>
            </a:fld>
            <a:endParaRPr lang="en-US"/>
          </a:p>
        </p:txBody>
      </p:sp>
    </p:spTree>
    <p:extLst>
      <p:ext uri="{BB962C8B-B14F-4D97-AF65-F5344CB8AC3E}">
        <p14:creationId xmlns:p14="http://schemas.microsoft.com/office/powerpoint/2010/main" val="196264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D3343-A4D5-3741-B9E1-48C85453A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3A50AC-1B79-1240-AB8A-B18AD71EA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7807F-F4D0-6844-B91A-B4931C5D0E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E0FDC-159C-D24B-990E-884600756DB3}" type="datetimeFigureOut">
              <a:rPr lang="en-US" smtClean="0"/>
              <a:t>7/23/18</a:t>
            </a:fld>
            <a:endParaRPr lang="en-US"/>
          </a:p>
        </p:txBody>
      </p:sp>
      <p:sp>
        <p:nvSpPr>
          <p:cNvPr id="5" name="Footer Placeholder 4">
            <a:extLst>
              <a:ext uri="{FF2B5EF4-FFF2-40B4-BE49-F238E27FC236}">
                <a16:creationId xmlns:a16="http://schemas.microsoft.com/office/drawing/2014/main" id="{621EDC9A-A27A-B542-B0AD-4BF488CC0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6D1E7-FBCE-724F-86AC-7A5A4DEB7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E026B-45A5-2A47-AA3F-33444DFCBBC4}" type="slidenum">
              <a:rPr lang="en-US" smtClean="0"/>
              <a:t>‹#›</a:t>
            </a:fld>
            <a:endParaRPr lang="en-US"/>
          </a:p>
        </p:txBody>
      </p:sp>
    </p:spTree>
    <p:extLst>
      <p:ext uri="{BB962C8B-B14F-4D97-AF65-F5344CB8AC3E}">
        <p14:creationId xmlns:p14="http://schemas.microsoft.com/office/powerpoint/2010/main" val="432488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2E5D-F633-044B-BA76-3D64DF55A23A}"/>
              </a:ext>
            </a:extLst>
          </p:cNvPr>
          <p:cNvSpPr>
            <a:spLocks noGrp="1"/>
          </p:cNvSpPr>
          <p:nvPr>
            <p:ph type="ctrTitle"/>
          </p:nvPr>
        </p:nvSpPr>
        <p:spPr/>
        <p:txBody>
          <a:bodyPr/>
          <a:lstStyle/>
          <a:p>
            <a:r>
              <a:rPr lang="en-US" dirty="0"/>
              <a:t>DHCP</a:t>
            </a:r>
          </a:p>
        </p:txBody>
      </p:sp>
      <p:sp>
        <p:nvSpPr>
          <p:cNvPr id="3" name="Subtitle 2">
            <a:extLst>
              <a:ext uri="{FF2B5EF4-FFF2-40B4-BE49-F238E27FC236}">
                <a16:creationId xmlns:a16="http://schemas.microsoft.com/office/drawing/2014/main" id="{BA18A3A7-585D-614E-9CB0-33821466B748}"/>
              </a:ext>
            </a:extLst>
          </p:cNvPr>
          <p:cNvSpPr>
            <a:spLocks noGrp="1"/>
          </p:cNvSpPr>
          <p:nvPr>
            <p:ph type="subTitle" idx="1"/>
          </p:nvPr>
        </p:nvSpPr>
        <p:spPr/>
        <p:txBody>
          <a:bodyPr/>
          <a:lstStyle/>
          <a:p>
            <a:r>
              <a:rPr lang="en-US" dirty="0"/>
              <a:t>By Thomas Vardy</a:t>
            </a:r>
          </a:p>
        </p:txBody>
      </p:sp>
    </p:spTree>
    <p:extLst>
      <p:ext uri="{BB962C8B-B14F-4D97-AF65-F5344CB8AC3E}">
        <p14:creationId xmlns:p14="http://schemas.microsoft.com/office/powerpoint/2010/main" val="308753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CD11-32FD-CA48-A1AD-FC21D6D83B33}"/>
              </a:ext>
            </a:extLst>
          </p:cNvPr>
          <p:cNvSpPr>
            <a:spLocks noGrp="1"/>
          </p:cNvSpPr>
          <p:nvPr>
            <p:ph type="title"/>
          </p:nvPr>
        </p:nvSpPr>
        <p:spPr/>
        <p:txBody>
          <a:bodyPr/>
          <a:lstStyle/>
          <a:p>
            <a:r>
              <a:rPr lang="en-US" dirty="0"/>
              <a:t>Decline</a:t>
            </a:r>
          </a:p>
        </p:txBody>
      </p:sp>
      <p:sp>
        <p:nvSpPr>
          <p:cNvPr id="3" name="Content Placeholder 2">
            <a:extLst>
              <a:ext uri="{FF2B5EF4-FFF2-40B4-BE49-F238E27FC236}">
                <a16:creationId xmlns:a16="http://schemas.microsoft.com/office/drawing/2014/main" id="{C1251432-F524-B04F-ABBC-B632170E914A}"/>
              </a:ext>
            </a:extLst>
          </p:cNvPr>
          <p:cNvSpPr>
            <a:spLocks noGrp="1"/>
          </p:cNvSpPr>
          <p:nvPr>
            <p:ph idx="1"/>
          </p:nvPr>
        </p:nvSpPr>
        <p:spPr/>
        <p:txBody>
          <a:bodyPr/>
          <a:lstStyle/>
          <a:p>
            <a:r>
              <a:rPr lang="en-US" dirty="0"/>
              <a:t>A decline message is sent to the router form the client if when the ARP message is sent and there is a reply, meaning that another device already has that IP address</a:t>
            </a:r>
          </a:p>
          <a:p>
            <a:r>
              <a:rPr lang="en-US" dirty="0"/>
              <a:t>If there is no response then the IP is assumed to be available and unused</a:t>
            </a:r>
          </a:p>
          <a:p>
            <a:endParaRPr lang="en-US" dirty="0"/>
          </a:p>
        </p:txBody>
      </p:sp>
    </p:spTree>
    <p:extLst>
      <p:ext uri="{BB962C8B-B14F-4D97-AF65-F5344CB8AC3E}">
        <p14:creationId xmlns:p14="http://schemas.microsoft.com/office/powerpoint/2010/main" val="423340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C3D2-F041-DF43-AB6B-EE5868224D0E}"/>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3CACB15E-3ED4-8E45-931B-66A0599FDD36}"/>
              </a:ext>
            </a:extLst>
          </p:cNvPr>
          <p:cNvSpPr>
            <a:spLocks noGrp="1"/>
          </p:cNvSpPr>
          <p:nvPr>
            <p:ph idx="1"/>
          </p:nvPr>
        </p:nvSpPr>
        <p:spPr/>
        <p:txBody>
          <a:bodyPr/>
          <a:lstStyle/>
          <a:p>
            <a:r>
              <a:rPr lang="en-US" dirty="0"/>
              <a:t>When a device no longer needs its IP anymore it should send a DHCP release message to the server so the the server can return the IP to the IP pool</a:t>
            </a:r>
          </a:p>
          <a:p>
            <a:r>
              <a:rPr lang="en-US" dirty="0"/>
              <a:t>However the clients often don’t know when there going to disconnect from the server so the DHCP release isn’t mandatory</a:t>
            </a:r>
          </a:p>
        </p:txBody>
      </p:sp>
    </p:spTree>
    <p:extLst>
      <p:ext uri="{BB962C8B-B14F-4D97-AF65-F5344CB8AC3E}">
        <p14:creationId xmlns:p14="http://schemas.microsoft.com/office/powerpoint/2010/main" val="411604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45DE-F4B2-5043-B0E2-F3241A239A04}"/>
              </a:ext>
            </a:extLst>
          </p:cNvPr>
          <p:cNvSpPr>
            <a:spLocks noGrp="1"/>
          </p:cNvSpPr>
          <p:nvPr>
            <p:ph type="title"/>
          </p:nvPr>
        </p:nvSpPr>
        <p:spPr/>
        <p:txBody>
          <a:bodyPr/>
          <a:lstStyle/>
          <a:p>
            <a:r>
              <a:rPr lang="en-US" dirty="0"/>
              <a:t>IP lease</a:t>
            </a:r>
          </a:p>
        </p:txBody>
      </p:sp>
      <p:sp>
        <p:nvSpPr>
          <p:cNvPr id="3" name="Content Placeholder 2">
            <a:extLst>
              <a:ext uri="{FF2B5EF4-FFF2-40B4-BE49-F238E27FC236}">
                <a16:creationId xmlns:a16="http://schemas.microsoft.com/office/drawing/2014/main" id="{4E8E3023-8A7E-AD48-A47E-1140D4259A84}"/>
              </a:ext>
            </a:extLst>
          </p:cNvPr>
          <p:cNvSpPr>
            <a:spLocks noGrp="1"/>
          </p:cNvSpPr>
          <p:nvPr>
            <p:ph idx="1"/>
          </p:nvPr>
        </p:nvSpPr>
        <p:spPr/>
        <p:txBody>
          <a:bodyPr/>
          <a:lstStyle/>
          <a:p>
            <a:r>
              <a:rPr lang="en-US" dirty="0"/>
              <a:t>Leases are normally set for long times but they the times need to be appropriately selected</a:t>
            </a:r>
          </a:p>
          <a:p>
            <a:r>
              <a:rPr lang="en-US" dirty="0"/>
              <a:t>If the leases are in too long and the router is in a position where it is going to get a lot of different devices connecting to it then the router could potentially run out of IPs to give to the new devices</a:t>
            </a:r>
          </a:p>
          <a:p>
            <a:r>
              <a:rPr lang="en-US" dirty="0"/>
              <a:t>If they are too short then the lease renewing could interrupt the users when they are trying to access the internet</a:t>
            </a:r>
          </a:p>
        </p:txBody>
      </p:sp>
    </p:spTree>
    <p:extLst>
      <p:ext uri="{BB962C8B-B14F-4D97-AF65-F5344CB8AC3E}">
        <p14:creationId xmlns:p14="http://schemas.microsoft.com/office/powerpoint/2010/main" val="288616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72F5-C76D-294D-A6B3-CC2A305C2645}"/>
              </a:ext>
            </a:extLst>
          </p:cNvPr>
          <p:cNvSpPr>
            <a:spLocks noGrp="1"/>
          </p:cNvSpPr>
          <p:nvPr>
            <p:ph type="title"/>
          </p:nvPr>
        </p:nvSpPr>
        <p:spPr/>
        <p:txBody>
          <a:bodyPr/>
          <a:lstStyle/>
          <a:p>
            <a:r>
              <a:rPr lang="en-US" dirty="0"/>
              <a:t>Inform</a:t>
            </a:r>
          </a:p>
        </p:txBody>
      </p:sp>
      <p:sp>
        <p:nvSpPr>
          <p:cNvPr id="3" name="Content Placeholder 2">
            <a:extLst>
              <a:ext uri="{FF2B5EF4-FFF2-40B4-BE49-F238E27FC236}">
                <a16:creationId xmlns:a16="http://schemas.microsoft.com/office/drawing/2014/main" id="{48DA2D17-D2EF-BC4D-BC4A-638E2BCFBC75}"/>
              </a:ext>
            </a:extLst>
          </p:cNvPr>
          <p:cNvSpPr>
            <a:spLocks noGrp="1"/>
          </p:cNvSpPr>
          <p:nvPr>
            <p:ph idx="1"/>
          </p:nvPr>
        </p:nvSpPr>
        <p:spPr/>
        <p:txBody>
          <a:bodyPr/>
          <a:lstStyle/>
          <a:p>
            <a:r>
              <a:rPr lang="en-US" dirty="0"/>
              <a:t>This is a message from the client to the server to request more information from the sever than what was sent from the server in the initial offer message</a:t>
            </a:r>
          </a:p>
        </p:txBody>
      </p:sp>
    </p:spTree>
    <p:extLst>
      <p:ext uri="{BB962C8B-B14F-4D97-AF65-F5344CB8AC3E}">
        <p14:creationId xmlns:p14="http://schemas.microsoft.com/office/powerpoint/2010/main" val="144440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1EC9-4B3E-BF49-B625-66FAF16C52AF}"/>
              </a:ext>
            </a:extLst>
          </p:cNvPr>
          <p:cNvSpPr>
            <a:spLocks noGrp="1"/>
          </p:cNvSpPr>
          <p:nvPr>
            <p:ph type="title"/>
          </p:nvPr>
        </p:nvSpPr>
        <p:spPr/>
        <p:txBody>
          <a:bodyPr/>
          <a:lstStyle/>
          <a:p>
            <a:r>
              <a:rPr lang="en-US" dirty="0"/>
              <a:t>Negative acknowledge</a:t>
            </a:r>
          </a:p>
        </p:txBody>
      </p:sp>
      <p:sp>
        <p:nvSpPr>
          <p:cNvPr id="3" name="Content Placeholder 2">
            <a:extLst>
              <a:ext uri="{FF2B5EF4-FFF2-40B4-BE49-F238E27FC236}">
                <a16:creationId xmlns:a16="http://schemas.microsoft.com/office/drawing/2014/main" id="{CF14E78C-06C8-4449-8DE8-22B96BA00A7B}"/>
              </a:ext>
            </a:extLst>
          </p:cNvPr>
          <p:cNvSpPr>
            <a:spLocks noGrp="1"/>
          </p:cNvSpPr>
          <p:nvPr>
            <p:ph idx="1"/>
          </p:nvPr>
        </p:nvSpPr>
        <p:spPr/>
        <p:txBody>
          <a:bodyPr/>
          <a:lstStyle/>
          <a:p>
            <a:r>
              <a:rPr lang="en-US" dirty="0"/>
              <a:t>A DHCPNAK is sent to the client when the IP address its using is being used by another device</a:t>
            </a:r>
          </a:p>
          <a:p>
            <a:r>
              <a:rPr lang="en-US" dirty="0"/>
              <a:t>This means that the client receiving the message must start the whole connection process again</a:t>
            </a:r>
          </a:p>
        </p:txBody>
      </p:sp>
    </p:spTree>
    <p:extLst>
      <p:ext uri="{BB962C8B-B14F-4D97-AF65-F5344CB8AC3E}">
        <p14:creationId xmlns:p14="http://schemas.microsoft.com/office/powerpoint/2010/main" val="195755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28F8-33A2-FE49-A7A9-8E0517183084}"/>
              </a:ext>
            </a:extLst>
          </p:cNvPr>
          <p:cNvSpPr>
            <a:spLocks noGrp="1"/>
          </p:cNvSpPr>
          <p:nvPr>
            <p:ph type="title"/>
          </p:nvPr>
        </p:nvSpPr>
        <p:spPr/>
        <p:txBody>
          <a:bodyPr/>
          <a:lstStyle/>
          <a:p>
            <a:r>
              <a:rPr lang="en-US" dirty="0"/>
              <a:t>What is DHCP</a:t>
            </a:r>
          </a:p>
        </p:txBody>
      </p:sp>
      <p:sp>
        <p:nvSpPr>
          <p:cNvPr id="3" name="Content Placeholder 2">
            <a:extLst>
              <a:ext uri="{FF2B5EF4-FFF2-40B4-BE49-F238E27FC236}">
                <a16:creationId xmlns:a16="http://schemas.microsoft.com/office/drawing/2014/main" id="{71DEB15C-E0C9-B940-B480-73B256C93085}"/>
              </a:ext>
            </a:extLst>
          </p:cNvPr>
          <p:cNvSpPr>
            <a:spLocks noGrp="1"/>
          </p:cNvSpPr>
          <p:nvPr>
            <p:ph idx="1"/>
          </p:nvPr>
        </p:nvSpPr>
        <p:spPr/>
        <p:txBody>
          <a:bodyPr/>
          <a:lstStyle/>
          <a:p>
            <a:r>
              <a:rPr lang="en-US" dirty="0"/>
              <a:t>DHCP is a protocol used to allocate IPs to devices on a network dynamically as well as network configurations </a:t>
            </a:r>
          </a:p>
        </p:txBody>
      </p:sp>
    </p:spTree>
    <p:extLst>
      <p:ext uri="{BB962C8B-B14F-4D97-AF65-F5344CB8AC3E}">
        <p14:creationId xmlns:p14="http://schemas.microsoft.com/office/powerpoint/2010/main" val="272462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77AD-4E0E-CA4C-94B6-722F0E6C976C}"/>
              </a:ext>
            </a:extLst>
          </p:cNvPr>
          <p:cNvSpPr>
            <a:spLocks noGrp="1"/>
          </p:cNvSpPr>
          <p:nvPr>
            <p:ph type="title"/>
          </p:nvPr>
        </p:nvSpPr>
        <p:spPr/>
        <p:txBody>
          <a:bodyPr/>
          <a:lstStyle/>
          <a:p>
            <a:r>
              <a:rPr lang="en-US" dirty="0"/>
              <a:t>Why do we need DHCP and what is it used for </a:t>
            </a:r>
          </a:p>
        </p:txBody>
      </p:sp>
      <p:sp>
        <p:nvSpPr>
          <p:cNvPr id="3" name="Content Placeholder 2">
            <a:extLst>
              <a:ext uri="{FF2B5EF4-FFF2-40B4-BE49-F238E27FC236}">
                <a16:creationId xmlns:a16="http://schemas.microsoft.com/office/drawing/2014/main" id="{22974485-24CF-9145-9643-2F610EB63CCC}"/>
              </a:ext>
            </a:extLst>
          </p:cNvPr>
          <p:cNvSpPr>
            <a:spLocks noGrp="1"/>
          </p:cNvSpPr>
          <p:nvPr>
            <p:ph idx="1"/>
          </p:nvPr>
        </p:nvSpPr>
        <p:spPr/>
        <p:txBody>
          <a:bodyPr/>
          <a:lstStyle/>
          <a:p>
            <a:r>
              <a:rPr lang="en-US" dirty="0"/>
              <a:t>To allocate IPs to devices on the network </a:t>
            </a:r>
          </a:p>
          <a:p>
            <a:r>
              <a:rPr lang="en-US" dirty="0"/>
              <a:t>Devices on the network use it to release there current IP if it is no longer needed </a:t>
            </a:r>
          </a:p>
          <a:p>
            <a:r>
              <a:rPr lang="en-US" dirty="0"/>
              <a:t>Devices also use it to renew their lease on their IP</a:t>
            </a:r>
          </a:p>
          <a:p>
            <a:r>
              <a:rPr lang="en-US" dirty="0"/>
              <a:t>Before DHCP system administrators would have to manually set up IPs for the devices on the network and DHCP saves a lot of time by removing this task</a:t>
            </a:r>
          </a:p>
        </p:txBody>
      </p:sp>
    </p:spTree>
    <p:extLst>
      <p:ext uri="{BB962C8B-B14F-4D97-AF65-F5344CB8AC3E}">
        <p14:creationId xmlns:p14="http://schemas.microsoft.com/office/powerpoint/2010/main" val="40798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7DB9-09A3-684A-93C4-21326D18BA3C}"/>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5A25DEFB-5E0C-544C-A7D5-58778FD4E623}"/>
              </a:ext>
            </a:extLst>
          </p:cNvPr>
          <p:cNvSpPr>
            <a:spLocks noGrp="1"/>
          </p:cNvSpPr>
          <p:nvPr>
            <p:ph idx="1"/>
          </p:nvPr>
        </p:nvSpPr>
        <p:spPr/>
        <p:txBody>
          <a:bodyPr/>
          <a:lstStyle/>
          <a:p>
            <a:pPr marL="0" indent="0">
              <a:buNone/>
            </a:pPr>
            <a:r>
              <a:rPr lang="en-US" dirty="0"/>
              <a:t>There are 4 main stages to most DHCP client</a:t>
            </a:r>
          </a:p>
          <a:p>
            <a:pPr marL="0" indent="0">
              <a:buNone/>
            </a:pPr>
            <a:r>
              <a:rPr lang="en-US" dirty="0"/>
              <a:t>server interactions:</a:t>
            </a:r>
          </a:p>
          <a:p>
            <a:pPr lvl="1"/>
            <a:r>
              <a:rPr lang="en-US" dirty="0"/>
              <a:t>Discovery </a:t>
            </a:r>
          </a:p>
          <a:p>
            <a:pPr lvl="1"/>
            <a:r>
              <a:rPr lang="en-US" dirty="0"/>
              <a:t>Offer </a:t>
            </a:r>
          </a:p>
          <a:p>
            <a:pPr lvl="1"/>
            <a:r>
              <a:rPr lang="en-US" dirty="0"/>
              <a:t>Request </a:t>
            </a:r>
          </a:p>
          <a:p>
            <a:pPr lvl="1"/>
            <a:r>
              <a:rPr lang="en-US" dirty="0"/>
              <a:t>Acknowledgement </a:t>
            </a:r>
          </a:p>
        </p:txBody>
      </p:sp>
      <p:pic>
        <p:nvPicPr>
          <p:cNvPr id="5" name="Picture 4">
            <a:extLst>
              <a:ext uri="{FF2B5EF4-FFF2-40B4-BE49-F238E27FC236}">
                <a16:creationId xmlns:a16="http://schemas.microsoft.com/office/drawing/2014/main" id="{C8BCFED9-2EF3-4640-9D40-75D27BAB9518}"/>
              </a:ext>
            </a:extLst>
          </p:cNvPr>
          <p:cNvPicPr>
            <a:picLocks noChangeAspect="1"/>
          </p:cNvPicPr>
          <p:nvPr/>
        </p:nvPicPr>
        <p:blipFill>
          <a:blip r:embed="rId2"/>
          <a:stretch>
            <a:fillRect/>
          </a:stretch>
        </p:blipFill>
        <p:spPr>
          <a:xfrm>
            <a:off x="6971984" y="0"/>
            <a:ext cx="4599905" cy="6504167"/>
          </a:xfrm>
          <a:prstGeom prst="rect">
            <a:avLst/>
          </a:prstGeom>
        </p:spPr>
      </p:pic>
    </p:spTree>
    <p:extLst>
      <p:ext uri="{BB962C8B-B14F-4D97-AF65-F5344CB8AC3E}">
        <p14:creationId xmlns:p14="http://schemas.microsoft.com/office/powerpoint/2010/main" val="85969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7F6C-A26E-FE4F-89B2-81ADA902C1F1}"/>
              </a:ext>
            </a:extLst>
          </p:cNvPr>
          <p:cNvSpPr>
            <a:spLocks noGrp="1"/>
          </p:cNvSpPr>
          <p:nvPr>
            <p:ph type="title"/>
          </p:nvPr>
        </p:nvSpPr>
        <p:spPr/>
        <p:txBody>
          <a:bodyPr/>
          <a:lstStyle/>
          <a:p>
            <a:r>
              <a:rPr lang="en-US" dirty="0"/>
              <a:t>Discover </a:t>
            </a:r>
          </a:p>
        </p:txBody>
      </p:sp>
      <p:sp>
        <p:nvSpPr>
          <p:cNvPr id="3" name="Content Placeholder 2">
            <a:extLst>
              <a:ext uri="{FF2B5EF4-FFF2-40B4-BE49-F238E27FC236}">
                <a16:creationId xmlns:a16="http://schemas.microsoft.com/office/drawing/2014/main" id="{BD9D34F6-5C63-4542-9EF8-A6AC8E842D00}"/>
              </a:ext>
            </a:extLst>
          </p:cNvPr>
          <p:cNvSpPr>
            <a:spLocks noGrp="1"/>
          </p:cNvSpPr>
          <p:nvPr>
            <p:ph idx="1"/>
          </p:nvPr>
        </p:nvSpPr>
        <p:spPr/>
        <p:txBody>
          <a:bodyPr/>
          <a:lstStyle/>
          <a:p>
            <a:r>
              <a:rPr lang="en-US" dirty="0"/>
              <a:t>The DHCP client sends a discover message so that the DHCP severs can reply and let the client know that it can connect to the sever</a:t>
            </a:r>
          </a:p>
          <a:p>
            <a:r>
              <a:rPr lang="en-US" dirty="0"/>
              <a:t>The discover message is sent to via a broadcast message so that everything within range can see the message</a:t>
            </a:r>
          </a:p>
        </p:txBody>
      </p:sp>
    </p:spTree>
    <p:extLst>
      <p:ext uri="{BB962C8B-B14F-4D97-AF65-F5344CB8AC3E}">
        <p14:creationId xmlns:p14="http://schemas.microsoft.com/office/powerpoint/2010/main" val="136549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72BA-81D3-7B4D-96A1-2FE1B892F4AC}"/>
              </a:ext>
            </a:extLst>
          </p:cNvPr>
          <p:cNvSpPr>
            <a:spLocks noGrp="1"/>
          </p:cNvSpPr>
          <p:nvPr>
            <p:ph type="title"/>
          </p:nvPr>
        </p:nvSpPr>
        <p:spPr/>
        <p:txBody>
          <a:bodyPr/>
          <a:lstStyle/>
          <a:p>
            <a:r>
              <a:rPr lang="en-US" dirty="0"/>
              <a:t>Offer</a:t>
            </a:r>
          </a:p>
        </p:txBody>
      </p:sp>
      <p:sp>
        <p:nvSpPr>
          <p:cNvPr id="3" name="Content Placeholder 2">
            <a:extLst>
              <a:ext uri="{FF2B5EF4-FFF2-40B4-BE49-F238E27FC236}">
                <a16:creationId xmlns:a16="http://schemas.microsoft.com/office/drawing/2014/main" id="{9328734B-951C-2148-98AA-7580112BD9BE}"/>
              </a:ext>
            </a:extLst>
          </p:cNvPr>
          <p:cNvSpPr>
            <a:spLocks noGrp="1"/>
          </p:cNvSpPr>
          <p:nvPr>
            <p:ph idx="1"/>
          </p:nvPr>
        </p:nvSpPr>
        <p:spPr/>
        <p:txBody>
          <a:bodyPr/>
          <a:lstStyle/>
          <a:p>
            <a:r>
              <a:rPr lang="en-US" dirty="0"/>
              <a:t>The DHCP servers then reply with a DHCP offer, that includes all the settings for the router and contains the IP that is being offered to the DHCP client and also contains the server's IP address</a:t>
            </a:r>
          </a:p>
          <a:p>
            <a:r>
              <a:rPr lang="en-US" dirty="0"/>
              <a:t>This message is sent directly to the DHCP client looking for a network to connect to </a:t>
            </a:r>
          </a:p>
          <a:p>
            <a:r>
              <a:rPr lang="en-US" dirty="0"/>
              <a:t>This message will be sent from every available DHCP server to the client </a:t>
            </a:r>
          </a:p>
          <a:p>
            <a:r>
              <a:rPr lang="en-US" dirty="0"/>
              <a:t>Before the server sends the offer it sends a ICMP ping to the IP address that it is going to offer to make sure that the IP is available </a:t>
            </a:r>
          </a:p>
        </p:txBody>
      </p:sp>
    </p:spTree>
    <p:extLst>
      <p:ext uri="{BB962C8B-B14F-4D97-AF65-F5344CB8AC3E}">
        <p14:creationId xmlns:p14="http://schemas.microsoft.com/office/powerpoint/2010/main" val="157328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99F7-F027-4647-B655-E1C53C9CF728}"/>
              </a:ext>
            </a:extLst>
          </p:cNvPr>
          <p:cNvSpPr>
            <a:spLocks noGrp="1"/>
          </p:cNvSpPr>
          <p:nvPr>
            <p:ph type="title"/>
          </p:nvPr>
        </p:nvSpPr>
        <p:spPr/>
        <p:txBody>
          <a:bodyPr/>
          <a:lstStyle/>
          <a:p>
            <a:r>
              <a:rPr lang="en-US" dirty="0"/>
              <a:t>ICMP packet</a:t>
            </a:r>
          </a:p>
        </p:txBody>
      </p:sp>
      <p:pic>
        <p:nvPicPr>
          <p:cNvPr id="4" name="Content Placeholder 3">
            <a:extLst>
              <a:ext uri="{FF2B5EF4-FFF2-40B4-BE49-F238E27FC236}">
                <a16:creationId xmlns:a16="http://schemas.microsoft.com/office/drawing/2014/main" id="{FA5050EC-6CDF-6A46-889F-2D928DA8DD93}"/>
              </a:ext>
            </a:extLst>
          </p:cNvPr>
          <p:cNvPicPr>
            <a:picLocks noGrp="1" noChangeAspect="1"/>
          </p:cNvPicPr>
          <p:nvPr>
            <p:ph idx="1"/>
          </p:nvPr>
        </p:nvPicPr>
        <p:blipFill>
          <a:blip r:embed="rId2"/>
          <a:stretch>
            <a:fillRect/>
          </a:stretch>
        </p:blipFill>
        <p:spPr>
          <a:xfrm>
            <a:off x="974959" y="3283124"/>
            <a:ext cx="10242082" cy="1315349"/>
          </a:xfrm>
          <a:prstGeom prst="rect">
            <a:avLst/>
          </a:prstGeom>
        </p:spPr>
      </p:pic>
    </p:spTree>
    <p:extLst>
      <p:ext uri="{BB962C8B-B14F-4D97-AF65-F5344CB8AC3E}">
        <p14:creationId xmlns:p14="http://schemas.microsoft.com/office/powerpoint/2010/main" val="304164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FCF0-7922-2145-965F-AC8B7A227BB8}"/>
              </a:ext>
            </a:extLst>
          </p:cNvPr>
          <p:cNvSpPr>
            <a:spLocks noGrp="1"/>
          </p:cNvSpPr>
          <p:nvPr>
            <p:ph type="title"/>
          </p:nvPr>
        </p:nvSpPr>
        <p:spPr/>
        <p:txBody>
          <a:bodyPr/>
          <a:lstStyle/>
          <a:p>
            <a:r>
              <a:rPr lang="en-US" dirty="0"/>
              <a:t>Request</a:t>
            </a:r>
          </a:p>
        </p:txBody>
      </p:sp>
      <p:sp>
        <p:nvSpPr>
          <p:cNvPr id="3" name="Content Placeholder 2">
            <a:extLst>
              <a:ext uri="{FF2B5EF4-FFF2-40B4-BE49-F238E27FC236}">
                <a16:creationId xmlns:a16="http://schemas.microsoft.com/office/drawing/2014/main" id="{F86A9B41-64A7-5443-A10C-51654DB61C47}"/>
              </a:ext>
            </a:extLst>
          </p:cNvPr>
          <p:cNvSpPr>
            <a:spLocks noGrp="1"/>
          </p:cNvSpPr>
          <p:nvPr>
            <p:ph idx="1"/>
          </p:nvPr>
        </p:nvSpPr>
        <p:spPr/>
        <p:txBody>
          <a:bodyPr/>
          <a:lstStyle/>
          <a:p>
            <a:r>
              <a:rPr lang="en-US" dirty="0"/>
              <a:t>The DHCP client then replies to the offer with a request that will include whatever specifications the device needs</a:t>
            </a:r>
          </a:p>
          <a:p>
            <a:r>
              <a:rPr lang="en-US" dirty="0"/>
              <a:t>This message is broadcasted and it contains the DHCP server identification so that the other DHCP servers can see the message and take from it that the client has refused that server</a:t>
            </a:r>
          </a:p>
        </p:txBody>
      </p:sp>
    </p:spTree>
    <p:extLst>
      <p:ext uri="{BB962C8B-B14F-4D97-AF65-F5344CB8AC3E}">
        <p14:creationId xmlns:p14="http://schemas.microsoft.com/office/powerpoint/2010/main" val="423488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D47C-B387-714F-A3B9-15C38824DCD5}"/>
              </a:ext>
            </a:extLst>
          </p:cNvPr>
          <p:cNvSpPr>
            <a:spLocks noGrp="1"/>
          </p:cNvSpPr>
          <p:nvPr>
            <p:ph type="title"/>
          </p:nvPr>
        </p:nvSpPr>
        <p:spPr/>
        <p:txBody>
          <a:bodyPr/>
          <a:lstStyle/>
          <a:p>
            <a:r>
              <a:rPr lang="en-US" dirty="0"/>
              <a:t>Acknowledgement </a:t>
            </a:r>
          </a:p>
        </p:txBody>
      </p:sp>
      <p:sp>
        <p:nvSpPr>
          <p:cNvPr id="3" name="Content Placeholder 2">
            <a:extLst>
              <a:ext uri="{FF2B5EF4-FFF2-40B4-BE49-F238E27FC236}">
                <a16:creationId xmlns:a16="http://schemas.microsoft.com/office/drawing/2014/main" id="{7EBF90E7-BCB6-2748-A54E-48B16EC12D59}"/>
              </a:ext>
            </a:extLst>
          </p:cNvPr>
          <p:cNvSpPr>
            <a:spLocks noGrp="1"/>
          </p:cNvSpPr>
          <p:nvPr>
            <p:ph idx="1"/>
          </p:nvPr>
        </p:nvSpPr>
        <p:spPr/>
        <p:txBody>
          <a:bodyPr/>
          <a:lstStyle/>
          <a:p>
            <a:r>
              <a:rPr lang="en-US" dirty="0"/>
              <a:t>The DHCPACK is the message from the DHCP server to the DHCP client letting the client know the final configurations for the connection</a:t>
            </a:r>
          </a:p>
          <a:p>
            <a:r>
              <a:rPr lang="en-US" dirty="0"/>
              <a:t>This type of message is direct to the client from the server</a:t>
            </a:r>
          </a:p>
          <a:p>
            <a:r>
              <a:rPr lang="en-US" dirty="0"/>
              <a:t>After the server has sent the acknowledgement the client will broadcast a ARP to the network to prevent conflicts</a:t>
            </a:r>
          </a:p>
        </p:txBody>
      </p:sp>
      <p:pic>
        <p:nvPicPr>
          <p:cNvPr id="4" name="Picture 3">
            <a:extLst>
              <a:ext uri="{FF2B5EF4-FFF2-40B4-BE49-F238E27FC236}">
                <a16:creationId xmlns:a16="http://schemas.microsoft.com/office/drawing/2014/main" id="{BFE49F9C-50FD-F542-AFDB-9041464F5C3A}"/>
              </a:ext>
            </a:extLst>
          </p:cNvPr>
          <p:cNvPicPr>
            <a:picLocks noChangeAspect="1"/>
          </p:cNvPicPr>
          <p:nvPr/>
        </p:nvPicPr>
        <p:blipFill rotWithShape="1">
          <a:blip r:embed="rId2"/>
          <a:srcRect t="46151"/>
          <a:stretch/>
        </p:blipFill>
        <p:spPr>
          <a:xfrm>
            <a:off x="0" y="4804518"/>
            <a:ext cx="12192000" cy="1507382"/>
          </a:xfrm>
          <a:prstGeom prst="rect">
            <a:avLst/>
          </a:prstGeom>
        </p:spPr>
      </p:pic>
    </p:spTree>
    <p:extLst>
      <p:ext uri="{BB962C8B-B14F-4D97-AF65-F5344CB8AC3E}">
        <p14:creationId xmlns:p14="http://schemas.microsoft.com/office/powerpoint/2010/main" val="1109974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4422</TotalTime>
  <Words>620</Words>
  <Application>Microsoft Macintosh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DHCP</vt:lpstr>
      <vt:lpstr>What is DHCP</vt:lpstr>
      <vt:lpstr>Why do we need DHCP and what is it used for </vt:lpstr>
      <vt:lpstr>How it works</vt:lpstr>
      <vt:lpstr>Discover </vt:lpstr>
      <vt:lpstr>Offer</vt:lpstr>
      <vt:lpstr>ICMP packet</vt:lpstr>
      <vt:lpstr>Request</vt:lpstr>
      <vt:lpstr>Acknowledgement </vt:lpstr>
      <vt:lpstr>Decline</vt:lpstr>
      <vt:lpstr>Release</vt:lpstr>
      <vt:lpstr>IP lease</vt:lpstr>
      <vt:lpstr>Inform</vt:lpstr>
      <vt:lpstr>Negative acknowledge</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HDCP</dc:title>
  <dc:creator>Thomas Vardy</dc:creator>
  <cp:lastModifiedBy>Thomas Vardy</cp:lastModifiedBy>
  <cp:revision>36</cp:revision>
  <dcterms:created xsi:type="dcterms:W3CDTF">2018-07-23T05:26:14Z</dcterms:created>
  <dcterms:modified xsi:type="dcterms:W3CDTF">2018-07-26T07:09:03Z</dcterms:modified>
</cp:coreProperties>
</file>