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4"/>
  </p:notesMasterIdLst>
  <p:handoutMasterIdLst>
    <p:handoutMasterId r:id="rId35"/>
  </p:handoutMasterIdLst>
  <p:sldIdLst>
    <p:sldId id="256" r:id="rId2"/>
    <p:sldId id="288" r:id="rId3"/>
    <p:sldId id="264" r:id="rId4"/>
    <p:sldId id="272" r:id="rId5"/>
    <p:sldId id="271" r:id="rId6"/>
    <p:sldId id="273" r:id="rId7"/>
    <p:sldId id="274" r:id="rId8"/>
    <p:sldId id="275" r:id="rId9"/>
    <p:sldId id="276" r:id="rId10"/>
    <p:sldId id="277" r:id="rId11"/>
    <p:sldId id="278" r:id="rId12"/>
    <p:sldId id="279" r:id="rId13"/>
    <p:sldId id="280" r:id="rId14"/>
    <p:sldId id="281" r:id="rId15"/>
    <p:sldId id="282" r:id="rId16"/>
    <p:sldId id="294" r:id="rId17"/>
    <p:sldId id="283" r:id="rId18"/>
    <p:sldId id="284" r:id="rId19"/>
    <p:sldId id="285" r:id="rId20"/>
    <p:sldId id="286" r:id="rId21"/>
    <p:sldId id="289" r:id="rId22"/>
    <p:sldId id="290" r:id="rId23"/>
    <p:sldId id="291" r:id="rId24"/>
    <p:sldId id="292" r:id="rId25"/>
    <p:sldId id="293" r:id="rId26"/>
    <p:sldId id="287" r:id="rId27"/>
    <p:sldId id="295" r:id="rId28"/>
    <p:sldId id="296" r:id="rId29"/>
    <p:sldId id="297" r:id="rId30"/>
    <p:sldId id="298" r:id="rId31"/>
    <p:sldId id="299" r:id="rId32"/>
    <p:sldId id="266"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33"/>
    <a:srgbClr val="3E3A39"/>
    <a:srgbClr val="C00000"/>
    <a:srgbClr val="C13133"/>
    <a:srgbClr val="A6A6A6"/>
    <a:srgbClr val="DC2424"/>
    <a:srgbClr val="333333"/>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9111" autoAdjust="0"/>
  </p:normalViewPr>
  <p:slideViewPr>
    <p:cSldViewPr>
      <p:cViewPr varScale="1">
        <p:scale>
          <a:sx n="118" d="100"/>
          <a:sy n="118" d="100"/>
        </p:scale>
        <p:origin x="-720"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系列 1</c:v>
                </c:pt>
              </c:strCache>
            </c:strRef>
          </c:tx>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37068800"/>
        <c:axId val="42302784"/>
      </c:barChart>
      <c:catAx>
        <c:axId val="37068800"/>
        <c:scaling>
          <c:orientation val="minMax"/>
        </c:scaling>
        <c:delete val="0"/>
        <c:axPos val="b"/>
        <c:majorTickMark val="out"/>
        <c:minorTickMark val="none"/>
        <c:tickLblPos val="nextTo"/>
        <c:crossAx val="42302784"/>
        <c:crosses val="autoZero"/>
        <c:auto val="1"/>
        <c:lblAlgn val="ctr"/>
        <c:lblOffset val="100"/>
        <c:noMultiLvlLbl val="0"/>
      </c:catAx>
      <c:valAx>
        <c:axId val="42302784"/>
        <c:scaling>
          <c:orientation val="minMax"/>
        </c:scaling>
        <c:delete val="0"/>
        <c:axPos val="l"/>
        <c:majorGridlines/>
        <c:numFmt formatCode="General" sourceLinked="1"/>
        <c:majorTickMark val="out"/>
        <c:minorTickMark val="none"/>
        <c:tickLblPos val="nextTo"/>
        <c:crossAx val="37068800"/>
        <c:crosses val="autoZero"/>
        <c:crossBetween val="between"/>
      </c:valAx>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F395C3-F9F2-4147-9BBA-2A9AE60BCC37}" type="datetimeFigureOut">
              <a:rPr lang="zh-CN" altLang="en-US" smtClean="0"/>
              <a:pPr/>
              <a:t>2018/8/3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1D1BE-3B4B-4F58-9CCB-F51A359C8CF9}" type="slidenum">
              <a:rPr lang="zh-CN" altLang="en-US" smtClean="0"/>
              <a:pPr/>
              <a:t>‹#›</a:t>
            </a:fld>
            <a:endParaRPr lang="zh-CN" altLang="en-US"/>
          </a:p>
        </p:txBody>
      </p:sp>
    </p:spTree>
    <p:extLst>
      <p:ext uri="{BB962C8B-B14F-4D97-AF65-F5344CB8AC3E}">
        <p14:creationId xmlns:p14="http://schemas.microsoft.com/office/powerpoint/2010/main" val="411280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06593-D589-479E-9955-2BD4332FFF71}" type="datetimeFigureOut">
              <a:rPr lang="zh-CN" altLang="en-US" smtClean="0"/>
              <a:pPr/>
              <a:t>2018/8/3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0C349-B5A0-4C17-827D-B7267FFCB8B1}" type="slidenum">
              <a:rPr lang="zh-CN" altLang="en-US" smtClean="0"/>
              <a:pPr/>
              <a:t>‹#›</a:t>
            </a:fld>
            <a:endParaRPr lang="zh-CN" altLang="en-US"/>
          </a:p>
        </p:txBody>
      </p:sp>
    </p:spTree>
    <p:extLst>
      <p:ext uri="{BB962C8B-B14F-4D97-AF65-F5344CB8AC3E}">
        <p14:creationId xmlns:p14="http://schemas.microsoft.com/office/powerpoint/2010/main" val="3924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A0C349-B5A0-4C17-827D-B7267FFCB8B1}" type="slidenum">
              <a:rPr lang="zh-CN" altLang="en-US" smtClean="0"/>
              <a:pPr/>
              <a:t>0</a:t>
            </a:fld>
            <a:endParaRPr lang="zh-CN" altLang="en-US"/>
          </a:p>
        </p:txBody>
      </p:sp>
    </p:spTree>
    <p:extLst>
      <p:ext uri="{BB962C8B-B14F-4D97-AF65-F5344CB8AC3E}">
        <p14:creationId xmlns:p14="http://schemas.microsoft.com/office/powerpoint/2010/main" val="9552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_无图版">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3491880" y="2578170"/>
            <a:ext cx="4280520" cy="317617"/>
          </a:xfrm>
        </p:spPr>
        <p:txBody>
          <a:bodyPr>
            <a:normAutofit/>
          </a:bodyPr>
          <a:lstStyle>
            <a:lvl1pPr marL="0" indent="0" algn="ctr">
              <a:buNone/>
              <a:defRPr sz="2000" baseline="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 </a:t>
            </a:r>
            <a:r>
              <a:rPr lang="zh-CN" altLang="en-US" dirty="0" smtClean="0"/>
              <a:t>单击此处编辑副标题</a:t>
            </a:r>
            <a:endParaRPr lang="zh-CN" altLang="en-US" dirty="0"/>
          </a:p>
        </p:txBody>
      </p:sp>
      <p:sp>
        <p:nvSpPr>
          <p:cNvPr id="7"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8"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4F7BEAAF-85EB-42B9-B134-E7358E6308B9}" type="datetimeFigureOut">
              <a:rPr lang="zh-CN" altLang="en-US" smtClean="0"/>
              <a:pPr/>
              <a:t>2018/8/3</a:t>
            </a:fld>
            <a:endParaRPr lang="zh-CN" altLang="en-US" dirty="0"/>
          </a:p>
        </p:txBody>
      </p:sp>
      <p:sp>
        <p:nvSpPr>
          <p:cNvPr id="9"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_带图片">
    <p:spTree>
      <p:nvGrpSpPr>
        <p:cNvPr id="1" name=""/>
        <p:cNvGrpSpPr/>
        <p:nvPr/>
      </p:nvGrpSpPr>
      <p:grpSpPr>
        <a:xfrm>
          <a:off x="0" y="0"/>
          <a:ext cx="0" cy="0"/>
          <a:chOff x="0" y="0"/>
          <a:chExt cx="0" cy="0"/>
        </a:xfrm>
      </p:grpSpPr>
      <p:pic>
        <p:nvPicPr>
          <p:cNvPr id="15" name="Picture 2" descr="E:\产品工作\天软VI\公司新VI库\素材\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0630"/>
            <a:ext cx="9150109" cy="4190000"/>
          </a:xfrm>
          <a:prstGeom prst="rect">
            <a:avLst/>
          </a:prstGeom>
          <a:noFill/>
          <a:extLst>
            <a:ext uri="{909E8E84-426E-40DD-AFC4-6F175D3DCCD1}">
              <a14:hiddenFill xmlns:a14="http://schemas.microsoft.com/office/drawing/2010/main">
                <a:solidFill>
                  <a:srgbClr val="FFFFFF"/>
                </a:solidFill>
              </a14:hiddenFill>
            </a:ext>
          </a:extLst>
        </p:spPr>
      </p:pic>
      <p:sp>
        <p:nvSpPr>
          <p:cNvPr id="17" name="副标题 2"/>
          <p:cNvSpPr>
            <a:spLocks noGrp="1"/>
          </p:cNvSpPr>
          <p:nvPr>
            <p:ph type="subTitle" idx="1" hasCustomPrompt="1"/>
          </p:nvPr>
        </p:nvSpPr>
        <p:spPr>
          <a:xfrm>
            <a:off x="4860883" y="2484427"/>
            <a:ext cx="4280520" cy="317617"/>
          </a:xfrm>
        </p:spPr>
        <p:txBody>
          <a:bodyPr>
            <a:normAutofit/>
          </a:bodyPr>
          <a:lstStyle>
            <a:lvl1pPr marL="0" indent="0" algn="ctr">
              <a:buNone/>
              <a:defRPr sz="2000" baseline="0">
                <a:solidFill>
                  <a:schemeClr val="bg1">
                    <a:lumMod val="8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 </a:t>
            </a:r>
            <a:r>
              <a:rPr lang="zh-CN" altLang="en-US" dirty="0" smtClean="0"/>
              <a:t>单击此处编辑副标题</a:t>
            </a:r>
            <a:endParaRPr lang="zh-CN" altLang="en-US" dirty="0"/>
          </a:p>
        </p:txBody>
      </p:sp>
      <p:sp>
        <p:nvSpPr>
          <p:cNvPr id="18" name="文本占位符 28"/>
          <p:cNvSpPr>
            <a:spLocks noGrp="1"/>
          </p:cNvSpPr>
          <p:nvPr>
            <p:ph type="body" sz="quarter" idx="10" hasCustomPrompt="1"/>
          </p:nvPr>
        </p:nvSpPr>
        <p:spPr>
          <a:xfrm>
            <a:off x="3563889" y="1714786"/>
            <a:ext cx="5586221" cy="594122"/>
          </a:xfrm>
        </p:spPr>
        <p:txBody>
          <a:bodyP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点击此处编辑幻灯片标题</a:t>
            </a:r>
          </a:p>
        </p:txBody>
      </p:sp>
      <p:grpSp>
        <p:nvGrpSpPr>
          <p:cNvPr id="4" name="组合 3"/>
          <p:cNvGrpSpPr/>
          <p:nvPr userDrawn="1"/>
        </p:nvGrpSpPr>
        <p:grpSpPr>
          <a:xfrm>
            <a:off x="-8706" y="223287"/>
            <a:ext cx="2459806" cy="87343"/>
            <a:chOff x="-8706" y="836100"/>
            <a:chExt cx="2459806" cy="116457"/>
          </a:xfrm>
        </p:grpSpPr>
        <p:sp>
          <p:nvSpPr>
            <p:cNvPr id="20" name="矩形 19"/>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userDrawn="1"/>
        </p:nvGrpSpPr>
        <p:grpSpPr>
          <a:xfrm rot="10800000">
            <a:off x="6684228" y="4500630"/>
            <a:ext cx="2459806" cy="87343"/>
            <a:chOff x="-8706" y="836100"/>
            <a:chExt cx="2459806" cy="116457"/>
          </a:xfrm>
        </p:grpSpPr>
        <p:sp>
          <p:nvSpPr>
            <p:cNvPr id="37" name="矩形 36"/>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1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E29A535C-3D6C-4B7F-8524-BEF799E1F278}" type="datetime1">
              <a:rPr lang="zh-CN" altLang="en-US" smtClean="0"/>
              <a:pPr/>
              <a:t>2018/8/3</a:t>
            </a:fld>
            <a:endParaRPr lang="zh-CN" altLang="en-US" dirty="0"/>
          </a:p>
        </p:txBody>
      </p:sp>
      <p:sp>
        <p:nvSpPr>
          <p:cNvPr id="1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3575871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6" name="直接连接符 5"/>
          <p:cNvCxnSpPr/>
          <p:nvPr userDrawn="1"/>
        </p:nvCxnSpPr>
        <p:spPr>
          <a:xfrm flipV="1">
            <a:off x="6557758" y="5139463"/>
            <a:ext cx="2586242" cy="155"/>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userDrawn="1"/>
        </p:nvGrpSpPr>
        <p:grpSpPr>
          <a:xfrm>
            <a:off x="-2" y="31887"/>
            <a:ext cx="1080112" cy="537034"/>
            <a:chOff x="3374727" y="268470"/>
            <a:chExt cx="693212" cy="716046"/>
          </a:xfrm>
          <a:effectLst>
            <a:outerShdw blurRad="50800" dist="38100" dir="5400000" algn="t" rotWithShape="0">
              <a:prstClr val="black">
                <a:alpha val="30000"/>
              </a:prstClr>
            </a:outerShdw>
          </a:effectLst>
        </p:grpSpPr>
        <p:sp>
          <p:nvSpPr>
            <p:cNvPr id="22" name="燕尾形 21"/>
            <p:cNvSpPr/>
            <p:nvPr/>
          </p:nvSpPr>
          <p:spPr>
            <a:xfrm flipH="1">
              <a:off x="3605794" y="268470"/>
              <a:ext cx="462145" cy="716046"/>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3374727" y="268470"/>
              <a:ext cx="475162" cy="716046"/>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zh-CN" altLang="en-US" sz="1600" b="1" dirty="0" smtClean="0">
                  <a:effectLst>
                    <a:outerShdw blurRad="63500" sx="102000" sy="102000" algn="ctr" rotWithShape="0">
                      <a:prstClr val="black">
                        <a:alpha val="40000"/>
                      </a:prstClr>
                    </a:outerShdw>
                  </a:effectLst>
                  <a:latin typeface="+mj-ea"/>
                  <a:ea typeface="+mj-ea"/>
                </a:rPr>
                <a:t>目录</a:t>
              </a:r>
              <a:endParaRPr lang="zh-CN" altLang="en-US" sz="1600" b="1" dirty="0">
                <a:effectLst>
                  <a:outerShdw blurRad="63500" sx="102000" sy="102000" algn="ctr" rotWithShape="0">
                    <a:prstClr val="black">
                      <a:alpha val="40000"/>
                    </a:prstClr>
                  </a:outerShdw>
                </a:effectLst>
                <a:latin typeface="+mj-ea"/>
                <a:ea typeface="+mj-ea"/>
              </a:endParaRPr>
            </a:p>
          </p:txBody>
        </p:sp>
      </p:grpSp>
      <p:sp>
        <p:nvSpPr>
          <p:cNvPr id="8"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9"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CFAB8377-70BB-4E47-877B-E222D1481B4C}" type="datetime1">
              <a:rPr lang="zh-CN" altLang="en-US" smtClean="0"/>
              <a:pPr/>
              <a:t>2018/8/3</a:t>
            </a:fld>
            <a:endParaRPr lang="zh-CN" altLang="en-US" dirty="0"/>
          </a:p>
        </p:txBody>
      </p:sp>
      <p:sp>
        <p:nvSpPr>
          <p:cNvPr id="10"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83096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683568" y="195263"/>
            <a:ext cx="8136904" cy="323850"/>
          </a:xfrm>
        </p:spPr>
        <p:txBody>
          <a:bodyPr>
            <a:noAutofit/>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stStyle>
          <a:p>
            <a:pPr lvl="0"/>
            <a:r>
              <a:rPr lang="zh-CN" altLang="en-US" dirty="0" smtClean="0"/>
              <a:t>单击此处编辑主题</a:t>
            </a:r>
          </a:p>
        </p:txBody>
      </p:sp>
      <p:sp>
        <p:nvSpPr>
          <p:cNvPr id="5" name="文本占位符 4"/>
          <p:cNvSpPr>
            <a:spLocks noGrp="1"/>
          </p:cNvSpPr>
          <p:nvPr>
            <p:ph type="body" sz="quarter" idx="14" hasCustomPrompt="1"/>
          </p:nvPr>
        </p:nvSpPr>
        <p:spPr>
          <a:xfrm>
            <a:off x="567358" y="735807"/>
            <a:ext cx="8036892" cy="3888581"/>
          </a:xfrm>
        </p:spPr>
        <p:txBody>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vl2pPr marL="457200" indent="0">
              <a:buNone/>
              <a:defRPr sz="2000">
                <a:solidFill>
                  <a:srgbClr val="3E3A39"/>
                </a:solidFill>
                <a:latin typeface="微软雅黑" panose="020B0503020204020204" pitchFamily="34" charset="-122"/>
                <a:ea typeface="微软雅黑" panose="020B0503020204020204" pitchFamily="34" charset="-122"/>
              </a:defRPr>
            </a:lvl2pPr>
            <a:lvl3pPr marL="914400" indent="0">
              <a:buNone/>
              <a:defRPr sz="1800">
                <a:solidFill>
                  <a:srgbClr val="3E3A39"/>
                </a:solidFill>
                <a:latin typeface="微软雅黑" panose="020B0503020204020204" pitchFamily="34" charset="-122"/>
                <a:ea typeface="微软雅黑" panose="020B0503020204020204" pitchFamily="34" charset="-122"/>
              </a:defRPr>
            </a:lvl3pPr>
            <a:lvl4pPr marL="1371600" indent="0">
              <a:buNone/>
              <a:defRPr sz="1600">
                <a:solidFill>
                  <a:srgbClr val="3E3A39"/>
                </a:solidFill>
                <a:latin typeface="微软雅黑" panose="020B0503020204020204" pitchFamily="34" charset="-122"/>
                <a:ea typeface="微软雅黑" panose="020B0503020204020204" pitchFamily="34" charset="-122"/>
              </a:defRPr>
            </a:lvl4pPr>
            <a:lvl5pPr marL="1828800" indent="0">
              <a:buNone/>
              <a:defRPr sz="1400">
                <a:solidFill>
                  <a:srgbClr val="3E3A39"/>
                </a:solidFill>
                <a:latin typeface="微软雅黑" panose="020B0503020204020204" pitchFamily="34" charset="-122"/>
                <a:ea typeface="微软雅黑" panose="020B0503020204020204" pitchFamily="34" charset="-122"/>
              </a:defRPr>
            </a:lvl5pPr>
          </a:lstStyle>
          <a:p>
            <a:pPr lvl="0"/>
            <a:r>
              <a:rPr lang="zh-CN" altLang="en-US" dirty="0" smtClean="0"/>
              <a:t>单击此处编辑文本样式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7"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A772CA83-2EED-4D09-887E-C845568B1C99}" type="datetime1">
              <a:rPr lang="zh-CN" altLang="en-US" smtClean="0"/>
              <a:pPr/>
              <a:t>2018/8/3</a:t>
            </a:fld>
            <a:endParaRPr lang="zh-CN" altLang="en-US" dirty="0"/>
          </a:p>
        </p:txBody>
      </p:sp>
      <p:sp>
        <p:nvSpPr>
          <p:cNvPr id="8"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50664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无图片">
    <p:spTree>
      <p:nvGrpSpPr>
        <p:cNvPr id="1" name=""/>
        <p:cNvGrpSpPr/>
        <p:nvPr/>
      </p:nvGrpSpPr>
      <p:grpSpPr>
        <a:xfrm>
          <a:off x="0" y="0"/>
          <a:ext cx="0" cy="0"/>
          <a:chOff x="0" y="0"/>
          <a:chExt cx="0" cy="0"/>
        </a:xfrm>
      </p:grpSpPr>
      <p:sp>
        <p:nvSpPr>
          <p:cNvPr id="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7BF91EEF-A417-4545-8F2D-5F39478CBF93}" type="datetime1">
              <a:rPr lang="zh-CN" altLang="en-US" smtClean="0"/>
              <a:pPr/>
              <a:t>2018/8/3</a:t>
            </a:fld>
            <a:endParaRPr lang="zh-CN" altLang="en-US" dirty="0"/>
          </a:p>
        </p:txBody>
      </p:sp>
      <p:sp>
        <p:nvSpPr>
          <p:cNvPr id="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318343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smtClean="0"/>
              <a:t>成都天软信息技术有限公司</a:t>
            </a:r>
            <a:endParaRPr lang="zh-CN" altLang="en-US" dirty="0"/>
          </a:p>
        </p:txBody>
      </p:sp>
      <p:sp>
        <p:nvSpPr>
          <p:cNvPr id="4" name="日期占位符 3"/>
          <p:cNvSpPr>
            <a:spLocks noGrp="1"/>
          </p:cNvSpPr>
          <p:nvPr>
            <p:ph type="dt" sz="half" idx="11"/>
          </p:nvPr>
        </p:nvSpPr>
        <p:spPr/>
        <p:txBody>
          <a:bodyPr/>
          <a:lstStyle/>
          <a:p>
            <a:fld id="{833BAB34-A66A-46AD-A4BD-4E0BC19386D3}" type="datetime1">
              <a:rPr lang="zh-CN" altLang="en-US" smtClean="0"/>
              <a:pPr/>
              <a:t>2018/8/3</a:t>
            </a:fld>
            <a:endParaRPr lang="zh-CN" altLang="en-US" dirty="0"/>
          </a:p>
        </p:txBody>
      </p:sp>
      <p:sp>
        <p:nvSpPr>
          <p:cNvPr id="5" name="灯片编号占位符 4"/>
          <p:cNvSpPr>
            <a:spLocks noGrp="1"/>
          </p:cNvSpPr>
          <p:nvPr>
            <p:ph type="sldNum" sz="quarter" idx="12"/>
          </p:nvPr>
        </p:nvSpPr>
        <p:spPr/>
        <p:txBody>
          <a:bodyPr/>
          <a:lstStyle/>
          <a:p>
            <a:fld id="{4A60B1E3-9BA7-4BB6-B4B8-4148C81833D5}" type="slidenum">
              <a:rPr lang="zh-CN" altLang="en-US" smtClean="0"/>
              <a:pPr/>
              <a:t>‹#›</a:t>
            </a:fld>
            <a:endParaRPr lang="zh-CN" altLang="en-US"/>
          </a:p>
        </p:txBody>
      </p:sp>
      <p:graphicFrame>
        <p:nvGraphicFramePr>
          <p:cNvPr id="6" name="图表 5"/>
          <p:cNvGraphicFramePr/>
          <p:nvPr userDrawn="1">
            <p:extLst>
              <p:ext uri="{D42A27DB-BD31-4B8C-83A1-F6EECF244321}">
                <p14:modId xmlns:p14="http://schemas.microsoft.com/office/powerpoint/2010/main" val="3849740182"/>
              </p:ext>
            </p:extLst>
          </p:nvPr>
        </p:nvGraphicFramePr>
        <p:xfrm>
          <a:off x="611560" y="627534"/>
          <a:ext cx="8064896" cy="4032448"/>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组合 7"/>
          <p:cNvGrpSpPr/>
          <p:nvPr userDrawn="1"/>
        </p:nvGrpSpPr>
        <p:grpSpPr>
          <a:xfrm>
            <a:off x="0" y="16499"/>
            <a:ext cx="1619672" cy="567811"/>
            <a:chOff x="3374727" y="247953"/>
            <a:chExt cx="693216" cy="757082"/>
          </a:xfrm>
          <a:effectLst>
            <a:outerShdw blurRad="50800" dist="38100" dir="5400000" algn="t" rotWithShape="0">
              <a:prstClr val="black">
                <a:alpha val="30000"/>
              </a:prstClr>
            </a:outerShdw>
          </a:effectLst>
        </p:grpSpPr>
        <p:sp>
          <p:nvSpPr>
            <p:cNvPr id="9" name="燕尾形 8"/>
            <p:cNvSpPr/>
            <p:nvPr/>
          </p:nvSpPr>
          <p:spPr>
            <a:xfrm flipH="1">
              <a:off x="3605798"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3374727" y="247953"/>
              <a:ext cx="562386"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effectLst>
                    <a:outerShdw blurRad="63500" sx="102000" sy="102000" algn="ctr" rotWithShape="0">
                      <a:prstClr val="black">
                        <a:alpha val="40000"/>
                      </a:prstClr>
                    </a:outerShdw>
                  </a:effectLst>
                  <a:latin typeface="+mj-ea"/>
                  <a:ea typeface="+mj-ea"/>
                </a:rPr>
                <a:t>图表样式</a:t>
              </a:r>
              <a:endParaRPr lang="zh-CN" altLang="en-US" b="1" dirty="0">
                <a:effectLst>
                  <a:outerShdw blurRad="63500" sx="102000" sy="102000" algn="ctr" rotWithShape="0">
                    <a:prstClr val="black">
                      <a:alpha val="40000"/>
                    </a:prstClr>
                  </a:outerShdw>
                </a:effectLst>
                <a:latin typeface="+mj-ea"/>
                <a:ea typeface="+mj-ea"/>
              </a:endParaRPr>
            </a:p>
          </p:txBody>
        </p:sp>
      </p:grpSp>
    </p:spTree>
    <p:extLst>
      <p:ext uri="{BB962C8B-B14F-4D97-AF65-F5344CB8AC3E}">
        <p14:creationId xmlns:p14="http://schemas.microsoft.com/office/powerpoint/2010/main" val="1844153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尾页 带图片">
    <p:spTree>
      <p:nvGrpSpPr>
        <p:cNvPr id="1" name=""/>
        <p:cNvGrpSpPr/>
        <p:nvPr/>
      </p:nvGrpSpPr>
      <p:grpSpPr>
        <a:xfrm>
          <a:off x="0" y="0"/>
          <a:ext cx="0" cy="0"/>
          <a:chOff x="0" y="0"/>
          <a:chExt cx="0" cy="0"/>
        </a:xfrm>
      </p:grpSpPr>
      <p:sp>
        <p:nvSpPr>
          <p:cNvPr id="24" name="矩形 23"/>
          <p:cNvSpPr/>
          <p:nvPr userDrawn="1"/>
        </p:nvSpPr>
        <p:spPr>
          <a:xfrm>
            <a:off x="3095284" y="249493"/>
            <a:ext cx="355443" cy="2665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7"/>
          <p:cNvSpPr>
            <a:spLocks noGrp="1"/>
          </p:cNvSpPr>
          <p:nvPr>
            <p:ph type="body" sz="quarter" idx="10" hasCustomPrompt="1"/>
          </p:nvPr>
        </p:nvSpPr>
        <p:spPr>
          <a:xfrm>
            <a:off x="4425315" y="2064579"/>
            <a:ext cx="4241954" cy="540060"/>
          </a:xfrm>
        </p:spPr>
        <p:txBody>
          <a:bodyPr>
            <a:normAutofit/>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dirty="0" smtClean="0"/>
              <a:t>THANK YOU !</a:t>
            </a:r>
          </a:p>
        </p:txBody>
      </p:sp>
      <p:sp>
        <p:nvSpPr>
          <p:cNvPr id="2" name="矩形 1"/>
          <p:cNvSpPr/>
          <p:nvPr userDrawn="1"/>
        </p:nvSpPr>
        <p:spPr>
          <a:xfrm>
            <a:off x="683568" y="1186658"/>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186843" y="851149"/>
            <a:ext cx="289594" cy="21719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83568" y="2762631"/>
            <a:ext cx="504056" cy="378042"/>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331640" y="3275686"/>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268774" y="1412481"/>
            <a:ext cx="576064" cy="432048"/>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690798" y="2492601"/>
            <a:ext cx="288032" cy="21602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2453639" y="2821227"/>
            <a:ext cx="929981" cy="69748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48152" y="1572033"/>
            <a:ext cx="2308853" cy="148888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68538" y="419411"/>
            <a:ext cx="1316379" cy="64705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0359" y="3756862"/>
            <a:ext cx="1224136" cy="814118"/>
          </a:xfrm>
          <a:prstGeom prst="rect">
            <a:avLst/>
          </a:prstGeom>
          <a:noFill/>
          <a:ln>
            <a:noFill/>
          </a:ln>
          <a:effectLst>
            <a:outerShdw blurRad="254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文本占位符 7"/>
          <p:cNvSpPr>
            <a:spLocks noGrp="1"/>
          </p:cNvSpPr>
          <p:nvPr>
            <p:ph type="body" sz="quarter" idx="11" hasCustomPrompt="1"/>
          </p:nvPr>
        </p:nvSpPr>
        <p:spPr>
          <a:xfrm>
            <a:off x="4434502" y="2496627"/>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dirty="0" smtClean="0"/>
              <a:t>感谢聆听</a:t>
            </a:r>
            <a:endParaRPr lang="en-US" altLang="zh-CN" dirty="0" smtClean="0"/>
          </a:p>
        </p:txBody>
      </p:sp>
      <p:sp>
        <p:nvSpPr>
          <p:cNvPr id="19"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21"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56E3B50-BD4C-41EE-AFCB-8C17ACBC0768}" type="datetime1">
              <a:rPr lang="zh-CN" altLang="en-US" smtClean="0"/>
              <a:pPr/>
              <a:t>2018/8/3</a:t>
            </a:fld>
            <a:endParaRPr lang="zh-CN" altLang="en-US" dirty="0"/>
          </a:p>
        </p:txBody>
      </p:sp>
      <p:sp>
        <p:nvSpPr>
          <p:cNvPr id="23"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0586855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7534"/>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53649"/>
            <a:ext cx="8229600" cy="29409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smtClean="0"/>
              <a:t>成都天软信息技术有限公司</a:t>
            </a:r>
            <a:endParaRPr lang="zh-CN" altLang="en-US" dirty="0"/>
          </a:p>
        </p:txBody>
      </p:sp>
      <p:sp>
        <p:nvSpPr>
          <p:cNvPr id="4"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33BAB34-A66A-46AD-A4BD-4E0BC19386D3}" type="datetime1">
              <a:rPr lang="zh-CN" altLang="en-US" smtClean="0"/>
              <a:pPr/>
              <a:t>2018/8/3</a:t>
            </a:fld>
            <a:endParaRPr lang="zh-CN" altLang="en-US" dirty="0"/>
          </a:p>
        </p:txBody>
      </p:sp>
      <p:cxnSp>
        <p:nvCxnSpPr>
          <p:cNvPr id="9" name="直接连接符 8"/>
          <p:cNvCxnSpPr/>
          <p:nvPr userDrawn="1"/>
        </p:nvCxnSpPr>
        <p:spPr>
          <a:xfrm>
            <a:off x="0" y="4840002"/>
            <a:ext cx="9144000" cy="0"/>
          </a:xfrm>
          <a:prstGeom prst="line">
            <a:avLst/>
          </a:prstGeom>
          <a:ln>
            <a:solidFill>
              <a:srgbClr val="C13133"/>
            </a:solidFill>
          </a:ln>
        </p:spPr>
        <p:style>
          <a:lnRef idx="1">
            <a:schemeClr val="accent1"/>
          </a:lnRef>
          <a:fillRef idx="0">
            <a:schemeClr val="accent1"/>
          </a:fillRef>
          <a:effectRef idx="0">
            <a:schemeClr val="accent1"/>
          </a:effectRef>
          <a:fontRef idx="minor">
            <a:schemeClr val="tx1"/>
          </a:fontRef>
        </p:style>
      </p:cxnSp>
      <p:pic>
        <p:nvPicPr>
          <p:cNvPr id="11" name="Picture 3" descr="E:\产品工作\天软VI\最终版\天软－logo图形英文.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884368" y="4840002"/>
            <a:ext cx="1296144" cy="303497"/>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62" r:id="rId3"/>
    <p:sldLayoutId id="2147483660" r:id="rId4"/>
    <p:sldLayoutId id="2147483661" r:id="rId5"/>
    <p:sldLayoutId id="2147483666" r:id="rId6"/>
    <p:sldLayoutId id="2147483665" r:id="rId7"/>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rgbClr val="3E3A39"/>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4932040" y="3003798"/>
            <a:ext cx="3383525" cy="317617"/>
          </a:xfrm>
        </p:spPr>
        <p:txBody>
          <a:bodyPr>
            <a:normAutofit fontScale="85000" lnSpcReduction="20000"/>
          </a:bodyPr>
          <a:lstStyle/>
          <a:p>
            <a:pPr algn="r"/>
            <a:r>
              <a:rPr lang="en-US" altLang="zh-CN" dirty="0" smtClean="0">
                <a:solidFill>
                  <a:schemeClr val="bg1">
                    <a:lumMod val="95000"/>
                  </a:schemeClr>
                </a:solidFill>
              </a:rPr>
              <a:t>--Peter</a:t>
            </a:r>
            <a:endParaRPr lang="zh-CN" altLang="en-US" dirty="0">
              <a:solidFill>
                <a:schemeClr val="bg1">
                  <a:lumMod val="95000"/>
                </a:schemeClr>
              </a:solidFill>
            </a:endParaRPr>
          </a:p>
        </p:txBody>
      </p:sp>
      <p:sp>
        <p:nvSpPr>
          <p:cNvPr id="3" name="文本占位符 2"/>
          <p:cNvSpPr>
            <a:spLocks noGrp="1"/>
          </p:cNvSpPr>
          <p:nvPr>
            <p:ph type="body" sz="quarter" idx="10"/>
          </p:nvPr>
        </p:nvSpPr>
        <p:spPr/>
        <p:txBody>
          <a:bodyPr/>
          <a:lstStyle/>
          <a:p>
            <a:r>
              <a:rPr lang="zh-CN" altLang="en-US" dirty="0" smtClean="0"/>
              <a:t>无线基础分享</a:t>
            </a:r>
            <a:endParaRPr lang="zh-CN" altLang="en-US" dirty="0"/>
          </a:p>
        </p:txBody>
      </p:sp>
      <p:sp>
        <p:nvSpPr>
          <p:cNvPr id="4" name="日期占位符 3"/>
          <p:cNvSpPr>
            <a:spLocks noGrp="1"/>
          </p:cNvSpPr>
          <p:nvPr>
            <p:ph type="dt" sz="half" idx="2"/>
          </p:nvPr>
        </p:nvSpPr>
        <p:spPr/>
        <p:txBody>
          <a:bodyPr/>
          <a:lstStyle/>
          <a:p>
            <a:fld id="{F6EF0E9E-29AC-4248-96B9-42C3A6FE6495}" type="datetime1">
              <a:rPr lang="zh-CN" altLang="en-US" smtClean="0"/>
              <a:pPr/>
              <a:t>2018/8/3</a:t>
            </a:fld>
            <a:endParaRPr lang="zh-CN" altLang="en-US" dirty="0"/>
          </a:p>
        </p:txBody>
      </p:sp>
      <p:sp>
        <p:nvSpPr>
          <p:cNvPr id="5" name="页脚占位符 4"/>
          <p:cNvSpPr>
            <a:spLocks noGrp="1"/>
          </p:cNvSpPr>
          <p:nvPr>
            <p:ph type="ftr" sz="quarter" idx="3"/>
          </p:nvPr>
        </p:nvSpPr>
        <p:spPr/>
        <p:txBody>
          <a:bodyPr/>
          <a:lstStyle/>
          <a:p>
            <a:r>
              <a:rPr lang="zh-CN" altLang="en-US" dirty="0" smtClean="0"/>
              <a:t>成都天软信息技术有限公司</a:t>
            </a:r>
            <a:endParaRPr lang="zh-CN" altLang="en-US" dirty="0"/>
          </a:p>
        </p:txBody>
      </p:sp>
      <p:sp>
        <p:nvSpPr>
          <p:cNvPr id="6" name="灯片编号占位符 5"/>
          <p:cNvSpPr>
            <a:spLocks noGrp="1"/>
          </p:cNvSpPr>
          <p:nvPr>
            <p:ph type="sldNum" sz="quarter" idx="4"/>
          </p:nvPr>
        </p:nvSpPr>
        <p:spPr/>
        <p:txBody>
          <a:bodyPr/>
          <a:lstStyle/>
          <a:p>
            <a:fld id="{4A60B1E3-9BA7-4BB6-B4B8-4148C81833D5}" type="slidenum">
              <a:rPr lang="zh-CN" altLang="en-US" smtClean="0"/>
              <a:pPr/>
              <a:t>0</a:t>
            </a:fld>
            <a:endParaRPr lang="zh-CN" altLang="en-US"/>
          </a:p>
        </p:txBody>
      </p:sp>
    </p:spTree>
    <p:extLst>
      <p:ext uri="{BB962C8B-B14F-4D97-AF65-F5344CB8AC3E}">
        <p14:creationId xmlns:p14="http://schemas.microsoft.com/office/powerpoint/2010/main" val="91723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9</a:t>
            </a:fld>
            <a:endParaRPr lang="zh-CN" altLang="en-US"/>
          </a:p>
        </p:txBody>
      </p:sp>
      <p:sp>
        <p:nvSpPr>
          <p:cNvPr id="8" name="TextBox 7"/>
          <p:cNvSpPr txBox="1"/>
          <p:nvPr/>
        </p:nvSpPr>
        <p:spPr>
          <a:xfrm>
            <a:off x="395536" y="411510"/>
            <a:ext cx="1836208" cy="369332"/>
          </a:xfrm>
          <a:prstGeom prst="rect">
            <a:avLst/>
          </a:prstGeom>
          <a:noFill/>
        </p:spPr>
        <p:txBody>
          <a:bodyPr wrap="none" rtlCol="0">
            <a:spAutoFit/>
          </a:bodyPr>
          <a:lstStyle/>
          <a:p>
            <a:r>
              <a:rPr lang="en-US" altLang="zh-CN" dirty="0" smtClean="0"/>
              <a:t>802.11</a:t>
            </a:r>
            <a:r>
              <a:rPr lang="zh-CN" altLang="en-US" dirty="0" smtClean="0"/>
              <a:t>基本元素</a:t>
            </a:r>
            <a:endParaRPr lang="zh-CN" altLang="en-US" dirty="0"/>
          </a:p>
        </p:txBody>
      </p:sp>
      <p:pic>
        <p:nvPicPr>
          <p:cNvPr id="5122" name="Picture 2" descr="C:\Users\skysoft\Desktop\截图\tmp\20170330085927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47" y="1114112"/>
            <a:ext cx="3625597" cy="300192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139952" y="1186755"/>
            <a:ext cx="4572000" cy="1938992"/>
          </a:xfrm>
          <a:prstGeom prst="rect">
            <a:avLst/>
          </a:prstGeom>
        </p:spPr>
        <p:txBody>
          <a:bodyPr>
            <a:spAutoFit/>
          </a:bodyPr>
          <a:lstStyle/>
          <a:p>
            <a:r>
              <a:rPr lang="en-US" altLang="zh-CN" sz="1200" dirty="0" smtClean="0"/>
              <a:t>BSS:</a:t>
            </a:r>
            <a:r>
              <a:rPr lang="zh-CN" altLang="en-US" sz="1200" dirty="0" smtClean="0"/>
              <a:t>能</a:t>
            </a:r>
            <a:r>
              <a:rPr lang="zh-CN" altLang="en-US" sz="1200" dirty="0"/>
              <a:t>互相进行无线通信的</a:t>
            </a:r>
            <a:r>
              <a:rPr lang="en-US" altLang="zh-CN" sz="1200" dirty="0"/>
              <a:t>STA</a:t>
            </a:r>
            <a:r>
              <a:rPr lang="zh-CN" altLang="en-US" sz="1200" dirty="0"/>
              <a:t>可以组成一个</a:t>
            </a:r>
            <a:r>
              <a:rPr lang="en-US" altLang="zh-CN" sz="1200" dirty="0"/>
              <a:t>BSS</a:t>
            </a:r>
            <a:r>
              <a:rPr lang="zh-CN" altLang="en-US" sz="1200" dirty="0"/>
              <a:t>（</a:t>
            </a:r>
            <a:r>
              <a:rPr lang="en-US" altLang="zh-CN" sz="1200" dirty="0"/>
              <a:t>Basic Service Set</a:t>
            </a:r>
            <a:r>
              <a:rPr lang="zh-CN" altLang="en-US" sz="1200" dirty="0" smtClean="0"/>
              <a:t>）是</a:t>
            </a:r>
            <a:r>
              <a:rPr lang="en-US" altLang="zh-CN" sz="1200" dirty="0"/>
              <a:t>802.11</a:t>
            </a:r>
            <a:r>
              <a:rPr lang="zh-CN" altLang="en-US" sz="1200" dirty="0"/>
              <a:t>网络的基本</a:t>
            </a:r>
            <a:r>
              <a:rPr lang="zh-CN" altLang="en-US" sz="1200" dirty="0" smtClean="0"/>
              <a:t>结构</a:t>
            </a:r>
            <a:endParaRPr lang="en-US" altLang="zh-CN" sz="1200" dirty="0" smtClean="0"/>
          </a:p>
          <a:p>
            <a:endParaRPr lang="en-US" altLang="zh-CN" sz="1200" dirty="0"/>
          </a:p>
          <a:p>
            <a:r>
              <a:rPr lang="en-US" altLang="zh-CN" sz="1200" dirty="0" smtClean="0"/>
              <a:t>STA</a:t>
            </a:r>
            <a:r>
              <a:rPr lang="zh-CN" altLang="en-US" sz="1200" dirty="0" smtClean="0"/>
              <a:t>：无线客户端如手机，</a:t>
            </a:r>
            <a:r>
              <a:rPr lang="en-US" altLang="zh-CN" sz="1200" dirty="0" smtClean="0"/>
              <a:t>PC</a:t>
            </a:r>
            <a:r>
              <a:rPr lang="zh-CN" altLang="en-US" sz="1200" dirty="0" smtClean="0"/>
              <a:t>，或者无线桥接的</a:t>
            </a:r>
            <a:r>
              <a:rPr lang="en-US" altLang="zh-CN" sz="1200" dirty="0" smtClean="0"/>
              <a:t>AP</a:t>
            </a:r>
          </a:p>
          <a:p>
            <a:endParaRPr lang="en-US" altLang="zh-CN" sz="1200" dirty="0"/>
          </a:p>
          <a:p>
            <a:r>
              <a:rPr lang="en-US" altLang="zh-CN" sz="1200" dirty="0" smtClean="0"/>
              <a:t>SSID</a:t>
            </a:r>
            <a:r>
              <a:rPr lang="zh-CN" altLang="en-US" sz="1200" dirty="0" smtClean="0"/>
              <a:t>：</a:t>
            </a:r>
            <a:r>
              <a:rPr lang="en-US" altLang="zh-CN" sz="1200" dirty="0"/>
              <a:t>Service Set ID </a:t>
            </a:r>
            <a:r>
              <a:rPr lang="zh-CN" altLang="en-US" sz="1200" dirty="0"/>
              <a:t>服务集</a:t>
            </a:r>
            <a:r>
              <a:rPr lang="zh-CN" altLang="en-US" sz="1200" dirty="0" smtClean="0"/>
              <a:t>识别码</a:t>
            </a:r>
            <a:endParaRPr lang="en-US" altLang="zh-CN" sz="1200" dirty="0" smtClean="0"/>
          </a:p>
          <a:p>
            <a:endParaRPr lang="zh-CN" altLang="en-US" sz="1200" dirty="0"/>
          </a:p>
          <a:p>
            <a:r>
              <a:rPr lang="en-US" altLang="zh-CN" sz="1200" dirty="0" smtClean="0"/>
              <a:t>ESS</a:t>
            </a:r>
            <a:r>
              <a:rPr lang="zh-CN" altLang="en-US" sz="1200" dirty="0" smtClean="0"/>
              <a:t>：</a:t>
            </a:r>
            <a:r>
              <a:rPr lang="en-US" altLang="zh-CN" sz="1200" dirty="0" smtClean="0"/>
              <a:t> </a:t>
            </a:r>
            <a:r>
              <a:rPr lang="en-US" altLang="zh-CN" sz="1200" dirty="0"/>
              <a:t>(Extended Service Set)</a:t>
            </a:r>
            <a:r>
              <a:rPr lang="zh-CN" altLang="en-US" sz="1200" dirty="0"/>
              <a:t>是采用相同的</a:t>
            </a:r>
            <a:r>
              <a:rPr lang="en-US" altLang="zh-CN" sz="1200" dirty="0"/>
              <a:t>SSID</a:t>
            </a:r>
            <a:r>
              <a:rPr lang="zh-CN" altLang="en-US" sz="1200" dirty="0"/>
              <a:t>的多个</a:t>
            </a:r>
            <a:r>
              <a:rPr lang="en-US" altLang="zh-CN" sz="1200" dirty="0"/>
              <a:t>BSS</a:t>
            </a:r>
            <a:r>
              <a:rPr lang="zh-CN" altLang="en-US" sz="1200" dirty="0"/>
              <a:t>形成的更大规模的虚拟</a:t>
            </a:r>
            <a:r>
              <a:rPr lang="en-US" altLang="zh-CN" sz="1200" dirty="0"/>
              <a:t>BSS</a:t>
            </a:r>
          </a:p>
          <a:p>
            <a:endParaRPr lang="zh-CN" altLang="en-US" sz="1200" dirty="0"/>
          </a:p>
        </p:txBody>
      </p:sp>
    </p:spTree>
    <p:extLst>
      <p:ext uri="{BB962C8B-B14F-4D97-AF65-F5344CB8AC3E}">
        <p14:creationId xmlns:p14="http://schemas.microsoft.com/office/powerpoint/2010/main" val="3374394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10</a:t>
            </a:fld>
            <a:endParaRPr lang="zh-CN" altLang="en-US"/>
          </a:p>
        </p:txBody>
      </p:sp>
      <p:sp>
        <p:nvSpPr>
          <p:cNvPr id="8" name="TextBox 7"/>
          <p:cNvSpPr txBox="1"/>
          <p:nvPr/>
        </p:nvSpPr>
        <p:spPr>
          <a:xfrm>
            <a:off x="323528" y="339502"/>
            <a:ext cx="2408480" cy="369332"/>
          </a:xfrm>
          <a:prstGeom prst="rect">
            <a:avLst/>
          </a:prstGeom>
          <a:noFill/>
        </p:spPr>
        <p:txBody>
          <a:bodyPr wrap="none" rtlCol="0">
            <a:spAutoFit/>
          </a:bodyPr>
          <a:lstStyle/>
          <a:p>
            <a:r>
              <a:rPr lang="en-US" altLang="zh-CN" dirty="0"/>
              <a:t>802.11</a:t>
            </a:r>
            <a:r>
              <a:rPr lang="zh-CN" altLang="en-US" dirty="0"/>
              <a:t>对应</a:t>
            </a:r>
            <a:r>
              <a:rPr lang="zh-CN" altLang="en-US" dirty="0" smtClean="0"/>
              <a:t>的</a:t>
            </a:r>
            <a:r>
              <a:rPr lang="en-US" altLang="zh-CN" dirty="0" smtClean="0"/>
              <a:t>OSI</a:t>
            </a:r>
            <a:r>
              <a:rPr lang="zh-CN" altLang="en-US" dirty="0" smtClean="0"/>
              <a:t>分层</a:t>
            </a:r>
            <a:endParaRPr lang="zh-CN" altLang="en-US" dirty="0"/>
          </a:p>
        </p:txBody>
      </p:sp>
      <p:pic>
        <p:nvPicPr>
          <p:cNvPr id="6146" name="Picture 2" descr="C:\Users\skysoft\Desktop\截图\tmp\802.11+and+OSI+mode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477" y="917062"/>
            <a:ext cx="3984751" cy="2988563"/>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357360" y="2787774"/>
            <a:ext cx="4572000" cy="1569660"/>
          </a:xfrm>
          <a:prstGeom prst="rect">
            <a:avLst/>
          </a:prstGeom>
        </p:spPr>
        <p:txBody>
          <a:bodyPr>
            <a:spAutoFit/>
          </a:bodyPr>
          <a:lstStyle/>
          <a:p>
            <a:r>
              <a:rPr lang="en-US" altLang="zh-CN" sz="1200" dirty="0"/>
              <a:t>802.11</a:t>
            </a:r>
            <a:r>
              <a:rPr lang="zh-CN" altLang="en-US" sz="1200" dirty="0"/>
              <a:t>协议只对物理层和数据链路层进行了定义，数据链路层又分为逻辑链路控制层和媒介访问控制</a:t>
            </a:r>
            <a:r>
              <a:rPr lang="zh-CN" altLang="en-US" sz="1200" dirty="0" smtClean="0"/>
              <a:t>层</a:t>
            </a:r>
            <a:endParaRPr lang="en-US" altLang="zh-CN" sz="1200" dirty="0" smtClean="0"/>
          </a:p>
          <a:p>
            <a:r>
              <a:rPr lang="zh-CN" altLang="en-US" sz="1200" dirty="0"/>
              <a:t>相对于</a:t>
            </a:r>
            <a:r>
              <a:rPr lang="en-US" altLang="zh-CN" sz="1200" dirty="0"/>
              <a:t>802.3</a:t>
            </a:r>
            <a:r>
              <a:rPr lang="zh-CN" altLang="en-US" sz="1200" dirty="0"/>
              <a:t>以太网协议，</a:t>
            </a:r>
            <a:r>
              <a:rPr lang="en-US" altLang="zh-CN" sz="1200" dirty="0"/>
              <a:t>802.11</a:t>
            </a:r>
            <a:r>
              <a:rPr lang="zh-CN" altLang="en-US" sz="1200" dirty="0"/>
              <a:t>协议主要是对</a:t>
            </a:r>
            <a:r>
              <a:rPr lang="en-US" altLang="zh-CN" sz="1200" dirty="0"/>
              <a:t>Layer1</a:t>
            </a:r>
            <a:r>
              <a:rPr lang="zh-CN" altLang="en-US" sz="1200" dirty="0"/>
              <a:t>和</a:t>
            </a:r>
            <a:r>
              <a:rPr lang="en-US" altLang="zh-CN" sz="1200" dirty="0"/>
              <a:t>Layer2</a:t>
            </a:r>
            <a:r>
              <a:rPr lang="zh-CN" altLang="en-US" sz="1200" dirty="0"/>
              <a:t>两层进行定义，从无线网卡进来的包携带的是无线报文头部，从有线网卡进来的包携带是有线报文头部，两种包只要将他们的头部和尾部校验都去掉就剩下需要传输的有效数据域</a:t>
            </a:r>
            <a:r>
              <a:rPr lang="en-US" altLang="zh-CN" sz="1200" dirty="0" err="1"/>
              <a:t>playload</a:t>
            </a:r>
            <a:r>
              <a:rPr lang="zh-CN" altLang="en-US" sz="1200" dirty="0"/>
              <a:t>。所以当数据帧去除头部进入到</a:t>
            </a:r>
            <a:r>
              <a:rPr lang="en-US" altLang="zh-CN" sz="1200" dirty="0"/>
              <a:t>Layer3</a:t>
            </a:r>
            <a:r>
              <a:rPr lang="zh-CN" altLang="en-US" sz="1200" dirty="0"/>
              <a:t>以后，是分不出该包是有线报文还是无线报文的，因为这些报文都统一看作是</a:t>
            </a:r>
            <a:r>
              <a:rPr lang="en-US" altLang="zh-CN" sz="1200" dirty="0"/>
              <a:t>IP</a:t>
            </a:r>
            <a:r>
              <a:rPr lang="zh-CN" altLang="en-US" sz="1200" dirty="0"/>
              <a:t>报文或</a:t>
            </a:r>
            <a:r>
              <a:rPr lang="en-US" altLang="zh-CN" sz="1200" dirty="0"/>
              <a:t>TCP</a:t>
            </a:r>
            <a:r>
              <a:rPr lang="zh-CN" altLang="en-US" sz="1200" dirty="0"/>
              <a:t>报文。</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282" y="917062"/>
            <a:ext cx="330901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3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11</a:t>
            </a:fld>
            <a:endParaRPr lang="zh-CN" altLang="en-US"/>
          </a:p>
        </p:txBody>
      </p:sp>
      <p:sp>
        <p:nvSpPr>
          <p:cNvPr id="8" name="TextBox 7"/>
          <p:cNvSpPr txBox="1"/>
          <p:nvPr/>
        </p:nvSpPr>
        <p:spPr>
          <a:xfrm>
            <a:off x="395536" y="267494"/>
            <a:ext cx="1338828" cy="369332"/>
          </a:xfrm>
          <a:prstGeom prst="rect">
            <a:avLst/>
          </a:prstGeom>
          <a:noFill/>
        </p:spPr>
        <p:txBody>
          <a:bodyPr wrap="none" rtlCol="0">
            <a:spAutoFit/>
          </a:bodyPr>
          <a:lstStyle/>
          <a:p>
            <a:r>
              <a:rPr lang="zh-CN" altLang="en-US" dirty="0" smtClean="0"/>
              <a:t>数据链路层</a:t>
            </a:r>
            <a:endParaRPr lang="zh-CN" altLang="en-US" dirty="0"/>
          </a:p>
        </p:txBody>
      </p:sp>
      <p:sp>
        <p:nvSpPr>
          <p:cNvPr id="11" name="TextBox 10"/>
          <p:cNvSpPr txBox="1"/>
          <p:nvPr/>
        </p:nvSpPr>
        <p:spPr>
          <a:xfrm>
            <a:off x="428349" y="915566"/>
            <a:ext cx="7180684" cy="1261884"/>
          </a:xfrm>
          <a:prstGeom prst="rect">
            <a:avLst/>
          </a:prstGeom>
          <a:noFill/>
        </p:spPr>
        <p:txBody>
          <a:bodyPr wrap="none" rtlCol="0">
            <a:spAutoFit/>
          </a:bodyPr>
          <a:lstStyle/>
          <a:p>
            <a:r>
              <a:rPr lang="en-US" altLang="zh-CN" sz="1400" dirty="0"/>
              <a:t>LLC-Logical Link Control </a:t>
            </a:r>
            <a:r>
              <a:rPr lang="zh-CN" altLang="en-US" sz="1400" dirty="0"/>
              <a:t>逻辑</a:t>
            </a:r>
            <a:r>
              <a:rPr lang="zh-CN" altLang="en-US" sz="1400" dirty="0" smtClean="0"/>
              <a:t>链路控制</a:t>
            </a:r>
            <a:endParaRPr lang="en-US" altLang="zh-CN" sz="1400" dirty="0" smtClean="0"/>
          </a:p>
          <a:p>
            <a:endParaRPr lang="en-US" altLang="zh-CN" sz="1400" dirty="0"/>
          </a:p>
          <a:p>
            <a:r>
              <a:rPr lang="en-US" altLang="zh-CN" sz="1200" dirty="0">
                <a:latin typeface="+mn-ea"/>
              </a:rPr>
              <a:t>LLC</a:t>
            </a:r>
            <a:r>
              <a:rPr lang="zh-CN" altLang="en-US" sz="1200" dirty="0">
                <a:latin typeface="+mn-ea"/>
              </a:rPr>
              <a:t>子层负责向其上层提供</a:t>
            </a:r>
            <a:r>
              <a:rPr lang="zh-CN" altLang="en-US" sz="1200" dirty="0" smtClean="0">
                <a:latin typeface="+mn-ea"/>
              </a:rPr>
              <a:t>服务</a:t>
            </a:r>
            <a:r>
              <a:rPr lang="en-US" altLang="zh-CN" sz="1200" dirty="0" smtClean="0">
                <a:latin typeface="+mn-ea"/>
              </a:rPr>
              <a:t>,</a:t>
            </a:r>
            <a:r>
              <a:rPr lang="zh-CN" altLang="en-US" sz="1200" dirty="0"/>
              <a:t>负责识别网络层协议，然后对它们进行</a:t>
            </a:r>
            <a:r>
              <a:rPr lang="zh-CN" altLang="en-US" sz="1200" dirty="0" smtClean="0"/>
              <a:t>封装</a:t>
            </a:r>
            <a:r>
              <a:rPr lang="zh-CN" altLang="en-US" sz="1200" dirty="0"/>
              <a:t>。</a:t>
            </a:r>
            <a:r>
              <a:rPr lang="en-US" altLang="zh-CN" sz="1200" dirty="0" smtClean="0"/>
              <a:t>LLC</a:t>
            </a:r>
            <a:r>
              <a:rPr lang="zh-CN" altLang="en-US" sz="1200" dirty="0"/>
              <a:t>子层的主要功能包括：</a:t>
            </a:r>
          </a:p>
          <a:p>
            <a:r>
              <a:rPr lang="zh-CN" altLang="en-US" sz="1200" dirty="0" smtClean="0"/>
              <a:t>* </a:t>
            </a:r>
            <a:r>
              <a:rPr lang="zh-CN" altLang="en-US" sz="1200" dirty="0"/>
              <a:t>传输可靠性保障和控制；</a:t>
            </a:r>
          </a:p>
          <a:p>
            <a:r>
              <a:rPr lang="zh-CN" altLang="en-US" sz="1200" dirty="0"/>
              <a:t>* 数据包的分段与重组；</a:t>
            </a:r>
          </a:p>
          <a:p>
            <a:r>
              <a:rPr lang="zh-CN" altLang="en-US" sz="1200" dirty="0"/>
              <a:t>* 数据包的顺序传输。</a:t>
            </a:r>
            <a:endParaRPr lang="zh-CN" altLang="en-US" sz="1200" dirty="0">
              <a:latin typeface="+mn-ea"/>
            </a:endParaRPr>
          </a:p>
        </p:txBody>
      </p:sp>
      <p:sp>
        <p:nvSpPr>
          <p:cNvPr id="12" name="TextBox 11"/>
          <p:cNvSpPr txBox="1"/>
          <p:nvPr/>
        </p:nvSpPr>
        <p:spPr>
          <a:xfrm>
            <a:off x="428349" y="2643758"/>
            <a:ext cx="6295954" cy="1261884"/>
          </a:xfrm>
          <a:prstGeom prst="rect">
            <a:avLst/>
          </a:prstGeom>
          <a:noFill/>
        </p:spPr>
        <p:txBody>
          <a:bodyPr wrap="none" rtlCol="0">
            <a:spAutoFit/>
          </a:bodyPr>
          <a:lstStyle/>
          <a:p>
            <a:r>
              <a:rPr lang="en-US" altLang="zh-CN" sz="1400" dirty="0"/>
              <a:t>MAC</a:t>
            </a:r>
            <a:r>
              <a:rPr lang="zh-CN" altLang="en-US" sz="1400" dirty="0"/>
              <a:t>（</a:t>
            </a:r>
            <a:r>
              <a:rPr lang="en-US" altLang="zh-CN" sz="1400" dirty="0"/>
              <a:t>Media Access Control</a:t>
            </a:r>
            <a:r>
              <a:rPr lang="zh-CN" altLang="en-US" sz="1400" dirty="0"/>
              <a:t>，媒体访问控制</a:t>
            </a:r>
            <a:r>
              <a:rPr lang="zh-CN" altLang="en-US" sz="1400" dirty="0" smtClean="0"/>
              <a:t>）</a:t>
            </a:r>
            <a:endParaRPr lang="en-US" altLang="zh-CN" sz="1400" dirty="0" smtClean="0"/>
          </a:p>
          <a:p>
            <a:endParaRPr lang="en-US" altLang="zh-CN" sz="1400" dirty="0"/>
          </a:p>
          <a:p>
            <a:r>
              <a:rPr lang="en-US" altLang="zh-CN" sz="1200" dirty="0"/>
              <a:t>MAC</a:t>
            </a:r>
            <a:r>
              <a:rPr lang="zh-CN" altLang="en-US" sz="1200" dirty="0"/>
              <a:t>（</a:t>
            </a:r>
            <a:r>
              <a:rPr lang="en-US" altLang="zh-CN" sz="1200" dirty="0"/>
              <a:t>Media Access Control</a:t>
            </a:r>
            <a:r>
              <a:rPr lang="zh-CN" altLang="en-US" sz="1200" dirty="0"/>
              <a:t>，媒体访问控制）子层定义了数据包怎样在介质上进行传输</a:t>
            </a:r>
            <a:r>
              <a:rPr lang="zh-CN" altLang="en-US" sz="1200" dirty="0" smtClean="0"/>
              <a:t>。</a:t>
            </a:r>
            <a:endParaRPr lang="en-US" altLang="zh-CN" sz="1200" dirty="0" smtClean="0"/>
          </a:p>
          <a:p>
            <a:r>
              <a:rPr lang="zh-CN" altLang="en-US" sz="1200" dirty="0"/>
              <a:t>在传统局域网中，各种传输介质的物理层对应到相应的</a:t>
            </a:r>
            <a:r>
              <a:rPr lang="en-US" altLang="zh-CN" sz="1200" dirty="0"/>
              <a:t>MAC</a:t>
            </a:r>
            <a:r>
              <a:rPr lang="zh-CN" altLang="en-US" sz="1200" dirty="0"/>
              <a:t>层，目前普遍使用</a:t>
            </a:r>
            <a:r>
              <a:rPr lang="zh-CN" altLang="en-US" sz="1200" dirty="0" smtClean="0"/>
              <a:t>的有线网络</a:t>
            </a:r>
            <a:endParaRPr lang="en-US" altLang="zh-CN" sz="1200" dirty="0" smtClean="0"/>
          </a:p>
          <a:p>
            <a:r>
              <a:rPr lang="zh-CN" altLang="en-US" sz="1200" dirty="0" smtClean="0"/>
              <a:t>采用的</a:t>
            </a:r>
            <a:r>
              <a:rPr lang="zh-CN" altLang="en-US" sz="1200" dirty="0"/>
              <a:t>是</a:t>
            </a:r>
            <a:r>
              <a:rPr lang="en-US" altLang="zh-CN" sz="1200" dirty="0"/>
              <a:t>IEEE 802.3</a:t>
            </a:r>
            <a:r>
              <a:rPr lang="zh-CN" altLang="en-US" sz="1200" dirty="0"/>
              <a:t>的</a:t>
            </a:r>
            <a:r>
              <a:rPr lang="en-US" altLang="zh-CN" sz="1200" dirty="0"/>
              <a:t>MAC</a:t>
            </a:r>
            <a:r>
              <a:rPr lang="zh-CN" altLang="en-US" sz="1200" dirty="0"/>
              <a:t>层标准，采用</a:t>
            </a:r>
            <a:r>
              <a:rPr lang="en-US" altLang="zh-CN" sz="1200" dirty="0"/>
              <a:t>CSMA/CD</a:t>
            </a:r>
            <a:r>
              <a:rPr lang="zh-CN" altLang="en-US" sz="1200" dirty="0"/>
              <a:t>访问控制方式；而在无线局域网中</a:t>
            </a:r>
            <a:r>
              <a:rPr lang="zh-CN" altLang="en-US" sz="1200" dirty="0" smtClean="0"/>
              <a:t>，</a:t>
            </a:r>
            <a:endParaRPr lang="en-US" altLang="zh-CN" sz="1200" dirty="0" smtClean="0"/>
          </a:p>
          <a:p>
            <a:r>
              <a:rPr lang="en-US" altLang="zh-CN" sz="1200" dirty="0" smtClean="0"/>
              <a:t>MAC</a:t>
            </a:r>
            <a:r>
              <a:rPr lang="zh-CN" altLang="en-US" sz="1200" dirty="0" smtClean="0"/>
              <a:t>所对应</a:t>
            </a:r>
            <a:r>
              <a:rPr lang="zh-CN" altLang="en-US" sz="1200" dirty="0"/>
              <a:t>的标准为</a:t>
            </a:r>
            <a:r>
              <a:rPr lang="en-US" altLang="zh-CN" sz="1200" dirty="0"/>
              <a:t>IEEE 802.11</a:t>
            </a:r>
            <a:r>
              <a:rPr lang="zh-CN" altLang="en-US" sz="1200" dirty="0"/>
              <a:t>，其工作方式采用</a:t>
            </a:r>
            <a:r>
              <a:rPr lang="en-US" altLang="zh-CN" sz="1200" dirty="0"/>
              <a:t>DCF</a:t>
            </a:r>
            <a:r>
              <a:rPr lang="zh-CN" altLang="en-US" sz="1200" dirty="0"/>
              <a:t>（分布控制）和</a:t>
            </a:r>
            <a:r>
              <a:rPr lang="en-US" altLang="zh-CN" sz="1200" dirty="0"/>
              <a:t>PCF</a:t>
            </a:r>
            <a:r>
              <a:rPr lang="zh-CN" altLang="en-US" sz="1200" dirty="0"/>
              <a:t>（中心控制）。</a:t>
            </a:r>
            <a:endParaRPr lang="en-US" altLang="zh-CN" sz="12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641351"/>
            <a:ext cx="2472604" cy="200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304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12</a:t>
            </a:fld>
            <a:endParaRPr lang="zh-CN" altLang="en-US"/>
          </a:p>
        </p:txBody>
      </p:sp>
      <p:sp>
        <p:nvSpPr>
          <p:cNvPr id="8" name="矩形 7"/>
          <p:cNvSpPr/>
          <p:nvPr/>
        </p:nvSpPr>
        <p:spPr>
          <a:xfrm>
            <a:off x="539552" y="915566"/>
            <a:ext cx="8208912" cy="1200329"/>
          </a:xfrm>
          <a:prstGeom prst="rect">
            <a:avLst/>
          </a:prstGeom>
        </p:spPr>
        <p:txBody>
          <a:bodyPr wrap="square">
            <a:spAutoFit/>
          </a:bodyPr>
          <a:lstStyle/>
          <a:p>
            <a:r>
              <a:rPr lang="en-US" altLang="zh-CN" sz="1200" dirty="0"/>
              <a:t>MAC Service Data Unit (MSDU)</a:t>
            </a:r>
            <a:r>
              <a:rPr lang="zh-CN" altLang="en-US" sz="1200" dirty="0"/>
              <a:t>：当一个数据包从</a:t>
            </a:r>
            <a:r>
              <a:rPr lang="en-US" altLang="zh-CN" sz="1200" dirty="0"/>
              <a:t>Layer3</a:t>
            </a:r>
            <a:r>
              <a:rPr lang="zh-CN" altLang="en-US" sz="1200" dirty="0"/>
              <a:t>传到</a:t>
            </a:r>
            <a:r>
              <a:rPr lang="en-US" altLang="zh-CN" sz="1200" dirty="0"/>
              <a:t>Layer2</a:t>
            </a:r>
            <a:r>
              <a:rPr lang="zh-CN" altLang="en-US" sz="1200" dirty="0"/>
              <a:t>数据链路层的时候，在</a:t>
            </a:r>
            <a:r>
              <a:rPr lang="en-US" altLang="zh-CN" sz="1200" dirty="0"/>
              <a:t>LLC</a:t>
            </a:r>
            <a:r>
              <a:rPr lang="zh-CN" altLang="en-US" sz="1200" dirty="0"/>
              <a:t>会添加一些内容（比如前面提到过的一些加密信息）形成</a:t>
            </a:r>
            <a:r>
              <a:rPr lang="en-US" altLang="zh-CN" sz="1200" dirty="0"/>
              <a:t>MSDU</a:t>
            </a:r>
            <a:r>
              <a:rPr lang="zh-CN" altLang="en-US" sz="1200" dirty="0"/>
              <a:t>，需要注意的时候，</a:t>
            </a:r>
            <a:r>
              <a:rPr lang="en-US" altLang="zh-CN" sz="1200" dirty="0"/>
              <a:t>802.11</a:t>
            </a:r>
            <a:r>
              <a:rPr lang="zh-CN" altLang="en-US" sz="1200" dirty="0"/>
              <a:t>协议有规定三种类型的帧，控制帧、管理帧和数据帧，只有数据帧才会在</a:t>
            </a:r>
            <a:r>
              <a:rPr lang="en-US" altLang="zh-CN" sz="1200" dirty="0"/>
              <a:t>LLC</a:t>
            </a:r>
            <a:r>
              <a:rPr lang="zh-CN" altLang="en-US" sz="1200" dirty="0"/>
              <a:t>中形成</a:t>
            </a:r>
            <a:r>
              <a:rPr lang="en-US" altLang="zh-CN" sz="1200" dirty="0"/>
              <a:t>MSDU</a:t>
            </a:r>
            <a:r>
              <a:rPr lang="zh-CN" altLang="en-US" sz="1200" dirty="0"/>
              <a:t>，一般</a:t>
            </a:r>
            <a:r>
              <a:rPr lang="en-US" altLang="zh-CN" sz="1200" dirty="0"/>
              <a:t>MSDU</a:t>
            </a:r>
            <a:r>
              <a:rPr lang="zh-CN" altLang="en-US" sz="1200" dirty="0"/>
              <a:t>的最大</a:t>
            </a:r>
            <a:r>
              <a:rPr lang="en-US" altLang="zh-CN" sz="1200" dirty="0"/>
              <a:t>size</a:t>
            </a:r>
            <a:r>
              <a:rPr lang="zh-CN" altLang="en-US" sz="1200" dirty="0"/>
              <a:t>是</a:t>
            </a:r>
            <a:r>
              <a:rPr lang="en-US" altLang="zh-CN" sz="1200" dirty="0"/>
              <a:t>2304</a:t>
            </a:r>
            <a:r>
              <a:rPr lang="zh-CN" altLang="en-US" sz="1200" dirty="0"/>
              <a:t>（不含加密信息部分）</a:t>
            </a:r>
          </a:p>
          <a:p>
            <a:endParaRPr lang="zh-CN" altLang="en-US" sz="1200" dirty="0"/>
          </a:p>
          <a:p>
            <a:r>
              <a:rPr lang="en-US" altLang="zh-CN" sz="1200" dirty="0"/>
              <a:t>MAC Protocol Data Unit (MPDU) </a:t>
            </a:r>
            <a:r>
              <a:rPr lang="zh-CN" altLang="en-US" sz="1200" dirty="0"/>
              <a:t>：当</a:t>
            </a:r>
            <a:r>
              <a:rPr lang="en-US" altLang="zh-CN" sz="1200" dirty="0"/>
              <a:t>MSDU</a:t>
            </a:r>
            <a:r>
              <a:rPr lang="zh-CN" altLang="en-US" sz="1200" dirty="0"/>
              <a:t>移交到</a:t>
            </a:r>
            <a:r>
              <a:rPr lang="en-US" altLang="zh-CN" sz="1200" dirty="0"/>
              <a:t>MAC</a:t>
            </a:r>
            <a:r>
              <a:rPr lang="zh-CN" altLang="en-US" sz="1200" dirty="0"/>
              <a:t>层的时候，就会给他添加上</a:t>
            </a:r>
            <a:r>
              <a:rPr lang="en-US" altLang="zh-CN" sz="1200" dirty="0"/>
              <a:t>MAC</a:t>
            </a:r>
            <a:r>
              <a:rPr lang="zh-CN" altLang="en-US" sz="1200" dirty="0"/>
              <a:t>头部信息和尾部</a:t>
            </a:r>
            <a:r>
              <a:rPr lang="en-US" altLang="zh-CN" sz="1200" dirty="0"/>
              <a:t>FCS</a:t>
            </a:r>
            <a:r>
              <a:rPr lang="zh-CN" altLang="en-US" sz="1200" dirty="0"/>
              <a:t>校验信息，这时就形成了一个</a:t>
            </a:r>
            <a:r>
              <a:rPr lang="en-US" altLang="zh-CN" sz="1200" dirty="0"/>
              <a:t>802.11</a:t>
            </a:r>
            <a:r>
              <a:rPr lang="zh-CN" altLang="en-US" sz="1200" dirty="0"/>
              <a:t>无线帧，也就是我们平常无线抓包所看到的帧。</a:t>
            </a:r>
          </a:p>
        </p:txBody>
      </p:sp>
      <p:sp>
        <p:nvSpPr>
          <p:cNvPr id="11" name="TextBox 10"/>
          <p:cNvSpPr txBox="1"/>
          <p:nvPr/>
        </p:nvSpPr>
        <p:spPr>
          <a:xfrm>
            <a:off x="560282" y="339502"/>
            <a:ext cx="2723823" cy="369332"/>
          </a:xfrm>
          <a:prstGeom prst="rect">
            <a:avLst/>
          </a:prstGeom>
          <a:noFill/>
        </p:spPr>
        <p:txBody>
          <a:bodyPr wrap="none" rtlCol="0">
            <a:spAutoFit/>
          </a:bodyPr>
          <a:lstStyle/>
          <a:p>
            <a:r>
              <a:rPr lang="zh-CN" altLang="en-US" dirty="0" smtClean="0"/>
              <a:t>数据链路层中的无线数据</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083" y="2499742"/>
            <a:ext cx="56578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2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13</a:t>
            </a:fld>
            <a:endParaRPr lang="zh-CN" altLang="en-US"/>
          </a:p>
        </p:txBody>
      </p:sp>
      <p:sp>
        <p:nvSpPr>
          <p:cNvPr id="8" name="矩形 7"/>
          <p:cNvSpPr/>
          <p:nvPr/>
        </p:nvSpPr>
        <p:spPr>
          <a:xfrm>
            <a:off x="611560" y="483519"/>
            <a:ext cx="8136904" cy="1938992"/>
          </a:xfrm>
          <a:prstGeom prst="rect">
            <a:avLst/>
          </a:prstGeom>
        </p:spPr>
        <p:txBody>
          <a:bodyPr wrap="square">
            <a:spAutoFit/>
          </a:bodyPr>
          <a:lstStyle/>
          <a:p>
            <a:r>
              <a:rPr lang="zh-CN" altLang="en-US" sz="1200" dirty="0"/>
              <a:t>物理层也分两层：</a:t>
            </a:r>
            <a:r>
              <a:rPr lang="en-US" altLang="zh-CN" sz="1200" dirty="0"/>
              <a:t>Physical Layer Convergence Procedure (PLCP)</a:t>
            </a:r>
            <a:r>
              <a:rPr lang="zh-CN" altLang="en-US" sz="1200" dirty="0"/>
              <a:t>和</a:t>
            </a:r>
            <a:r>
              <a:rPr lang="en-US" altLang="zh-CN" sz="1200" dirty="0"/>
              <a:t>Physical Medium Dependent (PMD)</a:t>
            </a:r>
          </a:p>
          <a:p>
            <a:r>
              <a:rPr lang="zh-CN" altLang="en-US" sz="1200" dirty="0"/>
              <a:t>当</a:t>
            </a:r>
            <a:r>
              <a:rPr lang="en-US" altLang="zh-CN" sz="1200" dirty="0"/>
              <a:t>MAC</a:t>
            </a:r>
            <a:r>
              <a:rPr lang="zh-CN" altLang="en-US" sz="1200" dirty="0"/>
              <a:t>层的</a:t>
            </a:r>
            <a:r>
              <a:rPr lang="en-US" altLang="zh-CN" sz="1200" dirty="0"/>
              <a:t>MPDU</a:t>
            </a:r>
            <a:r>
              <a:rPr lang="zh-CN" altLang="en-US" sz="1200" dirty="0"/>
              <a:t>移交到</a:t>
            </a:r>
            <a:r>
              <a:rPr lang="en-US" altLang="zh-CN" sz="1200" dirty="0"/>
              <a:t>PLCP</a:t>
            </a:r>
            <a:r>
              <a:rPr lang="zh-CN" altLang="en-US" sz="1200" dirty="0"/>
              <a:t>层的时候，它就有一个新的身份，叫</a:t>
            </a:r>
            <a:r>
              <a:rPr lang="en-US" altLang="zh-CN" sz="1200" dirty="0"/>
              <a:t>PSDU</a:t>
            </a:r>
            <a:r>
              <a:rPr lang="zh-CN" altLang="en-US" sz="1200" dirty="0"/>
              <a:t>（</a:t>
            </a:r>
            <a:r>
              <a:rPr lang="en-US" altLang="zh-CN" sz="1200" dirty="0"/>
              <a:t>PLCP Service Data Unit</a:t>
            </a:r>
            <a:r>
              <a:rPr lang="zh-CN" altLang="en-US" sz="1200" dirty="0"/>
              <a:t>），其实</a:t>
            </a:r>
            <a:r>
              <a:rPr lang="en-US" altLang="zh-CN" sz="1200" dirty="0"/>
              <a:t>MPDU</a:t>
            </a:r>
            <a:r>
              <a:rPr lang="zh-CN" altLang="en-US" sz="1200" dirty="0"/>
              <a:t>和</a:t>
            </a:r>
            <a:r>
              <a:rPr lang="en-US" altLang="zh-CN" sz="1200" dirty="0"/>
              <a:t>PSDU</a:t>
            </a:r>
            <a:r>
              <a:rPr lang="zh-CN" altLang="en-US" sz="1200" dirty="0"/>
              <a:t>是同一个东西，只是在门的两边叫法不一样而已。</a:t>
            </a:r>
          </a:p>
          <a:p>
            <a:endParaRPr lang="zh-CN" altLang="en-US" sz="1200" dirty="0"/>
          </a:p>
          <a:p>
            <a:r>
              <a:rPr lang="zh-CN" altLang="en-US" sz="1200" dirty="0"/>
              <a:t>所以当</a:t>
            </a:r>
            <a:r>
              <a:rPr lang="en-US" altLang="zh-CN" sz="1200" dirty="0"/>
              <a:t>PLCP</a:t>
            </a:r>
            <a:r>
              <a:rPr lang="zh-CN" altLang="en-US" sz="1200" dirty="0"/>
              <a:t>层接收到</a:t>
            </a:r>
            <a:r>
              <a:rPr lang="en-US" altLang="zh-CN" sz="1200" dirty="0"/>
              <a:t>PSDU</a:t>
            </a:r>
            <a:r>
              <a:rPr lang="zh-CN" altLang="en-US" sz="1200" dirty="0"/>
              <a:t>的时候，它将给这个帧添加一个前导同步码和</a:t>
            </a:r>
            <a:r>
              <a:rPr lang="en-US" altLang="zh-CN" sz="1200" dirty="0"/>
              <a:t>PHY</a:t>
            </a:r>
            <a:r>
              <a:rPr lang="zh-CN" altLang="en-US" sz="1200" dirty="0"/>
              <a:t>头部形成</a:t>
            </a:r>
            <a:r>
              <a:rPr lang="en-US" altLang="zh-CN" sz="1200" dirty="0"/>
              <a:t>PPDU</a:t>
            </a:r>
            <a:r>
              <a:rPr lang="zh-CN" altLang="en-US" sz="1200" dirty="0"/>
              <a:t>（</a:t>
            </a:r>
            <a:r>
              <a:rPr lang="en-US" altLang="zh-CN" sz="1200" dirty="0"/>
              <a:t>PLCP Protocol Data Unit </a:t>
            </a:r>
            <a:r>
              <a:rPr lang="zh-CN" altLang="en-US" sz="1200" dirty="0"/>
              <a:t>）。</a:t>
            </a:r>
          </a:p>
          <a:p>
            <a:endParaRPr lang="zh-CN" altLang="en-US" sz="1200" dirty="0"/>
          </a:p>
          <a:p>
            <a:r>
              <a:rPr lang="zh-CN" altLang="en-US" sz="1200" dirty="0"/>
              <a:t>然后</a:t>
            </a:r>
            <a:r>
              <a:rPr lang="en-US" altLang="zh-CN" sz="1200" dirty="0"/>
              <a:t>PPDU</a:t>
            </a:r>
            <a:r>
              <a:rPr lang="zh-CN" altLang="en-US" sz="1200" dirty="0"/>
              <a:t>会移交到</a:t>
            </a:r>
            <a:r>
              <a:rPr lang="en-US" altLang="zh-CN" sz="1200" dirty="0"/>
              <a:t>PMD</a:t>
            </a:r>
            <a:r>
              <a:rPr lang="zh-CN" altLang="en-US" sz="1200" dirty="0"/>
              <a:t>层，根据不同的算法调制成一串</a:t>
            </a:r>
            <a:r>
              <a:rPr lang="en-US" altLang="zh-CN" sz="1200" dirty="0"/>
              <a:t>0/1</a:t>
            </a:r>
            <a:r>
              <a:rPr lang="zh-CN" altLang="en-US" sz="1200" dirty="0"/>
              <a:t>比特流进行发送。</a:t>
            </a:r>
          </a:p>
          <a:p>
            <a:endParaRPr lang="zh-CN" altLang="en-US" sz="1200" dirty="0"/>
          </a:p>
          <a:p>
            <a:r>
              <a:rPr lang="zh-CN" altLang="en-US" sz="1200" dirty="0"/>
              <a:t>下图就是无线报文发送和接收的基本过程：</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38772"/>
            <a:ext cx="3916710" cy="226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34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14</a:t>
            </a:fld>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23678"/>
            <a:ext cx="5952085" cy="27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395536" y="195486"/>
            <a:ext cx="1786515" cy="369332"/>
          </a:xfrm>
          <a:prstGeom prst="rect">
            <a:avLst/>
          </a:prstGeom>
        </p:spPr>
        <p:txBody>
          <a:bodyPr wrap="none">
            <a:spAutoFit/>
          </a:bodyPr>
          <a:lstStyle/>
          <a:p>
            <a:r>
              <a:rPr lang="en-US" altLang="zh-CN" dirty="0"/>
              <a:t>DCF</a:t>
            </a:r>
            <a:r>
              <a:rPr lang="zh-CN" altLang="en-US" dirty="0"/>
              <a:t>与</a:t>
            </a:r>
            <a:r>
              <a:rPr lang="en-US" altLang="zh-CN" dirty="0"/>
              <a:t>CSMA/CA</a:t>
            </a:r>
            <a:endParaRPr lang="zh-CN" altLang="en-US" dirty="0"/>
          </a:p>
        </p:txBody>
      </p:sp>
      <p:sp>
        <p:nvSpPr>
          <p:cNvPr id="11" name="矩形 10"/>
          <p:cNvSpPr/>
          <p:nvPr/>
        </p:nvSpPr>
        <p:spPr>
          <a:xfrm>
            <a:off x="467544" y="662585"/>
            <a:ext cx="8280920" cy="1015663"/>
          </a:xfrm>
          <a:prstGeom prst="rect">
            <a:avLst/>
          </a:prstGeom>
        </p:spPr>
        <p:txBody>
          <a:bodyPr wrap="square">
            <a:spAutoFit/>
          </a:bodyPr>
          <a:lstStyle/>
          <a:p>
            <a:r>
              <a:rPr lang="zh-CN" altLang="en-US" sz="1200" dirty="0"/>
              <a:t>在初始</a:t>
            </a:r>
            <a:r>
              <a:rPr lang="en-US" altLang="zh-CN" sz="1200" dirty="0"/>
              <a:t>802.11</a:t>
            </a:r>
            <a:r>
              <a:rPr lang="zh-CN" altLang="en-US" sz="1200" dirty="0"/>
              <a:t>的</a:t>
            </a:r>
            <a:r>
              <a:rPr lang="en-US" altLang="zh-CN" sz="1200" dirty="0"/>
              <a:t>MAC</a:t>
            </a:r>
            <a:r>
              <a:rPr lang="zh-CN" altLang="en-US" sz="1200" dirty="0"/>
              <a:t>层中，分成了两种基本工作模式</a:t>
            </a:r>
            <a:r>
              <a:rPr lang="zh-CN" altLang="en-US" sz="1200" dirty="0" smtClean="0"/>
              <a:t>：</a:t>
            </a:r>
            <a:r>
              <a:rPr lang="en-US" altLang="zh-CN" sz="1200" dirty="0" smtClean="0"/>
              <a:t>DCF</a:t>
            </a:r>
            <a:r>
              <a:rPr lang="zh-CN" altLang="en-US" sz="1200" dirty="0"/>
              <a:t>（</a:t>
            </a:r>
            <a:r>
              <a:rPr lang="en-US" altLang="zh-CN" sz="1200" dirty="0"/>
              <a:t>Distributed Coordination Function</a:t>
            </a:r>
            <a:r>
              <a:rPr lang="zh-CN" altLang="en-US" sz="1200" dirty="0"/>
              <a:t>）</a:t>
            </a:r>
          </a:p>
          <a:p>
            <a:r>
              <a:rPr lang="en-US" altLang="zh-CN" sz="1200" dirty="0"/>
              <a:t>PCF</a:t>
            </a:r>
            <a:r>
              <a:rPr lang="zh-CN" altLang="en-US" sz="1200" dirty="0"/>
              <a:t>（</a:t>
            </a:r>
            <a:r>
              <a:rPr lang="en-US" altLang="zh-CN" sz="1200" dirty="0"/>
              <a:t>Point Coordination Function</a:t>
            </a:r>
            <a:r>
              <a:rPr lang="zh-CN" altLang="en-US" sz="1200" dirty="0" smtClean="0"/>
              <a:t>）其中</a:t>
            </a:r>
            <a:r>
              <a:rPr lang="zh-CN" altLang="en-US" sz="1200" dirty="0"/>
              <a:t>，由于</a:t>
            </a:r>
            <a:r>
              <a:rPr lang="en-US" altLang="zh-CN" sz="1200" dirty="0"/>
              <a:t>DCF</a:t>
            </a:r>
            <a:r>
              <a:rPr lang="zh-CN" altLang="en-US" sz="1200" dirty="0"/>
              <a:t>具有良好的分布式特性，从而应用更加广泛，而</a:t>
            </a:r>
            <a:r>
              <a:rPr lang="en-US" altLang="zh-CN" sz="1200" dirty="0"/>
              <a:t>PCF</a:t>
            </a:r>
            <a:r>
              <a:rPr lang="zh-CN" altLang="en-US" sz="1200" dirty="0"/>
              <a:t>模式则较为少用</a:t>
            </a:r>
            <a:r>
              <a:rPr lang="zh-CN" altLang="en-US" sz="1200" dirty="0" smtClean="0"/>
              <a:t>。</a:t>
            </a:r>
            <a:endParaRPr lang="en-US" altLang="zh-CN" sz="1200" dirty="0" smtClean="0"/>
          </a:p>
          <a:p>
            <a:r>
              <a:rPr lang="zh-CN" altLang="en-US" sz="1200" dirty="0"/>
              <a:t>由于无线信道只有一个冲突域的特性，所以需要设置一种随机接入机制，以避免多个节点同时访问网络所带来的冲突问题，在</a:t>
            </a:r>
            <a:r>
              <a:rPr lang="en-US" altLang="zh-CN" sz="1200" dirty="0" err="1"/>
              <a:t>WiFi</a:t>
            </a:r>
            <a:r>
              <a:rPr lang="zh-CN" altLang="en-US" sz="1200" dirty="0"/>
              <a:t>协议中，该随机接入机制即是</a:t>
            </a:r>
            <a:r>
              <a:rPr lang="en-US" altLang="zh-CN" sz="1200" dirty="0"/>
              <a:t>CSMA/CA</a:t>
            </a:r>
            <a:r>
              <a:rPr lang="zh-CN" altLang="en-US" sz="1200" dirty="0"/>
              <a:t>。</a:t>
            </a:r>
            <a:r>
              <a:rPr lang="en-US" altLang="zh-CN" sz="1200" dirty="0"/>
              <a:t>CSMA/CA</a:t>
            </a:r>
            <a:r>
              <a:rPr lang="zh-CN" altLang="en-US" sz="1200" dirty="0"/>
              <a:t>的全称是</a:t>
            </a:r>
            <a:r>
              <a:rPr lang="en-US" altLang="zh-CN" sz="1200" dirty="0"/>
              <a:t>Carrier Sense Multiple Access with Collision Avoidance</a:t>
            </a:r>
            <a:r>
              <a:rPr lang="zh-CN" altLang="en-US" sz="1200" dirty="0"/>
              <a:t>，即载波侦听多路访问／冲突避免</a:t>
            </a:r>
            <a:r>
              <a:rPr lang="zh-CN" altLang="en-US" sz="1200" dirty="0" smtClean="0"/>
              <a:t>。有线网络中也有类似的</a:t>
            </a:r>
            <a:r>
              <a:rPr lang="zh-CN" altLang="en-US" sz="1200" dirty="0"/>
              <a:t>一种</a:t>
            </a:r>
            <a:r>
              <a:rPr lang="en-US" altLang="zh-CN" sz="1200" dirty="0"/>
              <a:t>CSMA/CD</a:t>
            </a:r>
            <a:r>
              <a:rPr lang="zh-CN" altLang="en-US" sz="1200" dirty="0"/>
              <a:t>的</a:t>
            </a:r>
            <a:r>
              <a:rPr lang="zh-CN" altLang="en-US" sz="1200" dirty="0" smtClean="0"/>
              <a:t>机制。</a:t>
            </a:r>
            <a:endParaRPr lang="zh-CN" altLang="en-US" sz="1200" dirty="0"/>
          </a:p>
        </p:txBody>
      </p:sp>
    </p:spTree>
    <p:extLst>
      <p:ext uri="{BB962C8B-B14F-4D97-AF65-F5344CB8AC3E}">
        <p14:creationId xmlns:p14="http://schemas.microsoft.com/office/powerpoint/2010/main" val="2819090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15</a:t>
            </a:fld>
            <a:endParaRPr lang="zh-CN" altLang="en-US" dirty="0"/>
          </a:p>
        </p:txBody>
      </p:sp>
      <p:sp>
        <p:nvSpPr>
          <p:cNvPr id="5" name="矩形 4"/>
          <p:cNvSpPr/>
          <p:nvPr/>
        </p:nvSpPr>
        <p:spPr>
          <a:xfrm>
            <a:off x="323528" y="123479"/>
            <a:ext cx="8568952" cy="1661993"/>
          </a:xfrm>
          <a:prstGeom prst="rect">
            <a:avLst/>
          </a:prstGeom>
        </p:spPr>
        <p:txBody>
          <a:bodyPr wrap="square">
            <a:spAutoFit/>
          </a:bodyPr>
          <a:lstStyle/>
          <a:p>
            <a:pPr latinLnBrk="1"/>
            <a:r>
              <a:rPr lang="zh-CN" altLang="en-US" dirty="0"/>
              <a:t> </a:t>
            </a:r>
            <a:r>
              <a:rPr lang="en-US" altLang="zh-CN" dirty="0"/>
              <a:t>802.11 </a:t>
            </a:r>
            <a:r>
              <a:rPr lang="zh-CN" altLang="en-US" dirty="0"/>
              <a:t>帧类型</a:t>
            </a:r>
            <a:r>
              <a:rPr lang="zh-CN" altLang="en-US" sz="1200" dirty="0"/>
              <a:t/>
            </a:r>
            <a:br>
              <a:rPr lang="zh-CN" altLang="en-US" sz="1200" dirty="0"/>
            </a:br>
            <a:endParaRPr lang="zh-CN" altLang="en-US" sz="1200" dirty="0"/>
          </a:p>
          <a:p>
            <a:pPr latinLnBrk="1"/>
            <a:r>
              <a:rPr lang="en-US" altLang="zh-CN" sz="1200" dirty="0"/>
              <a:t>802.11</a:t>
            </a:r>
            <a:r>
              <a:rPr lang="zh-CN" altLang="en-US" sz="1200" dirty="0"/>
              <a:t>协议有规定三种类型的帧，分别时管理帧，控制帧和数据帧。</a:t>
            </a:r>
          </a:p>
          <a:p>
            <a:pPr latinLnBrk="1"/>
            <a:r>
              <a:rPr lang="en-US" altLang="zh-CN" sz="1200" b="1" dirty="0"/>
              <a:t>1.</a:t>
            </a:r>
            <a:r>
              <a:rPr lang="zh-CN" altLang="en-US" sz="1200" b="1" dirty="0"/>
              <a:t>管理帧</a:t>
            </a:r>
            <a:endParaRPr lang="zh-CN" altLang="en-US" sz="1200" dirty="0"/>
          </a:p>
          <a:p>
            <a:pPr latinLnBrk="1"/>
            <a:r>
              <a:rPr lang="zh-CN" altLang="en-US" sz="1200" dirty="0"/>
              <a:t>有线通信和无线通信的最大区别是什么？那就是有没有用网线！有线客户端如果想连接某个网络，只要将网线接到对应的路由器上就好了，但是无线客户端想完成这个“接入”动作应该怎么办呢？这就需要管理帧的帮忙，管理帧的主要工作就是管理无线客户端的接入和断开。有线连接并不太需要管理帧的帮忙，插拔网线的动作也很简单，但是无线接入却复杂得多。管理帧是不带上层</a:t>
            </a:r>
            <a:r>
              <a:rPr lang="en-US" altLang="zh-CN" sz="1200" dirty="0"/>
              <a:t>payload</a:t>
            </a:r>
            <a:r>
              <a:rPr lang="zh-CN" altLang="en-US" sz="1200" dirty="0"/>
              <a:t>信息的，但是它携带一些固定大小的</a:t>
            </a:r>
            <a:r>
              <a:rPr lang="en-US" altLang="zh-CN" sz="1200" dirty="0"/>
              <a:t>Information </a:t>
            </a:r>
            <a:r>
              <a:rPr lang="en-US" altLang="zh-CN" sz="1200" dirty="0" err="1"/>
              <a:t>felds</a:t>
            </a:r>
            <a:r>
              <a:rPr lang="zh-CN" altLang="en-US" sz="1200" dirty="0"/>
              <a:t>和可变大小的</a:t>
            </a:r>
            <a:r>
              <a:rPr lang="en-US" altLang="zh-CN" sz="1200" dirty="0"/>
              <a:t>Information elements </a:t>
            </a:r>
            <a:r>
              <a:rPr lang="zh-CN" altLang="en-US" sz="1200" dirty="0"/>
              <a:t>（</a:t>
            </a:r>
            <a:r>
              <a:rPr lang="en-US" altLang="zh-CN" sz="1200" dirty="0"/>
              <a:t>IE</a:t>
            </a:r>
            <a:r>
              <a:rPr lang="zh-CN" altLang="en-US" sz="1200" dirty="0"/>
              <a:t>）。</a:t>
            </a:r>
          </a:p>
        </p:txBody>
      </p:sp>
      <p:sp>
        <p:nvSpPr>
          <p:cNvPr id="6" name="矩形 5"/>
          <p:cNvSpPr/>
          <p:nvPr/>
        </p:nvSpPr>
        <p:spPr>
          <a:xfrm>
            <a:off x="352548" y="1785473"/>
            <a:ext cx="8467924" cy="830997"/>
          </a:xfrm>
          <a:prstGeom prst="rect">
            <a:avLst/>
          </a:prstGeom>
        </p:spPr>
        <p:txBody>
          <a:bodyPr wrap="square">
            <a:spAutoFit/>
          </a:bodyPr>
          <a:lstStyle/>
          <a:p>
            <a:pPr latinLnBrk="1"/>
            <a:r>
              <a:rPr lang="en-US" altLang="zh-CN" sz="1200" b="1" dirty="0"/>
              <a:t>2.</a:t>
            </a:r>
            <a:r>
              <a:rPr lang="zh-CN" altLang="en-US" sz="1200" b="1" dirty="0"/>
              <a:t>控制帧</a:t>
            </a:r>
            <a:endParaRPr lang="zh-CN" altLang="en-US" sz="1200" dirty="0"/>
          </a:p>
          <a:p>
            <a:pPr latinLnBrk="1"/>
            <a:r>
              <a:rPr lang="zh-CN" altLang="en-US" sz="1200" dirty="0"/>
              <a:t>有线通信和无线通信另外一个区别是传输媒介的稳定性，无线因为传输媒介是电磁波，容易受到各种干而变得不稳定，为了保证数据的稳定传输，就需要控制帧的帮忙。控制帧不仅可以控制传输的速率，还可以用来清空通道（</a:t>
            </a:r>
            <a:r>
              <a:rPr lang="en-US" altLang="zh-CN" sz="1200" dirty="0"/>
              <a:t>CTS/RTS</a:t>
            </a:r>
            <a:r>
              <a:rPr lang="zh-CN" altLang="en-US" sz="1200" dirty="0"/>
              <a:t>），协商</a:t>
            </a:r>
            <a:r>
              <a:rPr lang="en-US" altLang="zh-CN" sz="1200" dirty="0"/>
              <a:t>channel(DFS/ACS)</a:t>
            </a:r>
            <a:r>
              <a:rPr lang="zh-CN" altLang="en-US" sz="1200" dirty="0"/>
              <a:t>和提供单播通知</a:t>
            </a:r>
            <a:r>
              <a:rPr lang="en-US" altLang="zh-CN" sz="1200" dirty="0"/>
              <a:t>(PS-Poll/ACK)</a:t>
            </a:r>
            <a:r>
              <a:rPr lang="zh-CN" altLang="en-US" sz="1200" dirty="0"/>
              <a:t>等功能。</a:t>
            </a:r>
          </a:p>
        </p:txBody>
      </p:sp>
      <p:sp>
        <p:nvSpPr>
          <p:cNvPr id="7" name="矩形 6"/>
          <p:cNvSpPr/>
          <p:nvPr/>
        </p:nvSpPr>
        <p:spPr>
          <a:xfrm>
            <a:off x="352548" y="2641291"/>
            <a:ext cx="8539932" cy="830997"/>
          </a:xfrm>
          <a:prstGeom prst="rect">
            <a:avLst/>
          </a:prstGeom>
        </p:spPr>
        <p:txBody>
          <a:bodyPr wrap="square">
            <a:spAutoFit/>
          </a:bodyPr>
          <a:lstStyle/>
          <a:p>
            <a:r>
              <a:rPr lang="en-US" altLang="zh-CN" sz="1200" b="1" dirty="0"/>
              <a:t>3.</a:t>
            </a:r>
            <a:r>
              <a:rPr lang="zh-CN" altLang="en-US" sz="1200" b="1" dirty="0"/>
              <a:t>数据帧</a:t>
            </a:r>
          </a:p>
          <a:p>
            <a:endParaRPr lang="zh-CN" altLang="en-US" sz="1200" dirty="0"/>
          </a:p>
          <a:p>
            <a:r>
              <a:rPr lang="zh-CN" altLang="en-US" sz="1200" dirty="0"/>
              <a:t>在</a:t>
            </a:r>
            <a:r>
              <a:rPr lang="en-US" altLang="zh-CN" sz="1200" dirty="0"/>
              <a:t>802.11</a:t>
            </a:r>
            <a:r>
              <a:rPr lang="zh-CN" altLang="en-US" sz="1200" dirty="0"/>
              <a:t>协议中，大部分数据帧都是通过携带</a:t>
            </a:r>
            <a:r>
              <a:rPr lang="en-US" altLang="zh-CN" sz="1200" dirty="0"/>
              <a:t>MSDU</a:t>
            </a:r>
            <a:r>
              <a:rPr lang="zh-CN" altLang="en-US" sz="1200" dirty="0"/>
              <a:t>来传输数据的，当然有一些特殊用途的空帧不会携带</a:t>
            </a:r>
            <a:r>
              <a:rPr lang="en-US" altLang="zh-CN" sz="1200" dirty="0"/>
              <a:t>MSDU</a:t>
            </a:r>
            <a:r>
              <a:rPr lang="zh-CN" altLang="en-US" sz="1200" dirty="0"/>
              <a:t>（比如用来通知</a:t>
            </a:r>
            <a:r>
              <a:rPr lang="en-US" altLang="zh-CN" sz="1200" dirty="0"/>
              <a:t>power save status</a:t>
            </a:r>
            <a:r>
              <a:rPr lang="zh-CN" altLang="en-US" sz="1200" dirty="0"/>
              <a:t>的帧），所以传输时不会对它进行加密。一般来说，控制帧、管理帧和空的数据帧都是不需要加密的。</a:t>
            </a:r>
          </a:p>
        </p:txBody>
      </p:sp>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16</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663588586"/>
              </p:ext>
            </p:extLst>
          </p:nvPr>
        </p:nvGraphicFramePr>
        <p:xfrm>
          <a:off x="467544" y="1635646"/>
          <a:ext cx="8208910" cy="2933942"/>
        </p:xfrm>
        <a:graphic>
          <a:graphicData uri="http://schemas.openxmlformats.org/drawingml/2006/table">
            <a:tbl>
              <a:tblPr/>
              <a:tblGrid>
                <a:gridCol w="1641782"/>
                <a:gridCol w="1641782"/>
                <a:gridCol w="1641782"/>
                <a:gridCol w="1641782"/>
                <a:gridCol w="1641782"/>
              </a:tblGrid>
              <a:tr h="277847">
                <a:tc>
                  <a:txBody>
                    <a:bodyPr/>
                    <a:lstStyle/>
                    <a:p>
                      <a:r>
                        <a:rPr lang="zh-CN" altLang="en-US" sz="1050" dirty="0">
                          <a:effectLst/>
                          <a:latin typeface="+mn-ea"/>
                          <a:ea typeface="+mn-ea"/>
                        </a:rPr>
                        <a:t>协议标准</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CFCF"/>
                    </a:solidFill>
                  </a:tcPr>
                </a:tc>
                <a:tc>
                  <a:txBody>
                    <a:bodyPr/>
                    <a:lstStyle/>
                    <a:p>
                      <a:r>
                        <a:rPr lang="zh-CN" altLang="en-US" sz="1050">
                          <a:effectLst/>
                          <a:latin typeface="+mn-ea"/>
                          <a:ea typeface="+mn-ea"/>
                        </a:rPr>
                        <a:t>物理层技术</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CFCF"/>
                    </a:solidFill>
                  </a:tcPr>
                </a:tc>
                <a:tc>
                  <a:txBody>
                    <a:bodyPr/>
                    <a:lstStyle/>
                    <a:p>
                      <a:r>
                        <a:rPr lang="zh-CN" altLang="en-US" sz="1050">
                          <a:effectLst/>
                          <a:latin typeface="+mn-ea"/>
                          <a:ea typeface="+mn-ea"/>
                        </a:rPr>
                        <a:t>支持频段（</a:t>
                      </a:r>
                      <a:r>
                        <a:rPr lang="en-US" altLang="zh-CN" sz="1050">
                          <a:effectLst/>
                          <a:latin typeface="+mn-ea"/>
                          <a:ea typeface="+mn-ea"/>
                        </a:rPr>
                        <a:t>GHz</a:t>
                      </a:r>
                      <a:r>
                        <a:rPr lang="zh-CN" altLang="en-US" sz="1050">
                          <a:effectLst/>
                          <a:latin typeface="+mn-ea"/>
                          <a:ea typeface="+mn-ea"/>
                        </a:rPr>
                        <a:t>）</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CFCF"/>
                    </a:solidFill>
                  </a:tcPr>
                </a:tc>
                <a:tc>
                  <a:txBody>
                    <a:bodyPr/>
                    <a:lstStyle/>
                    <a:p>
                      <a:r>
                        <a:rPr lang="zh-CN" altLang="en-US" sz="1050">
                          <a:effectLst/>
                          <a:latin typeface="+mn-ea"/>
                          <a:ea typeface="+mn-ea"/>
                        </a:rPr>
                        <a:t>支持传输速率</a:t>
                      </a:r>
                      <a:r>
                        <a:rPr lang="en-US" altLang="zh-CN" sz="1050">
                          <a:effectLst/>
                          <a:latin typeface="+mn-ea"/>
                          <a:ea typeface="+mn-ea"/>
                        </a:rPr>
                        <a:t>(</a:t>
                      </a:r>
                      <a:r>
                        <a:rPr lang="en-US" sz="1050">
                          <a:effectLst/>
                          <a:latin typeface="+mn-ea"/>
                          <a:ea typeface="+mn-ea"/>
                        </a:rPr>
                        <a:t>Mbit/s)</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CFCF"/>
                    </a:solidFill>
                  </a:tcPr>
                </a:tc>
                <a:tc>
                  <a:txBody>
                    <a:bodyPr/>
                    <a:lstStyle/>
                    <a:p>
                      <a:r>
                        <a:rPr lang="zh-CN" altLang="en-US" sz="1050">
                          <a:effectLst/>
                          <a:latin typeface="+mn-ea"/>
                          <a:ea typeface="+mn-ea"/>
                        </a:rPr>
                        <a:t>是否兼容其他协议标准</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CFCF"/>
                    </a:solidFill>
                  </a:tcPr>
                </a:tc>
              </a:tr>
              <a:tr h="221693">
                <a:tc>
                  <a:txBody>
                    <a:bodyPr/>
                    <a:lstStyle/>
                    <a:p>
                      <a:r>
                        <a:rPr lang="en-US" altLang="zh-CN" sz="1050">
                          <a:latin typeface="+mn-ea"/>
                          <a:ea typeface="+mn-ea"/>
                        </a:rPr>
                        <a:t>802.11</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latin typeface="+mn-ea"/>
                          <a:ea typeface="+mn-ea"/>
                        </a:rPr>
                        <a:t>FHSS/DSSS</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2.4</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1</a:t>
                      </a:r>
                      <a:r>
                        <a:rPr lang="zh-CN" altLang="en-US" sz="1050">
                          <a:latin typeface="+mn-ea"/>
                          <a:ea typeface="+mn-ea"/>
                        </a:rPr>
                        <a:t>，</a:t>
                      </a:r>
                      <a:r>
                        <a:rPr lang="en-US" altLang="zh-CN" sz="1050">
                          <a:latin typeface="+mn-ea"/>
                          <a:ea typeface="+mn-ea"/>
                        </a:rPr>
                        <a:t>2</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不兼容</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693">
                <a:tc>
                  <a:txBody>
                    <a:bodyPr/>
                    <a:lstStyle/>
                    <a:p>
                      <a:r>
                        <a:rPr lang="en-US" sz="1050">
                          <a:latin typeface="+mn-ea"/>
                          <a:ea typeface="+mn-ea"/>
                        </a:rPr>
                        <a:t>802.11b</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latin typeface="+mn-ea"/>
                          <a:ea typeface="+mn-ea"/>
                        </a:rPr>
                        <a:t>DSSS</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2.4</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1</a:t>
                      </a:r>
                      <a:r>
                        <a:rPr lang="zh-CN" altLang="en-US" sz="1050">
                          <a:latin typeface="+mn-ea"/>
                          <a:ea typeface="+mn-ea"/>
                        </a:rPr>
                        <a:t>，</a:t>
                      </a:r>
                      <a:r>
                        <a:rPr lang="en-US" altLang="zh-CN" sz="1050">
                          <a:latin typeface="+mn-ea"/>
                          <a:ea typeface="+mn-ea"/>
                        </a:rPr>
                        <a:t>2</a:t>
                      </a:r>
                      <a:r>
                        <a:rPr lang="zh-CN" altLang="en-US" sz="1050">
                          <a:latin typeface="+mn-ea"/>
                          <a:ea typeface="+mn-ea"/>
                        </a:rPr>
                        <a:t>，</a:t>
                      </a:r>
                      <a:r>
                        <a:rPr lang="en-US" altLang="zh-CN" sz="1050">
                          <a:latin typeface="+mn-ea"/>
                          <a:ea typeface="+mn-ea"/>
                        </a:rPr>
                        <a:t>5.5</a:t>
                      </a:r>
                      <a:r>
                        <a:rPr lang="zh-CN" altLang="en-US" sz="1050">
                          <a:latin typeface="+mn-ea"/>
                          <a:ea typeface="+mn-ea"/>
                        </a:rPr>
                        <a:t>，</a:t>
                      </a:r>
                      <a:r>
                        <a:rPr lang="en-US" altLang="zh-CN" sz="1050">
                          <a:latin typeface="+mn-ea"/>
                          <a:ea typeface="+mn-ea"/>
                        </a:rPr>
                        <a:t>11</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不兼容</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789">
                <a:tc>
                  <a:txBody>
                    <a:bodyPr/>
                    <a:lstStyle/>
                    <a:p>
                      <a:r>
                        <a:rPr lang="en-US" sz="1050">
                          <a:latin typeface="+mn-ea"/>
                          <a:ea typeface="+mn-ea"/>
                        </a:rPr>
                        <a:t>802.11a</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latin typeface="+mn-ea"/>
                          <a:ea typeface="+mn-ea"/>
                        </a:rPr>
                        <a:t>OFDM</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5</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6</a:t>
                      </a:r>
                      <a:r>
                        <a:rPr lang="zh-CN" altLang="en-US" sz="1050">
                          <a:latin typeface="+mn-ea"/>
                          <a:ea typeface="+mn-ea"/>
                        </a:rPr>
                        <a:t>，</a:t>
                      </a:r>
                      <a:r>
                        <a:rPr lang="en-US" altLang="zh-CN" sz="1050">
                          <a:latin typeface="+mn-ea"/>
                          <a:ea typeface="+mn-ea"/>
                        </a:rPr>
                        <a:t>9</a:t>
                      </a:r>
                      <a:r>
                        <a:rPr lang="zh-CN" altLang="en-US" sz="1050">
                          <a:latin typeface="+mn-ea"/>
                          <a:ea typeface="+mn-ea"/>
                        </a:rPr>
                        <a:t>，</a:t>
                      </a:r>
                      <a:r>
                        <a:rPr lang="en-US" altLang="zh-CN" sz="1050">
                          <a:latin typeface="+mn-ea"/>
                          <a:ea typeface="+mn-ea"/>
                        </a:rPr>
                        <a:t>12</a:t>
                      </a:r>
                      <a:r>
                        <a:rPr lang="zh-CN" altLang="en-US" sz="1050">
                          <a:latin typeface="+mn-ea"/>
                          <a:ea typeface="+mn-ea"/>
                        </a:rPr>
                        <a:t>，</a:t>
                      </a:r>
                      <a:r>
                        <a:rPr lang="en-US" altLang="zh-CN" sz="1050">
                          <a:latin typeface="+mn-ea"/>
                          <a:ea typeface="+mn-ea"/>
                        </a:rPr>
                        <a:t>18</a:t>
                      </a:r>
                      <a:r>
                        <a:rPr lang="zh-CN" altLang="en-US" sz="1050">
                          <a:latin typeface="+mn-ea"/>
                          <a:ea typeface="+mn-ea"/>
                        </a:rPr>
                        <a:t>，</a:t>
                      </a:r>
                      <a:r>
                        <a:rPr lang="en-US" altLang="zh-CN" sz="1050">
                          <a:latin typeface="+mn-ea"/>
                          <a:ea typeface="+mn-ea"/>
                        </a:rPr>
                        <a:t>24</a:t>
                      </a:r>
                      <a:r>
                        <a:rPr lang="zh-CN" altLang="en-US" sz="1050">
                          <a:latin typeface="+mn-ea"/>
                          <a:ea typeface="+mn-ea"/>
                        </a:rPr>
                        <a:t>，</a:t>
                      </a:r>
                      <a:r>
                        <a:rPr lang="en-US" altLang="zh-CN" sz="1050">
                          <a:latin typeface="+mn-ea"/>
                          <a:ea typeface="+mn-ea"/>
                        </a:rPr>
                        <a:t>36</a:t>
                      </a:r>
                      <a:r>
                        <a:rPr lang="zh-CN" altLang="en-US" sz="1050">
                          <a:latin typeface="+mn-ea"/>
                          <a:ea typeface="+mn-ea"/>
                        </a:rPr>
                        <a:t>，</a:t>
                      </a:r>
                      <a:r>
                        <a:rPr lang="en-US" altLang="zh-CN" sz="1050">
                          <a:latin typeface="+mn-ea"/>
                          <a:ea typeface="+mn-ea"/>
                        </a:rPr>
                        <a:t>48</a:t>
                      </a:r>
                      <a:r>
                        <a:rPr lang="zh-CN" altLang="en-US" sz="1050">
                          <a:latin typeface="+mn-ea"/>
                          <a:ea typeface="+mn-ea"/>
                        </a:rPr>
                        <a:t>，</a:t>
                      </a:r>
                      <a:r>
                        <a:rPr lang="en-US" altLang="zh-CN" sz="1050">
                          <a:latin typeface="+mn-ea"/>
                          <a:ea typeface="+mn-ea"/>
                        </a:rPr>
                        <a:t>54</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不兼容</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17">
                <a:tc>
                  <a:txBody>
                    <a:bodyPr/>
                    <a:lstStyle/>
                    <a:p>
                      <a:r>
                        <a:rPr lang="en-US" sz="1050">
                          <a:latin typeface="+mn-ea"/>
                          <a:ea typeface="+mn-ea"/>
                        </a:rPr>
                        <a:t>802.11g</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latin typeface="+mn-ea"/>
                          <a:ea typeface="+mn-ea"/>
                        </a:rPr>
                        <a:t>DSSS/OFDM</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dirty="0">
                          <a:latin typeface="+mn-ea"/>
                          <a:ea typeface="+mn-ea"/>
                        </a:rPr>
                        <a:t>2.4</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1</a:t>
                      </a:r>
                      <a:r>
                        <a:rPr lang="zh-CN" altLang="en-US" sz="1050">
                          <a:latin typeface="+mn-ea"/>
                          <a:ea typeface="+mn-ea"/>
                        </a:rPr>
                        <a:t>，</a:t>
                      </a:r>
                      <a:r>
                        <a:rPr lang="en-US" altLang="zh-CN" sz="1050">
                          <a:latin typeface="+mn-ea"/>
                          <a:ea typeface="+mn-ea"/>
                        </a:rPr>
                        <a:t>2</a:t>
                      </a:r>
                      <a:r>
                        <a:rPr lang="zh-CN" altLang="en-US" sz="1050">
                          <a:latin typeface="+mn-ea"/>
                          <a:ea typeface="+mn-ea"/>
                        </a:rPr>
                        <a:t>，</a:t>
                      </a:r>
                      <a:r>
                        <a:rPr lang="en-US" altLang="zh-CN" sz="1050">
                          <a:latin typeface="+mn-ea"/>
                          <a:ea typeface="+mn-ea"/>
                        </a:rPr>
                        <a:t>5.5</a:t>
                      </a:r>
                      <a:r>
                        <a:rPr lang="zh-CN" altLang="en-US" sz="1050">
                          <a:latin typeface="+mn-ea"/>
                          <a:ea typeface="+mn-ea"/>
                        </a:rPr>
                        <a:t>，</a:t>
                      </a:r>
                      <a:r>
                        <a:rPr lang="en-US" altLang="zh-CN" sz="1050">
                          <a:latin typeface="+mn-ea"/>
                          <a:ea typeface="+mn-ea"/>
                        </a:rPr>
                        <a:t>11</a:t>
                      </a:r>
                      <a:r>
                        <a:rPr lang="zh-CN" altLang="en-US" sz="1050">
                          <a:latin typeface="+mn-ea"/>
                          <a:ea typeface="+mn-ea"/>
                        </a:rPr>
                        <a:t>，</a:t>
                      </a:r>
                      <a:r>
                        <a:rPr lang="en-US" altLang="zh-CN" sz="1050">
                          <a:latin typeface="+mn-ea"/>
                          <a:ea typeface="+mn-ea"/>
                        </a:rPr>
                        <a:t>6</a:t>
                      </a:r>
                      <a:r>
                        <a:rPr lang="zh-CN" altLang="en-US" sz="1050">
                          <a:latin typeface="+mn-ea"/>
                          <a:ea typeface="+mn-ea"/>
                        </a:rPr>
                        <a:t>，</a:t>
                      </a:r>
                      <a:r>
                        <a:rPr lang="en-US" altLang="zh-CN" sz="1050">
                          <a:latin typeface="+mn-ea"/>
                          <a:ea typeface="+mn-ea"/>
                        </a:rPr>
                        <a:t>9</a:t>
                      </a:r>
                      <a:r>
                        <a:rPr lang="zh-CN" altLang="en-US" sz="1050">
                          <a:latin typeface="+mn-ea"/>
                          <a:ea typeface="+mn-ea"/>
                        </a:rPr>
                        <a:t>，</a:t>
                      </a:r>
                      <a:r>
                        <a:rPr lang="en-US" altLang="zh-CN" sz="1050">
                          <a:latin typeface="+mn-ea"/>
                          <a:ea typeface="+mn-ea"/>
                        </a:rPr>
                        <a:t>12</a:t>
                      </a:r>
                      <a:r>
                        <a:rPr lang="zh-CN" altLang="en-US" sz="1050">
                          <a:latin typeface="+mn-ea"/>
                          <a:ea typeface="+mn-ea"/>
                        </a:rPr>
                        <a:t>，</a:t>
                      </a:r>
                      <a:r>
                        <a:rPr lang="en-US" altLang="zh-CN" sz="1050">
                          <a:latin typeface="+mn-ea"/>
                          <a:ea typeface="+mn-ea"/>
                        </a:rPr>
                        <a:t>18</a:t>
                      </a:r>
                      <a:r>
                        <a:rPr lang="zh-CN" altLang="en-US" sz="1050">
                          <a:latin typeface="+mn-ea"/>
                          <a:ea typeface="+mn-ea"/>
                        </a:rPr>
                        <a:t>，</a:t>
                      </a:r>
                      <a:r>
                        <a:rPr lang="en-US" altLang="zh-CN" sz="1050">
                          <a:latin typeface="+mn-ea"/>
                          <a:ea typeface="+mn-ea"/>
                        </a:rPr>
                        <a:t>24</a:t>
                      </a:r>
                      <a:r>
                        <a:rPr lang="zh-CN" altLang="en-US" sz="1050">
                          <a:latin typeface="+mn-ea"/>
                          <a:ea typeface="+mn-ea"/>
                        </a:rPr>
                        <a:t>，</a:t>
                      </a:r>
                      <a:r>
                        <a:rPr lang="en-US" altLang="zh-CN" sz="1050">
                          <a:latin typeface="+mn-ea"/>
                          <a:ea typeface="+mn-ea"/>
                        </a:rPr>
                        <a:t>36</a:t>
                      </a:r>
                      <a:r>
                        <a:rPr lang="zh-CN" altLang="en-US" sz="1050">
                          <a:latin typeface="+mn-ea"/>
                          <a:ea typeface="+mn-ea"/>
                        </a:rPr>
                        <a:t>，</a:t>
                      </a:r>
                      <a:r>
                        <a:rPr lang="en-US" altLang="zh-CN" sz="1050">
                          <a:latin typeface="+mn-ea"/>
                          <a:ea typeface="+mn-ea"/>
                        </a:rPr>
                        <a:t>48</a:t>
                      </a:r>
                      <a:r>
                        <a:rPr lang="zh-CN" altLang="en-US" sz="1050">
                          <a:latin typeface="+mn-ea"/>
                          <a:ea typeface="+mn-ea"/>
                        </a:rPr>
                        <a:t>，</a:t>
                      </a:r>
                      <a:r>
                        <a:rPr lang="en-US" altLang="zh-CN" sz="1050">
                          <a:latin typeface="+mn-ea"/>
                          <a:ea typeface="+mn-ea"/>
                        </a:rPr>
                        <a:t>54</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兼容</a:t>
                      </a:r>
                      <a:r>
                        <a:rPr lang="en-US" altLang="zh-CN" sz="1050">
                          <a:latin typeface="+mn-ea"/>
                          <a:ea typeface="+mn-ea"/>
                        </a:rPr>
                        <a:t>802.11</a:t>
                      </a:r>
                      <a:r>
                        <a:rPr lang="en-US" sz="1050">
                          <a:latin typeface="+mn-ea"/>
                          <a:ea typeface="+mn-ea"/>
                        </a:rPr>
                        <a:t>b</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5725">
                <a:tc>
                  <a:txBody>
                    <a:bodyPr/>
                    <a:lstStyle/>
                    <a:p>
                      <a:r>
                        <a:rPr lang="en-US" sz="1050">
                          <a:latin typeface="+mn-ea"/>
                          <a:ea typeface="+mn-ea"/>
                        </a:rPr>
                        <a:t>802.11n</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mn-ea"/>
                          <a:ea typeface="+mn-ea"/>
                        </a:rPr>
                        <a:t>OFDM/MIMO</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2.4</a:t>
                      </a:r>
                      <a:r>
                        <a:rPr lang="zh-CN" altLang="en-US" sz="1050">
                          <a:latin typeface="+mn-ea"/>
                          <a:ea typeface="+mn-ea"/>
                        </a:rPr>
                        <a:t>，</a:t>
                      </a:r>
                      <a:r>
                        <a:rPr lang="en-US" altLang="zh-CN" sz="1050">
                          <a:latin typeface="+mn-ea"/>
                          <a:ea typeface="+mn-ea"/>
                        </a:rPr>
                        <a:t>5</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支持速率由调制编码方案</a:t>
                      </a:r>
                      <a:r>
                        <a:rPr lang="en-US" sz="1050">
                          <a:latin typeface="+mn-ea"/>
                          <a:ea typeface="+mn-ea"/>
                        </a:rPr>
                        <a:t>MCS（Modulation and Coding Scheme）</a:t>
                      </a:r>
                      <a:r>
                        <a:rPr lang="zh-CN" altLang="en-US" sz="1050">
                          <a:latin typeface="+mn-ea"/>
                          <a:ea typeface="+mn-ea"/>
                        </a:rPr>
                        <a:t>决定。理论支持最大速率为</a:t>
                      </a:r>
                      <a:r>
                        <a:rPr lang="en-US" altLang="zh-CN" sz="1050">
                          <a:latin typeface="+mn-ea"/>
                          <a:ea typeface="+mn-ea"/>
                        </a:rPr>
                        <a:t>600</a:t>
                      </a:r>
                      <a:r>
                        <a:rPr lang="zh-CN" altLang="en-US" sz="1050">
                          <a:latin typeface="+mn-ea"/>
                          <a:ea typeface="+mn-ea"/>
                        </a:rPr>
                        <a:t>。</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兼容</a:t>
                      </a:r>
                      <a:r>
                        <a:rPr lang="en-US" altLang="zh-CN" sz="1050">
                          <a:latin typeface="+mn-ea"/>
                          <a:ea typeface="+mn-ea"/>
                        </a:rPr>
                        <a:t>802.11</a:t>
                      </a:r>
                      <a:r>
                        <a:rPr lang="en-US" sz="1050">
                          <a:latin typeface="+mn-ea"/>
                          <a:ea typeface="+mn-ea"/>
                        </a:rPr>
                        <a:t>a、802.11b</a:t>
                      </a:r>
                      <a:r>
                        <a:rPr lang="zh-CN" altLang="en-US" sz="1050">
                          <a:latin typeface="+mn-ea"/>
                          <a:ea typeface="+mn-ea"/>
                        </a:rPr>
                        <a:t>和</a:t>
                      </a:r>
                      <a:r>
                        <a:rPr lang="en-US" altLang="zh-CN" sz="1050">
                          <a:latin typeface="+mn-ea"/>
                          <a:ea typeface="+mn-ea"/>
                        </a:rPr>
                        <a:t>802.11</a:t>
                      </a:r>
                      <a:r>
                        <a:rPr lang="en-US" sz="1050">
                          <a:latin typeface="+mn-ea"/>
                          <a:ea typeface="+mn-ea"/>
                        </a:rPr>
                        <a:t>g</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6257">
                <a:tc>
                  <a:txBody>
                    <a:bodyPr/>
                    <a:lstStyle/>
                    <a:p>
                      <a:r>
                        <a:rPr lang="en-US" sz="1050">
                          <a:latin typeface="+mn-ea"/>
                          <a:ea typeface="+mn-ea"/>
                        </a:rPr>
                        <a:t>802.11ac</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latin typeface="+mn-ea"/>
                          <a:ea typeface="+mn-ea"/>
                        </a:rPr>
                        <a:t>OFDM/MIMO</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a:latin typeface="+mn-ea"/>
                          <a:ea typeface="+mn-ea"/>
                        </a:rPr>
                        <a:t>5</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a:latin typeface="+mn-ea"/>
                          <a:ea typeface="+mn-ea"/>
                        </a:rPr>
                        <a:t>支持速率由调制编码方案</a:t>
                      </a:r>
                      <a:r>
                        <a:rPr lang="en-US" altLang="zh-CN" sz="1050">
                          <a:latin typeface="+mn-ea"/>
                          <a:ea typeface="+mn-ea"/>
                        </a:rPr>
                        <a:t>MCS</a:t>
                      </a:r>
                      <a:r>
                        <a:rPr lang="zh-CN" altLang="en-US" sz="1050">
                          <a:latin typeface="+mn-ea"/>
                          <a:ea typeface="+mn-ea"/>
                        </a:rPr>
                        <a:t>、空间流数、信道带宽、</a:t>
                      </a:r>
                      <a:r>
                        <a:rPr lang="en-US" altLang="zh-CN" sz="1050">
                          <a:latin typeface="+mn-ea"/>
                          <a:ea typeface="+mn-ea"/>
                        </a:rPr>
                        <a:t>GI</a:t>
                      </a:r>
                      <a:r>
                        <a:rPr lang="zh-CN" altLang="en-US" sz="1050">
                          <a:latin typeface="+mn-ea"/>
                          <a:ea typeface="+mn-ea"/>
                        </a:rPr>
                        <a:t>长度决定。理论支持最大速率为</a:t>
                      </a:r>
                      <a:r>
                        <a:rPr lang="en-US" altLang="zh-CN" sz="1050">
                          <a:latin typeface="+mn-ea"/>
                          <a:ea typeface="+mn-ea"/>
                        </a:rPr>
                        <a:t>1300</a:t>
                      </a:r>
                      <a:r>
                        <a:rPr lang="zh-CN" altLang="en-US" sz="1050">
                          <a:latin typeface="+mn-ea"/>
                          <a:ea typeface="+mn-ea"/>
                        </a:rPr>
                        <a:t>。</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050" dirty="0">
                          <a:latin typeface="+mn-ea"/>
                          <a:ea typeface="+mn-ea"/>
                        </a:rPr>
                        <a:t>兼容</a:t>
                      </a:r>
                      <a:r>
                        <a:rPr lang="en-US" altLang="zh-CN" sz="1050" dirty="0">
                          <a:latin typeface="+mn-ea"/>
                          <a:ea typeface="+mn-ea"/>
                        </a:rPr>
                        <a:t>802.11</a:t>
                      </a:r>
                      <a:r>
                        <a:rPr lang="en-US" sz="1050" dirty="0">
                          <a:latin typeface="+mn-ea"/>
                          <a:ea typeface="+mn-ea"/>
                        </a:rPr>
                        <a:t>a</a:t>
                      </a:r>
                      <a:r>
                        <a:rPr lang="zh-CN" altLang="en-US" sz="1050" dirty="0">
                          <a:latin typeface="+mn-ea"/>
                          <a:ea typeface="+mn-ea"/>
                        </a:rPr>
                        <a:t>和</a:t>
                      </a:r>
                      <a:r>
                        <a:rPr lang="en-US" altLang="zh-CN" sz="1050" dirty="0">
                          <a:latin typeface="+mn-ea"/>
                          <a:ea typeface="+mn-ea"/>
                        </a:rPr>
                        <a:t>802.11</a:t>
                      </a:r>
                      <a:r>
                        <a:rPr lang="en-US" sz="1050" dirty="0">
                          <a:latin typeface="+mn-ea"/>
                          <a:ea typeface="+mn-ea"/>
                        </a:rPr>
                        <a:t>n</a:t>
                      </a:r>
                    </a:p>
                  </a:txBody>
                  <a:tcPr marL="11685" marR="11685" marT="11685" marB="116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矩形 10"/>
          <p:cNvSpPr/>
          <p:nvPr/>
        </p:nvSpPr>
        <p:spPr>
          <a:xfrm>
            <a:off x="395536" y="771550"/>
            <a:ext cx="8424936" cy="600164"/>
          </a:xfrm>
          <a:prstGeom prst="rect">
            <a:avLst/>
          </a:prstGeom>
        </p:spPr>
        <p:txBody>
          <a:bodyPr wrap="square">
            <a:spAutoFit/>
          </a:bodyPr>
          <a:lstStyle/>
          <a:p>
            <a:r>
              <a:rPr lang="en-US" altLang="zh-CN" sz="1100" dirty="0">
                <a:latin typeface="+mn-ea"/>
              </a:rPr>
              <a:t>802.11</a:t>
            </a:r>
            <a:r>
              <a:rPr lang="zh-CN" altLang="en-US" sz="1100" dirty="0">
                <a:latin typeface="+mn-ea"/>
              </a:rPr>
              <a:t>各协议标准对应的物理层技术有所不同，包括：跳频扩频</a:t>
            </a:r>
            <a:r>
              <a:rPr lang="en-US" altLang="zh-CN" sz="1100" dirty="0">
                <a:latin typeface="+mn-ea"/>
              </a:rPr>
              <a:t>FHSS</a:t>
            </a:r>
            <a:r>
              <a:rPr lang="zh-CN" altLang="en-US" sz="1100" dirty="0">
                <a:latin typeface="+mn-ea"/>
              </a:rPr>
              <a:t>（</a:t>
            </a:r>
            <a:r>
              <a:rPr lang="en-US" altLang="zh-CN" sz="1100" dirty="0">
                <a:latin typeface="+mn-ea"/>
              </a:rPr>
              <a:t>Frequency Hopping Spread Spectrum</a:t>
            </a:r>
            <a:r>
              <a:rPr lang="zh-CN" altLang="en-US" sz="1100" dirty="0">
                <a:latin typeface="+mn-ea"/>
              </a:rPr>
              <a:t>）技术、直接序列扩频</a:t>
            </a:r>
            <a:r>
              <a:rPr lang="en-US" altLang="zh-CN" sz="1100" dirty="0">
                <a:latin typeface="+mn-ea"/>
              </a:rPr>
              <a:t>DSSS</a:t>
            </a:r>
            <a:r>
              <a:rPr lang="zh-CN" altLang="en-US" sz="1100" dirty="0">
                <a:latin typeface="+mn-ea"/>
              </a:rPr>
              <a:t>（</a:t>
            </a:r>
            <a:r>
              <a:rPr lang="en-US" altLang="zh-CN" sz="1100" dirty="0">
                <a:latin typeface="+mn-ea"/>
              </a:rPr>
              <a:t>Direct Sequence Spread Spectrum</a:t>
            </a:r>
            <a:r>
              <a:rPr lang="zh-CN" altLang="en-US" sz="1100" dirty="0">
                <a:latin typeface="+mn-ea"/>
              </a:rPr>
              <a:t>）技术、正交频分复用</a:t>
            </a:r>
            <a:r>
              <a:rPr lang="en-US" altLang="zh-CN" sz="1100" dirty="0">
                <a:latin typeface="+mn-ea"/>
              </a:rPr>
              <a:t>OFDM</a:t>
            </a:r>
            <a:r>
              <a:rPr lang="zh-CN" altLang="en-US" sz="1100" dirty="0">
                <a:latin typeface="+mn-ea"/>
              </a:rPr>
              <a:t>（</a:t>
            </a:r>
            <a:r>
              <a:rPr lang="en-US" altLang="zh-CN" sz="1100" dirty="0">
                <a:latin typeface="+mn-ea"/>
              </a:rPr>
              <a:t>Orthogonal Frequency Division Multiplexing</a:t>
            </a:r>
            <a:r>
              <a:rPr lang="zh-CN" altLang="en-US" sz="1100" dirty="0">
                <a:latin typeface="+mn-ea"/>
              </a:rPr>
              <a:t>）技术和多入多出</a:t>
            </a:r>
            <a:r>
              <a:rPr lang="en-US" altLang="zh-CN" sz="1100" dirty="0">
                <a:latin typeface="+mn-ea"/>
              </a:rPr>
              <a:t>MIMO</a:t>
            </a:r>
            <a:r>
              <a:rPr lang="zh-CN" altLang="en-US" sz="1100" dirty="0">
                <a:latin typeface="+mn-ea"/>
              </a:rPr>
              <a:t>（</a:t>
            </a:r>
            <a:r>
              <a:rPr lang="en-US" altLang="zh-CN" sz="1100" dirty="0">
                <a:latin typeface="+mn-ea"/>
              </a:rPr>
              <a:t>Multiple-Input Multiple-Output</a:t>
            </a:r>
            <a:r>
              <a:rPr lang="zh-CN" altLang="en-US" sz="1100" dirty="0">
                <a:latin typeface="+mn-ea"/>
              </a:rPr>
              <a:t>）技术。不同技术又决定了不同的频段和传输速率</a:t>
            </a:r>
          </a:p>
        </p:txBody>
      </p:sp>
      <p:sp>
        <p:nvSpPr>
          <p:cNvPr id="12" name="TextBox 11"/>
          <p:cNvSpPr txBox="1"/>
          <p:nvPr/>
        </p:nvSpPr>
        <p:spPr>
          <a:xfrm>
            <a:off x="395536" y="154836"/>
            <a:ext cx="2528706" cy="369332"/>
          </a:xfrm>
          <a:prstGeom prst="rect">
            <a:avLst/>
          </a:prstGeom>
          <a:noFill/>
        </p:spPr>
        <p:txBody>
          <a:bodyPr wrap="none" rtlCol="0">
            <a:spAutoFit/>
          </a:bodyPr>
          <a:lstStyle/>
          <a:p>
            <a:r>
              <a:rPr lang="zh-CN" altLang="en-US" dirty="0" smtClean="0"/>
              <a:t>目前常见的</a:t>
            </a:r>
            <a:r>
              <a:rPr lang="en-US" altLang="zh-CN" dirty="0" smtClean="0"/>
              <a:t>802.11</a:t>
            </a:r>
            <a:r>
              <a:rPr lang="zh-CN" altLang="en-US" dirty="0" smtClean="0"/>
              <a:t>标准</a:t>
            </a:r>
            <a:endParaRPr lang="zh-CN" altLang="en-US" dirty="0"/>
          </a:p>
        </p:txBody>
      </p:sp>
    </p:spTree>
    <p:extLst>
      <p:ext uri="{BB962C8B-B14F-4D97-AF65-F5344CB8AC3E}">
        <p14:creationId xmlns:p14="http://schemas.microsoft.com/office/powerpoint/2010/main" val="1449279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17</a:t>
            </a:fld>
            <a:endParaRPr lang="zh-CN" altLang="en-US"/>
          </a:p>
        </p:txBody>
      </p:sp>
      <p:sp>
        <p:nvSpPr>
          <p:cNvPr id="8" name="TextBox 7"/>
          <p:cNvSpPr txBox="1"/>
          <p:nvPr/>
        </p:nvSpPr>
        <p:spPr>
          <a:xfrm>
            <a:off x="395536" y="267494"/>
            <a:ext cx="2623475" cy="369332"/>
          </a:xfrm>
          <a:prstGeom prst="rect">
            <a:avLst/>
          </a:prstGeom>
          <a:noFill/>
        </p:spPr>
        <p:txBody>
          <a:bodyPr wrap="none" rtlCol="0">
            <a:spAutoFit/>
          </a:bodyPr>
          <a:lstStyle/>
          <a:p>
            <a:r>
              <a:rPr lang="en-US" altLang="zh-CN" dirty="0" smtClean="0"/>
              <a:t>MAC</a:t>
            </a:r>
            <a:r>
              <a:rPr lang="zh-CN" altLang="en-US" dirty="0" smtClean="0"/>
              <a:t>层中</a:t>
            </a:r>
            <a:r>
              <a:rPr lang="en-US" altLang="zh-CN" dirty="0" smtClean="0"/>
              <a:t>STA</a:t>
            </a:r>
            <a:r>
              <a:rPr lang="zh-CN" altLang="en-US" dirty="0" smtClean="0"/>
              <a:t>的接入过程</a:t>
            </a:r>
            <a:endParaRPr lang="zh-CN" altLang="en-US" dirty="0"/>
          </a:p>
        </p:txBody>
      </p:sp>
      <p:sp>
        <p:nvSpPr>
          <p:cNvPr id="11" name="矩形 10"/>
          <p:cNvSpPr/>
          <p:nvPr/>
        </p:nvSpPr>
        <p:spPr>
          <a:xfrm>
            <a:off x="467544" y="771550"/>
            <a:ext cx="7992888" cy="1569660"/>
          </a:xfrm>
          <a:prstGeom prst="rect">
            <a:avLst/>
          </a:prstGeom>
        </p:spPr>
        <p:txBody>
          <a:bodyPr wrap="square">
            <a:spAutoFit/>
          </a:bodyPr>
          <a:lstStyle/>
          <a:p>
            <a:r>
              <a:rPr lang="en-US" altLang="zh-CN" sz="1200" dirty="0"/>
              <a:t>STA</a:t>
            </a:r>
            <a:r>
              <a:rPr lang="zh-CN" altLang="en-US" sz="1200" dirty="0"/>
              <a:t>接入过程分为三个阶段：扫描阶段、链路认证阶段和关联</a:t>
            </a:r>
            <a:r>
              <a:rPr lang="zh-CN" altLang="en-US" sz="1200" dirty="0" smtClean="0"/>
              <a:t>阶段以及接入认证；其中</a:t>
            </a:r>
            <a:r>
              <a:rPr lang="zh-CN" altLang="en-US" sz="1200" dirty="0"/>
              <a:t>扫描阶段分为主动扫描与被动</a:t>
            </a:r>
            <a:r>
              <a:rPr lang="zh-CN" altLang="en-US" sz="1200" dirty="0" smtClean="0"/>
              <a:t>扫描</a:t>
            </a:r>
            <a:endParaRPr lang="en-US" altLang="zh-CN" sz="1200" dirty="0" smtClean="0"/>
          </a:p>
          <a:p>
            <a:r>
              <a:rPr lang="zh-CN" altLang="zh-CN" sz="1200" dirty="0"/>
              <a:t>链路认证</a:t>
            </a:r>
            <a:r>
              <a:rPr lang="en-US" altLang="zh-CN" sz="1200" dirty="0"/>
              <a:t>          </a:t>
            </a:r>
            <a:r>
              <a:rPr lang="en-US" altLang="zh-CN" sz="1200" dirty="0" smtClean="0"/>
              <a:t>	---</a:t>
            </a:r>
            <a:r>
              <a:rPr lang="zh-CN" altLang="zh-CN" sz="1200" dirty="0"/>
              <a:t>认证</a:t>
            </a:r>
            <a:r>
              <a:rPr lang="en-US" altLang="zh-CN" sz="1200" dirty="0"/>
              <a:t>STA</a:t>
            </a:r>
            <a:r>
              <a:rPr lang="zh-CN" altLang="zh-CN" sz="1200" dirty="0"/>
              <a:t>有没有权限和</a:t>
            </a:r>
            <a:r>
              <a:rPr lang="en-US" altLang="zh-CN" sz="1200" dirty="0"/>
              <a:t>AP</a:t>
            </a:r>
            <a:r>
              <a:rPr lang="zh-CN" altLang="zh-CN" sz="1200" dirty="0"/>
              <a:t>建立链路</a:t>
            </a:r>
          </a:p>
          <a:p>
            <a:r>
              <a:rPr lang="zh-CN" altLang="zh-CN" sz="1200" dirty="0"/>
              <a:t>链路认证</a:t>
            </a:r>
            <a:r>
              <a:rPr lang="en-US" altLang="zh-CN" sz="1200" dirty="0"/>
              <a:t>+</a:t>
            </a:r>
            <a:r>
              <a:rPr lang="zh-CN" altLang="zh-CN" sz="1200" dirty="0"/>
              <a:t>关联</a:t>
            </a:r>
            <a:r>
              <a:rPr lang="en-US" altLang="zh-CN" sz="1200" dirty="0"/>
              <a:t> 	</a:t>
            </a:r>
            <a:r>
              <a:rPr lang="en-US" altLang="zh-CN" sz="1200" dirty="0" smtClean="0"/>
              <a:t>---</a:t>
            </a:r>
            <a:r>
              <a:rPr lang="en-US" altLang="zh-CN" sz="1200" dirty="0"/>
              <a:t>STA</a:t>
            </a:r>
            <a:r>
              <a:rPr lang="zh-CN" altLang="zh-CN" sz="1200" dirty="0"/>
              <a:t>能不能接入</a:t>
            </a:r>
            <a:r>
              <a:rPr lang="en-US" altLang="zh-CN" sz="1200" dirty="0"/>
              <a:t>WLAN</a:t>
            </a:r>
            <a:r>
              <a:rPr lang="zh-CN" altLang="zh-CN" sz="1200" dirty="0"/>
              <a:t>网络</a:t>
            </a:r>
          </a:p>
          <a:p>
            <a:r>
              <a:rPr lang="zh-CN" altLang="zh-CN" sz="1200" dirty="0"/>
              <a:t>接入认证</a:t>
            </a:r>
            <a:r>
              <a:rPr lang="en-US" altLang="zh-CN" sz="1200" dirty="0"/>
              <a:t>         </a:t>
            </a:r>
            <a:r>
              <a:rPr lang="en-US" altLang="zh-CN" sz="1200" dirty="0" smtClean="0"/>
              <a:t>	---</a:t>
            </a:r>
            <a:r>
              <a:rPr lang="en-US" altLang="zh-CN" sz="1200" dirty="0"/>
              <a:t>STA</a:t>
            </a:r>
            <a:r>
              <a:rPr lang="zh-CN" altLang="zh-CN" sz="1200" dirty="0"/>
              <a:t>接入</a:t>
            </a:r>
            <a:r>
              <a:rPr lang="en-US" altLang="zh-CN" sz="1200" dirty="0"/>
              <a:t>WLAN</a:t>
            </a:r>
            <a:r>
              <a:rPr lang="zh-CN" altLang="zh-CN" sz="1200" dirty="0"/>
              <a:t>网络之后，认证</a:t>
            </a:r>
            <a:r>
              <a:rPr lang="en-US" altLang="zh-CN" sz="1200" dirty="0"/>
              <a:t>STA</a:t>
            </a:r>
            <a:r>
              <a:rPr lang="zh-CN" altLang="zh-CN" sz="1200" dirty="0"/>
              <a:t>能不能访问网络的</a:t>
            </a:r>
            <a:r>
              <a:rPr lang="zh-CN" altLang="zh-CN" sz="1200" dirty="0" smtClean="0"/>
              <a:t>权限</a:t>
            </a:r>
            <a:r>
              <a:rPr lang="zh-CN" altLang="en-US" sz="1200" dirty="0" smtClean="0"/>
              <a:t>即</a:t>
            </a:r>
            <a:r>
              <a:rPr lang="en-US" altLang="zh-CN" sz="1200" dirty="0" smtClean="0"/>
              <a:t>802.11i</a:t>
            </a:r>
            <a:r>
              <a:rPr lang="zh-CN" altLang="en-US" sz="1200" dirty="0" smtClean="0"/>
              <a:t>协议定义</a:t>
            </a:r>
            <a:endParaRPr lang="en-US" altLang="zh-CN" sz="1200" dirty="0" smtClean="0"/>
          </a:p>
          <a:p>
            <a:r>
              <a:rPr lang="en-US" altLang="zh-CN" sz="1200" dirty="0"/>
              <a:t>	</a:t>
            </a:r>
            <a:r>
              <a:rPr lang="en-US" altLang="zh-CN" sz="1200" dirty="0" smtClean="0"/>
              <a:t>	</a:t>
            </a:r>
            <a:r>
              <a:rPr lang="zh-CN" altLang="en-US" sz="1200" dirty="0" smtClean="0"/>
              <a:t>（也是目前常用的</a:t>
            </a:r>
            <a:r>
              <a:rPr lang="en-US" altLang="zh-CN" sz="1200" dirty="0" smtClean="0"/>
              <a:t>WPA/WPA2</a:t>
            </a:r>
            <a:r>
              <a:rPr lang="zh-CN" altLang="en-US" sz="1200" dirty="0" smtClean="0"/>
              <a:t>方式）</a:t>
            </a:r>
            <a:endParaRPr lang="zh-CN" altLang="zh-CN" sz="1200" dirty="0"/>
          </a:p>
          <a:p>
            <a:endParaRPr lang="zh-CN" altLang="en-US" sz="1200" dirty="0"/>
          </a:p>
          <a:p>
            <a:endParaRPr lang="zh-CN" altLang="en-US" sz="1200" dirty="0"/>
          </a:p>
        </p:txBody>
      </p:sp>
      <p:sp>
        <p:nvSpPr>
          <p:cNvPr id="12" name="TextBox 11"/>
          <p:cNvSpPr txBox="1"/>
          <p:nvPr/>
        </p:nvSpPr>
        <p:spPr>
          <a:xfrm>
            <a:off x="1547664" y="4155925"/>
            <a:ext cx="800219" cy="276999"/>
          </a:xfrm>
          <a:prstGeom prst="rect">
            <a:avLst/>
          </a:prstGeom>
          <a:noFill/>
        </p:spPr>
        <p:txBody>
          <a:bodyPr wrap="none" rtlCol="0">
            <a:spAutoFit/>
          </a:bodyPr>
          <a:lstStyle/>
          <a:p>
            <a:r>
              <a:rPr lang="zh-CN" altLang="en-US" sz="1200" dirty="0" smtClean="0"/>
              <a:t>被动扫描</a:t>
            </a:r>
            <a:endParaRPr lang="zh-CN" altLang="en-US" sz="1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207" y="2283718"/>
            <a:ext cx="242964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222763"/>
            <a:ext cx="2042767" cy="17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392079" y="4168729"/>
            <a:ext cx="2361544" cy="276999"/>
          </a:xfrm>
          <a:prstGeom prst="rect">
            <a:avLst/>
          </a:prstGeom>
          <a:noFill/>
        </p:spPr>
        <p:txBody>
          <a:bodyPr wrap="none" rtlCol="0">
            <a:spAutoFit/>
          </a:bodyPr>
          <a:lstStyle/>
          <a:p>
            <a:r>
              <a:rPr lang="zh-CN" altLang="en-US" sz="1200" dirty="0" smtClean="0"/>
              <a:t>主动扫描分为带</a:t>
            </a:r>
            <a:r>
              <a:rPr lang="en-US" altLang="zh-CN" sz="1200" dirty="0" smtClean="0"/>
              <a:t>SSID</a:t>
            </a:r>
            <a:r>
              <a:rPr lang="zh-CN" altLang="en-US" sz="1200" dirty="0" smtClean="0"/>
              <a:t>和不带</a:t>
            </a:r>
            <a:r>
              <a:rPr lang="en-US" altLang="zh-CN" sz="1200" dirty="0" smtClean="0"/>
              <a:t>SSID</a:t>
            </a:r>
            <a:endParaRPr lang="zh-CN" altLang="en-US" sz="1200" dirty="0"/>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65" y="2283718"/>
            <a:ext cx="2616613" cy="173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497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18</a:t>
            </a:fld>
            <a:endParaRPr lang="zh-CN" altLang="en-US"/>
          </a:p>
        </p:txBody>
      </p:sp>
      <p:sp>
        <p:nvSpPr>
          <p:cNvPr id="8" name="矩形 7"/>
          <p:cNvSpPr/>
          <p:nvPr/>
        </p:nvSpPr>
        <p:spPr>
          <a:xfrm>
            <a:off x="251520" y="195486"/>
            <a:ext cx="1569660" cy="369332"/>
          </a:xfrm>
          <a:prstGeom prst="rect">
            <a:avLst/>
          </a:prstGeom>
        </p:spPr>
        <p:txBody>
          <a:bodyPr wrap="none">
            <a:spAutoFit/>
          </a:bodyPr>
          <a:lstStyle/>
          <a:p>
            <a:r>
              <a:rPr lang="zh-CN" altLang="en-US" dirty="0"/>
              <a:t>链路认证阶段</a:t>
            </a:r>
          </a:p>
        </p:txBody>
      </p:sp>
      <p:sp>
        <p:nvSpPr>
          <p:cNvPr id="11" name="矩形 10"/>
          <p:cNvSpPr/>
          <p:nvPr/>
        </p:nvSpPr>
        <p:spPr>
          <a:xfrm>
            <a:off x="323528" y="627534"/>
            <a:ext cx="8496944" cy="461665"/>
          </a:xfrm>
          <a:prstGeom prst="rect">
            <a:avLst/>
          </a:prstGeom>
        </p:spPr>
        <p:txBody>
          <a:bodyPr wrap="square">
            <a:spAutoFit/>
          </a:bodyPr>
          <a:lstStyle/>
          <a:p>
            <a:r>
              <a:rPr lang="zh-CN" altLang="en-US" sz="1200" dirty="0"/>
              <a:t>为了保证无线链路的安全，接入过程中</a:t>
            </a:r>
            <a:r>
              <a:rPr lang="en-US" altLang="zh-CN" sz="1200" dirty="0"/>
              <a:t>AP</a:t>
            </a:r>
            <a:r>
              <a:rPr lang="zh-CN" altLang="en-US" sz="1200" dirty="0"/>
              <a:t>需要完成对</a:t>
            </a:r>
            <a:r>
              <a:rPr lang="en-US" altLang="zh-CN" sz="1200" dirty="0"/>
              <a:t>STA</a:t>
            </a:r>
            <a:r>
              <a:rPr lang="zh-CN" altLang="en-US" sz="1200" dirty="0"/>
              <a:t>的认证。</a:t>
            </a:r>
            <a:r>
              <a:rPr lang="en-US" altLang="zh-CN" sz="1200" dirty="0"/>
              <a:t>802.11</a:t>
            </a:r>
            <a:r>
              <a:rPr lang="zh-CN" altLang="en-US" sz="1200" dirty="0"/>
              <a:t>链路定义了两种认证机制：开放系统认证和共享密钥认证。</a:t>
            </a:r>
          </a:p>
        </p:txBody>
      </p:sp>
      <p:sp>
        <p:nvSpPr>
          <p:cNvPr id="12" name="矩形 11"/>
          <p:cNvSpPr/>
          <p:nvPr/>
        </p:nvSpPr>
        <p:spPr>
          <a:xfrm>
            <a:off x="467544" y="1156357"/>
            <a:ext cx="4572000" cy="430887"/>
          </a:xfrm>
          <a:prstGeom prst="rect">
            <a:avLst/>
          </a:prstGeom>
        </p:spPr>
        <p:txBody>
          <a:bodyPr>
            <a:spAutoFit/>
          </a:bodyPr>
          <a:lstStyle/>
          <a:p>
            <a:r>
              <a:rPr lang="zh-CN" altLang="en-US" sz="1100" dirty="0"/>
              <a:t>开放系统认证</a:t>
            </a:r>
            <a:r>
              <a:rPr lang="en-US" altLang="zh-CN" sz="1100" dirty="0"/>
              <a:t>(Open System Authentication)</a:t>
            </a:r>
            <a:r>
              <a:rPr lang="zh-CN" altLang="en-US" sz="1100" dirty="0"/>
              <a:t>：即不认证，任意</a:t>
            </a:r>
            <a:r>
              <a:rPr lang="en-US" altLang="zh-CN" sz="1100" dirty="0"/>
              <a:t>STA</a:t>
            </a:r>
            <a:r>
              <a:rPr lang="zh-CN" altLang="en-US" sz="1100" dirty="0"/>
              <a:t>都可以认证成功</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203597"/>
            <a:ext cx="27336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493683" y="2320623"/>
            <a:ext cx="4572000" cy="600164"/>
          </a:xfrm>
          <a:prstGeom prst="rect">
            <a:avLst/>
          </a:prstGeom>
        </p:spPr>
        <p:txBody>
          <a:bodyPr>
            <a:spAutoFit/>
          </a:bodyPr>
          <a:lstStyle/>
          <a:p>
            <a:r>
              <a:rPr lang="zh-CN" altLang="en-US" sz="1100" dirty="0"/>
              <a:t>共享密钥认证</a:t>
            </a:r>
            <a:r>
              <a:rPr lang="en-US" altLang="zh-CN" sz="1100" dirty="0"/>
              <a:t>(Shared-key Authentication)</a:t>
            </a:r>
            <a:r>
              <a:rPr lang="zh-CN" altLang="en-US" sz="1100" dirty="0"/>
              <a:t>：</a:t>
            </a:r>
            <a:r>
              <a:rPr lang="en-US" altLang="zh-CN" sz="1100" dirty="0"/>
              <a:t>STA</a:t>
            </a:r>
            <a:r>
              <a:rPr lang="zh-CN" altLang="en-US" sz="1100" dirty="0"/>
              <a:t>和</a:t>
            </a:r>
            <a:r>
              <a:rPr lang="en-US" altLang="zh-CN" sz="1100" dirty="0"/>
              <a:t>AP</a:t>
            </a:r>
            <a:r>
              <a:rPr lang="zh-CN" altLang="en-US" sz="1100" dirty="0"/>
              <a:t>预先配置相同的共享密钥，</a:t>
            </a:r>
            <a:r>
              <a:rPr lang="en-US" altLang="zh-CN" sz="1100" dirty="0"/>
              <a:t>AP</a:t>
            </a:r>
            <a:r>
              <a:rPr lang="zh-CN" altLang="en-US" sz="1100" dirty="0"/>
              <a:t>在链路认证过程验证两边的密钥配置是否相同。如果一致，则认证成功；否则，认证失败。</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902" y="2333103"/>
            <a:ext cx="26670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41" y="3354587"/>
            <a:ext cx="5310367" cy="94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82" y="1587244"/>
            <a:ext cx="5313427" cy="50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3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2"/>
          </p:nvPr>
        </p:nvSpPr>
        <p:spPr>
          <a:xfrm>
            <a:off x="1763688" y="4869657"/>
            <a:ext cx="2133600" cy="273844"/>
          </a:xfrm>
        </p:spPr>
        <p:txBody>
          <a:bodyPr/>
          <a:lstStyle/>
          <a:p>
            <a:fld id="{3CE31727-74EA-4656-B5AA-42822A54BE7A}" type="datetime1">
              <a:rPr lang="zh-CN" altLang="en-US" smtClean="0"/>
              <a:pPr/>
              <a:t>2018/8/3</a:t>
            </a:fld>
            <a:endParaRPr lang="zh-CN" altLang="en-US" dirty="0"/>
          </a:p>
        </p:txBody>
      </p:sp>
      <p:sp>
        <p:nvSpPr>
          <p:cNvPr id="9" name="页脚占位符 4"/>
          <p:cNvSpPr>
            <a:spLocks noGrp="1"/>
          </p:cNvSpPr>
          <p:nvPr>
            <p:ph type="ftr" sz="quarter" idx="3"/>
          </p:nvPr>
        </p:nvSpPr>
        <p:spPr>
          <a:xfrm>
            <a:off x="-756592" y="4869657"/>
            <a:ext cx="3320008" cy="273844"/>
          </a:xfrm>
        </p:spPr>
        <p:txBody>
          <a:bodyPr/>
          <a:lstStyle/>
          <a:p>
            <a:r>
              <a:rPr lang="zh-CN" altLang="en-US" smtClean="0"/>
              <a:t>成都天软信息技术有限公司</a:t>
            </a:r>
            <a:endParaRPr lang="zh-CN" altLang="en-US" dirty="0"/>
          </a:p>
        </p:txBody>
      </p:sp>
      <p:sp>
        <p:nvSpPr>
          <p:cNvPr id="10" name="灯片编号占位符 8"/>
          <p:cNvSpPr>
            <a:spLocks noGrp="1"/>
          </p:cNvSpPr>
          <p:nvPr>
            <p:ph type="sldNum" sz="quarter" idx="4"/>
          </p:nvPr>
        </p:nvSpPr>
        <p:spPr>
          <a:xfrm>
            <a:off x="3059832" y="4872649"/>
            <a:ext cx="2133600" cy="273844"/>
          </a:xfrm>
        </p:spPr>
        <p:txBody>
          <a:bodyPr/>
          <a:lstStyle/>
          <a:p>
            <a:fld id="{4A60B1E3-9BA7-4BB6-B4B8-4148C81833D5}" type="slidenum">
              <a:rPr lang="zh-CN" altLang="en-US" smtClean="0"/>
              <a:pPr/>
              <a:t>1</a:t>
            </a:fld>
            <a:endParaRPr lang="zh-CN" altLang="en-US"/>
          </a:p>
        </p:txBody>
      </p:sp>
      <p:pic>
        <p:nvPicPr>
          <p:cNvPr id="1027" name="Picture 3" descr="C:\Users\Administrator\Desktop\新建文件夹\signal-2237664_960_720.jpg"/>
          <p:cNvPicPr>
            <a:picLocks noChangeAspect="1" noChangeArrowheads="1"/>
          </p:cNvPicPr>
          <p:nvPr/>
        </p:nvPicPr>
        <p:blipFill>
          <a:blip r:embed="rId2" cstate="print"/>
          <a:srcRect/>
          <a:stretch>
            <a:fillRect/>
          </a:stretch>
        </p:blipFill>
        <p:spPr bwMode="auto">
          <a:xfrm>
            <a:off x="539552" y="339502"/>
            <a:ext cx="2193925" cy="2193925"/>
          </a:xfrm>
          <a:prstGeom prst="rect">
            <a:avLst/>
          </a:prstGeom>
          <a:noFill/>
        </p:spPr>
      </p:pic>
      <p:pic>
        <p:nvPicPr>
          <p:cNvPr id="1028" name="Picture 4" descr="C:\Users\Administrator\Desktop\新建文件夹\wifi.png"/>
          <p:cNvPicPr>
            <a:picLocks noChangeAspect="1" noChangeArrowheads="1"/>
          </p:cNvPicPr>
          <p:nvPr/>
        </p:nvPicPr>
        <p:blipFill>
          <a:blip r:embed="rId3" cstate="print"/>
          <a:srcRect/>
          <a:stretch>
            <a:fillRect/>
          </a:stretch>
        </p:blipFill>
        <p:spPr bwMode="auto">
          <a:xfrm>
            <a:off x="2987824" y="483518"/>
            <a:ext cx="2752725" cy="1563688"/>
          </a:xfrm>
          <a:prstGeom prst="rect">
            <a:avLst/>
          </a:prstGeom>
          <a:noFill/>
        </p:spPr>
      </p:pic>
      <p:pic>
        <p:nvPicPr>
          <p:cNvPr id="1029" name="Picture 5" descr="C:\Users\Administrator\Desktop\新建文件夹\laptop-2055522_960_720.jpg"/>
          <p:cNvPicPr>
            <a:picLocks noChangeAspect="1" noChangeArrowheads="1"/>
          </p:cNvPicPr>
          <p:nvPr/>
        </p:nvPicPr>
        <p:blipFill>
          <a:blip r:embed="rId4" cstate="print"/>
          <a:srcRect/>
          <a:stretch>
            <a:fillRect/>
          </a:stretch>
        </p:blipFill>
        <p:spPr bwMode="auto">
          <a:xfrm>
            <a:off x="6012160" y="555526"/>
            <a:ext cx="2925763" cy="1935162"/>
          </a:xfrm>
          <a:prstGeom prst="rect">
            <a:avLst/>
          </a:prstGeom>
          <a:noFill/>
        </p:spPr>
      </p:pic>
      <p:pic>
        <p:nvPicPr>
          <p:cNvPr id="1030" name="Picture 6" descr="C:\Users\Administrator\Desktop\新建文件夹\norwegian-wifi-on-board.jpg"/>
          <p:cNvPicPr>
            <a:picLocks noChangeAspect="1" noChangeArrowheads="1"/>
          </p:cNvPicPr>
          <p:nvPr/>
        </p:nvPicPr>
        <p:blipFill>
          <a:blip r:embed="rId5" cstate="print"/>
          <a:srcRect/>
          <a:stretch>
            <a:fillRect/>
          </a:stretch>
        </p:blipFill>
        <p:spPr bwMode="auto">
          <a:xfrm>
            <a:off x="1115616" y="2715766"/>
            <a:ext cx="3159622" cy="2106414"/>
          </a:xfrm>
          <a:prstGeom prst="rect">
            <a:avLst/>
          </a:prstGeom>
          <a:noFill/>
        </p:spPr>
      </p:pic>
      <p:pic>
        <p:nvPicPr>
          <p:cNvPr id="1032" name="Picture 8" descr="C:\Users\Administrator\Desktop\新建文件夹\bknint-20140506125507911-0506_17011_001_01b.jpeg"/>
          <p:cNvPicPr>
            <a:picLocks noChangeAspect="1" noChangeArrowheads="1"/>
          </p:cNvPicPr>
          <p:nvPr/>
        </p:nvPicPr>
        <p:blipFill>
          <a:blip r:embed="rId6" cstate="print"/>
          <a:srcRect/>
          <a:stretch>
            <a:fillRect/>
          </a:stretch>
        </p:blipFill>
        <p:spPr bwMode="auto">
          <a:xfrm>
            <a:off x="5292080" y="2571750"/>
            <a:ext cx="2847843" cy="2135882"/>
          </a:xfrm>
          <a:prstGeom prst="rect">
            <a:avLst/>
          </a:prstGeom>
          <a:noFill/>
        </p:spPr>
      </p:pic>
    </p:spTree>
    <p:extLst>
      <p:ext uri="{BB962C8B-B14F-4D97-AF65-F5344CB8AC3E}">
        <p14:creationId xmlns:p14="http://schemas.microsoft.com/office/powerpoint/2010/main" val="393707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0-#ppt_w/2"/>
                                          </p:val>
                                        </p:tav>
                                        <p:tav tm="100000">
                                          <p:val>
                                            <p:strVal val="#ppt_x"/>
                                          </p:val>
                                        </p:tav>
                                      </p:tavLst>
                                    </p:anim>
                                    <p:anim calcmode="lin" valueType="num">
                                      <p:cBhvr additive="base">
                                        <p:cTn id="13"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 calcmode="lin" valueType="num">
                                      <p:cBhvr additive="base">
                                        <p:cTn id="18" dur="500" fill="hold"/>
                                        <p:tgtEl>
                                          <p:spTgt spid="1029"/>
                                        </p:tgtEl>
                                        <p:attrNameLst>
                                          <p:attrName>ppt_x</p:attrName>
                                        </p:attrNameLst>
                                      </p:cBhvr>
                                      <p:tavLst>
                                        <p:tav tm="0">
                                          <p:val>
                                            <p:strVal val="1+#ppt_w/2"/>
                                          </p:val>
                                        </p:tav>
                                        <p:tav tm="100000">
                                          <p:val>
                                            <p:strVal val="#ppt_x"/>
                                          </p:val>
                                        </p:tav>
                                      </p:tavLst>
                                    </p:anim>
                                    <p:anim calcmode="lin" valueType="num">
                                      <p:cBhvr additive="base">
                                        <p:cTn id="19"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30"/>
                                        </p:tgtEl>
                                        <p:attrNameLst>
                                          <p:attrName>style.visibility</p:attrName>
                                        </p:attrNameLst>
                                      </p:cBhvr>
                                      <p:to>
                                        <p:strVal val="visible"/>
                                      </p:to>
                                    </p:set>
                                    <p:animEffect transition="in" filter="box(in)">
                                      <p:cBhvr>
                                        <p:cTn id="24" dur="500"/>
                                        <p:tgtEl>
                                          <p:spTgt spid="103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2"/>
                                        </p:tgtEl>
                                        <p:attrNameLst>
                                          <p:attrName>style.visibility</p:attrName>
                                        </p:attrNameLst>
                                      </p:cBhvr>
                                      <p:to>
                                        <p:strVal val="visible"/>
                                      </p:to>
                                    </p:set>
                                    <p:anim calcmode="lin" valueType="num">
                                      <p:cBhvr additive="base">
                                        <p:cTn id="29" dur="500" fill="hold"/>
                                        <p:tgtEl>
                                          <p:spTgt spid="1032"/>
                                        </p:tgtEl>
                                        <p:attrNameLst>
                                          <p:attrName>ppt_x</p:attrName>
                                        </p:attrNameLst>
                                      </p:cBhvr>
                                      <p:tavLst>
                                        <p:tav tm="0">
                                          <p:val>
                                            <p:strVal val="#ppt_x"/>
                                          </p:val>
                                        </p:tav>
                                        <p:tav tm="100000">
                                          <p:val>
                                            <p:strVal val="#ppt_x"/>
                                          </p:val>
                                        </p:tav>
                                      </p:tavLst>
                                    </p:anim>
                                    <p:anim calcmode="lin" valueType="num">
                                      <p:cBhvr additive="base">
                                        <p:cTn id="30"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19</a:t>
            </a:fld>
            <a:endParaRPr lang="zh-CN" altLang="en-US"/>
          </a:p>
        </p:txBody>
      </p:sp>
      <p:sp>
        <p:nvSpPr>
          <p:cNvPr id="8" name="TextBox 7"/>
          <p:cNvSpPr txBox="1"/>
          <p:nvPr/>
        </p:nvSpPr>
        <p:spPr>
          <a:xfrm>
            <a:off x="539552" y="267494"/>
            <a:ext cx="1107996" cy="369332"/>
          </a:xfrm>
          <a:prstGeom prst="rect">
            <a:avLst/>
          </a:prstGeom>
          <a:noFill/>
        </p:spPr>
        <p:txBody>
          <a:bodyPr wrap="none" rtlCol="0">
            <a:spAutoFit/>
          </a:bodyPr>
          <a:lstStyle/>
          <a:p>
            <a:r>
              <a:rPr lang="zh-CN" altLang="en-US" dirty="0" smtClean="0"/>
              <a:t>关联阶段</a:t>
            </a:r>
            <a:endParaRPr lang="zh-CN" altLang="en-US" dirty="0"/>
          </a:p>
        </p:txBody>
      </p:sp>
      <p:sp>
        <p:nvSpPr>
          <p:cNvPr id="11" name="矩形 10"/>
          <p:cNvSpPr/>
          <p:nvPr/>
        </p:nvSpPr>
        <p:spPr>
          <a:xfrm>
            <a:off x="611560" y="771551"/>
            <a:ext cx="8064896" cy="461665"/>
          </a:xfrm>
          <a:prstGeom prst="rect">
            <a:avLst/>
          </a:prstGeom>
        </p:spPr>
        <p:txBody>
          <a:bodyPr wrap="square">
            <a:spAutoFit/>
          </a:bodyPr>
          <a:lstStyle/>
          <a:p>
            <a:r>
              <a:rPr lang="zh-CN" altLang="en-US" sz="1200" dirty="0"/>
              <a:t>终端关联过程实质上是链路服务协商的过程。完成链路认证后，</a:t>
            </a:r>
            <a:r>
              <a:rPr lang="en-US" altLang="zh-CN" sz="1200" dirty="0"/>
              <a:t>STA</a:t>
            </a:r>
            <a:r>
              <a:rPr lang="zh-CN" altLang="en-US" sz="1200" dirty="0"/>
              <a:t>会继续发起链路服务协商，具体的协商通过</a:t>
            </a:r>
            <a:r>
              <a:rPr lang="en-US" altLang="zh-CN" sz="1200" dirty="0"/>
              <a:t>Association</a:t>
            </a:r>
            <a:r>
              <a:rPr lang="zh-CN" altLang="en-US" sz="1200" dirty="0"/>
              <a:t>报文实现</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47" y="1419622"/>
            <a:ext cx="26860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3707904" y="1601966"/>
            <a:ext cx="4644008" cy="1292662"/>
          </a:xfrm>
          <a:prstGeom prst="rect">
            <a:avLst/>
          </a:prstGeom>
        </p:spPr>
        <p:txBody>
          <a:bodyPr wrap="square">
            <a:spAutoFit/>
          </a:bodyPr>
          <a:lstStyle/>
          <a:p>
            <a:r>
              <a:rPr lang="en-US" altLang="zh-CN" sz="1200" dirty="0" smtClean="0"/>
              <a:t>1.STA</a:t>
            </a:r>
            <a:r>
              <a:rPr lang="zh-CN" altLang="en-US" sz="1200" dirty="0"/>
              <a:t>向</a:t>
            </a:r>
            <a:r>
              <a:rPr lang="en-US" altLang="zh-CN" sz="1200" dirty="0"/>
              <a:t>AP</a:t>
            </a:r>
            <a:r>
              <a:rPr lang="zh-CN" altLang="en-US" sz="1200" dirty="0"/>
              <a:t>发送</a:t>
            </a:r>
            <a:r>
              <a:rPr lang="en-US" altLang="zh-CN" sz="1200" dirty="0"/>
              <a:t>Association Request</a:t>
            </a:r>
            <a:r>
              <a:rPr lang="zh-CN" altLang="en-US" sz="1200" dirty="0"/>
              <a:t>请求，请求帧中会携带</a:t>
            </a:r>
            <a:r>
              <a:rPr lang="en-US" altLang="zh-CN" sz="1200" dirty="0"/>
              <a:t>STA</a:t>
            </a:r>
            <a:r>
              <a:rPr lang="zh-CN" altLang="en-US" sz="1200" dirty="0"/>
              <a:t>自身的各种参数以及根据服务配置选择的各种参数（主要包括支持的速率、支持的信道、支持的</a:t>
            </a:r>
            <a:r>
              <a:rPr lang="en-US" altLang="zh-CN" sz="1200" dirty="0" err="1"/>
              <a:t>QoS</a:t>
            </a:r>
            <a:r>
              <a:rPr lang="zh-CN" altLang="en-US" sz="1200" dirty="0"/>
              <a:t>的能力以及选择的接入认证和加密算法）。</a:t>
            </a:r>
          </a:p>
          <a:p>
            <a:r>
              <a:rPr lang="en-US" altLang="zh-CN" sz="1200" dirty="0" smtClean="0"/>
              <a:t>2.AP</a:t>
            </a:r>
            <a:r>
              <a:rPr lang="zh-CN" altLang="en-US" sz="1200" dirty="0"/>
              <a:t>收到关联请求后判断是否需要进行用户的接入认证，并回应</a:t>
            </a:r>
            <a:r>
              <a:rPr lang="en-US" altLang="zh-CN" sz="1200" dirty="0"/>
              <a:t>Association Response</a:t>
            </a:r>
            <a:r>
              <a:rPr lang="zh-CN" altLang="en-US" dirty="0"/>
              <a: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47" y="3219822"/>
            <a:ext cx="752483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301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20</a:t>
            </a:fld>
            <a:endParaRPr lang="zh-CN" altLang="en-US"/>
          </a:p>
        </p:txBody>
      </p:sp>
      <p:sp>
        <p:nvSpPr>
          <p:cNvPr id="5" name="TextBox 4"/>
          <p:cNvSpPr txBox="1"/>
          <p:nvPr/>
        </p:nvSpPr>
        <p:spPr>
          <a:xfrm>
            <a:off x="395536" y="226844"/>
            <a:ext cx="3320140" cy="369332"/>
          </a:xfrm>
          <a:prstGeom prst="rect">
            <a:avLst/>
          </a:prstGeom>
          <a:noFill/>
        </p:spPr>
        <p:txBody>
          <a:bodyPr wrap="none" rtlCol="0">
            <a:spAutoFit/>
          </a:bodyPr>
          <a:lstStyle/>
          <a:p>
            <a:r>
              <a:rPr lang="zh-CN" altLang="en-US" dirty="0"/>
              <a:t>接入</a:t>
            </a:r>
            <a:r>
              <a:rPr lang="zh-CN" altLang="en-US" dirty="0" smtClean="0"/>
              <a:t>认证</a:t>
            </a:r>
            <a:r>
              <a:rPr lang="en-US" altLang="zh-CN" dirty="0" smtClean="0"/>
              <a:t>(</a:t>
            </a:r>
            <a:r>
              <a:rPr lang="zh-CN" altLang="en-US" dirty="0"/>
              <a:t>用户身份验证与加密</a:t>
            </a:r>
            <a:r>
              <a:rPr lang="en-US" altLang="zh-CN" dirty="0" smtClean="0"/>
              <a:t>)</a:t>
            </a:r>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94374"/>
            <a:ext cx="6984776" cy="3011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4036" y="812797"/>
            <a:ext cx="2339102" cy="307777"/>
          </a:xfrm>
          <a:prstGeom prst="rect">
            <a:avLst/>
          </a:prstGeom>
          <a:noFill/>
        </p:spPr>
        <p:txBody>
          <a:bodyPr wrap="none" rtlCol="0">
            <a:spAutoFit/>
          </a:bodyPr>
          <a:lstStyle/>
          <a:p>
            <a:r>
              <a:rPr lang="zh-CN" altLang="en-US" sz="1400" dirty="0" smtClean="0"/>
              <a:t>目前常见的认证与加密方式</a:t>
            </a:r>
            <a:endParaRPr lang="zh-CN" altLang="en-US" sz="1400" dirty="0"/>
          </a:p>
        </p:txBody>
      </p:sp>
    </p:spTree>
    <p:extLst>
      <p:ext uri="{BB962C8B-B14F-4D97-AF65-F5344CB8AC3E}">
        <p14:creationId xmlns:p14="http://schemas.microsoft.com/office/powerpoint/2010/main" val="867787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21</a:t>
            </a:fld>
            <a:endParaRPr lang="zh-CN" altLang="en-US"/>
          </a:p>
        </p:txBody>
      </p:sp>
      <p:sp>
        <p:nvSpPr>
          <p:cNvPr id="7" name="矩形 6"/>
          <p:cNvSpPr/>
          <p:nvPr/>
        </p:nvSpPr>
        <p:spPr>
          <a:xfrm>
            <a:off x="582695" y="195486"/>
            <a:ext cx="2496196" cy="369332"/>
          </a:xfrm>
          <a:prstGeom prst="rect">
            <a:avLst/>
          </a:prstGeom>
        </p:spPr>
        <p:txBody>
          <a:bodyPr wrap="none">
            <a:spAutoFit/>
          </a:bodyPr>
          <a:lstStyle/>
          <a:p>
            <a:r>
              <a:rPr lang="en-US" altLang="zh-CN" b="1" dirty="0" smtClean="0"/>
              <a:t>WEP</a:t>
            </a:r>
            <a:r>
              <a:rPr lang="zh-CN" altLang="en-US" b="1" dirty="0" smtClean="0"/>
              <a:t>（</a:t>
            </a:r>
            <a:r>
              <a:rPr lang="zh-CN" altLang="en-US" b="1" dirty="0"/>
              <a:t>有线等效加密</a:t>
            </a:r>
            <a:r>
              <a:rPr lang="zh-CN" altLang="en-US" b="1" dirty="0" smtClean="0"/>
              <a:t>）</a:t>
            </a:r>
            <a:endParaRPr lang="zh-CN" altLang="en-US" dirty="0"/>
          </a:p>
        </p:txBody>
      </p:sp>
      <p:sp>
        <p:nvSpPr>
          <p:cNvPr id="9" name="矩形 8"/>
          <p:cNvSpPr/>
          <p:nvPr/>
        </p:nvSpPr>
        <p:spPr>
          <a:xfrm>
            <a:off x="582695" y="675441"/>
            <a:ext cx="8381793" cy="960205"/>
          </a:xfrm>
          <a:prstGeom prst="rect">
            <a:avLst/>
          </a:prstGeom>
        </p:spPr>
        <p:txBody>
          <a:bodyPr wrap="square">
            <a:spAutoFit/>
          </a:bodyPr>
          <a:lstStyle/>
          <a:p>
            <a:r>
              <a:rPr lang="zh-CN" altLang="en-US" sz="1100" dirty="0"/>
              <a:t>有线等效加密（英文：</a:t>
            </a:r>
            <a:r>
              <a:rPr lang="en-US" altLang="zh-CN" sz="1100" dirty="0"/>
              <a:t>Wired Equivalent Privacy</a:t>
            </a:r>
            <a:r>
              <a:rPr lang="zh-CN" altLang="en-US" sz="1100" dirty="0"/>
              <a:t>，缩写：</a:t>
            </a:r>
            <a:r>
              <a:rPr lang="en-US" altLang="zh-CN" sz="1100" dirty="0"/>
              <a:t>WEP</a:t>
            </a:r>
            <a:r>
              <a:rPr lang="zh-CN" altLang="en-US" sz="1100" dirty="0"/>
              <a:t>），又称无线加密协议（英文：</a:t>
            </a:r>
            <a:r>
              <a:rPr lang="en-US" altLang="zh-CN" sz="1100" dirty="0"/>
              <a:t>Wireless Encryption Protocol</a:t>
            </a:r>
            <a:r>
              <a:rPr lang="zh-CN" altLang="en-US" sz="1100" dirty="0"/>
              <a:t>，缩写：</a:t>
            </a:r>
            <a:r>
              <a:rPr lang="en-US" altLang="zh-CN" sz="1100" dirty="0"/>
              <a:t>WEP</a:t>
            </a:r>
            <a:r>
              <a:rPr lang="zh-CN" altLang="en-US" sz="1100" dirty="0"/>
              <a:t>），是个保护无线网络信息安全的体制。因为无线网络是用无线电把讯息传播出去，它特别容易被窃听。</a:t>
            </a:r>
            <a:r>
              <a:rPr lang="en-US" altLang="zh-CN" sz="1100" dirty="0"/>
              <a:t>WEP</a:t>
            </a:r>
            <a:r>
              <a:rPr lang="zh-CN" altLang="en-US" sz="1100" dirty="0"/>
              <a:t>的设计是要提供和传统有线的局域网络相当的机密性，而依此命名的</a:t>
            </a:r>
            <a:r>
              <a:rPr lang="zh-CN" altLang="en-US" sz="1100" dirty="0" smtClean="0"/>
              <a:t>。</a:t>
            </a:r>
            <a:r>
              <a:rPr lang="en-US" altLang="zh-CN" sz="1100" dirty="0"/>
              <a:t>WEP</a:t>
            </a:r>
            <a:r>
              <a:rPr lang="zh-CN" altLang="en-US" sz="1100" dirty="0"/>
              <a:t>是</a:t>
            </a:r>
            <a:r>
              <a:rPr lang="en-US" altLang="zh-CN" sz="1100" dirty="0"/>
              <a:t>1999</a:t>
            </a:r>
            <a:r>
              <a:rPr lang="zh-CN" altLang="en-US" sz="1100" dirty="0"/>
              <a:t>年</a:t>
            </a:r>
            <a:r>
              <a:rPr lang="en-US" altLang="zh-CN" sz="1100" dirty="0"/>
              <a:t>9</a:t>
            </a:r>
            <a:r>
              <a:rPr lang="zh-CN" altLang="en-US" sz="1100" dirty="0"/>
              <a:t>月通过的</a:t>
            </a:r>
            <a:r>
              <a:rPr lang="en-US" altLang="zh-CN" sz="1100" dirty="0"/>
              <a:t>IEEE 802.11</a:t>
            </a:r>
            <a:r>
              <a:rPr lang="zh-CN" altLang="en-US" sz="1100" dirty="0"/>
              <a:t>标准的一部分，使用</a:t>
            </a:r>
            <a:r>
              <a:rPr lang="en-US" altLang="zh-CN" sz="1100" dirty="0"/>
              <a:t>RC4</a:t>
            </a:r>
            <a:r>
              <a:rPr lang="zh-CN" altLang="en-US" sz="1100" dirty="0"/>
              <a:t>（</a:t>
            </a:r>
            <a:r>
              <a:rPr lang="en-US" altLang="zh-CN" sz="1100" dirty="0" err="1"/>
              <a:t>Rivest</a:t>
            </a:r>
            <a:r>
              <a:rPr lang="en-US" altLang="zh-CN" sz="1100" dirty="0"/>
              <a:t> Cipher</a:t>
            </a:r>
            <a:r>
              <a:rPr lang="zh-CN" altLang="en-US" sz="1100" dirty="0"/>
              <a:t>）串流加密技术达到机密性，并使用</a:t>
            </a:r>
            <a:r>
              <a:rPr lang="en-US" altLang="zh-CN" sz="1100" dirty="0"/>
              <a:t>CRC-32 </a:t>
            </a:r>
            <a:r>
              <a:rPr lang="zh-CN" altLang="en-US" sz="1100" dirty="0"/>
              <a:t>验和达到资料正确性。不过密码分析学家已经找出有线等效加密几个弱点，因此在</a:t>
            </a:r>
            <a:r>
              <a:rPr lang="en-US" altLang="zh-CN" sz="1100" dirty="0"/>
              <a:t>2003</a:t>
            </a:r>
            <a:r>
              <a:rPr lang="zh-CN" altLang="en-US" sz="1100" dirty="0"/>
              <a:t>年被实现大部分</a:t>
            </a:r>
            <a:r>
              <a:rPr lang="en-US" altLang="zh-CN" sz="1100" dirty="0"/>
              <a:t>IEEE 802.11i</a:t>
            </a:r>
            <a:r>
              <a:rPr lang="zh-CN" altLang="en-US" sz="1100" dirty="0"/>
              <a:t>标准的</a:t>
            </a:r>
            <a:r>
              <a:rPr lang="en-US" altLang="zh-CN" sz="1100" dirty="0"/>
              <a:t>Wi-Fi Protected Access</a:t>
            </a:r>
            <a:r>
              <a:rPr lang="zh-CN" altLang="en-US" sz="1100" dirty="0"/>
              <a:t>淘汰，又在</a:t>
            </a:r>
            <a:r>
              <a:rPr lang="en-US" altLang="zh-CN" sz="1100" dirty="0"/>
              <a:t>2004</a:t>
            </a:r>
            <a:r>
              <a:rPr lang="zh-CN" altLang="en-US" sz="1100" dirty="0"/>
              <a:t>年由实现完整</a:t>
            </a:r>
            <a:r>
              <a:rPr lang="en-US" altLang="zh-CN" sz="1100" dirty="0"/>
              <a:t>IEEE 802.11i</a:t>
            </a:r>
            <a:r>
              <a:rPr lang="zh-CN" altLang="en-US" sz="1100" dirty="0"/>
              <a:t>标准的</a:t>
            </a:r>
            <a:r>
              <a:rPr lang="en-US" altLang="zh-CN" sz="1100" dirty="0"/>
              <a:t>WPA2</a:t>
            </a:r>
            <a:r>
              <a:rPr lang="zh-CN" altLang="en-US" sz="1100" dirty="0"/>
              <a:t>所取代。</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18742"/>
            <a:ext cx="3127623" cy="292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139952" y="1635646"/>
            <a:ext cx="4572000" cy="1169551"/>
          </a:xfrm>
          <a:prstGeom prst="rect">
            <a:avLst/>
          </a:prstGeom>
        </p:spPr>
        <p:txBody>
          <a:bodyPr>
            <a:spAutoFit/>
          </a:bodyPr>
          <a:lstStyle/>
          <a:p>
            <a:r>
              <a:rPr lang="zh-CN" altLang="en-US" sz="1000" dirty="0"/>
              <a:t>（</a:t>
            </a:r>
            <a:r>
              <a:rPr lang="en-US" altLang="zh-CN" sz="1000" dirty="0"/>
              <a:t>1</a:t>
            </a:r>
            <a:r>
              <a:rPr lang="zh-CN" altLang="en-US" sz="1000" dirty="0"/>
              <a:t>） </a:t>
            </a:r>
            <a:r>
              <a:rPr lang="en-US" altLang="zh-CN" sz="1000" dirty="0"/>
              <a:t>IV</a:t>
            </a:r>
            <a:r>
              <a:rPr lang="zh-CN" altLang="en-US" sz="1000" dirty="0"/>
              <a:t>是动态生成的</a:t>
            </a:r>
            <a:r>
              <a:rPr lang="en-US" altLang="zh-CN" sz="1000" dirty="0"/>
              <a:t>24bit</a:t>
            </a:r>
            <a:r>
              <a:rPr lang="zh-CN" altLang="en-US" sz="1000" dirty="0"/>
              <a:t>随机数，标准没有指定应该怎么生成，而且在数据帧中以明文的方式进行发送，它和</a:t>
            </a:r>
            <a:r>
              <a:rPr lang="en-US" altLang="zh-CN" sz="1000" dirty="0"/>
              <a:t>key</a:t>
            </a:r>
            <a:r>
              <a:rPr lang="zh-CN" altLang="en-US" sz="1000" dirty="0"/>
              <a:t>结合生成随机种子（</a:t>
            </a:r>
            <a:r>
              <a:rPr lang="en-US" altLang="zh-CN" sz="1000" dirty="0"/>
              <a:t>seed</a:t>
            </a:r>
            <a:r>
              <a:rPr lang="zh-CN" altLang="en-US" sz="1000" dirty="0"/>
              <a:t>），然后运用</a:t>
            </a:r>
            <a:r>
              <a:rPr lang="en-US" altLang="zh-CN" sz="1000" dirty="0"/>
              <a:t>CR4</a:t>
            </a:r>
            <a:r>
              <a:rPr lang="zh-CN" altLang="en-US" sz="1000" dirty="0"/>
              <a:t>算法生成秘钥流（</a:t>
            </a:r>
            <a:r>
              <a:rPr lang="en-US" altLang="zh-CN" sz="1000" dirty="0" err="1"/>
              <a:t>keystream</a:t>
            </a:r>
            <a:r>
              <a:rPr lang="zh-CN" altLang="en-US" sz="1000" dirty="0"/>
              <a:t>）。</a:t>
            </a:r>
          </a:p>
          <a:p>
            <a:r>
              <a:rPr lang="zh-CN" altLang="en-US" sz="1000" dirty="0"/>
              <a:t>（</a:t>
            </a:r>
            <a:r>
              <a:rPr lang="en-US" altLang="zh-CN" sz="1000" dirty="0"/>
              <a:t>2</a:t>
            </a:r>
            <a:r>
              <a:rPr lang="zh-CN" altLang="en-US" sz="1000" dirty="0"/>
              <a:t>）对需要加密的明文进行</a:t>
            </a:r>
            <a:r>
              <a:rPr lang="en-US" altLang="zh-CN" sz="1000" dirty="0"/>
              <a:t>CRC-32</a:t>
            </a:r>
            <a:r>
              <a:rPr lang="zh-CN" altLang="en-US" sz="1000" dirty="0"/>
              <a:t>运算，生成 </a:t>
            </a:r>
            <a:r>
              <a:rPr lang="en-US" altLang="zh-CN" sz="1000" dirty="0"/>
              <a:t>ICV</a:t>
            </a:r>
            <a:r>
              <a:rPr lang="zh-CN" altLang="en-US" sz="1000" dirty="0"/>
              <a:t>（</a:t>
            </a:r>
            <a:r>
              <a:rPr lang="en-US" altLang="zh-CN" sz="1000" dirty="0"/>
              <a:t>32</a:t>
            </a:r>
            <a:r>
              <a:rPr lang="zh-CN" altLang="en-US" sz="1000" dirty="0"/>
              <a:t>位），然后将这个 </a:t>
            </a:r>
            <a:r>
              <a:rPr lang="en-US" altLang="zh-CN" sz="1000" dirty="0"/>
              <a:t>ICV </a:t>
            </a:r>
            <a:r>
              <a:rPr lang="zh-CN" altLang="en-US" sz="1000" dirty="0"/>
              <a:t>追加到 </a:t>
            </a:r>
            <a:r>
              <a:rPr lang="en-US" altLang="zh-CN" sz="1000" dirty="0"/>
              <a:t>plaintext</a:t>
            </a:r>
            <a:r>
              <a:rPr lang="zh-CN" altLang="en-US" sz="1000" dirty="0"/>
              <a:t>的后面</a:t>
            </a:r>
          </a:p>
          <a:p>
            <a:r>
              <a:rPr lang="zh-CN" altLang="en-US" sz="1000" dirty="0"/>
              <a:t>（</a:t>
            </a:r>
            <a:r>
              <a:rPr lang="en-US" altLang="zh-CN" sz="1000" dirty="0"/>
              <a:t>3</a:t>
            </a:r>
            <a:r>
              <a:rPr lang="zh-CN" altLang="en-US" sz="1000" dirty="0"/>
              <a:t>）将尾部有 </a:t>
            </a:r>
            <a:r>
              <a:rPr lang="en-US" altLang="zh-CN" sz="1000" dirty="0"/>
              <a:t>ICV</a:t>
            </a:r>
            <a:r>
              <a:rPr lang="zh-CN" altLang="en-US" sz="1000" dirty="0"/>
              <a:t>的</a:t>
            </a:r>
            <a:r>
              <a:rPr lang="en-US" altLang="zh-CN" sz="1000" dirty="0"/>
              <a:t>plaintext </a:t>
            </a:r>
            <a:r>
              <a:rPr lang="zh-CN" altLang="en-US" sz="1000" dirty="0"/>
              <a:t>与密码流进行异或运算，得到加密数据</a:t>
            </a:r>
          </a:p>
          <a:p>
            <a:r>
              <a:rPr lang="zh-CN" altLang="en-US" sz="1000" dirty="0"/>
              <a:t>（</a:t>
            </a:r>
            <a:r>
              <a:rPr lang="en-US" altLang="zh-CN" sz="1000" dirty="0"/>
              <a:t>4</a:t>
            </a:r>
            <a:r>
              <a:rPr lang="zh-CN" altLang="en-US" sz="1000" dirty="0"/>
              <a:t>）将 </a:t>
            </a:r>
            <a:r>
              <a:rPr lang="en-US" altLang="zh-CN" sz="1000" dirty="0"/>
              <a:t>IV </a:t>
            </a:r>
            <a:r>
              <a:rPr lang="zh-CN" altLang="en-US" sz="1000" dirty="0"/>
              <a:t>添加到加密数据的前面，进行传送。</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805197"/>
            <a:ext cx="3162155" cy="194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787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22</a:t>
            </a:fld>
            <a:endParaRPr lang="zh-CN" altLang="en-US"/>
          </a:p>
        </p:txBody>
      </p:sp>
      <p:sp>
        <p:nvSpPr>
          <p:cNvPr id="5" name="矩形 4"/>
          <p:cNvSpPr/>
          <p:nvPr/>
        </p:nvSpPr>
        <p:spPr>
          <a:xfrm>
            <a:off x="395536" y="339502"/>
            <a:ext cx="1834733" cy="369332"/>
          </a:xfrm>
          <a:prstGeom prst="rect">
            <a:avLst/>
          </a:prstGeom>
        </p:spPr>
        <p:txBody>
          <a:bodyPr wrap="none">
            <a:spAutoFit/>
          </a:bodyPr>
          <a:lstStyle/>
          <a:p>
            <a:r>
              <a:rPr lang="en-US" altLang="zh-CN" b="1" dirty="0" smtClean="0"/>
              <a:t>WPA/WPA2</a:t>
            </a:r>
            <a:r>
              <a:rPr lang="zh-CN" altLang="en-US" b="1" dirty="0" smtClean="0"/>
              <a:t>诞生</a:t>
            </a:r>
            <a:endParaRPr lang="zh-CN" altLang="en-US" dirty="0"/>
          </a:p>
        </p:txBody>
      </p:sp>
      <p:sp>
        <p:nvSpPr>
          <p:cNvPr id="6" name="矩形 5"/>
          <p:cNvSpPr/>
          <p:nvPr/>
        </p:nvSpPr>
        <p:spPr>
          <a:xfrm>
            <a:off x="467544" y="1203598"/>
            <a:ext cx="7785178" cy="2492990"/>
          </a:xfrm>
          <a:prstGeom prst="rect">
            <a:avLst/>
          </a:prstGeom>
        </p:spPr>
        <p:txBody>
          <a:bodyPr wrap="square">
            <a:spAutoFit/>
          </a:bodyPr>
          <a:lstStyle/>
          <a:p>
            <a:r>
              <a:rPr lang="en-US" altLang="zh-CN" sz="1200" dirty="0"/>
              <a:t>WPA</a:t>
            </a:r>
            <a:r>
              <a:rPr lang="zh-CN" altLang="en-US" sz="1200" dirty="0"/>
              <a:t>的全名为</a:t>
            </a:r>
            <a:r>
              <a:rPr lang="en-US" altLang="zh-CN" sz="1200" dirty="0"/>
              <a:t>Wi-Fi Protected Access</a:t>
            </a:r>
            <a:r>
              <a:rPr lang="zh-CN" altLang="en-US" sz="1200" dirty="0"/>
              <a:t>，是一个由</a:t>
            </a:r>
            <a:r>
              <a:rPr lang="en-US" altLang="zh-CN" sz="1200" dirty="0"/>
              <a:t>Wi-Fi</a:t>
            </a:r>
            <a:r>
              <a:rPr lang="zh-CN" altLang="en-US" sz="1200" dirty="0"/>
              <a:t>设备制造商所组成的</a:t>
            </a:r>
            <a:r>
              <a:rPr lang="en-US" altLang="zh-CN" sz="1200" dirty="0"/>
              <a:t>Wi-Fi</a:t>
            </a:r>
            <a:r>
              <a:rPr lang="zh-CN" altLang="en-US" sz="1200" dirty="0"/>
              <a:t>联盟所推动的标准。</a:t>
            </a:r>
          </a:p>
          <a:p>
            <a:r>
              <a:rPr lang="en-US" altLang="zh-CN" sz="1200" dirty="0" smtClean="0"/>
              <a:t>WPA</a:t>
            </a:r>
            <a:r>
              <a:rPr lang="zh-CN" altLang="en-US" sz="1200" dirty="0"/>
              <a:t>的出现，是由于</a:t>
            </a:r>
            <a:r>
              <a:rPr lang="en-US" altLang="zh-CN" sz="1200" dirty="0"/>
              <a:t>WEP</a:t>
            </a:r>
            <a:r>
              <a:rPr lang="zh-CN" altLang="en-US" sz="1200" dirty="0"/>
              <a:t>加密机制几近瓦解，加上</a:t>
            </a:r>
            <a:r>
              <a:rPr lang="en-US" altLang="zh-CN" sz="1200" dirty="0"/>
              <a:t>IEEE</a:t>
            </a:r>
            <a:r>
              <a:rPr lang="zh-CN" altLang="en-US" sz="1200" dirty="0"/>
              <a:t>制定</a:t>
            </a:r>
            <a:r>
              <a:rPr lang="en-US" altLang="zh-CN" sz="1200" dirty="0"/>
              <a:t>802.11i</a:t>
            </a:r>
            <a:r>
              <a:rPr lang="zh-CN" altLang="en-US" sz="1200" dirty="0"/>
              <a:t>标准的时程不断延后，使得市面上无线网路设备没有可靠的加密方式可以依循。在这样的状况下，</a:t>
            </a:r>
            <a:r>
              <a:rPr lang="en-US" altLang="zh-CN" sz="1200" dirty="0"/>
              <a:t>Wi-Fi</a:t>
            </a:r>
            <a:r>
              <a:rPr lang="zh-CN" altLang="en-US" sz="1200" dirty="0"/>
              <a:t>联盟便将</a:t>
            </a:r>
            <a:r>
              <a:rPr lang="en-US" altLang="zh-CN" sz="1200" dirty="0"/>
              <a:t>802.11i</a:t>
            </a:r>
            <a:r>
              <a:rPr lang="zh-CN" altLang="en-US" sz="1200" dirty="0"/>
              <a:t>第三版草案中，规范的</a:t>
            </a:r>
            <a:r>
              <a:rPr lang="en-US" altLang="zh-CN" sz="1200" dirty="0"/>
              <a:t>TKIP</a:t>
            </a:r>
            <a:r>
              <a:rPr lang="zh-CN" altLang="en-US" sz="1200" dirty="0"/>
              <a:t>（</a:t>
            </a:r>
            <a:r>
              <a:rPr lang="en-US" altLang="zh-CN" sz="1200" dirty="0"/>
              <a:t>Temporal Key Integrity Protocol</a:t>
            </a:r>
            <a:r>
              <a:rPr lang="zh-CN" altLang="en-US" sz="1200" dirty="0"/>
              <a:t>）加密方式先独立拉出来，作为</a:t>
            </a:r>
            <a:r>
              <a:rPr lang="en-US" altLang="zh-CN" sz="1200" dirty="0"/>
              <a:t>WPA</a:t>
            </a:r>
            <a:r>
              <a:rPr lang="zh-CN" altLang="en-US" sz="1200" dirty="0"/>
              <a:t>加密机制的骨干，在能与原有支援</a:t>
            </a:r>
            <a:r>
              <a:rPr lang="en-US" altLang="zh-CN" sz="1200" dirty="0"/>
              <a:t>WEP</a:t>
            </a:r>
            <a:r>
              <a:rPr lang="zh-CN" altLang="en-US" sz="1200" dirty="0"/>
              <a:t>设备相容的状况下，于</a:t>
            </a:r>
            <a:r>
              <a:rPr lang="en-US" altLang="zh-CN" sz="1200" dirty="0"/>
              <a:t>2003</a:t>
            </a:r>
            <a:r>
              <a:rPr lang="zh-CN" altLang="en-US" sz="1200" dirty="0"/>
              <a:t>年推出</a:t>
            </a:r>
            <a:r>
              <a:rPr lang="en-US" altLang="zh-CN" sz="1200" dirty="0"/>
              <a:t>WPA</a:t>
            </a:r>
            <a:r>
              <a:rPr lang="zh-CN" altLang="en-US" sz="1200" dirty="0"/>
              <a:t>加密机制。推出的时候分为两种，分别是</a:t>
            </a:r>
            <a:r>
              <a:rPr lang="en-US" altLang="zh-CN" sz="1200" dirty="0"/>
              <a:t>Pre-shared key</a:t>
            </a:r>
            <a:r>
              <a:rPr lang="zh-CN" altLang="en-US" sz="1200" dirty="0"/>
              <a:t>模式的</a:t>
            </a:r>
            <a:r>
              <a:rPr lang="en-US" altLang="zh-CN" sz="1200" dirty="0"/>
              <a:t>WPA Personal</a:t>
            </a:r>
            <a:r>
              <a:rPr lang="zh-CN" altLang="en-US" sz="1200" dirty="0"/>
              <a:t>，以及</a:t>
            </a:r>
            <a:r>
              <a:rPr lang="en-US" altLang="zh-CN" sz="1200" dirty="0"/>
              <a:t>WPA Enterprise</a:t>
            </a:r>
            <a:r>
              <a:rPr lang="zh-CN" altLang="en-US" sz="1200" dirty="0"/>
              <a:t>（采用</a:t>
            </a:r>
            <a:r>
              <a:rPr lang="en-US" altLang="zh-CN" sz="1200" dirty="0"/>
              <a:t>802.1X</a:t>
            </a:r>
            <a:r>
              <a:rPr lang="zh-CN" altLang="en-US" sz="1200" dirty="0"/>
              <a:t>的</a:t>
            </a:r>
            <a:r>
              <a:rPr lang="en-US" altLang="zh-CN" sz="1200" dirty="0"/>
              <a:t>TLS entropy</a:t>
            </a:r>
            <a:r>
              <a:rPr lang="zh-CN" altLang="en-US" sz="1200" dirty="0"/>
              <a:t>方式产生</a:t>
            </a:r>
            <a:r>
              <a:rPr lang="zh-CN" altLang="en-US" sz="1200" dirty="0" smtClean="0"/>
              <a:t>动态</a:t>
            </a:r>
            <a:r>
              <a:rPr lang="zh-CN" altLang="en-US" sz="1200" dirty="0"/>
              <a:t>密</a:t>
            </a:r>
            <a:r>
              <a:rPr lang="zh-CN" altLang="en-US" sz="1200" dirty="0" smtClean="0"/>
              <a:t>钥</a:t>
            </a:r>
            <a:r>
              <a:rPr lang="zh-CN" altLang="en-US" sz="1200" dirty="0"/>
              <a:t>。</a:t>
            </a:r>
            <a:r>
              <a:rPr lang="zh-CN" altLang="en-US" sz="1200" dirty="0" smtClean="0"/>
              <a:t>）</a:t>
            </a:r>
            <a:endParaRPr lang="en-US" altLang="zh-CN" sz="1200" dirty="0" smtClean="0"/>
          </a:p>
          <a:p>
            <a:endParaRPr lang="en-US" altLang="zh-CN" sz="1200" dirty="0" smtClean="0"/>
          </a:p>
          <a:p>
            <a:r>
              <a:rPr lang="en-US" altLang="zh-CN" sz="1200" dirty="0"/>
              <a:t>WPA2</a:t>
            </a:r>
            <a:r>
              <a:rPr lang="zh-CN" altLang="en-US" sz="1200" dirty="0"/>
              <a:t>则是在</a:t>
            </a:r>
            <a:r>
              <a:rPr lang="en-US" altLang="zh-CN" sz="1200" dirty="0"/>
              <a:t>IEEE</a:t>
            </a:r>
            <a:r>
              <a:rPr lang="zh-CN" altLang="en-US" sz="1200" dirty="0"/>
              <a:t>完成制定了</a:t>
            </a:r>
            <a:r>
              <a:rPr lang="en-US" altLang="zh-CN" sz="1200" dirty="0"/>
              <a:t>802.11i</a:t>
            </a:r>
            <a:r>
              <a:rPr lang="zh-CN" altLang="en-US" sz="1200" dirty="0"/>
              <a:t>标准之后，正式由</a:t>
            </a:r>
            <a:r>
              <a:rPr lang="en-US" altLang="zh-CN" sz="1200" dirty="0"/>
              <a:t>Wi-Fi</a:t>
            </a:r>
            <a:r>
              <a:rPr lang="zh-CN" altLang="en-US" sz="1200" dirty="0"/>
              <a:t>联盟认证推出。由于没有必须和过去的</a:t>
            </a:r>
            <a:r>
              <a:rPr lang="en-US" altLang="zh-CN" sz="1200" dirty="0"/>
              <a:t>WEP</a:t>
            </a:r>
            <a:r>
              <a:rPr lang="zh-CN" altLang="en-US" sz="1200" dirty="0"/>
              <a:t>相容的包袱，</a:t>
            </a:r>
            <a:r>
              <a:rPr lang="en-US" altLang="zh-CN" sz="1200" dirty="0"/>
              <a:t>WPA2</a:t>
            </a:r>
            <a:r>
              <a:rPr lang="zh-CN" altLang="en-US" sz="1200" dirty="0"/>
              <a:t>采用完全崭新的架构，基础的</a:t>
            </a:r>
            <a:r>
              <a:rPr lang="zh-CN" altLang="en-US" sz="1200" dirty="0" smtClean="0"/>
              <a:t>加密算法</a:t>
            </a:r>
            <a:r>
              <a:rPr lang="zh-CN" altLang="en-US" sz="1200" dirty="0"/>
              <a:t>为</a:t>
            </a:r>
            <a:r>
              <a:rPr lang="en-US" altLang="zh-CN" sz="1200" dirty="0"/>
              <a:t>AES</a:t>
            </a:r>
            <a:r>
              <a:rPr lang="zh-CN" altLang="en-US" sz="1200" dirty="0"/>
              <a:t>（</a:t>
            </a:r>
            <a:r>
              <a:rPr lang="en-US" altLang="zh-CN" sz="1200" dirty="0"/>
              <a:t>Advanced Encryption Standards</a:t>
            </a:r>
            <a:r>
              <a:rPr lang="zh-CN" altLang="en-US" sz="1200" dirty="0"/>
              <a:t>）。</a:t>
            </a:r>
          </a:p>
          <a:p>
            <a:r>
              <a:rPr lang="en-US" altLang="zh-CN" sz="1200" dirty="0" smtClean="0"/>
              <a:t>WPA2</a:t>
            </a:r>
            <a:r>
              <a:rPr lang="zh-CN" altLang="en-US" sz="1200" dirty="0"/>
              <a:t>同时使用</a:t>
            </a:r>
            <a:r>
              <a:rPr lang="en-US" altLang="zh-CN" sz="1200" dirty="0"/>
              <a:t>TKIP</a:t>
            </a:r>
            <a:r>
              <a:rPr lang="zh-CN" altLang="en-US" sz="1200" dirty="0"/>
              <a:t>与</a:t>
            </a:r>
            <a:r>
              <a:rPr lang="en-US" altLang="zh-CN" sz="1200" dirty="0"/>
              <a:t>CCMP</a:t>
            </a:r>
            <a:r>
              <a:rPr lang="zh-CN" altLang="en-US" sz="1200" dirty="0"/>
              <a:t>（</a:t>
            </a:r>
            <a:r>
              <a:rPr lang="en-US" altLang="zh-CN" sz="1200" dirty="0"/>
              <a:t>Counter Mode with CBC-MAC Protocol</a:t>
            </a:r>
            <a:r>
              <a:rPr lang="zh-CN" altLang="en-US" sz="1200" dirty="0"/>
              <a:t>）加密机制。</a:t>
            </a:r>
          </a:p>
          <a:p>
            <a:r>
              <a:rPr lang="en-US" altLang="zh-CN" sz="1200" dirty="0" smtClean="0"/>
              <a:t>CCMP</a:t>
            </a:r>
            <a:r>
              <a:rPr lang="zh-CN" altLang="en-US" sz="1200" dirty="0" smtClean="0"/>
              <a:t>透过</a:t>
            </a:r>
            <a:r>
              <a:rPr lang="zh-CN" altLang="en-US" sz="1200" dirty="0"/>
              <a:t>由封包号码和传送端位址产生的乱数</a:t>
            </a:r>
            <a:r>
              <a:rPr lang="en-US" altLang="zh-CN" sz="1200" dirty="0"/>
              <a:t>nonce</a:t>
            </a:r>
            <a:r>
              <a:rPr lang="zh-CN" altLang="en-US" sz="1200" dirty="0"/>
              <a:t>（密码学中指用过就抛弃的乱数号码），以及由讯框标头产生的额外认证资料（</a:t>
            </a:r>
            <a:r>
              <a:rPr lang="en-US" altLang="zh-CN" sz="1200" dirty="0"/>
              <a:t>Additional Authentication Data</a:t>
            </a:r>
            <a:r>
              <a:rPr lang="zh-CN" altLang="en-US" sz="1200" dirty="0"/>
              <a:t>，</a:t>
            </a:r>
            <a:r>
              <a:rPr lang="en-US" altLang="zh-CN" sz="1200" dirty="0"/>
              <a:t>AAD</a:t>
            </a:r>
            <a:r>
              <a:rPr lang="zh-CN" altLang="en-US" sz="1200" dirty="0"/>
              <a:t>），然后与</a:t>
            </a:r>
            <a:r>
              <a:rPr lang="en-US" altLang="zh-CN" sz="1200" dirty="0"/>
              <a:t>128</a:t>
            </a:r>
            <a:r>
              <a:rPr lang="zh-CN" altLang="en-US" sz="1200" dirty="0"/>
              <a:t>位元的</a:t>
            </a:r>
            <a:r>
              <a:rPr lang="zh-CN" altLang="en-US" sz="1200" dirty="0" smtClean="0"/>
              <a:t>暂时密钥</a:t>
            </a:r>
            <a:r>
              <a:rPr lang="zh-CN" altLang="en-US" sz="1200" dirty="0"/>
              <a:t>共同经过</a:t>
            </a:r>
            <a:r>
              <a:rPr lang="en-US" altLang="zh-CN" sz="1200" dirty="0"/>
              <a:t>CCM</a:t>
            </a:r>
            <a:r>
              <a:rPr lang="zh-CN" altLang="en-US" sz="1200" dirty="0"/>
              <a:t>加密，产出</a:t>
            </a:r>
            <a:r>
              <a:rPr lang="en-US" altLang="zh-CN" sz="1200" dirty="0"/>
              <a:t>MIC</a:t>
            </a:r>
            <a:r>
              <a:rPr lang="zh-CN" altLang="en-US" sz="1200" dirty="0"/>
              <a:t>和加密完成的资料。</a:t>
            </a:r>
          </a:p>
        </p:txBody>
      </p:sp>
    </p:spTree>
    <p:extLst>
      <p:ext uri="{BB962C8B-B14F-4D97-AF65-F5344CB8AC3E}">
        <p14:creationId xmlns:p14="http://schemas.microsoft.com/office/powerpoint/2010/main" val="867787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23</a:t>
            </a:fld>
            <a:endParaRPr lang="zh-CN" altLang="en-US"/>
          </a:p>
        </p:txBody>
      </p:sp>
      <p:sp>
        <p:nvSpPr>
          <p:cNvPr id="6" name="矩形 5"/>
          <p:cNvSpPr/>
          <p:nvPr/>
        </p:nvSpPr>
        <p:spPr>
          <a:xfrm>
            <a:off x="539552" y="2499742"/>
            <a:ext cx="7776864" cy="1938992"/>
          </a:xfrm>
          <a:prstGeom prst="rect">
            <a:avLst/>
          </a:prstGeom>
        </p:spPr>
        <p:txBody>
          <a:bodyPr wrap="square">
            <a:spAutoFit/>
          </a:bodyPr>
          <a:lstStyle/>
          <a:p>
            <a:pPr latinLnBrk="1"/>
            <a:r>
              <a:rPr lang="en-US" altLang="zh-CN" sz="1200" b="1" dirty="0"/>
              <a:t>WPA/WPA2 </a:t>
            </a:r>
            <a:r>
              <a:rPr lang="zh-CN" altLang="en-US" sz="1200" b="1" dirty="0"/>
              <a:t>口令</a:t>
            </a:r>
            <a:r>
              <a:rPr lang="en-US" altLang="zh-CN" sz="1200" b="1" dirty="0"/>
              <a:t>(passphrase)</a:t>
            </a:r>
            <a:r>
              <a:rPr lang="zh-CN" altLang="en-US" sz="1200" b="1" dirty="0"/>
              <a:t>：</a:t>
            </a:r>
            <a:r>
              <a:rPr lang="en-US" altLang="zh-CN" sz="1200" dirty="0"/>
              <a:t> </a:t>
            </a:r>
            <a:r>
              <a:rPr lang="zh-CN" altLang="en-US" sz="1200" dirty="0"/>
              <a:t>由网络所有者选择和输入的</a:t>
            </a:r>
            <a:r>
              <a:rPr lang="en-US" altLang="zh-CN" sz="1200" dirty="0"/>
              <a:t>8~63</a:t>
            </a:r>
            <a:r>
              <a:rPr lang="zh-CN" altLang="en-US" sz="1200" dirty="0"/>
              <a:t>个</a:t>
            </a:r>
            <a:r>
              <a:rPr lang="en-US" altLang="zh-CN" sz="1200" dirty="0"/>
              <a:t>ASCII</a:t>
            </a:r>
            <a:r>
              <a:rPr lang="zh-CN" altLang="en-US" sz="1200" dirty="0"/>
              <a:t>字符的字符串。该口令是配置在接入点（</a:t>
            </a:r>
            <a:r>
              <a:rPr lang="en-US" altLang="zh-CN" sz="1200" dirty="0"/>
              <a:t>AP, Access Point</a:t>
            </a:r>
            <a:r>
              <a:rPr lang="zh-CN" altLang="en-US" sz="1200" dirty="0"/>
              <a:t>）的，从连接到</a:t>
            </a:r>
            <a:r>
              <a:rPr lang="en-US" altLang="zh-CN" sz="1200" dirty="0"/>
              <a:t>APs</a:t>
            </a:r>
            <a:r>
              <a:rPr lang="zh-CN" altLang="en-US" sz="1200" dirty="0"/>
              <a:t>无线网络的客户端设备通过手动输入。</a:t>
            </a:r>
          </a:p>
          <a:p>
            <a:pPr latinLnBrk="1"/>
            <a:r>
              <a:rPr lang="zh-CN" altLang="en-US" sz="1200" b="1" dirty="0"/>
              <a:t>请求者</a:t>
            </a:r>
            <a:r>
              <a:rPr lang="en-US" altLang="zh-CN" sz="1200" b="1" dirty="0"/>
              <a:t>(Supplicant)</a:t>
            </a:r>
            <a:r>
              <a:rPr lang="zh-CN" altLang="en-US" sz="1200" b="1" dirty="0"/>
              <a:t>：</a:t>
            </a:r>
            <a:r>
              <a:rPr lang="en-US" altLang="zh-CN" sz="1200" dirty="0"/>
              <a:t> </a:t>
            </a:r>
            <a:r>
              <a:rPr lang="zh-CN" altLang="en-US" sz="1200" dirty="0"/>
              <a:t>任何企图接入</a:t>
            </a:r>
            <a:r>
              <a:rPr lang="en-US" altLang="zh-CN" sz="1200" dirty="0"/>
              <a:t>APs</a:t>
            </a:r>
            <a:r>
              <a:rPr lang="zh-CN" altLang="en-US" sz="1200" dirty="0"/>
              <a:t>服务集的设备。</a:t>
            </a:r>
          </a:p>
          <a:p>
            <a:pPr latinLnBrk="1"/>
            <a:r>
              <a:rPr lang="en-US" altLang="zh-CN" sz="1200" b="1" dirty="0"/>
              <a:t>PSK(Pre-Shared Key, </a:t>
            </a:r>
            <a:r>
              <a:rPr lang="zh-CN" altLang="en-US" sz="1200" b="1" dirty="0"/>
              <a:t>预共享密钥</a:t>
            </a:r>
            <a:r>
              <a:rPr lang="en-US" altLang="zh-CN" sz="1200" b="1" dirty="0"/>
              <a:t>)</a:t>
            </a:r>
            <a:r>
              <a:rPr lang="zh-CN" altLang="en-US" sz="1200" b="1" dirty="0"/>
              <a:t>：</a:t>
            </a:r>
            <a:r>
              <a:rPr lang="zh-CN" altLang="en-US" sz="1200" dirty="0"/>
              <a:t> 口令</a:t>
            </a:r>
            <a:r>
              <a:rPr lang="en-US" altLang="zh-CN" sz="1200" dirty="0"/>
              <a:t>(passphrase)</a:t>
            </a:r>
            <a:r>
              <a:rPr lang="zh-CN" altLang="en-US" sz="1200" dirty="0"/>
              <a:t>经</a:t>
            </a:r>
            <a:r>
              <a:rPr lang="en-US" altLang="zh-CN" sz="1200" dirty="0"/>
              <a:t>PSK</a:t>
            </a:r>
            <a:r>
              <a:rPr lang="zh-CN" altLang="en-US" sz="1200" dirty="0"/>
              <a:t>映射转换算法处理后得到的结果。</a:t>
            </a:r>
          </a:p>
          <a:p>
            <a:pPr latinLnBrk="1"/>
            <a:r>
              <a:rPr lang="en-US" altLang="zh-CN" sz="1200" b="1" dirty="0"/>
              <a:t>PMK(Pairwise Master Key, </a:t>
            </a:r>
            <a:r>
              <a:rPr lang="zh-CN" altLang="en-US" sz="1200" b="1" dirty="0"/>
              <a:t>成对主密钥</a:t>
            </a:r>
            <a:r>
              <a:rPr lang="en-US" altLang="zh-CN" sz="1200" b="1" dirty="0"/>
              <a:t>)</a:t>
            </a:r>
            <a:r>
              <a:rPr lang="zh-CN" altLang="en-US" sz="1200" b="1" dirty="0"/>
              <a:t>：</a:t>
            </a:r>
            <a:r>
              <a:rPr lang="zh-CN" altLang="en-US" sz="1200" dirty="0"/>
              <a:t> </a:t>
            </a:r>
            <a:r>
              <a:rPr lang="zh-CN" altLang="en-US" sz="1200" dirty="0" smtClean="0"/>
              <a:t>最高</a:t>
            </a:r>
            <a:r>
              <a:rPr lang="zh-CN" altLang="en-US" sz="1200" dirty="0"/>
              <a:t>等级的密钥，由</a:t>
            </a:r>
            <a:r>
              <a:rPr lang="en-US" altLang="zh-CN" sz="1200" dirty="0"/>
              <a:t>PSK</a:t>
            </a:r>
            <a:r>
              <a:rPr lang="zh-CN" altLang="en-US" sz="1200" dirty="0"/>
              <a:t>生成。</a:t>
            </a:r>
          </a:p>
          <a:p>
            <a:pPr latinLnBrk="1"/>
            <a:r>
              <a:rPr lang="en-US" altLang="zh-CN" sz="1200" b="1" dirty="0"/>
              <a:t>GMK(Group Master Key, </a:t>
            </a:r>
            <a:r>
              <a:rPr lang="zh-CN" altLang="en-US" sz="1200" b="1" dirty="0"/>
              <a:t>组主密钥</a:t>
            </a:r>
            <a:r>
              <a:rPr lang="en-US" altLang="zh-CN" sz="1200" b="1" dirty="0"/>
              <a:t>)</a:t>
            </a:r>
            <a:r>
              <a:rPr lang="zh-CN" altLang="en-US" sz="1200" b="1" dirty="0"/>
              <a:t>：</a:t>
            </a:r>
            <a:r>
              <a:rPr lang="zh-CN" altLang="en-US" sz="1200" dirty="0"/>
              <a:t> 由认证器（接入点）生成，是组临时密钥 </a:t>
            </a:r>
            <a:r>
              <a:rPr lang="en-US" altLang="zh-CN" sz="1200" dirty="0"/>
              <a:t>(GTK)</a:t>
            </a:r>
            <a:r>
              <a:rPr lang="zh-CN" altLang="en-US" sz="1200" dirty="0"/>
              <a:t>的种子。</a:t>
            </a:r>
          </a:p>
          <a:p>
            <a:pPr latinLnBrk="1"/>
            <a:r>
              <a:rPr lang="en-US" altLang="zh-CN" sz="1200" b="1" dirty="0"/>
              <a:t>4</a:t>
            </a:r>
            <a:r>
              <a:rPr lang="zh-CN" altLang="en-US" sz="1200" b="1" dirty="0"/>
              <a:t>次握手：</a:t>
            </a:r>
            <a:r>
              <a:rPr lang="zh-CN" altLang="en-US" sz="1200" dirty="0"/>
              <a:t> 使用伪随机函数来创建和分发动态加密密钥的过程。</a:t>
            </a:r>
          </a:p>
          <a:p>
            <a:pPr latinLnBrk="1"/>
            <a:r>
              <a:rPr lang="en-US" altLang="zh-CN" sz="1200" b="1" dirty="0"/>
              <a:t>Nonce</a:t>
            </a:r>
            <a:r>
              <a:rPr lang="zh-CN" altLang="en-US" sz="1200" b="1" dirty="0"/>
              <a:t>：</a:t>
            </a:r>
            <a:r>
              <a:rPr lang="en-US" altLang="zh-CN" sz="1200" dirty="0"/>
              <a:t> </a:t>
            </a:r>
            <a:r>
              <a:rPr lang="zh-CN" altLang="en-US" sz="1200" dirty="0"/>
              <a:t>一个随机生成的值，只使用一次。</a:t>
            </a:r>
          </a:p>
          <a:p>
            <a:pPr latinLnBrk="1"/>
            <a:r>
              <a:rPr lang="en-US" altLang="zh-CN" sz="1200" b="1" dirty="0"/>
              <a:t>PTK(Pairwise Transient Key, </a:t>
            </a:r>
            <a:r>
              <a:rPr lang="zh-CN" altLang="en-US" sz="1200" b="1" dirty="0"/>
              <a:t>成对临时密钥</a:t>
            </a:r>
            <a:r>
              <a:rPr lang="en-US" altLang="zh-CN" sz="1200" b="1" dirty="0"/>
              <a:t>)</a:t>
            </a:r>
            <a:r>
              <a:rPr lang="zh-CN" altLang="en-US" sz="1200" b="1" dirty="0"/>
              <a:t>：</a:t>
            </a:r>
            <a:r>
              <a:rPr lang="zh-CN" altLang="en-US" sz="1200" dirty="0"/>
              <a:t> 最终用于加密单播数据流的加密密钥。</a:t>
            </a:r>
          </a:p>
          <a:p>
            <a:pPr latinLnBrk="1"/>
            <a:r>
              <a:rPr lang="en-US" altLang="zh-CN" sz="1200" b="1" dirty="0"/>
              <a:t>GTK (Group Temporal Key, </a:t>
            </a:r>
            <a:r>
              <a:rPr lang="zh-CN" altLang="en-US" sz="1200" b="1" dirty="0"/>
              <a:t>组临时密钥</a:t>
            </a:r>
            <a:r>
              <a:rPr lang="en-US" altLang="zh-CN" sz="1200" b="1" dirty="0"/>
              <a:t>)</a:t>
            </a:r>
            <a:r>
              <a:rPr lang="zh-CN" altLang="en-US" sz="1200" b="1" dirty="0"/>
              <a:t>：</a:t>
            </a:r>
            <a:r>
              <a:rPr lang="zh-CN" altLang="en-US" sz="1200" dirty="0"/>
              <a:t>最终用于加密广播和组播数据流的加密密钥。</a:t>
            </a:r>
          </a:p>
        </p:txBody>
      </p:sp>
      <p:sp>
        <p:nvSpPr>
          <p:cNvPr id="7" name="矩形 6"/>
          <p:cNvSpPr/>
          <p:nvPr/>
        </p:nvSpPr>
        <p:spPr>
          <a:xfrm>
            <a:off x="395536" y="123478"/>
            <a:ext cx="1834733" cy="369332"/>
          </a:xfrm>
          <a:prstGeom prst="rect">
            <a:avLst/>
          </a:prstGeom>
        </p:spPr>
        <p:txBody>
          <a:bodyPr wrap="none">
            <a:spAutoFit/>
          </a:bodyPr>
          <a:lstStyle/>
          <a:p>
            <a:pPr latinLnBrk="1"/>
            <a:r>
              <a:rPr lang="en-US" altLang="zh-CN" b="1" dirty="0" smtClean="0"/>
              <a:t>WPA/WPA2</a:t>
            </a:r>
            <a:r>
              <a:rPr lang="zh-CN" altLang="en-US" b="1" dirty="0"/>
              <a:t>简介</a:t>
            </a:r>
            <a:endParaRPr lang="en-US" altLang="zh-CN" b="1" dirty="0"/>
          </a:p>
        </p:txBody>
      </p:sp>
      <p:sp>
        <p:nvSpPr>
          <p:cNvPr id="8" name="矩形 7"/>
          <p:cNvSpPr/>
          <p:nvPr/>
        </p:nvSpPr>
        <p:spPr>
          <a:xfrm>
            <a:off x="423716" y="699542"/>
            <a:ext cx="8396756" cy="1569660"/>
          </a:xfrm>
          <a:prstGeom prst="rect">
            <a:avLst/>
          </a:prstGeom>
        </p:spPr>
        <p:txBody>
          <a:bodyPr wrap="square">
            <a:spAutoFit/>
          </a:bodyPr>
          <a:lstStyle/>
          <a:p>
            <a:r>
              <a:rPr lang="en-US" altLang="zh-CN" sz="1200" dirty="0"/>
              <a:t>WPA</a:t>
            </a:r>
            <a:r>
              <a:rPr lang="zh-CN" altLang="en-US" sz="1200" dirty="0"/>
              <a:t>是</a:t>
            </a:r>
            <a:r>
              <a:rPr lang="en-US" altLang="zh-CN" sz="1200" dirty="0"/>
              <a:t>Wi-Fi</a:t>
            </a:r>
            <a:r>
              <a:rPr lang="zh-CN" altLang="en-US" sz="1200" dirty="0"/>
              <a:t>保护存取（</a:t>
            </a:r>
            <a:r>
              <a:rPr lang="en-US" altLang="zh-CN" sz="1200" dirty="0"/>
              <a:t>Wi-Fi Protected Access</a:t>
            </a:r>
            <a:r>
              <a:rPr lang="zh-CN" altLang="en-US" sz="1200" dirty="0"/>
              <a:t>）的缩写，是由</a:t>
            </a:r>
            <a:r>
              <a:rPr lang="en-US" altLang="zh-CN" sz="1200" dirty="0"/>
              <a:t>Wi-Fi</a:t>
            </a:r>
            <a:r>
              <a:rPr lang="zh-CN" altLang="en-US" sz="1200" dirty="0"/>
              <a:t>联盟所推行的商业标准，由于早期的</a:t>
            </a:r>
            <a:r>
              <a:rPr lang="en-US" altLang="zh-CN" sz="1200" dirty="0"/>
              <a:t>WEP</a:t>
            </a:r>
            <a:r>
              <a:rPr lang="zh-CN" altLang="en-US" sz="1200" dirty="0"/>
              <a:t>认证和加密被证明很不安全，市场急需推出一个可以代替</a:t>
            </a:r>
            <a:r>
              <a:rPr lang="en-US" altLang="zh-CN" sz="1200" dirty="0"/>
              <a:t>WEP</a:t>
            </a:r>
            <a:r>
              <a:rPr lang="zh-CN" altLang="en-US" sz="1200" dirty="0"/>
              <a:t>的替换品，在</a:t>
            </a:r>
            <a:r>
              <a:rPr lang="en-US" altLang="zh-CN" sz="1200" dirty="0"/>
              <a:t>802.11i</a:t>
            </a:r>
            <a:r>
              <a:rPr lang="zh-CN" altLang="en-US" sz="1200" dirty="0"/>
              <a:t>安全标准没有正式推出前，</a:t>
            </a:r>
            <a:r>
              <a:rPr lang="en-US" altLang="zh-CN" sz="1200" dirty="0"/>
              <a:t>Wi-Fi</a:t>
            </a:r>
            <a:r>
              <a:rPr lang="zh-CN" altLang="en-US" sz="1200" dirty="0"/>
              <a:t>组织推出了针对</a:t>
            </a:r>
            <a:r>
              <a:rPr lang="en-US" altLang="zh-CN" sz="1200" dirty="0"/>
              <a:t>WEP</a:t>
            </a:r>
            <a:r>
              <a:rPr lang="zh-CN" altLang="en-US" sz="1200" dirty="0"/>
              <a:t>改良的认证方法，就是</a:t>
            </a:r>
            <a:r>
              <a:rPr lang="en-US" altLang="zh-CN" sz="1200" dirty="0"/>
              <a:t>WPA</a:t>
            </a:r>
            <a:r>
              <a:rPr lang="zh-CN" altLang="en-US" sz="1200" dirty="0"/>
              <a:t>，针对</a:t>
            </a:r>
            <a:r>
              <a:rPr lang="en-US" altLang="zh-CN" sz="1200" dirty="0"/>
              <a:t>WEP</a:t>
            </a:r>
            <a:r>
              <a:rPr lang="zh-CN" altLang="en-US" sz="1200" dirty="0"/>
              <a:t>的各种缺陷做了改进，核心的数据加密算法仍然采用</a:t>
            </a:r>
            <a:r>
              <a:rPr lang="en-US" altLang="zh-CN" sz="1200" dirty="0"/>
              <a:t>RC4</a:t>
            </a:r>
            <a:r>
              <a:rPr lang="zh-CN" altLang="en-US" sz="1200" dirty="0"/>
              <a:t>算法，称为</a:t>
            </a:r>
            <a:r>
              <a:rPr lang="en-US" altLang="zh-CN" sz="1200" dirty="0"/>
              <a:t>TKIP</a:t>
            </a:r>
            <a:r>
              <a:rPr lang="zh-CN" altLang="en-US" sz="1200" dirty="0"/>
              <a:t>（</a:t>
            </a:r>
            <a:r>
              <a:rPr lang="en-US" altLang="zh-CN" sz="1200" dirty="0"/>
              <a:t>Temporal Key Integrity Protocol</a:t>
            </a:r>
            <a:r>
              <a:rPr lang="zh-CN" altLang="en-US" sz="1200" dirty="0"/>
              <a:t>）加密算法 。</a:t>
            </a:r>
          </a:p>
          <a:p>
            <a:r>
              <a:rPr lang="zh-CN" altLang="en-US" sz="1200" dirty="0"/>
              <a:t>随着</a:t>
            </a:r>
            <a:r>
              <a:rPr lang="en-US" altLang="zh-CN" sz="1200" dirty="0"/>
              <a:t>802.11i</a:t>
            </a:r>
            <a:r>
              <a:rPr lang="zh-CN" altLang="en-US" sz="1200" dirty="0"/>
              <a:t>安全标准的正式推出，推出了</a:t>
            </a:r>
            <a:r>
              <a:rPr lang="en-US" altLang="zh-CN" sz="1200" dirty="0"/>
              <a:t>WPA2</a:t>
            </a:r>
            <a:r>
              <a:rPr lang="zh-CN" altLang="en-US" sz="1200" dirty="0"/>
              <a:t>，有别于</a:t>
            </a:r>
            <a:r>
              <a:rPr lang="en-US" altLang="zh-CN" sz="1200" dirty="0"/>
              <a:t>WPA</a:t>
            </a:r>
            <a:r>
              <a:rPr lang="zh-CN" altLang="en-US" sz="1200" dirty="0"/>
              <a:t>，</a:t>
            </a:r>
            <a:r>
              <a:rPr lang="en-US" altLang="zh-CN" sz="1200" dirty="0"/>
              <a:t>WPA2</a:t>
            </a:r>
            <a:r>
              <a:rPr lang="zh-CN" altLang="en-US" sz="1200" dirty="0"/>
              <a:t>采用了</a:t>
            </a:r>
            <a:r>
              <a:rPr lang="en-US" altLang="zh-CN" sz="1200" dirty="0"/>
              <a:t>802.1X</a:t>
            </a:r>
            <a:r>
              <a:rPr lang="zh-CN" altLang="en-US" sz="1200" dirty="0"/>
              <a:t>的身份验证框架，支持的认证方式有</a:t>
            </a:r>
            <a:r>
              <a:rPr lang="en-US" altLang="zh-CN" sz="1200" dirty="0"/>
              <a:t>EAP-PEAP</a:t>
            </a:r>
            <a:r>
              <a:rPr lang="zh-CN" altLang="en-US" sz="1200" dirty="0"/>
              <a:t>、</a:t>
            </a:r>
            <a:r>
              <a:rPr lang="en-US" altLang="zh-CN" sz="1200" dirty="0"/>
              <a:t>EAP-TLS</a:t>
            </a:r>
            <a:r>
              <a:rPr lang="zh-CN" altLang="en-US" sz="1200" dirty="0"/>
              <a:t>等。由于每次产生的密钥种子（</a:t>
            </a:r>
            <a:r>
              <a:rPr lang="en-US" altLang="zh-CN" sz="1200" dirty="0"/>
              <a:t>PMK</a:t>
            </a:r>
            <a:r>
              <a:rPr lang="zh-CN" altLang="en-US" sz="1200" dirty="0"/>
              <a:t>）不一样，由种子衍生出来的数据加密密钥理论上就很安全，因为用户每次上线过程中，种子的产生是不一样的。</a:t>
            </a:r>
            <a:r>
              <a:rPr lang="en-US" altLang="zh-CN" sz="1200" dirty="0"/>
              <a:t>WPA2</a:t>
            </a:r>
            <a:r>
              <a:rPr lang="zh-CN" altLang="en-US" sz="1200" dirty="0"/>
              <a:t>采用计数器模式及密码块链消息认证码协议</a:t>
            </a:r>
            <a:r>
              <a:rPr lang="en-US" altLang="zh-CN" sz="1200" dirty="0"/>
              <a:t>CCMP</a:t>
            </a:r>
            <a:r>
              <a:rPr lang="zh-CN" altLang="en-US" sz="1200" dirty="0"/>
              <a:t>（</a:t>
            </a:r>
            <a:r>
              <a:rPr lang="en-US" altLang="zh-CN" sz="1200" dirty="0"/>
              <a:t>CTR with CBC-MAC Protocol</a:t>
            </a:r>
            <a:r>
              <a:rPr lang="zh-CN" altLang="en-US" sz="1200" dirty="0"/>
              <a:t>）加密算法进行数据加密。</a:t>
            </a:r>
          </a:p>
        </p:txBody>
      </p:sp>
    </p:spTree>
    <p:extLst>
      <p:ext uri="{BB962C8B-B14F-4D97-AF65-F5344CB8AC3E}">
        <p14:creationId xmlns:p14="http://schemas.microsoft.com/office/powerpoint/2010/main" val="867787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24</a:t>
            </a:fld>
            <a:endParaRPr lang="zh-CN" altLang="en-US"/>
          </a:p>
        </p:txBody>
      </p:sp>
      <p:sp>
        <p:nvSpPr>
          <p:cNvPr id="5" name="矩形 4"/>
          <p:cNvSpPr/>
          <p:nvPr/>
        </p:nvSpPr>
        <p:spPr>
          <a:xfrm>
            <a:off x="107504" y="339502"/>
            <a:ext cx="5040560" cy="4324261"/>
          </a:xfrm>
          <a:prstGeom prst="rect">
            <a:avLst/>
          </a:prstGeom>
        </p:spPr>
        <p:txBody>
          <a:bodyPr wrap="square">
            <a:spAutoFit/>
          </a:bodyPr>
          <a:lstStyle/>
          <a:p>
            <a:r>
              <a:rPr lang="en-US" altLang="zh-CN" sz="1100" dirty="0"/>
              <a:t>1. </a:t>
            </a:r>
            <a:r>
              <a:rPr lang="zh-CN" altLang="en-US" sz="1100" dirty="0"/>
              <a:t>选择口令</a:t>
            </a:r>
            <a:r>
              <a:rPr lang="en-US" altLang="zh-CN" sz="1100" dirty="0"/>
              <a:t>(passphrase)</a:t>
            </a:r>
          </a:p>
          <a:p>
            <a:r>
              <a:rPr lang="zh-CN" altLang="en-US" sz="1100" dirty="0"/>
              <a:t>第一步是选择一个口令</a:t>
            </a:r>
            <a:r>
              <a:rPr lang="en-US" altLang="zh-CN" sz="1100" dirty="0"/>
              <a:t>(passphrase)</a:t>
            </a:r>
            <a:r>
              <a:rPr lang="zh-CN" altLang="en-US" sz="1100" dirty="0"/>
              <a:t>并在路由器管理界面里输入口令。要注意口令 </a:t>
            </a:r>
            <a:r>
              <a:rPr lang="en-US" altLang="zh-CN" sz="1100" dirty="0"/>
              <a:t>(passphrase)</a:t>
            </a:r>
            <a:r>
              <a:rPr lang="zh-CN" altLang="en-US" sz="1100" dirty="0"/>
              <a:t>不同于密码 </a:t>
            </a:r>
            <a:r>
              <a:rPr lang="en-US" altLang="zh-CN" sz="1100" dirty="0"/>
              <a:t>(password)</a:t>
            </a:r>
            <a:r>
              <a:rPr lang="zh-CN" altLang="en-US" sz="1100" dirty="0"/>
              <a:t>。应避免使用字典中有的单词、你的名字、地址、电话号码、宠物名字、等等等等等</a:t>
            </a:r>
            <a:r>
              <a:rPr lang="en-US" altLang="zh-CN" sz="1100" dirty="0"/>
              <a:t>……</a:t>
            </a:r>
            <a:r>
              <a:rPr lang="zh-CN" altLang="en-US" sz="1100" dirty="0"/>
              <a:t>最好是选择一个完全随机生成的</a:t>
            </a:r>
            <a:r>
              <a:rPr lang="zh-CN" altLang="en-US" sz="1100" dirty="0" smtClean="0"/>
              <a:t>口令</a:t>
            </a:r>
            <a:endParaRPr lang="zh-CN" altLang="en-US" sz="1100" dirty="0"/>
          </a:p>
          <a:p>
            <a:r>
              <a:rPr lang="en-US" altLang="zh-CN" sz="1100" dirty="0"/>
              <a:t>WPA/WPA2 </a:t>
            </a:r>
            <a:r>
              <a:rPr lang="zh-CN" altLang="en-US" sz="1100" dirty="0"/>
              <a:t>口令是静态的，容易受离线字典攻击（就是拿字典里的词去匹配你的口令</a:t>
            </a:r>
            <a:r>
              <a:rPr lang="zh-CN" altLang="en-US" sz="1100" dirty="0" smtClean="0"/>
              <a:t>）所以</a:t>
            </a:r>
            <a:r>
              <a:rPr lang="zh-CN" altLang="en-US" sz="1100" dirty="0"/>
              <a:t>使其完全随机才能最大限度的保证无线网络的安全。</a:t>
            </a:r>
          </a:p>
          <a:p>
            <a:endParaRPr lang="zh-CN" altLang="en-US" sz="1100" dirty="0"/>
          </a:p>
          <a:p>
            <a:r>
              <a:rPr lang="en-US" altLang="zh-CN" sz="1100" dirty="0"/>
              <a:t>2. </a:t>
            </a:r>
            <a:r>
              <a:rPr lang="zh-CN" altLang="en-US" sz="1100" dirty="0"/>
              <a:t>口令 </a:t>
            </a:r>
            <a:r>
              <a:rPr lang="en-US" altLang="zh-CN" sz="1100" dirty="0"/>
              <a:t>(passphrase) - PSK</a:t>
            </a:r>
            <a:r>
              <a:rPr lang="zh-CN" altLang="en-US" sz="1100" dirty="0"/>
              <a:t>映射</a:t>
            </a:r>
          </a:p>
          <a:p>
            <a:r>
              <a:rPr lang="zh-CN" altLang="en-US" sz="1100" dirty="0"/>
              <a:t>口令需在要连接</a:t>
            </a:r>
            <a:r>
              <a:rPr lang="en-US" altLang="zh-CN" sz="1100" dirty="0"/>
              <a:t>APs</a:t>
            </a:r>
            <a:r>
              <a:rPr lang="zh-CN" altLang="en-US" sz="1100" dirty="0"/>
              <a:t>的客户端设备上手动输入来验证该设备，并在后台经“口令</a:t>
            </a:r>
            <a:r>
              <a:rPr lang="en-US" altLang="zh-CN" sz="1100" dirty="0"/>
              <a:t>-PSK</a:t>
            </a:r>
            <a:r>
              <a:rPr lang="zh-CN" altLang="en-US" sz="1100" dirty="0"/>
              <a:t>映射”函数，转换成一个</a:t>
            </a:r>
            <a:r>
              <a:rPr lang="en-US" altLang="zh-CN" sz="1100" dirty="0"/>
              <a:t>256</a:t>
            </a:r>
            <a:r>
              <a:rPr lang="zh-CN" altLang="en-US" sz="1100" dirty="0"/>
              <a:t>位的预共享密钥 </a:t>
            </a:r>
            <a:r>
              <a:rPr lang="en-US" altLang="zh-CN" sz="1100" dirty="0"/>
              <a:t>(PSK)</a:t>
            </a:r>
            <a:r>
              <a:rPr lang="zh-CN" altLang="en-US" sz="1100" dirty="0"/>
              <a:t>。 </a:t>
            </a:r>
          </a:p>
          <a:p>
            <a:r>
              <a:rPr lang="en-US" altLang="zh-CN" sz="1100" dirty="0"/>
              <a:t>PBKDF2 (Passphrase-Based Key Derivation Function 2)</a:t>
            </a:r>
            <a:r>
              <a:rPr lang="zh-CN" altLang="en-US" sz="1100" dirty="0"/>
              <a:t>：</a:t>
            </a:r>
          </a:p>
          <a:p>
            <a:endParaRPr lang="zh-CN" altLang="en-US" sz="1100" dirty="0"/>
          </a:p>
          <a:p>
            <a:r>
              <a:rPr lang="en-US" altLang="zh-CN" sz="1100" dirty="0"/>
              <a:t>PSK = PBKDF2(</a:t>
            </a:r>
            <a:r>
              <a:rPr lang="en-US" altLang="zh-CN" sz="1100" dirty="0" err="1"/>
              <a:t>PassPhrase</a:t>
            </a:r>
            <a:r>
              <a:rPr lang="en-US" altLang="zh-CN" sz="1100" dirty="0"/>
              <a:t>, </a:t>
            </a:r>
            <a:r>
              <a:rPr lang="en-US" altLang="zh-CN" sz="1100" dirty="0" err="1"/>
              <a:t>ssid</a:t>
            </a:r>
            <a:r>
              <a:rPr lang="en-US" altLang="zh-CN" sz="1100" dirty="0"/>
              <a:t>, </a:t>
            </a:r>
            <a:r>
              <a:rPr lang="en-US" altLang="zh-CN" sz="1100" dirty="0" err="1"/>
              <a:t>ssidLength</a:t>
            </a:r>
            <a:r>
              <a:rPr lang="en-US" altLang="zh-CN" sz="1100" dirty="0"/>
              <a:t>, 4096, 256)</a:t>
            </a:r>
          </a:p>
          <a:p>
            <a:endParaRPr lang="en-US" altLang="zh-CN" sz="1100" dirty="0"/>
          </a:p>
          <a:p>
            <a:r>
              <a:rPr lang="zh-CN" altLang="en-US" sz="1100" dirty="0"/>
              <a:t>口令 </a:t>
            </a:r>
            <a:r>
              <a:rPr lang="en-US" altLang="zh-CN" sz="1100" dirty="0"/>
              <a:t>- PSK</a:t>
            </a:r>
            <a:r>
              <a:rPr lang="zh-CN" altLang="en-US" sz="1100" dirty="0"/>
              <a:t>映射的意义在于简化普通家庭网络用户的网络配置。毕竟相较于一个</a:t>
            </a:r>
            <a:r>
              <a:rPr lang="en-US" altLang="zh-CN" sz="1100" dirty="0"/>
              <a:t>256</a:t>
            </a:r>
            <a:r>
              <a:rPr lang="zh-CN" altLang="en-US" sz="1100" dirty="0"/>
              <a:t>位的</a:t>
            </a:r>
            <a:r>
              <a:rPr lang="en-US" altLang="zh-CN" sz="1100" dirty="0"/>
              <a:t>PSK</a:t>
            </a:r>
            <a:r>
              <a:rPr lang="zh-CN" altLang="en-US" sz="1100" dirty="0"/>
              <a:t>码，</a:t>
            </a:r>
            <a:r>
              <a:rPr lang="en-US" altLang="zh-CN" sz="1100" dirty="0"/>
              <a:t>8~63</a:t>
            </a:r>
            <a:r>
              <a:rPr lang="zh-CN" altLang="en-US" sz="1100" dirty="0"/>
              <a:t>个字符长的口令更好记吧！（尽管本人老忘记密码</a:t>
            </a:r>
            <a:r>
              <a:rPr lang="en-US" altLang="zh-CN" sz="1100" dirty="0"/>
              <a:t>……ORZ</a:t>
            </a:r>
            <a:r>
              <a:rPr lang="zh-CN" altLang="en-US" sz="1100" dirty="0"/>
              <a:t>）</a:t>
            </a:r>
          </a:p>
          <a:p>
            <a:endParaRPr lang="zh-CN" altLang="en-US" sz="1100" dirty="0"/>
          </a:p>
          <a:p>
            <a:r>
              <a:rPr lang="en-US" altLang="zh-CN" sz="1100" dirty="0"/>
              <a:t>3. </a:t>
            </a:r>
            <a:r>
              <a:rPr lang="zh-CN" altLang="en-US" sz="1100" dirty="0"/>
              <a:t>生成主密钥</a:t>
            </a:r>
          </a:p>
          <a:p>
            <a:r>
              <a:rPr lang="en-US" altLang="zh-CN" sz="1100" dirty="0"/>
              <a:t>PSK</a:t>
            </a:r>
            <a:r>
              <a:rPr lang="zh-CN" altLang="en-US" sz="1100" dirty="0"/>
              <a:t>会转化成</a:t>
            </a:r>
            <a:r>
              <a:rPr lang="en-US" altLang="zh-CN" sz="1100" dirty="0"/>
              <a:t>PMK</a:t>
            </a:r>
            <a:r>
              <a:rPr lang="zh-CN" altLang="en-US" sz="1100" dirty="0"/>
              <a:t>，本质上讲</a:t>
            </a:r>
            <a:r>
              <a:rPr lang="en-US" altLang="zh-CN" sz="1100" dirty="0"/>
              <a:t>PMK</a:t>
            </a:r>
            <a:r>
              <a:rPr lang="zh-CN" altLang="en-US" sz="1100" dirty="0"/>
              <a:t>就是</a:t>
            </a:r>
            <a:r>
              <a:rPr lang="en-US" altLang="zh-CN" sz="1100" dirty="0"/>
              <a:t>PSK</a:t>
            </a:r>
            <a:r>
              <a:rPr lang="zh-CN" altLang="en-US" sz="1100" dirty="0"/>
              <a:t>。 </a:t>
            </a:r>
          </a:p>
          <a:p>
            <a:r>
              <a:rPr lang="zh-CN" altLang="en-US" sz="1100" dirty="0"/>
              <a:t>认证器（也就是接入点</a:t>
            </a:r>
            <a:r>
              <a:rPr lang="en-US" altLang="zh-CN" sz="1100" dirty="0"/>
              <a:t>APs</a:t>
            </a:r>
            <a:r>
              <a:rPr lang="zh-CN" altLang="en-US" sz="1100" dirty="0"/>
              <a:t>）还生成</a:t>
            </a:r>
            <a:r>
              <a:rPr lang="en-US" altLang="zh-CN" sz="1100" dirty="0"/>
              <a:t>GMK</a:t>
            </a:r>
            <a:r>
              <a:rPr lang="zh-CN" altLang="en-US" sz="1100" dirty="0"/>
              <a:t>，它将用来产生</a:t>
            </a:r>
            <a:r>
              <a:rPr lang="en-US" altLang="zh-CN" sz="1100" dirty="0"/>
              <a:t>GTK</a:t>
            </a:r>
            <a:r>
              <a:rPr lang="zh-CN" altLang="en-US" sz="1100" dirty="0"/>
              <a:t>。</a:t>
            </a:r>
            <a:r>
              <a:rPr lang="en-US" altLang="zh-CN" sz="1100" dirty="0"/>
              <a:t>GTK</a:t>
            </a:r>
            <a:r>
              <a:rPr lang="zh-CN" altLang="en-US" sz="1100" dirty="0"/>
              <a:t>将被</a:t>
            </a:r>
            <a:r>
              <a:rPr lang="en-US" altLang="zh-CN" sz="1100" dirty="0"/>
              <a:t>AP</a:t>
            </a:r>
            <a:r>
              <a:rPr lang="zh-CN" altLang="en-US" sz="1100" dirty="0"/>
              <a:t>和所有已认证的客户端用于加密组播和广播数据流。</a:t>
            </a:r>
          </a:p>
          <a:p>
            <a:endParaRPr lang="zh-CN" altLang="en-US" sz="1100" dirty="0"/>
          </a:p>
          <a:p>
            <a:r>
              <a:rPr lang="en-US" altLang="zh-CN" sz="1100" dirty="0"/>
              <a:t>4. </a:t>
            </a:r>
            <a:r>
              <a:rPr lang="zh-CN" altLang="en-US" sz="1100" dirty="0"/>
              <a:t>四次</a:t>
            </a:r>
            <a:r>
              <a:rPr lang="zh-CN" altLang="en-US" sz="1100" dirty="0" smtClean="0"/>
              <a:t>握手</a:t>
            </a:r>
            <a:endParaRPr lang="zh-CN" altLang="en-US" sz="11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83518"/>
            <a:ext cx="384112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787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25</a:t>
            </a:fld>
            <a:endParaRPr lang="zh-CN" altLang="en-US"/>
          </a:p>
        </p:txBody>
      </p:sp>
      <p:sp>
        <p:nvSpPr>
          <p:cNvPr id="8" name="矩形 7"/>
          <p:cNvSpPr/>
          <p:nvPr/>
        </p:nvSpPr>
        <p:spPr>
          <a:xfrm>
            <a:off x="323528" y="173337"/>
            <a:ext cx="4536504" cy="4486646"/>
          </a:xfrm>
          <a:prstGeom prst="rect">
            <a:avLst/>
          </a:prstGeom>
        </p:spPr>
        <p:txBody>
          <a:bodyPr wrap="square">
            <a:spAutoFit/>
          </a:bodyPr>
          <a:lstStyle/>
          <a:p>
            <a:r>
              <a:rPr lang="en-US" altLang="zh-CN" sz="1000" dirty="0"/>
              <a:t>4</a:t>
            </a:r>
            <a:r>
              <a:rPr lang="zh-CN" altLang="en-US" sz="1000" dirty="0"/>
              <a:t>次握手就是认证器（</a:t>
            </a:r>
            <a:r>
              <a:rPr lang="en-US" altLang="zh-CN" sz="1000" dirty="0"/>
              <a:t>Authenticator</a:t>
            </a:r>
            <a:r>
              <a:rPr lang="zh-CN" altLang="en-US" sz="1000" dirty="0"/>
              <a:t>）和请求者（</a:t>
            </a:r>
            <a:r>
              <a:rPr lang="en-US" altLang="zh-CN" sz="1000" dirty="0"/>
              <a:t>Supplicant</a:t>
            </a:r>
            <a:r>
              <a:rPr lang="zh-CN" altLang="en-US" sz="1000" dirty="0"/>
              <a:t>）之间的</a:t>
            </a:r>
            <a:r>
              <a:rPr lang="en-US" altLang="zh-CN" sz="1000" dirty="0"/>
              <a:t>4</a:t>
            </a:r>
            <a:r>
              <a:rPr lang="zh-CN" altLang="en-US" sz="1000" dirty="0"/>
              <a:t>次消息交换的过程（不包括确认）。“</a:t>
            </a:r>
            <a:r>
              <a:rPr lang="en-US" altLang="zh-CN" sz="1000" dirty="0"/>
              <a:t>4</a:t>
            </a:r>
            <a:r>
              <a:rPr lang="zh-CN" altLang="en-US" sz="1000" dirty="0"/>
              <a:t>次握手”用一个伪随机函数（</a:t>
            </a:r>
            <a:r>
              <a:rPr lang="en-US" altLang="zh-CN" sz="1000" dirty="0"/>
              <a:t>PRF, pseudo-random function</a:t>
            </a:r>
            <a:r>
              <a:rPr lang="zh-CN" altLang="en-US" sz="1000" dirty="0"/>
              <a:t>）来生成</a:t>
            </a:r>
            <a:r>
              <a:rPr lang="en-US" altLang="zh-CN" sz="1000" dirty="0"/>
              <a:t>PTK</a:t>
            </a:r>
            <a:r>
              <a:rPr lang="zh-CN" altLang="en-US" sz="1000" dirty="0"/>
              <a:t>，参数包括</a:t>
            </a:r>
            <a:r>
              <a:rPr lang="en-US" altLang="zh-CN" sz="1000" dirty="0"/>
              <a:t>PMK</a:t>
            </a:r>
            <a:r>
              <a:rPr lang="zh-CN" altLang="en-US" sz="1000" dirty="0"/>
              <a:t>、认证器</a:t>
            </a:r>
            <a:r>
              <a:rPr lang="en-US" altLang="zh-CN" sz="1000" dirty="0"/>
              <a:t>Nonce</a:t>
            </a:r>
            <a:r>
              <a:rPr lang="zh-CN" altLang="en-US" sz="1000" dirty="0"/>
              <a:t>（</a:t>
            </a:r>
            <a:r>
              <a:rPr lang="en-US" altLang="zh-CN" sz="1000" dirty="0" err="1"/>
              <a:t>ANonce</a:t>
            </a:r>
            <a:r>
              <a:rPr lang="zh-CN" altLang="en-US" sz="1000" dirty="0"/>
              <a:t>）、请求者</a:t>
            </a:r>
            <a:r>
              <a:rPr lang="en-US" altLang="zh-CN" sz="1000" dirty="0"/>
              <a:t>Nonce</a:t>
            </a:r>
            <a:r>
              <a:rPr lang="zh-CN" altLang="en-US" sz="1000" dirty="0"/>
              <a:t>（</a:t>
            </a:r>
            <a:r>
              <a:rPr lang="en-US" altLang="zh-CN" sz="1000" dirty="0" err="1"/>
              <a:t>SNonce</a:t>
            </a:r>
            <a:r>
              <a:rPr lang="zh-CN" altLang="en-US" sz="1000" dirty="0"/>
              <a:t>）、认证器的</a:t>
            </a:r>
            <a:r>
              <a:rPr lang="en-US" altLang="zh-CN" sz="1000" dirty="0"/>
              <a:t>MAC</a:t>
            </a:r>
            <a:r>
              <a:rPr lang="zh-CN" altLang="en-US" sz="1000" dirty="0"/>
              <a:t>地址（</a:t>
            </a:r>
            <a:r>
              <a:rPr lang="en-US" altLang="zh-CN" sz="1000" dirty="0"/>
              <a:t>AA</a:t>
            </a:r>
            <a:r>
              <a:rPr lang="zh-CN" altLang="en-US" sz="1000" dirty="0"/>
              <a:t>）和请求者的</a:t>
            </a:r>
            <a:r>
              <a:rPr lang="en-US" altLang="zh-CN" sz="1000" dirty="0"/>
              <a:t>MAC</a:t>
            </a:r>
            <a:r>
              <a:rPr lang="zh-CN" altLang="en-US" sz="1000" dirty="0"/>
              <a:t>地址（</a:t>
            </a:r>
            <a:r>
              <a:rPr lang="en-US" altLang="zh-CN" sz="1000" dirty="0"/>
              <a:t>SPA</a:t>
            </a:r>
            <a:r>
              <a:rPr lang="zh-CN" altLang="en-US" sz="1000" dirty="0"/>
              <a:t>）。</a:t>
            </a:r>
          </a:p>
          <a:p>
            <a:endParaRPr lang="zh-CN" altLang="en-US" sz="1000" dirty="0"/>
          </a:p>
          <a:p>
            <a:r>
              <a:rPr lang="en-US" altLang="zh-CN" sz="1000" dirty="0"/>
              <a:t>PTK = PRF (PMK + </a:t>
            </a:r>
            <a:r>
              <a:rPr lang="en-US" altLang="zh-CN" sz="1000" dirty="0" err="1"/>
              <a:t>ANonce</a:t>
            </a:r>
            <a:r>
              <a:rPr lang="en-US" altLang="zh-CN" sz="1000" dirty="0"/>
              <a:t> + </a:t>
            </a:r>
            <a:r>
              <a:rPr lang="en-US" altLang="zh-CN" sz="1000" dirty="0" err="1"/>
              <a:t>SNonce</a:t>
            </a:r>
            <a:r>
              <a:rPr lang="en-US" altLang="zh-CN" sz="1000" dirty="0"/>
              <a:t> + AA + SPA)</a:t>
            </a:r>
          </a:p>
          <a:p>
            <a:endParaRPr lang="en-US" altLang="zh-CN" sz="1000" dirty="0"/>
          </a:p>
          <a:p>
            <a:r>
              <a:rPr lang="zh-CN" altLang="en-US" sz="1000" dirty="0"/>
              <a:t>消息</a:t>
            </a:r>
            <a:r>
              <a:rPr lang="en-US" altLang="zh-CN" sz="1000" dirty="0"/>
              <a:t>1</a:t>
            </a:r>
          </a:p>
          <a:p>
            <a:r>
              <a:rPr lang="en-US" altLang="zh-CN" sz="1000" dirty="0"/>
              <a:t>4</a:t>
            </a:r>
            <a:r>
              <a:rPr lang="zh-CN" altLang="en-US" sz="1000" dirty="0"/>
              <a:t>次握手开始于验证器（</a:t>
            </a:r>
            <a:r>
              <a:rPr lang="en-US" altLang="zh-CN" sz="1000" dirty="0"/>
              <a:t>AP</a:t>
            </a:r>
            <a:r>
              <a:rPr lang="zh-CN" altLang="en-US" sz="1000" dirty="0"/>
              <a:t>），它产生一个随机的值（</a:t>
            </a:r>
            <a:r>
              <a:rPr lang="en-US" altLang="zh-CN" sz="1000" dirty="0" err="1"/>
              <a:t>ANonce</a:t>
            </a:r>
            <a:r>
              <a:rPr lang="zh-CN" altLang="en-US" sz="1000" dirty="0"/>
              <a:t>）。</a:t>
            </a:r>
            <a:r>
              <a:rPr lang="en-US" altLang="zh-CN" sz="1000" dirty="0" err="1"/>
              <a:t>ANonce</a:t>
            </a:r>
            <a:r>
              <a:rPr lang="zh-CN" altLang="en-US" sz="1000" dirty="0"/>
              <a:t>作为重放保护，必须是这个</a:t>
            </a:r>
            <a:r>
              <a:rPr lang="en-US" altLang="zh-CN" sz="1000" dirty="0"/>
              <a:t>PMK</a:t>
            </a:r>
            <a:r>
              <a:rPr lang="zh-CN" altLang="en-US" sz="1000" dirty="0"/>
              <a:t>之前没用过的值。验证器在消息</a:t>
            </a:r>
            <a:r>
              <a:rPr lang="en-US" altLang="zh-CN" sz="1000" dirty="0"/>
              <a:t>1</a:t>
            </a:r>
            <a:r>
              <a:rPr lang="zh-CN" altLang="en-US" sz="1000" dirty="0"/>
              <a:t>中发送</a:t>
            </a:r>
            <a:r>
              <a:rPr lang="en-US" altLang="zh-CN" sz="1000" dirty="0" err="1"/>
              <a:t>ANonce</a:t>
            </a:r>
            <a:r>
              <a:rPr lang="zh-CN" altLang="en-US" sz="1000" dirty="0"/>
              <a:t>给请求者。</a:t>
            </a:r>
          </a:p>
          <a:p>
            <a:endParaRPr lang="zh-CN" altLang="en-US" sz="1000" dirty="0"/>
          </a:p>
          <a:p>
            <a:r>
              <a:rPr lang="zh-CN" altLang="en-US" sz="1000" dirty="0"/>
              <a:t>消息</a:t>
            </a:r>
            <a:r>
              <a:rPr lang="en-US" altLang="zh-CN" sz="1000" dirty="0"/>
              <a:t>2</a:t>
            </a:r>
          </a:p>
          <a:p>
            <a:r>
              <a:rPr lang="zh-CN" altLang="en-US" sz="1000" dirty="0"/>
              <a:t>请求者也产生了它自己的随机</a:t>
            </a:r>
            <a:r>
              <a:rPr lang="en-US" altLang="zh-CN" sz="1000" dirty="0" err="1"/>
              <a:t>SNonce</a:t>
            </a:r>
            <a:r>
              <a:rPr lang="zh-CN" altLang="en-US" sz="1000" dirty="0"/>
              <a:t>，然后用这两个</a:t>
            </a:r>
            <a:r>
              <a:rPr lang="en-US" altLang="zh-CN" sz="1000" dirty="0" err="1"/>
              <a:t>Nonces</a:t>
            </a:r>
            <a:r>
              <a:rPr lang="zh-CN" altLang="en-US" sz="1000" dirty="0"/>
              <a:t>以及</a:t>
            </a:r>
            <a:r>
              <a:rPr lang="en-US" altLang="zh-CN" sz="1000" dirty="0"/>
              <a:t>PMK</a:t>
            </a:r>
            <a:r>
              <a:rPr lang="zh-CN" altLang="en-US" sz="1000" dirty="0"/>
              <a:t>生成了</a:t>
            </a:r>
            <a:r>
              <a:rPr lang="en-US" altLang="zh-CN" sz="1000" dirty="0"/>
              <a:t>PTK</a:t>
            </a:r>
            <a:r>
              <a:rPr lang="zh-CN" altLang="en-US" sz="1000" dirty="0"/>
              <a:t>。请求者回复消息</a:t>
            </a:r>
            <a:r>
              <a:rPr lang="en-US" altLang="zh-CN" sz="1000" dirty="0"/>
              <a:t>2</a:t>
            </a:r>
            <a:r>
              <a:rPr lang="zh-CN" altLang="en-US" sz="1000" dirty="0"/>
              <a:t>给验证器，即它自己的</a:t>
            </a:r>
            <a:r>
              <a:rPr lang="en-US" altLang="zh-CN" sz="1000" dirty="0"/>
              <a:t>Nonce</a:t>
            </a:r>
            <a:r>
              <a:rPr lang="zh-CN" altLang="en-US" sz="1000" dirty="0"/>
              <a:t>，还有一个</a:t>
            </a:r>
            <a:r>
              <a:rPr lang="en-US" altLang="zh-CN" sz="1000" dirty="0"/>
              <a:t>MIC</a:t>
            </a:r>
            <a:r>
              <a:rPr lang="zh-CN" altLang="en-US" sz="1000" dirty="0"/>
              <a:t>（</a:t>
            </a:r>
            <a:r>
              <a:rPr lang="en-US" altLang="zh-CN" sz="1000" dirty="0"/>
              <a:t>message integrity code</a:t>
            </a:r>
            <a:r>
              <a:rPr lang="zh-CN" altLang="en-US" sz="1000" dirty="0"/>
              <a:t>，消息验证码）作为</a:t>
            </a:r>
            <a:r>
              <a:rPr lang="en-US" altLang="zh-CN" sz="1000" dirty="0"/>
              <a:t>PMK</a:t>
            </a:r>
            <a:r>
              <a:rPr lang="zh-CN" altLang="en-US" sz="1000" dirty="0"/>
              <a:t>的验证。</a:t>
            </a:r>
          </a:p>
          <a:p>
            <a:endParaRPr lang="zh-CN" altLang="en-US" sz="1000" dirty="0"/>
          </a:p>
          <a:p>
            <a:r>
              <a:rPr lang="zh-CN" altLang="en-US" sz="1000" dirty="0"/>
              <a:t>消息</a:t>
            </a:r>
            <a:r>
              <a:rPr lang="en-US" altLang="zh-CN" sz="1000" dirty="0"/>
              <a:t>3</a:t>
            </a:r>
          </a:p>
          <a:p>
            <a:r>
              <a:rPr lang="zh-CN" altLang="en-US" sz="1000" dirty="0"/>
              <a:t>现在认证器也有了</a:t>
            </a:r>
            <a:r>
              <a:rPr lang="en-US" altLang="zh-CN" sz="1000" dirty="0"/>
              <a:t>2</a:t>
            </a:r>
            <a:r>
              <a:rPr lang="zh-CN" altLang="en-US" sz="1000" dirty="0"/>
              <a:t>个</a:t>
            </a:r>
            <a:r>
              <a:rPr lang="en-US" altLang="zh-CN" sz="1000" dirty="0" err="1"/>
              <a:t>Nonces</a:t>
            </a:r>
            <a:r>
              <a:rPr lang="zh-CN" altLang="en-US" sz="1000" dirty="0"/>
              <a:t>，可以生成</a:t>
            </a:r>
            <a:r>
              <a:rPr lang="en-US" altLang="zh-CN" sz="1000" dirty="0"/>
              <a:t>PTK</a:t>
            </a:r>
            <a:r>
              <a:rPr lang="zh-CN" altLang="en-US" sz="1000" dirty="0"/>
              <a:t>了，它先要验证请求者在消息</a:t>
            </a:r>
            <a:r>
              <a:rPr lang="en-US" altLang="zh-CN" sz="1000" dirty="0"/>
              <a:t>2</a:t>
            </a:r>
            <a:r>
              <a:rPr lang="zh-CN" altLang="en-US" sz="1000" dirty="0"/>
              <a:t>中发来的</a:t>
            </a:r>
            <a:r>
              <a:rPr lang="en-US" altLang="zh-CN" sz="1000" dirty="0"/>
              <a:t>MIC</a:t>
            </a:r>
            <a:r>
              <a:rPr lang="zh-CN" altLang="en-US" sz="1000" dirty="0"/>
              <a:t>等信息，验证成功后，如果需要就生成</a:t>
            </a:r>
            <a:r>
              <a:rPr lang="en-US" altLang="zh-CN" sz="1000" dirty="0"/>
              <a:t>GTK</a:t>
            </a:r>
            <a:r>
              <a:rPr lang="zh-CN" altLang="en-US" sz="1000" dirty="0"/>
              <a:t>。然后发送消息</a:t>
            </a:r>
            <a:r>
              <a:rPr lang="en-US" altLang="zh-CN" sz="1000" dirty="0"/>
              <a:t>3</a:t>
            </a:r>
            <a:r>
              <a:rPr lang="zh-CN" altLang="en-US" sz="1000" dirty="0"/>
              <a:t>，包括：</a:t>
            </a:r>
            <a:r>
              <a:rPr lang="en-US" altLang="zh-CN" sz="1000" dirty="0"/>
              <a:t>GTK</a:t>
            </a:r>
            <a:r>
              <a:rPr lang="zh-CN" altLang="en-US" sz="1000" dirty="0"/>
              <a:t>、告诉请求者安装</a:t>
            </a:r>
            <a:r>
              <a:rPr lang="en-US" altLang="zh-CN" sz="1000" dirty="0"/>
              <a:t>PTK</a:t>
            </a:r>
            <a:r>
              <a:rPr lang="zh-CN" altLang="en-US" sz="1000" dirty="0"/>
              <a:t>和</a:t>
            </a:r>
            <a:r>
              <a:rPr lang="en-US" altLang="zh-CN" sz="1000" dirty="0"/>
              <a:t>GTK</a:t>
            </a:r>
            <a:r>
              <a:rPr lang="zh-CN" altLang="en-US" sz="1000" dirty="0"/>
              <a:t>、接收顺序计数器（</a:t>
            </a:r>
            <a:r>
              <a:rPr lang="en-US" altLang="zh-CN" sz="1000" dirty="0"/>
              <a:t>RSC</a:t>
            </a:r>
            <a:r>
              <a:rPr lang="zh-CN" altLang="en-US" sz="1000" dirty="0"/>
              <a:t>，</a:t>
            </a:r>
            <a:r>
              <a:rPr lang="en-US" altLang="zh-CN" sz="1000" dirty="0"/>
              <a:t>receive sequence counter</a:t>
            </a:r>
            <a:r>
              <a:rPr lang="zh-CN" altLang="en-US" sz="1000" dirty="0"/>
              <a:t>）</a:t>
            </a:r>
            <a:r>
              <a:rPr lang="en-US" altLang="zh-CN" sz="1000" dirty="0"/>
              <a:t>——</a:t>
            </a:r>
            <a:r>
              <a:rPr lang="zh-CN" altLang="en-US" sz="1000" dirty="0"/>
              <a:t>即当前</a:t>
            </a:r>
            <a:r>
              <a:rPr lang="en-US" altLang="zh-CN" sz="1000" dirty="0"/>
              <a:t>GTK</a:t>
            </a:r>
            <a:r>
              <a:rPr lang="zh-CN" altLang="en-US" sz="1000" dirty="0"/>
              <a:t>的顺序号，并允许请求者检测重播的广播消息。</a:t>
            </a:r>
          </a:p>
          <a:p>
            <a:endParaRPr lang="zh-CN" altLang="en-US" sz="1000" dirty="0"/>
          </a:p>
          <a:p>
            <a:r>
              <a:rPr lang="zh-CN" altLang="en-US" sz="1000" dirty="0"/>
              <a:t>消息</a:t>
            </a:r>
            <a:r>
              <a:rPr lang="en-US" altLang="zh-CN" sz="1000" dirty="0"/>
              <a:t>4</a:t>
            </a:r>
          </a:p>
          <a:p>
            <a:r>
              <a:rPr lang="zh-CN" altLang="en-US" sz="1000" dirty="0"/>
              <a:t>请求者收到消息</a:t>
            </a:r>
            <a:r>
              <a:rPr lang="en-US" altLang="zh-CN" sz="1000" dirty="0"/>
              <a:t>3</a:t>
            </a:r>
            <a:r>
              <a:rPr lang="zh-CN" altLang="en-US" sz="1000" dirty="0"/>
              <a:t>，验证</a:t>
            </a:r>
            <a:r>
              <a:rPr lang="en-US" altLang="zh-CN" sz="1000" dirty="0"/>
              <a:t>MIC</a:t>
            </a:r>
            <a:r>
              <a:rPr lang="zh-CN" altLang="en-US" sz="1000" dirty="0"/>
              <a:t>，安装密钥，发送消息</a:t>
            </a:r>
            <a:r>
              <a:rPr lang="en-US" altLang="zh-CN" sz="1000" dirty="0"/>
              <a:t>4</a:t>
            </a:r>
            <a:r>
              <a:rPr lang="zh-CN" altLang="en-US" sz="1000" dirty="0"/>
              <a:t>，一个确认信息。验证器收到消息</a:t>
            </a:r>
            <a:r>
              <a:rPr lang="en-US" altLang="zh-CN" sz="1000" dirty="0"/>
              <a:t>4</a:t>
            </a:r>
            <a:r>
              <a:rPr lang="zh-CN" altLang="en-US" sz="1000" dirty="0"/>
              <a:t>，验证</a:t>
            </a:r>
            <a:r>
              <a:rPr lang="en-US" altLang="zh-CN" sz="1000" dirty="0"/>
              <a:t>MIC</a:t>
            </a:r>
            <a:r>
              <a:rPr lang="zh-CN" altLang="en-US" sz="1000" dirty="0"/>
              <a:t>，安装相同的密钥。此时，双方安装了相同的</a:t>
            </a:r>
            <a:r>
              <a:rPr lang="en-US" altLang="zh-CN" sz="1000" dirty="0"/>
              <a:t>PTK</a:t>
            </a:r>
            <a:r>
              <a:rPr lang="zh-CN" altLang="en-US" sz="1000" dirty="0"/>
              <a:t>和</a:t>
            </a:r>
            <a:r>
              <a:rPr lang="en-US" altLang="zh-CN" sz="1000" dirty="0"/>
              <a:t>GTK</a:t>
            </a:r>
            <a:r>
              <a:rPr lang="zh-CN" altLang="en-US" sz="1000" dirty="0"/>
              <a:t>，并且确认了对方知道</a:t>
            </a:r>
            <a:r>
              <a:rPr lang="en-US" altLang="zh-CN" sz="1000" dirty="0"/>
              <a:t>PMK</a:t>
            </a:r>
            <a:r>
              <a:rPr lang="zh-CN" altLang="en-US" sz="10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23092"/>
            <a:ext cx="3240360" cy="28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854" y="3607118"/>
            <a:ext cx="3096344" cy="5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027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26</a:t>
            </a:fld>
            <a:endParaRPr lang="zh-CN" altLang="en-US"/>
          </a:p>
        </p:txBody>
      </p:sp>
      <p:sp>
        <p:nvSpPr>
          <p:cNvPr id="5" name="矩形 4"/>
          <p:cNvSpPr/>
          <p:nvPr/>
        </p:nvSpPr>
        <p:spPr>
          <a:xfrm>
            <a:off x="323528" y="123478"/>
            <a:ext cx="1730410" cy="369332"/>
          </a:xfrm>
          <a:prstGeom prst="rect">
            <a:avLst/>
          </a:prstGeom>
        </p:spPr>
        <p:txBody>
          <a:bodyPr wrap="none">
            <a:spAutoFit/>
          </a:bodyPr>
          <a:lstStyle/>
          <a:p>
            <a:r>
              <a:rPr lang="en-US" altLang="zh-CN" dirty="0" smtClean="0"/>
              <a:t>802.11n</a:t>
            </a:r>
            <a:r>
              <a:rPr lang="zh-CN" altLang="en-US" dirty="0" smtClean="0"/>
              <a:t>新特性</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62658"/>
            <a:ext cx="5003279" cy="294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324708" y="988320"/>
            <a:ext cx="3456384" cy="2308324"/>
          </a:xfrm>
          <a:prstGeom prst="rect">
            <a:avLst/>
          </a:prstGeom>
        </p:spPr>
        <p:txBody>
          <a:bodyPr wrap="square">
            <a:spAutoFit/>
          </a:bodyPr>
          <a:lstStyle/>
          <a:p>
            <a:r>
              <a:rPr lang="en-US" altLang="zh-CN" sz="1200" dirty="0"/>
              <a:t>802.11n</a:t>
            </a:r>
            <a:r>
              <a:rPr lang="zh-CN" altLang="en-US" sz="1200" dirty="0"/>
              <a:t>最高速率可达</a:t>
            </a:r>
            <a:r>
              <a:rPr lang="en-US" altLang="zh-CN" sz="1200" dirty="0" smtClean="0"/>
              <a:t>600Mbps</a:t>
            </a:r>
            <a:r>
              <a:rPr lang="zh-CN" altLang="en-US" sz="1200" dirty="0" smtClean="0"/>
              <a:t>（</a:t>
            </a:r>
            <a:r>
              <a:rPr lang="en-US" altLang="zh-CN" sz="1200" dirty="0" smtClean="0"/>
              <a:t>VHT</a:t>
            </a:r>
            <a:r>
              <a:rPr lang="zh-CN" altLang="en-US" sz="1200" dirty="0" smtClean="0"/>
              <a:t>则为</a:t>
            </a:r>
            <a:r>
              <a:rPr lang="en-US" altLang="zh-CN" sz="1200" dirty="0" smtClean="0"/>
              <a:t>800</a:t>
            </a:r>
            <a:r>
              <a:rPr lang="zh-CN" altLang="en-US" sz="1200" dirty="0" smtClean="0"/>
              <a:t>）</a:t>
            </a:r>
            <a:endParaRPr lang="en-US" altLang="zh-CN" sz="1200" dirty="0"/>
          </a:p>
          <a:p>
            <a:r>
              <a:rPr lang="en-US" altLang="zh-CN" sz="1200" dirty="0"/>
              <a:t> 802.11n</a:t>
            </a:r>
            <a:r>
              <a:rPr lang="zh-CN" altLang="en-US" sz="1200" dirty="0"/>
              <a:t>协议为双频工作模式，支持</a:t>
            </a:r>
            <a:r>
              <a:rPr lang="en-US" altLang="zh-CN" sz="1200" dirty="0"/>
              <a:t>2.4GHz</a:t>
            </a:r>
            <a:r>
              <a:rPr lang="zh-CN" altLang="en-US" sz="1200" dirty="0"/>
              <a:t>和</a:t>
            </a:r>
            <a:r>
              <a:rPr lang="en-US" altLang="zh-CN" sz="1200" dirty="0"/>
              <a:t>5GHz</a:t>
            </a:r>
          </a:p>
          <a:p>
            <a:r>
              <a:rPr lang="en-US" altLang="zh-CN" sz="1200" dirty="0"/>
              <a:t> 802.11n</a:t>
            </a:r>
            <a:r>
              <a:rPr lang="zh-CN" altLang="en-US" sz="1200" dirty="0"/>
              <a:t>采用</a:t>
            </a:r>
            <a:r>
              <a:rPr lang="en-US" altLang="zh-CN" sz="1200" dirty="0" smtClean="0"/>
              <a:t>MIMO</a:t>
            </a:r>
            <a:r>
              <a:rPr lang="zh-CN" altLang="en-US" sz="1200" dirty="0"/>
              <a:t>（多进多出）</a:t>
            </a:r>
            <a:r>
              <a:rPr lang="zh-CN" altLang="en-US" sz="1200" dirty="0" smtClean="0"/>
              <a:t>与</a:t>
            </a:r>
            <a:r>
              <a:rPr lang="en-US" altLang="zh-CN" sz="1200" dirty="0"/>
              <a:t>OFDM</a:t>
            </a:r>
            <a:r>
              <a:rPr lang="zh-CN" altLang="en-US" sz="1200" dirty="0"/>
              <a:t>相结合</a:t>
            </a:r>
          </a:p>
          <a:p>
            <a:r>
              <a:rPr lang="zh-CN" altLang="en-US" sz="1200" dirty="0"/>
              <a:t> 传输距离大大增加，网络的吞吐量性能提高</a:t>
            </a:r>
          </a:p>
          <a:p>
            <a:r>
              <a:rPr lang="zh-CN" altLang="en-US" sz="1200" dirty="0"/>
              <a:t> 更多的子载波</a:t>
            </a:r>
          </a:p>
          <a:p>
            <a:r>
              <a:rPr lang="zh-CN" altLang="en-US" sz="1200" dirty="0"/>
              <a:t> 速率提升</a:t>
            </a:r>
            <a:r>
              <a:rPr lang="en-US" altLang="zh-CN" sz="1200" dirty="0"/>
              <a:t>-</a:t>
            </a:r>
            <a:r>
              <a:rPr lang="zh-CN" altLang="en-US" sz="1200" dirty="0"/>
              <a:t>编码率</a:t>
            </a:r>
          </a:p>
          <a:p>
            <a:r>
              <a:rPr lang="zh-CN" altLang="en-US" sz="1200" dirty="0"/>
              <a:t> 更短的帧间保护间隔（</a:t>
            </a:r>
            <a:r>
              <a:rPr lang="en-US" altLang="zh-CN" sz="1200" dirty="0"/>
              <a:t>Short GI</a:t>
            </a:r>
            <a:r>
              <a:rPr lang="zh-CN" altLang="en-US" sz="1200" dirty="0"/>
              <a:t>）</a:t>
            </a:r>
          </a:p>
          <a:p>
            <a:r>
              <a:rPr lang="zh-CN" altLang="en-US" sz="1200" dirty="0"/>
              <a:t> 信道绑定</a:t>
            </a:r>
            <a:r>
              <a:rPr lang="en-US" altLang="zh-CN" sz="1200" dirty="0"/>
              <a:t>40M</a:t>
            </a:r>
            <a:r>
              <a:rPr lang="zh-CN" altLang="en-US" sz="1200" dirty="0"/>
              <a:t>频宽模式</a:t>
            </a:r>
          </a:p>
          <a:p>
            <a:r>
              <a:rPr lang="zh-CN" altLang="en-US" sz="1200" dirty="0"/>
              <a:t> </a:t>
            </a:r>
            <a:r>
              <a:rPr lang="en-US" altLang="zh-CN" sz="1200" dirty="0"/>
              <a:t>MIMO</a:t>
            </a:r>
            <a:r>
              <a:rPr lang="zh-CN" altLang="en-US" sz="1200" dirty="0"/>
              <a:t>及波束成形技术</a:t>
            </a:r>
          </a:p>
          <a:p>
            <a:r>
              <a:rPr lang="zh-CN" altLang="en-US" sz="1200" dirty="0"/>
              <a:t> 帧聚合技术（</a:t>
            </a:r>
            <a:r>
              <a:rPr lang="en-US" altLang="zh-CN" sz="1200" dirty="0"/>
              <a:t>A-MSDU&amp;A-MPDU</a:t>
            </a:r>
            <a:r>
              <a:rPr lang="zh-CN" altLang="en-US" sz="1200" dirty="0"/>
              <a:t>）</a:t>
            </a:r>
          </a:p>
        </p:txBody>
      </p:sp>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27</a:t>
            </a:fld>
            <a:endParaRPr lang="zh-CN" altLang="en-US"/>
          </a:p>
        </p:txBody>
      </p:sp>
      <p:sp>
        <p:nvSpPr>
          <p:cNvPr id="5" name="矩形 4"/>
          <p:cNvSpPr/>
          <p:nvPr/>
        </p:nvSpPr>
        <p:spPr>
          <a:xfrm>
            <a:off x="323528" y="915566"/>
            <a:ext cx="4572000" cy="2123658"/>
          </a:xfrm>
          <a:prstGeom prst="rect">
            <a:avLst/>
          </a:prstGeom>
        </p:spPr>
        <p:txBody>
          <a:bodyPr>
            <a:spAutoFit/>
          </a:bodyPr>
          <a:lstStyle/>
          <a:p>
            <a:r>
              <a:rPr lang="zh-CN" altLang="en-US" sz="1200" dirty="0"/>
              <a:t>作为</a:t>
            </a:r>
            <a:r>
              <a:rPr lang="en-US" altLang="zh-CN" sz="1200" dirty="0"/>
              <a:t>802.11n</a:t>
            </a:r>
            <a:r>
              <a:rPr lang="zh-CN" altLang="en-US" sz="1200" dirty="0"/>
              <a:t>标准的延续，</a:t>
            </a:r>
            <a:r>
              <a:rPr lang="en-US" altLang="zh-CN" sz="1200" dirty="0"/>
              <a:t>802.11ac</a:t>
            </a:r>
            <a:r>
              <a:rPr lang="zh-CN" altLang="en-US" sz="1200" dirty="0"/>
              <a:t>主要工作频段为</a:t>
            </a:r>
            <a:r>
              <a:rPr lang="en-US" altLang="zh-CN" sz="1200" dirty="0"/>
              <a:t>5GHz</a:t>
            </a:r>
            <a:r>
              <a:rPr lang="zh-CN" altLang="en-US" sz="1200" dirty="0"/>
              <a:t>频率，</a:t>
            </a:r>
          </a:p>
          <a:p>
            <a:r>
              <a:rPr lang="zh-CN" altLang="en-US" sz="1200" dirty="0"/>
              <a:t>以及支持</a:t>
            </a:r>
            <a:r>
              <a:rPr lang="en-US" altLang="zh-CN" sz="1200" dirty="0"/>
              <a:t>MIMO</a:t>
            </a:r>
            <a:r>
              <a:rPr lang="zh-CN" altLang="en-US" sz="1200" dirty="0"/>
              <a:t>技术，并在此基础上技术改进与创新，以求达到</a:t>
            </a:r>
          </a:p>
          <a:p>
            <a:r>
              <a:rPr lang="en-US" altLang="zh-CN" sz="1200" dirty="0"/>
              <a:t>7</a:t>
            </a:r>
            <a:r>
              <a:rPr lang="en-US" altLang="zh-CN" sz="1200" dirty="0" smtClean="0"/>
              <a:t>Gbps</a:t>
            </a:r>
            <a:r>
              <a:rPr lang="zh-CN" altLang="en-US" sz="1200" dirty="0"/>
              <a:t>吞吐量的目标。</a:t>
            </a:r>
          </a:p>
          <a:p>
            <a:r>
              <a:rPr lang="zh-CN" altLang="en-US" sz="1200" dirty="0"/>
              <a:t> </a:t>
            </a:r>
            <a:r>
              <a:rPr lang="en-US" altLang="zh-CN" sz="1200" dirty="0"/>
              <a:t>802.11ac</a:t>
            </a:r>
            <a:r>
              <a:rPr lang="zh-CN" altLang="en-US" sz="1200" dirty="0"/>
              <a:t>将向后兼容</a:t>
            </a:r>
            <a:r>
              <a:rPr lang="en-US" altLang="zh-CN" sz="1200" dirty="0"/>
              <a:t>802.11</a:t>
            </a:r>
            <a:r>
              <a:rPr lang="zh-CN" altLang="en-US" sz="1200" dirty="0"/>
              <a:t>全系列现有及即将发布的所有标准</a:t>
            </a:r>
            <a:r>
              <a:rPr lang="zh-CN" altLang="en-US" sz="1200" dirty="0" smtClean="0"/>
              <a:t>和规范</a:t>
            </a:r>
            <a:r>
              <a:rPr lang="zh-CN" altLang="en-US" sz="1200" dirty="0"/>
              <a:t>。</a:t>
            </a:r>
          </a:p>
          <a:p>
            <a:r>
              <a:rPr lang="zh-CN" altLang="en-US" sz="1200" dirty="0"/>
              <a:t> 安全性方面，它将完全遵循</a:t>
            </a:r>
            <a:r>
              <a:rPr lang="en-US" altLang="zh-CN" sz="1200" dirty="0"/>
              <a:t>802.11i</a:t>
            </a:r>
            <a:r>
              <a:rPr lang="zh-CN" altLang="en-US" sz="1200" dirty="0"/>
              <a:t>安全标准的所有内容。</a:t>
            </a:r>
          </a:p>
          <a:p>
            <a:r>
              <a:rPr lang="zh-CN" altLang="en-US" sz="1200" dirty="0"/>
              <a:t> </a:t>
            </a:r>
            <a:r>
              <a:rPr lang="en-US" altLang="zh-CN" sz="1200" dirty="0"/>
              <a:t>802.11ac</a:t>
            </a:r>
            <a:r>
              <a:rPr lang="zh-CN" altLang="en-US" sz="1200" dirty="0"/>
              <a:t>技术改进：</a:t>
            </a:r>
          </a:p>
          <a:p>
            <a:r>
              <a:rPr lang="zh-CN" altLang="en-US" sz="1200" dirty="0"/>
              <a:t> 更大信道带宽，最大</a:t>
            </a:r>
            <a:r>
              <a:rPr lang="en-US" altLang="zh-CN" sz="1200" dirty="0"/>
              <a:t>160MHz</a:t>
            </a:r>
          </a:p>
          <a:p>
            <a:r>
              <a:rPr lang="en-US" altLang="zh-CN" sz="1200" dirty="0"/>
              <a:t> </a:t>
            </a:r>
            <a:r>
              <a:rPr lang="zh-CN" altLang="en-US" sz="1200" dirty="0"/>
              <a:t>更多空间流，最多</a:t>
            </a:r>
            <a:r>
              <a:rPr lang="en-US" altLang="zh-CN" sz="1200" dirty="0"/>
              <a:t>MIMO8*8</a:t>
            </a:r>
          </a:p>
          <a:p>
            <a:r>
              <a:rPr lang="en-US" altLang="zh-CN" sz="1200" dirty="0"/>
              <a:t> </a:t>
            </a:r>
            <a:r>
              <a:rPr lang="zh-CN" altLang="en-US" sz="1200" dirty="0"/>
              <a:t>更高阶调制方式，最大</a:t>
            </a:r>
            <a:r>
              <a:rPr lang="en-US" altLang="zh-CN" sz="1200" dirty="0" smtClean="0"/>
              <a:t>256QAM</a:t>
            </a:r>
          </a:p>
          <a:p>
            <a:r>
              <a:rPr lang="zh-CN" altLang="en-US" sz="1200" dirty="0" smtClean="0"/>
              <a:t>     多用户 </a:t>
            </a:r>
            <a:r>
              <a:rPr lang="en-US" altLang="zh-CN" sz="1200" dirty="0" smtClean="0"/>
              <a:t>MIMO</a:t>
            </a:r>
            <a:r>
              <a:rPr lang="zh-CN" altLang="en-US" sz="1200" dirty="0" smtClean="0"/>
              <a:t>（</a:t>
            </a:r>
            <a:r>
              <a:rPr lang="en-US" altLang="zh-CN" sz="1200" dirty="0" smtClean="0"/>
              <a:t>MU-MIMO</a:t>
            </a:r>
            <a:r>
              <a:rPr lang="zh-CN" altLang="en-US" sz="1200" dirty="0" smtClean="0"/>
              <a:t>）</a:t>
            </a:r>
            <a:endParaRPr lang="zh-CN" altLang="en-US" sz="1200" dirty="0"/>
          </a:p>
        </p:txBody>
      </p:sp>
      <p:sp>
        <p:nvSpPr>
          <p:cNvPr id="8" name="矩形 7"/>
          <p:cNvSpPr/>
          <p:nvPr/>
        </p:nvSpPr>
        <p:spPr>
          <a:xfrm>
            <a:off x="323528" y="123478"/>
            <a:ext cx="1837811" cy="369332"/>
          </a:xfrm>
          <a:prstGeom prst="rect">
            <a:avLst/>
          </a:prstGeom>
        </p:spPr>
        <p:txBody>
          <a:bodyPr wrap="none">
            <a:spAutoFit/>
          </a:bodyPr>
          <a:lstStyle/>
          <a:p>
            <a:r>
              <a:rPr lang="en-US" altLang="zh-CN" dirty="0" smtClean="0"/>
              <a:t>802.11ac</a:t>
            </a:r>
            <a:r>
              <a:rPr lang="zh-CN" altLang="en-US" dirty="0" smtClean="0"/>
              <a:t>新特性</a:t>
            </a:r>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63838"/>
            <a:ext cx="4594417" cy="112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945" y="885665"/>
            <a:ext cx="4002002" cy="138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1646" y="2777704"/>
            <a:ext cx="4038301" cy="171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28</a:t>
            </a:fld>
            <a:endParaRPr lang="zh-CN" altLang="en-US"/>
          </a:p>
        </p:txBody>
      </p:sp>
      <p:sp>
        <p:nvSpPr>
          <p:cNvPr id="5" name="TextBox 4"/>
          <p:cNvSpPr txBox="1"/>
          <p:nvPr/>
        </p:nvSpPr>
        <p:spPr>
          <a:xfrm>
            <a:off x="611560" y="339503"/>
            <a:ext cx="2520280" cy="369332"/>
          </a:xfrm>
          <a:prstGeom prst="rect">
            <a:avLst/>
          </a:prstGeom>
          <a:noFill/>
        </p:spPr>
        <p:txBody>
          <a:bodyPr wrap="square" rtlCol="0">
            <a:spAutoFit/>
          </a:bodyPr>
          <a:lstStyle/>
          <a:p>
            <a:r>
              <a:rPr lang="en-US" altLang="zh-CN" dirty="0" smtClean="0"/>
              <a:t>OFDM</a:t>
            </a:r>
            <a:r>
              <a:rPr lang="zh-CN" altLang="en-US" dirty="0" smtClean="0"/>
              <a:t>简单介绍</a:t>
            </a:r>
            <a:endParaRPr lang="zh-CN" altLang="en-US" dirty="0"/>
          </a:p>
        </p:txBody>
      </p:sp>
      <p:sp>
        <p:nvSpPr>
          <p:cNvPr id="6" name="矩形 5"/>
          <p:cNvSpPr/>
          <p:nvPr/>
        </p:nvSpPr>
        <p:spPr>
          <a:xfrm>
            <a:off x="107504" y="832198"/>
            <a:ext cx="4572000" cy="261610"/>
          </a:xfrm>
          <a:prstGeom prst="rect">
            <a:avLst/>
          </a:prstGeom>
        </p:spPr>
        <p:txBody>
          <a:bodyPr>
            <a:spAutoFit/>
          </a:bodyPr>
          <a:lstStyle/>
          <a:p>
            <a:r>
              <a:rPr lang="en-US" altLang="zh-CN" sz="1100" dirty="0"/>
              <a:t>sin(t)</a:t>
            </a:r>
            <a:r>
              <a:rPr lang="zh-CN" altLang="en-US" sz="1100" dirty="0"/>
              <a:t>和</a:t>
            </a:r>
            <a:r>
              <a:rPr lang="en-US" altLang="zh-CN" sz="1100" dirty="0"/>
              <a:t>sin(2t)</a:t>
            </a:r>
            <a:r>
              <a:rPr lang="zh-CN" altLang="en-US" sz="1100" dirty="0"/>
              <a:t>是</a:t>
            </a:r>
            <a:r>
              <a:rPr lang="zh-CN" altLang="en-US" sz="1100" dirty="0" smtClean="0"/>
              <a:t>正交的，</a:t>
            </a:r>
            <a:r>
              <a:rPr lang="en-US" altLang="zh-CN" sz="1100" dirty="0" smtClean="0"/>
              <a:t>sin(t</a:t>
            </a:r>
            <a:r>
              <a:rPr lang="en-US" altLang="zh-CN" sz="1100" dirty="0"/>
              <a:t>)·sin(2t)</a:t>
            </a:r>
            <a:r>
              <a:rPr lang="zh-CN" altLang="en-US" sz="1100" dirty="0"/>
              <a:t>在区间</a:t>
            </a:r>
            <a:r>
              <a:rPr lang="en-US" altLang="zh-CN" sz="1100" dirty="0"/>
              <a:t>[0,2</a:t>
            </a:r>
            <a:r>
              <a:rPr lang="el-GR" altLang="zh-CN" sz="1100" dirty="0"/>
              <a:t>π]</a:t>
            </a:r>
            <a:r>
              <a:rPr lang="zh-CN" altLang="en-US" sz="1100" dirty="0"/>
              <a:t>上的积分为</a:t>
            </a:r>
            <a:r>
              <a:rPr lang="en-US" altLang="zh-CN" sz="1100" dirty="0"/>
              <a:t>0</a:t>
            </a:r>
            <a:endParaRPr lang="zh-CN" altLang="en-US" sz="11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403" y="689081"/>
            <a:ext cx="4762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51520" y="1275606"/>
            <a:ext cx="3770290" cy="1277273"/>
          </a:xfrm>
          <a:prstGeom prst="rect">
            <a:avLst/>
          </a:prstGeom>
        </p:spPr>
        <p:txBody>
          <a:bodyPr wrap="square">
            <a:spAutoFit/>
          </a:bodyPr>
          <a:lstStyle/>
          <a:p>
            <a:r>
              <a:rPr lang="en-US" altLang="zh-CN" sz="1100" dirty="0"/>
              <a:t>sin(t)</a:t>
            </a:r>
            <a:r>
              <a:rPr lang="zh-CN" altLang="en-US" sz="1100" dirty="0"/>
              <a:t>传送信号</a:t>
            </a:r>
            <a:r>
              <a:rPr lang="en-US" altLang="zh-CN" sz="1100" dirty="0"/>
              <a:t>a</a:t>
            </a:r>
            <a:r>
              <a:rPr lang="zh-CN" altLang="en-US" sz="1100" dirty="0"/>
              <a:t>，因此发送</a:t>
            </a:r>
            <a:r>
              <a:rPr lang="en-US" altLang="zh-CN" sz="1100" dirty="0" err="1"/>
              <a:t>a·sin</a:t>
            </a:r>
            <a:r>
              <a:rPr lang="en-US" altLang="zh-CN" sz="1100" dirty="0"/>
              <a:t>(t)</a:t>
            </a:r>
            <a:r>
              <a:rPr lang="zh-CN" altLang="en-US" sz="1100" dirty="0"/>
              <a:t>，</a:t>
            </a:r>
            <a:r>
              <a:rPr lang="en-US" altLang="zh-CN" sz="1100" dirty="0"/>
              <a:t>sin(2t)</a:t>
            </a:r>
            <a:r>
              <a:rPr lang="zh-CN" altLang="en-US" sz="1100" dirty="0"/>
              <a:t>传送信号</a:t>
            </a:r>
            <a:r>
              <a:rPr lang="en-US" altLang="zh-CN" sz="1100" dirty="0"/>
              <a:t>b</a:t>
            </a:r>
            <a:r>
              <a:rPr lang="zh-CN" altLang="en-US" sz="1100" dirty="0"/>
              <a:t>，因此发送</a:t>
            </a:r>
            <a:r>
              <a:rPr lang="en-US" altLang="zh-CN" sz="1100" dirty="0" err="1"/>
              <a:t>b·sin</a:t>
            </a:r>
            <a:r>
              <a:rPr lang="en-US" altLang="zh-CN" sz="1100" dirty="0"/>
              <a:t>(2t)</a:t>
            </a:r>
            <a:r>
              <a:rPr lang="zh-CN" altLang="en-US" sz="1100" dirty="0"/>
              <a:t>。其中，</a:t>
            </a:r>
            <a:r>
              <a:rPr lang="en-US" altLang="zh-CN" sz="1100" dirty="0"/>
              <a:t>sin(t)</a:t>
            </a:r>
            <a:r>
              <a:rPr lang="zh-CN" altLang="en-US" sz="1100" dirty="0"/>
              <a:t>和</a:t>
            </a:r>
            <a:r>
              <a:rPr lang="en-US" altLang="zh-CN" sz="1100" dirty="0"/>
              <a:t>sin(2t)</a:t>
            </a:r>
            <a:r>
              <a:rPr lang="zh-CN" altLang="en-US" sz="1100" dirty="0"/>
              <a:t>的用处是用来承载信号，是收发端预先规定好的信息，在本文中一律称为子载波；调制在子载波上的幅度信号</a:t>
            </a:r>
            <a:r>
              <a:rPr lang="en-US" altLang="zh-CN" sz="1100" dirty="0"/>
              <a:t>a</a:t>
            </a:r>
            <a:r>
              <a:rPr lang="zh-CN" altLang="en-US" sz="1100" dirty="0"/>
              <a:t>和</a:t>
            </a:r>
            <a:r>
              <a:rPr lang="en-US" altLang="zh-CN" sz="1100" dirty="0"/>
              <a:t>b</a:t>
            </a:r>
            <a:r>
              <a:rPr lang="zh-CN" altLang="en-US" sz="1100" dirty="0"/>
              <a:t>，才是需要发送的信息。因此在信道中传送的信号为</a:t>
            </a:r>
            <a:r>
              <a:rPr lang="en-US" altLang="zh-CN" sz="1100" dirty="0" err="1"/>
              <a:t>a·sin</a:t>
            </a:r>
            <a:r>
              <a:rPr lang="en-US" altLang="zh-CN" sz="1100" dirty="0"/>
              <a:t>(t)+</a:t>
            </a:r>
            <a:r>
              <a:rPr lang="en-US" altLang="zh-CN" sz="1100" dirty="0" err="1"/>
              <a:t>b·sin</a:t>
            </a:r>
            <a:r>
              <a:rPr lang="en-US" altLang="zh-CN" sz="1100" dirty="0"/>
              <a:t>(2t)</a:t>
            </a:r>
            <a:r>
              <a:rPr lang="zh-CN" altLang="en-US" sz="1100" dirty="0"/>
              <a:t>。在接收端，分别对接收到的信号作关于</a:t>
            </a:r>
            <a:r>
              <a:rPr lang="en-US" altLang="zh-CN" sz="1100" dirty="0"/>
              <a:t>sin(t)</a:t>
            </a:r>
            <a:r>
              <a:rPr lang="zh-CN" altLang="en-US" sz="1100" dirty="0"/>
              <a:t>和</a:t>
            </a:r>
            <a:r>
              <a:rPr lang="en-US" altLang="zh-CN" sz="1100" dirty="0"/>
              <a:t>sin(2t)</a:t>
            </a:r>
            <a:r>
              <a:rPr lang="zh-CN" altLang="en-US" sz="1100" dirty="0"/>
              <a:t>的积分检测，就可以得到</a:t>
            </a:r>
            <a:r>
              <a:rPr lang="en-US" altLang="zh-CN" sz="1100" dirty="0"/>
              <a:t>a</a:t>
            </a:r>
            <a:r>
              <a:rPr lang="zh-CN" altLang="en-US" sz="1100" dirty="0"/>
              <a:t>和</a:t>
            </a:r>
            <a:r>
              <a:rPr lang="en-US" altLang="zh-CN" sz="1100" dirty="0"/>
              <a:t>b</a:t>
            </a:r>
            <a:r>
              <a:rPr lang="zh-CN" altLang="en-US" sz="1100" dirty="0"/>
              <a:t>了。</a:t>
            </a:r>
          </a:p>
        </p:txBody>
      </p:sp>
      <p:sp>
        <p:nvSpPr>
          <p:cNvPr id="9" name="矩形 8"/>
          <p:cNvSpPr/>
          <p:nvPr/>
        </p:nvSpPr>
        <p:spPr>
          <a:xfrm>
            <a:off x="448667" y="3180194"/>
            <a:ext cx="1669909" cy="261610"/>
          </a:xfrm>
          <a:prstGeom prst="rect">
            <a:avLst/>
          </a:prstGeom>
        </p:spPr>
        <p:txBody>
          <a:bodyPr wrap="square">
            <a:spAutoFit/>
          </a:bodyPr>
          <a:lstStyle/>
          <a:p>
            <a:r>
              <a:rPr lang="zh-CN" altLang="en-US" sz="1100" dirty="0"/>
              <a:t>发送</a:t>
            </a:r>
            <a:r>
              <a:rPr lang="en-US" altLang="zh-CN" sz="1100" dirty="0"/>
              <a:t>a</a:t>
            </a:r>
            <a:r>
              <a:rPr lang="zh-CN" altLang="en-US" sz="1100" dirty="0"/>
              <a:t>信号的</a:t>
            </a:r>
            <a:r>
              <a:rPr lang="en-US" altLang="zh-CN" sz="1100" dirty="0"/>
              <a:t>sin(t)</a:t>
            </a:r>
            <a:endParaRPr lang="zh-CN" altLang="en-US" sz="1100" dirty="0"/>
          </a:p>
        </p:txBody>
      </p:sp>
      <p:sp>
        <p:nvSpPr>
          <p:cNvPr id="10" name="矩形 9"/>
          <p:cNvSpPr/>
          <p:nvPr/>
        </p:nvSpPr>
        <p:spPr>
          <a:xfrm>
            <a:off x="430578" y="4239918"/>
            <a:ext cx="1353256" cy="261610"/>
          </a:xfrm>
          <a:prstGeom prst="rect">
            <a:avLst/>
          </a:prstGeom>
        </p:spPr>
        <p:txBody>
          <a:bodyPr wrap="none">
            <a:spAutoFit/>
          </a:bodyPr>
          <a:lstStyle/>
          <a:p>
            <a:r>
              <a:rPr lang="zh-CN" altLang="en-US" sz="1100" dirty="0"/>
              <a:t>发送</a:t>
            </a:r>
            <a:r>
              <a:rPr lang="en-US" altLang="zh-CN" sz="1100" dirty="0"/>
              <a:t>b</a:t>
            </a:r>
            <a:r>
              <a:rPr lang="zh-CN" altLang="en-US" sz="1100" dirty="0"/>
              <a:t>信号的</a:t>
            </a:r>
            <a:r>
              <a:rPr lang="en-US" altLang="zh-CN" sz="1100" dirty="0"/>
              <a:t>sin(2t)</a:t>
            </a:r>
            <a:endParaRPr lang="zh-CN" altLang="en-US" sz="1100" dirty="0"/>
          </a:p>
        </p:txBody>
      </p:sp>
      <p:sp>
        <p:nvSpPr>
          <p:cNvPr id="11" name="矩形 10"/>
          <p:cNvSpPr/>
          <p:nvPr/>
        </p:nvSpPr>
        <p:spPr>
          <a:xfrm>
            <a:off x="1956284" y="3703415"/>
            <a:ext cx="3010395" cy="261610"/>
          </a:xfrm>
          <a:prstGeom prst="rect">
            <a:avLst/>
          </a:prstGeom>
        </p:spPr>
        <p:txBody>
          <a:bodyPr wrap="square">
            <a:spAutoFit/>
          </a:bodyPr>
          <a:lstStyle/>
          <a:p>
            <a:r>
              <a:rPr lang="zh-CN" altLang="en-US" sz="1100" dirty="0"/>
              <a:t>发送在无线空间的叠加信号</a:t>
            </a:r>
            <a:r>
              <a:rPr lang="en-US" altLang="zh-CN" sz="1100" dirty="0" err="1"/>
              <a:t>a·sin</a:t>
            </a:r>
            <a:r>
              <a:rPr lang="en-US" altLang="zh-CN" sz="1100" dirty="0"/>
              <a:t>(t)+</a:t>
            </a:r>
            <a:r>
              <a:rPr lang="en-US" altLang="zh-CN" sz="1100" dirty="0" err="1"/>
              <a:t>b·sin</a:t>
            </a:r>
            <a:r>
              <a:rPr lang="en-US" altLang="zh-CN" sz="1100" dirty="0"/>
              <a:t>(2t</a:t>
            </a:r>
            <a:r>
              <a:rPr lang="en-US" altLang="zh-CN" sz="1100" dirty="0" smtClean="0"/>
              <a:t>)</a:t>
            </a:r>
            <a:endParaRPr lang="en-US" altLang="zh-CN" sz="1100" dirty="0"/>
          </a:p>
        </p:txBody>
      </p:sp>
      <p:sp>
        <p:nvSpPr>
          <p:cNvPr id="13" name="矩形 12"/>
          <p:cNvSpPr/>
          <p:nvPr/>
        </p:nvSpPr>
        <p:spPr>
          <a:xfrm>
            <a:off x="5436096" y="3180194"/>
            <a:ext cx="2400016" cy="261610"/>
          </a:xfrm>
          <a:prstGeom prst="rect">
            <a:avLst/>
          </a:prstGeom>
        </p:spPr>
        <p:txBody>
          <a:bodyPr wrap="none">
            <a:spAutoFit/>
          </a:bodyPr>
          <a:lstStyle/>
          <a:p>
            <a:r>
              <a:rPr lang="zh-CN" altLang="en-US" sz="1100" dirty="0"/>
              <a:t>接收信号乘</a:t>
            </a:r>
            <a:r>
              <a:rPr lang="en-US" altLang="zh-CN" sz="1100" dirty="0"/>
              <a:t>sin(t)</a:t>
            </a:r>
            <a:r>
              <a:rPr lang="zh-CN" altLang="en-US" sz="1100" dirty="0"/>
              <a:t>，积分解码出</a:t>
            </a:r>
            <a:r>
              <a:rPr lang="en-US" altLang="zh-CN" sz="1100" dirty="0"/>
              <a:t>a</a:t>
            </a:r>
            <a:r>
              <a:rPr lang="zh-CN" altLang="en-US" sz="1100" dirty="0" smtClean="0"/>
              <a:t>信号</a:t>
            </a:r>
            <a:endParaRPr lang="zh-CN" altLang="en-US" sz="1100" dirty="0"/>
          </a:p>
        </p:txBody>
      </p:sp>
      <p:sp>
        <p:nvSpPr>
          <p:cNvPr id="14" name="矩形 13"/>
          <p:cNvSpPr/>
          <p:nvPr/>
        </p:nvSpPr>
        <p:spPr>
          <a:xfrm>
            <a:off x="5395219" y="4239918"/>
            <a:ext cx="2481770" cy="261610"/>
          </a:xfrm>
          <a:prstGeom prst="rect">
            <a:avLst/>
          </a:prstGeom>
        </p:spPr>
        <p:txBody>
          <a:bodyPr wrap="none">
            <a:spAutoFit/>
          </a:bodyPr>
          <a:lstStyle/>
          <a:p>
            <a:r>
              <a:rPr lang="zh-CN" altLang="en-US" sz="1100" dirty="0"/>
              <a:t>接收信号乘</a:t>
            </a:r>
            <a:r>
              <a:rPr lang="en-US" altLang="zh-CN" sz="1100" dirty="0"/>
              <a:t>sin(2t)</a:t>
            </a:r>
            <a:r>
              <a:rPr lang="zh-CN" altLang="en-US" sz="1100" dirty="0"/>
              <a:t>，积分解码出</a:t>
            </a:r>
            <a:r>
              <a:rPr lang="en-US" altLang="zh-CN" sz="1100" dirty="0"/>
              <a:t>b</a:t>
            </a:r>
            <a:r>
              <a:rPr lang="zh-CN" altLang="en-US" sz="1100" dirty="0"/>
              <a:t>信号</a:t>
            </a:r>
          </a:p>
        </p:txBody>
      </p:sp>
      <p:sp>
        <p:nvSpPr>
          <p:cNvPr id="15" name="右箭头 14"/>
          <p:cNvSpPr/>
          <p:nvPr/>
        </p:nvSpPr>
        <p:spPr>
          <a:xfrm>
            <a:off x="4860032" y="3298835"/>
            <a:ext cx="432048" cy="26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860032" y="4239918"/>
            <a:ext cx="432048" cy="26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1463817" y="3703364"/>
            <a:ext cx="432048" cy="26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2"/>
          </p:nvPr>
        </p:nvSpPr>
        <p:spPr>
          <a:xfrm>
            <a:off x="1763688" y="4869657"/>
            <a:ext cx="2133600" cy="273844"/>
          </a:xfrm>
        </p:spPr>
        <p:txBody>
          <a:bodyPr/>
          <a:lstStyle/>
          <a:p>
            <a:fld id="{3CE31727-74EA-4656-B5AA-42822A54BE7A}" type="datetime1">
              <a:rPr lang="zh-CN" altLang="en-US" smtClean="0"/>
              <a:pPr/>
              <a:t>2018/8/3</a:t>
            </a:fld>
            <a:endParaRPr lang="zh-CN" altLang="en-US" dirty="0"/>
          </a:p>
        </p:txBody>
      </p:sp>
      <p:sp>
        <p:nvSpPr>
          <p:cNvPr id="9" name="页脚占位符 4"/>
          <p:cNvSpPr>
            <a:spLocks noGrp="1"/>
          </p:cNvSpPr>
          <p:nvPr>
            <p:ph type="ftr" sz="quarter" idx="3"/>
          </p:nvPr>
        </p:nvSpPr>
        <p:spPr>
          <a:xfrm>
            <a:off x="-756592" y="4869657"/>
            <a:ext cx="3320008" cy="273844"/>
          </a:xfrm>
        </p:spPr>
        <p:txBody>
          <a:bodyPr/>
          <a:lstStyle/>
          <a:p>
            <a:r>
              <a:rPr lang="zh-CN" altLang="en-US" smtClean="0"/>
              <a:t>成都天软信息技术有限公司</a:t>
            </a:r>
            <a:endParaRPr lang="zh-CN" altLang="en-US" dirty="0"/>
          </a:p>
        </p:txBody>
      </p:sp>
      <p:sp>
        <p:nvSpPr>
          <p:cNvPr id="10" name="灯片编号占位符 8"/>
          <p:cNvSpPr>
            <a:spLocks noGrp="1"/>
          </p:cNvSpPr>
          <p:nvPr>
            <p:ph type="sldNum" sz="quarter" idx="4"/>
          </p:nvPr>
        </p:nvSpPr>
        <p:spPr>
          <a:xfrm>
            <a:off x="3059832" y="4872649"/>
            <a:ext cx="2133600" cy="273844"/>
          </a:xfrm>
        </p:spPr>
        <p:txBody>
          <a:bodyPr/>
          <a:lstStyle/>
          <a:p>
            <a:fld id="{4A60B1E3-9BA7-4BB6-B4B8-4148C81833D5}" type="slidenum">
              <a:rPr lang="zh-CN" altLang="en-US" smtClean="0"/>
              <a:pPr/>
              <a:t>2</a:t>
            </a:fld>
            <a:endParaRPr lang="zh-CN" altLang="en-US"/>
          </a:p>
        </p:txBody>
      </p:sp>
      <p:sp>
        <p:nvSpPr>
          <p:cNvPr id="3" name="TextBox 2"/>
          <p:cNvSpPr txBox="1"/>
          <p:nvPr/>
        </p:nvSpPr>
        <p:spPr>
          <a:xfrm>
            <a:off x="467544" y="699542"/>
            <a:ext cx="2736304" cy="338554"/>
          </a:xfrm>
          <a:prstGeom prst="rect">
            <a:avLst/>
          </a:prstGeom>
          <a:noFill/>
        </p:spPr>
        <p:txBody>
          <a:bodyPr wrap="square" rtlCol="0">
            <a:spAutoFit/>
          </a:bodyPr>
          <a:lstStyle/>
          <a:p>
            <a:r>
              <a:rPr lang="zh-CN" altLang="en-US" sz="1600" dirty="0" smtClean="0"/>
              <a:t>什么是</a:t>
            </a:r>
            <a:r>
              <a:rPr lang="en-US" altLang="zh-CN" sz="1600" dirty="0" smtClean="0"/>
              <a:t>WLAN</a:t>
            </a:r>
            <a:r>
              <a:rPr lang="zh-CN" altLang="en-US" sz="1600" dirty="0" smtClean="0"/>
              <a:t>？</a:t>
            </a:r>
            <a:endParaRPr lang="zh-CN" altLang="en-US" sz="1600" dirty="0"/>
          </a:p>
        </p:txBody>
      </p:sp>
      <p:sp>
        <p:nvSpPr>
          <p:cNvPr id="5" name="TextBox 4"/>
          <p:cNvSpPr txBox="1"/>
          <p:nvPr/>
        </p:nvSpPr>
        <p:spPr>
          <a:xfrm>
            <a:off x="467544" y="1419622"/>
            <a:ext cx="7859800" cy="1569660"/>
          </a:xfrm>
          <a:prstGeom prst="rect">
            <a:avLst/>
          </a:prstGeom>
          <a:noFill/>
        </p:spPr>
        <p:txBody>
          <a:bodyPr wrap="square" rtlCol="0">
            <a:spAutoFit/>
          </a:bodyPr>
          <a:lstStyle/>
          <a:p>
            <a:r>
              <a:rPr lang="zh-CN" altLang="en-US" sz="1600" dirty="0" smtClean="0">
                <a:solidFill>
                  <a:srgbClr val="000000"/>
                </a:solidFill>
                <a:cs typeface="Times New Roman" pitchFamily="18" charset="0"/>
              </a:rPr>
              <a:t>无线局域网</a:t>
            </a:r>
            <a:r>
              <a:rPr lang="en-US" altLang="zh-CN" sz="1600" dirty="0" smtClean="0">
                <a:solidFill>
                  <a:srgbClr val="000000"/>
                </a:solidFill>
                <a:cs typeface="Times New Roman" pitchFamily="18" charset="0"/>
              </a:rPr>
              <a:t>WLAN(wireless local area network)</a:t>
            </a:r>
            <a:r>
              <a:rPr lang="zh-CN" altLang="en-US" sz="1600" dirty="0" smtClean="0">
                <a:solidFill>
                  <a:srgbClr val="000000"/>
                </a:solidFill>
                <a:cs typeface="Times New Roman" pitchFamily="18" charset="0"/>
              </a:rPr>
              <a:t>是计算机网络与无线通信技术相结合的产物。它以无线多址信道作为传输媒介，利用电磁波完成数据交互，实现传统有线局域网的功能。</a:t>
            </a:r>
            <a:r>
              <a:rPr lang="en-US" altLang="zh-CN" sz="1600" dirty="0" smtClean="0"/>
              <a:t> WLAN</a:t>
            </a:r>
            <a:r>
              <a:rPr lang="zh-CN" altLang="en-US" sz="1600" dirty="0" smtClean="0"/>
              <a:t>的定义有广义和狭义两种：广义上讲</a:t>
            </a:r>
            <a:r>
              <a:rPr lang="en-US" altLang="zh-CN" sz="1600" dirty="0" smtClean="0"/>
              <a:t>WLAN</a:t>
            </a:r>
            <a:r>
              <a:rPr lang="zh-CN" altLang="en-US" sz="1600" dirty="0" smtClean="0"/>
              <a:t>是以各种无线电波（如激光、红外线等）的无线信道来代替有线局域网中的部分或全部传输介质所构成的网络。</a:t>
            </a:r>
            <a:r>
              <a:rPr lang="en-US" altLang="zh-CN" sz="1600" dirty="0" smtClean="0"/>
              <a:t>WLAN</a:t>
            </a:r>
            <a:r>
              <a:rPr lang="zh-CN" altLang="en-US" sz="1600" dirty="0" smtClean="0"/>
              <a:t>的狭义定义是基于</a:t>
            </a:r>
            <a:r>
              <a:rPr lang="en-US" altLang="zh-CN" sz="1600" dirty="0" smtClean="0"/>
              <a:t>IEEE 802.11</a:t>
            </a:r>
            <a:r>
              <a:rPr lang="zh-CN" altLang="en-US" sz="1600" dirty="0" smtClean="0"/>
              <a:t>系列标准，利用高频无线射频（如</a:t>
            </a:r>
            <a:r>
              <a:rPr lang="en-US" altLang="zh-CN" sz="1600" dirty="0" smtClean="0"/>
              <a:t>2.4GHz</a:t>
            </a:r>
            <a:r>
              <a:rPr lang="zh-CN" altLang="en-US" sz="1600" dirty="0" smtClean="0"/>
              <a:t>或</a:t>
            </a:r>
            <a:r>
              <a:rPr lang="en-US" altLang="zh-CN" sz="1600" dirty="0" smtClean="0"/>
              <a:t>5GHz</a:t>
            </a:r>
            <a:r>
              <a:rPr lang="zh-CN" altLang="en-US" sz="1600" dirty="0" smtClean="0"/>
              <a:t>频段的无线电磁波）作为传输介质的无线局域网</a:t>
            </a:r>
            <a:endParaRPr lang="zh-CN" altLang="en-US" sz="1600" dirty="0">
              <a:solidFill>
                <a:srgbClr val="000000"/>
              </a:solidFill>
              <a:cs typeface="Times New Roman" pitchFamily="18" charset="0"/>
            </a:endParaRPr>
          </a:p>
        </p:txBody>
      </p:sp>
      <p:pic>
        <p:nvPicPr>
          <p:cNvPr id="25601" name="Picture 1" descr="C:\Users\Administrator\Desktop\新建文件夹\images.png"/>
          <p:cNvPicPr>
            <a:picLocks noChangeAspect="1" noChangeArrowheads="1"/>
          </p:cNvPicPr>
          <p:nvPr/>
        </p:nvPicPr>
        <p:blipFill>
          <a:blip r:embed="rId2" cstate="print"/>
          <a:srcRect/>
          <a:stretch>
            <a:fillRect/>
          </a:stretch>
        </p:blipFill>
        <p:spPr bwMode="auto">
          <a:xfrm>
            <a:off x="611560" y="3507854"/>
            <a:ext cx="2520280" cy="617552"/>
          </a:xfrm>
          <a:prstGeom prst="rect">
            <a:avLst/>
          </a:prstGeom>
          <a:noFill/>
        </p:spPr>
      </p:pic>
    </p:spTree>
    <p:extLst>
      <p:ext uri="{BB962C8B-B14F-4D97-AF65-F5344CB8AC3E}">
        <p14:creationId xmlns:p14="http://schemas.microsoft.com/office/powerpoint/2010/main" val="3937070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1"/>
                                        </p:tgtEl>
                                        <p:attrNameLst>
                                          <p:attrName>style.visibility</p:attrName>
                                        </p:attrNameLst>
                                      </p:cBhvr>
                                      <p:to>
                                        <p:strVal val="visible"/>
                                      </p:to>
                                    </p:set>
                                    <p:anim calcmode="lin" valueType="num">
                                      <p:cBhvr additive="base">
                                        <p:cTn id="7" dur="500" fill="hold"/>
                                        <p:tgtEl>
                                          <p:spTgt spid="25601"/>
                                        </p:tgtEl>
                                        <p:attrNameLst>
                                          <p:attrName>ppt_x</p:attrName>
                                        </p:attrNameLst>
                                      </p:cBhvr>
                                      <p:tavLst>
                                        <p:tav tm="0">
                                          <p:val>
                                            <p:strVal val="#ppt_x"/>
                                          </p:val>
                                        </p:tav>
                                        <p:tav tm="100000">
                                          <p:val>
                                            <p:strVal val="#ppt_x"/>
                                          </p:val>
                                        </p:tav>
                                      </p:tavLst>
                                    </p:anim>
                                    <p:anim calcmode="lin" valueType="num">
                                      <p:cBhvr additive="base">
                                        <p:cTn id="8" dur="500" fill="hold"/>
                                        <p:tgtEl>
                                          <p:spTgt spid="25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29</a:t>
            </a:fld>
            <a:endParaRPr lang="zh-CN" alt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1923678"/>
            <a:ext cx="4986808" cy="1792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55526"/>
            <a:ext cx="8315416" cy="3631763"/>
          </a:xfrm>
          <a:prstGeom prst="rect">
            <a:avLst/>
          </a:prstGeom>
        </p:spPr>
        <p:txBody>
          <a:bodyPr wrap="square">
            <a:spAutoFit/>
          </a:bodyPr>
          <a:lstStyle/>
          <a:p>
            <a:pPr latinLnBrk="1"/>
            <a:r>
              <a:rPr lang="en-US" altLang="zh-CN" sz="1000" dirty="0" smtClean="0"/>
              <a:t>1</a:t>
            </a:r>
            <a:r>
              <a:rPr lang="zh-CN" altLang="en-US" sz="1000" dirty="0" smtClean="0"/>
              <a:t>将</a:t>
            </a:r>
            <a:r>
              <a:rPr lang="en-US" altLang="zh-CN" sz="1000" dirty="0"/>
              <a:t>sin(t)</a:t>
            </a:r>
            <a:r>
              <a:rPr lang="zh-CN" altLang="en-US" sz="1000" dirty="0"/>
              <a:t>和</a:t>
            </a:r>
            <a:r>
              <a:rPr lang="en-US" altLang="zh-CN" sz="1000" dirty="0"/>
              <a:t>sin(2t)</a:t>
            </a:r>
            <a:r>
              <a:rPr lang="zh-CN" altLang="en-US" sz="1000" dirty="0"/>
              <a:t>扩展到更多的子载波序列</a:t>
            </a:r>
            <a:r>
              <a:rPr lang="en-US" altLang="zh-CN" sz="1000" dirty="0"/>
              <a:t>{sin(2</a:t>
            </a:r>
            <a:r>
              <a:rPr lang="el-GR" altLang="zh-CN" sz="1000" dirty="0"/>
              <a:t>π·Δ</a:t>
            </a:r>
            <a:r>
              <a:rPr lang="en-US" altLang="zh-CN" sz="1000" dirty="0" err="1"/>
              <a:t>f·t</a:t>
            </a:r>
            <a:r>
              <a:rPr lang="en-US" altLang="zh-CN" sz="1000" dirty="0"/>
              <a:t>)</a:t>
            </a:r>
            <a:r>
              <a:rPr lang="zh-CN" altLang="en-US" sz="1000" dirty="0"/>
              <a:t>，</a:t>
            </a:r>
            <a:r>
              <a:rPr lang="en-US" altLang="zh-CN" sz="1000" dirty="0"/>
              <a:t>sin(2</a:t>
            </a:r>
            <a:r>
              <a:rPr lang="el-GR" altLang="zh-CN" sz="1000" dirty="0"/>
              <a:t>π·Δ</a:t>
            </a:r>
            <a:r>
              <a:rPr lang="en-US" altLang="zh-CN" sz="1000" dirty="0"/>
              <a:t>f·2t)</a:t>
            </a:r>
            <a:r>
              <a:rPr lang="zh-CN" altLang="en-US" sz="1000" dirty="0"/>
              <a:t>，</a:t>
            </a:r>
            <a:r>
              <a:rPr lang="en-US" altLang="zh-CN" sz="1000" dirty="0"/>
              <a:t>sin(2</a:t>
            </a:r>
            <a:r>
              <a:rPr lang="el-GR" altLang="zh-CN" sz="1000" dirty="0"/>
              <a:t>π·Δ</a:t>
            </a:r>
            <a:r>
              <a:rPr lang="en-US" altLang="zh-CN" sz="1000" dirty="0"/>
              <a:t>f·3t),...,sin(2</a:t>
            </a:r>
            <a:r>
              <a:rPr lang="el-GR" altLang="zh-CN" sz="1000" dirty="0"/>
              <a:t>π·Δ</a:t>
            </a:r>
            <a:r>
              <a:rPr lang="en-US" altLang="zh-CN" sz="1000" dirty="0" err="1"/>
              <a:t>f·kt</a:t>
            </a:r>
            <a:r>
              <a:rPr lang="en-US" altLang="zh-CN" sz="1000" dirty="0"/>
              <a:t>)} (</a:t>
            </a:r>
            <a:r>
              <a:rPr lang="zh-CN" altLang="en-US" sz="1000" dirty="0"/>
              <a:t>例如</a:t>
            </a:r>
            <a:r>
              <a:rPr lang="en-US" altLang="zh-CN" sz="1000" dirty="0"/>
              <a:t>k=16</a:t>
            </a:r>
            <a:r>
              <a:rPr lang="zh-CN" altLang="en-US" sz="1000" dirty="0"/>
              <a:t>，</a:t>
            </a:r>
            <a:r>
              <a:rPr lang="en-US" altLang="zh-CN" sz="1000" dirty="0"/>
              <a:t>256</a:t>
            </a:r>
            <a:r>
              <a:rPr lang="zh-CN" altLang="en-US" sz="1000" dirty="0"/>
              <a:t>，</a:t>
            </a:r>
            <a:r>
              <a:rPr lang="en-US" altLang="zh-CN" sz="1000" dirty="0"/>
              <a:t>1024</a:t>
            </a:r>
            <a:r>
              <a:rPr lang="zh-CN" altLang="en-US" sz="1000" dirty="0"/>
              <a:t>等</a:t>
            </a:r>
            <a:r>
              <a:rPr lang="en-US" altLang="zh-CN" sz="1000" dirty="0"/>
              <a:t>)</a:t>
            </a:r>
            <a:r>
              <a:rPr lang="zh-CN" altLang="en-US" sz="1000" dirty="0"/>
              <a:t>，应该是很好理解的事情。其中，</a:t>
            </a:r>
            <a:r>
              <a:rPr lang="en-US" altLang="zh-CN" sz="1000" dirty="0"/>
              <a:t>2</a:t>
            </a:r>
            <a:r>
              <a:rPr lang="el-GR" altLang="zh-CN" sz="1000" dirty="0"/>
              <a:t>π</a:t>
            </a:r>
            <a:r>
              <a:rPr lang="zh-CN" altLang="en-US" sz="1000" dirty="0"/>
              <a:t>是常量；</a:t>
            </a:r>
            <a:r>
              <a:rPr lang="el-GR" altLang="zh-CN" sz="1000" dirty="0"/>
              <a:t>Δ</a:t>
            </a:r>
            <a:r>
              <a:rPr lang="en-US" altLang="zh-CN" sz="1000" dirty="0"/>
              <a:t>f</a:t>
            </a:r>
            <a:r>
              <a:rPr lang="zh-CN" altLang="en-US" sz="1000" dirty="0"/>
              <a:t>是事先选好的载频间隔，也是常量。</a:t>
            </a:r>
            <a:r>
              <a:rPr lang="en-US" altLang="zh-CN" sz="1000" dirty="0"/>
              <a:t>1t,2t,3t,...,</a:t>
            </a:r>
            <a:r>
              <a:rPr lang="en-US" altLang="zh-CN" sz="1000" dirty="0" err="1"/>
              <a:t>kt</a:t>
            </a:r>
            <a:r>
              <a:rPr lang="zh-CN" altLang="en-US" sz="1000" dirty="0"/>
              <a:t>保证了正弦波序列的正交性</a:t>
            </a:r>
            <a:r>
              <a:rPr lang="zh-CN" altLang="en-US" sz="1000" dirty="0" smtClean="0"/>
              <a:t>。</a:t>
            </a:r>
            <a:endParaRPr lang="en-US" altLang="zh-CN" sz="1000" dirty="0" smtClean="0"/>
          </a:p>
          <a:p>
            <a:pPr latinLnBrk="1"/>
            <a:endParaRPr lang="zh-CN" altLang="en-US" sz="1000" dirty="0"/>
          </a:p>
          <a:p>
            <a:pPr latinLnBrk="1"/>
            <a:r>
              <a:rPr lang="en-US" altLang="zh-CN" sz="1000" dirty="0" smtClean="0"/>
              <a:t>2</a:t>
            </a:r>
            <a:r>
              <a:rPr lang="zh-CN" altLang="en-US" sz="1000" dirty="0"/>
              <a:t> </a:t>
            </a:r>
            <a:r>
              <a:rPr lang="zh-CN" altLang="en-US" sz="1000" dirty="0" smtClean="0"/>
              <a:t>将</a:t>
            </a:r>
            <a:r>
              <a:rPr lang="en-US" altLang="zh-CN" sz="1000" dirty="0" err="1"/>
              <a:t>cos</a:t>
            </a:r>
            <a:r>
              <a:rPr lang="en-US" altLang="zh-CN" sz="1000" dirty="0"/>
              <a:t>(t)</a:t>
            </a:r>
            <a:r>
              <a:rPr lang="zh-CN" altLang="en-US" sz="1000" dirty="0"/>
              <a:t>也引入。容易证明，</a:t>
            </a:r>
            <a:r>
              <a:rPr lang="en-US" altLang="zh-CN" sz="1000" dirty="0" err="1"/>
              <a:t>cos</a:t>
            </a:r>
            <a:r>
              <a:rPr lang="en-US" altLang="zh-CN" sz="1000" dirty="0"/>
              <a:t>(t)</a:t>
            </a:r>
            <a:r>
              <a:rPr lang="zh-CN" altLang="en-US" sz="1000" dirty="0"/>
              <a:t>与</a:t>
            </a:r>
            <a:r>
              <a:rPr lang="en-US" altLang="zh-CN" sz="1000" dirty="0"/>
              <a:t>sin(t)</a:t>
            </a:r>
            <a:r>
              <a:rPr lang="zh-CN" altLang="en-US" sz="1000" dirty="0"/>
              <a:t>是正交的，也与整个</a:t>
            </a:r>
            <a:r>
              <a:rPr lang="en-US" altLang="zh-CN" sz="1000" dirty="0"/>
              <a:t>sin(</a:t>
            </a:r>
            <a:r>
              <a:rPr lang="en-US" altLang="zh-CN" sz="1000" dirty="0" err="1"/>
              <a:t>kt</a:t>
            </a:r>
            <a:r>
              <a:rPr lang="en-US" altLang="zh-CN" sz="1000" dirty="0"/>
              <a:t>)</a:t>
            </a:r>
            <a:r>
              <a:rPr lang="zh-CN" altLang="en-US" sz="1000" dirty="0"/>
              <a:t>的正交族相正交。同样，</a:t>
            </a:r>
            <a:r>
              <a:rPr lang="en-US" altLang="zh-CN" sz="1000" dirty="0" err="1"/>
              <a:t>cos</a:t>
            </a:r>
            <a:r>
              <a:rPr lang="en-US" altLang="zh-CN" sz="1000" dirty="0"/>
              <a:t>(</a:t>
            </a:r>
            <a:r>
              <a:rPr lang="en-US" altLang="zh-CN" sz="1000" dirty="0" err="1"/>
              <a:t>kt</a:t>
            </a:r>
            <a:r>
              <a:rPr lang="en-US" altLang="zh-CN" sz="1000" dirty="0"/>
              <a:t>)</a:t>
            </a:r>
            <a:r>
              <a:rPr lang="zh-CN" altLang="en-US" sz="1000" dirty="0"/>
              <a:t>也与整个</a:t>
            </a:r>
            <a:r>
              <a:rPr lang="en-US" altLang="zh-CN" sz="1000" dirty="0"/>
              <a:t>sin(</a:t>
            </a:r>
            <a:r>
              <a:rPr lang="en-US" altLang="zh-CN" sz="1000" dirty="0" err="1"/>
              <a:t>kt</a:t>
            </a:r>
            <a:r>
              <a:rPr lang="en-US" altLang="zh-CN" sz="1000" dirty="0"/>
              <a:t>)</a:t>
            </a:r>
            <a:r>
              <a:rPr lang="zh-CN" altLang="en-US" sz="1000" dirty="0"/>
              <a:t>的正交族相正交。因此发射序列扩展到</a:t>
            </a:r>
            <a:r>
              <a:rPr lang="en-US" altLang="zh-CN" sz="1000" dirty="0"/>
              <a:t>{sin(2</a:t>
            </a:r>
            <a:r>
              <a:rPr lang="el-GR" altLang="zh-CN" sz="1000" dirty="0"/>
              <a:t>π·Δ</a:t>
            </a:r>
            <a:r>
              <a:rPr lang="en-US" altLang="zh-CN" sz="1000" dirty="0" err="1"/>
              <a:t>f·t</a:t>
            </a:r>
            <a:r>
              <a:rPr lang="en-US" altLang="zh-CN" sz="1000" dirty="0"/>
              <a:t>),sin(2</a:t>
            </a:r>
            <a:r>
              <a:rPr lang="el-GR" altLang="zh-CN" sz="1000" dirty="0"/>
              <a:t>π·Δ</a:t>
            </a:r>
            <a:r>
              <a:rPr lang="en-US" altLang="zh-CN" sz="1000" dirty="0"/>
              <a:t>f·2t),sin(2</a:t>
            </a:r>
            <a:r>
              <a:rPr lang="el-GR" altLang="zh-CN" sz="1000" dirty="0"/>
              <a:t>π·Δ</a:t>
            </a:r>
            <a:r>
              <a:rPr lang="en-US" altLang="zh-CN" sz="1000" dirty="0"/>
              <a:t>f·3t),...,sin(2</a:t>
            </a:r>
            <a:r>
              <a:rPr lang="el-GR" altLang="zh-CN" sz="1000" dirty="0"/>
              <a:t>π·Δ</a:t>
            </a:r>
            <a:r>
              <a:rPr lang="en-US" altLang="zh-CN" sz="1000" dirty="0" err="1"/>
              <a:t>f·kt</a:t>
            </a:r>
            <a:r>
              <a:rPr lang="en-US" altLang="zh-CN" sz="1000" dirty="0"/>
              <a:t>),</a:t>
            </a:r>
            <a:r>
              <a:rPr lang="en-US" altLang="zh-CN" sz="1000" dirty="0" err="1"/>
              <a:t>cos</a:t>
            </a:r>
            <a:r>
              <a:rPr lang="en-US" altLang="zh-CN" sz="1000" dirty="0"/>
              <a:t>(2</a:t>
            </a:r>
            <a:r>
              <a:rPr lang="el-GR" altLang="zh-CN" sz="1000" dirty="0"/>
              <a:t>π·Δ</a:t>
            </a:r>
            <a:r>
              <a:rPr lang="en-US" altLang="zh-CN" sz="1000" dirty="0" err="1"/>
              <a:t>f·t</a:t>
            </a:r>
            <a:r>
              <a:rPr lang="en-US" altLang="zh-CN" sz="1000" dirty="0"/>
              <a:t>),</a:t>
            </a:r>
            <a:r>
              <a:rPr lang="en-US" altLang="zh-CN" sz="1000" dirty="0" err="1"/>
              <a:t>cos</a:t>
            </a:r>
            <a:r>
              <a:rPr lang="en-US" altLang="zh-CN" sz="1000" dirty="0"/>
              <a:t>(2</a:t>
            </a:r>
            <a:r>
              <a:rPr lang="el-GR" altLang="zh-CN" sz="1000" dirty="0"/>
              <a:t>π·Δ</a:t>
            </a:r>
            <a:r>
              <a:rPr lang="en-US" altLang="zh-CN" sz="1000" dirty="0"/>
              <a:t>f·2t),</a:t>
            </a:r>
            <a:r>
              <a:rPr lang="en-US" altLang="zh-CN" sz="1000" dirty="0" err="1"/>
              <a:t>cos</a:t>
            </a:r>
            <a:r>
              <a:rPr lang="en-US" altLang="zh-CN" sz="1000" dirty="0"/>
              <a:t>(2</a:t>
            </a:r>
            <a:r>
              <a:rPr lang="el-GR" altLang="zh-CN" sz="1000" dirty="0"/>
              <a:t>π·Δ</a:t>
            </a:r>
            <a:r>
              <a:rPr lang="en-US" altLang="zh-CN" sz="1000" dirty="0"/>
              <a:t>f·3t),...,</a:t>
            </a:r>
            <a:r>
              <a:rPr lang="en-US" altLang="zh-CN" sz="1000" dirty="0" err="1"/>
              <a:t>cos</a:t>
            </a:r>
            <a:r>
              <a:rPr lang="en-US" altLang="zh-CN" sz="1000" dirty="0"/>
              <a:t>(2</a:t>
            </a:r>
            <a:r>
              <a:rPr lang="el-GR" altLang="zh-CN" sz="1000" dirty="0"/>
              <a:t>π·Δ</a:t>
            </a:r>
            <a:r>
              <a:rPr lang="en-US" altLang="zh-CN" sz="1000" dirty="0" err="1"/>
              <a:t>f·kt</a:t>
            </a:r>
            <a:r>
              <a:rPr lang="en-US" altLang="zh-CN" sz="1000" dirty="0"/>
              <a:t>)}</a:t>
            </a:r>
            <a:r>
              <a:rPr lang="zh-CN" altLang="en-US" sz="1000" dirty="0"/>
              <a:t>也就顺理成章了</a:t>
            </a:r>
            <a:r>
              <a:rPr lang="zh-CN" altLang="en-US" sz="1000" dirty="0" smtClean="0"/>
              <a:t>。</a:t>
            </a:r>
            <a:endParaRPr lang="en-US" altLang="zh-CN" sz="1000" dirty="0" smtClean="0"/>
          </a:p>
          <a:p>
            <a:pPr latinLnBrk="1"/>
            <a:endParaRPr lang="zh-CN" altLang="en-US" sz="1000" dirty="0"/>
          </a:p>
          <a:p>
            <a:pPr latinLnBrk="1"/>
            <a:r>
              <a:rPr lang="en-US" altLang="zh-CN" sz="1000" dirty="0" smtClean="0"/>
              <a:t>3</a:t>
            </a:r>
            <a:r>
              <a:rPr lang="zh-CN" altLang="en-US" sz="1000" dirty="0"/>
              <a:t> 经过前两步的扩充，选好了</a:t>
            </a:r>
            <a:r>
              <a:rPr lang="en-US" altLang="zh-CN" sz="1000" dirty="0"/>
              <a:t>2</a:t>
            </a:r>
            <a:r>
              <a:rPr lang="zh-CN" altLang="en-US" sz="1000" dirty="0"/>
              <a:t>组正交序列</a:t>
            </a:r>
            <a:r>
              <a:rPr lang="en-US" altLang="zh-CN" sz="1000" dirty="0"/>
              <a:t>sin(</a:t>
            </a:r>
            <a:r>
              <a:rPr lang="en-US" altLang="zh-CN" sz="1000" dirty="0" err="1"/>
              <a:t>kt</a:t>
            </a:r>
            <a:r>
              <a:rPr lang="en-US" altLang="zh-CN" sz="1000" dirty="0"/>
              <a:t>)</a:t>
            </a:r>
            <a:r>
              <a:rPr lang="zh-CN" altLang="en-US" sz="1000" dirty="0"/>
              <a:t>和</a:t>
            </a:r>
            <a:r>
              <a:rPr lang="en-US" altLang="zh-CN" sz="1000" dirty="0" err="1"/>
              <a:t>cos</a:t>
            </a:r>
            <a:r>
              <a:rPr lang="en-US" altLang="zh-CN" sz="1000" dirty="0"/>
              <a:t>(</a:t>
            </a:r>
            <a:r>
              <a:rPr lang="en-US" altLang="zh-CN" sz="1000" dirty="0" err="1"/>
              <a:t>kt</a:t>
            </a:r>
            <a:r>
              <a:rPr lang="en-US" altLang="zh-CN" sz="1000" dirty="0"/>
              <a:t>)</a:t>
            </a:r>
            <a:r>
              <a:rPr lang="zh-CN" altLang="en-US" sz="1000" dirty="0"/>
              <a:t>，这只是传输的</a:t>
            </a:r>
            <a:r>
              <a:rPr lang="en-US" altLang="zh-CN" sz="1000" dirty="0"/>
              <a:t>"</a:t>
            </a:r>
            <a:r>
              <a:rPr lang="zh-CN" altLang="en-US" sz="1000" dirty="0"/>
              <a:t>介质</a:t>
            </a:r>
            <a:r>
              <a:rPr lang="en-US" altLang="zh-CN" sz="1000" dirty="0"/>
              <a:t>"</a:t>
            </a:r>
            <a:r>
              <a:rPr lang="zh-CN" altLang="en-US" sz="1000" dirty="0"/>
              <a:t>。真正要传输的信息还需要调制在这些载波上，即</a:t>
            </a:r>
            <a:r>
              <a:rPr lang="en-US" altLang="zh-CN" sz="1000" dirty="0"/>
              <a:t>sin(t),sin(2t),...,sin(</a:t>
            </a:r>
            <a:r>
              <a:rPr lang="en-US" altLang="zh-CN" sz="1000" dirty="0" err="1"/>
              <a:t>kt</a:t>
            </a:r>
            <a:r>
              <a:rPr lang="en-US" altLang="zh-CN" sz="1000" dirty="0"/>
              <a:t>)</a:t>
            </a:r>
            <a:r>
              <a:rPr lang="zh-CN" altLang="en-US" sz="1000" dirty="0"/>
              <a:t>分别幅度调制</a:t>
            </a:r>
            <a:r>
              <a:rPr lang="en-US" altLang="zh-CN" sz="1000" dirty="0"/>
              <a:t>a1,a2,...,</a:t>
            </a:r>
            <a:r>
              <a:rPr lang="en-US" altLang="zh-CN" sz="1000" dirty="0" err="1"/>
              <a:t>ak</a:t>
            </a:r>
            <a:r>
              <a:rPr lang="zh-CN" altLang="en-US" sz="1000" dirty="0"/>
              <a:t>信号</a:t>
            </a:r>
            <a:r>
              <a:rPr lang="en-US" altLang="zh-CN" sz="1000" dirty="0"/>
              <a:t>,</a:t>
            </a:r>
            <a:r>
              <a:rPr lang="en-US" altLang="zh-CN" sz="1000" dirty="0" err="1"/>
              <a:t>cos</a:t>
            </a:r>
            <a:r>
              <a:rPr lang="en-US" altLang="zh-CN" sz="1000" dirty="0"/>
              <a:t>(t),</a:t>
            </a:r>
            <a:r>
              <a:rPr lang="en-US" altLang="zh-CN" sz="1000" dirty="0" err="1"/>
              <a:t>cos</a:t>
            </a:r>
            <a:r>
              <a:rPr lang="en-US" altLang="zh-CN" sz="1000" dirty="0"/>
              <a:t>(2t),...,</a:t>
            </a:r>
            <a:r>
              <a:rPr lang="en-US" altLang="zh-CN" sz="1000" dirty="0" err="1"/>
              <a:t>cos</a:t>
            </a:r>
            <a:r>
              <a:rPr lang="en-US" altLang="zh-CN" sz="1000" dirty="0"/>
              <a:t>(</a:t>
            </a:r>
            <a:r>
              <a:rPr lang="en-US" altLang="zh-CN" sz="1000" dirty="0" err="1"/>
              <a:t>kt</a:t>
            </a:r>
            <a:r>
              <a:rPr lang="en-US" altLang="zh-CN" sz="1000" dirty="0"/>
              <a:t>)</a:t>
            </a:r>
            <a:r>
              <a:rPr lang="zh-CN" altLang="en-US" sz="1000" dirty="0"/>
              <a:t>分别幅度调制</a:t>
            </a:r>
            <a:r>
              <a:rPr lang="en-US" altLang="zh-CN" sz="1000" dirty="0"/>
              <a:t>b1,b2,...,</a:t>
            </a:r>
            <a:r>
              <a:rPr lang="en-US" altLang="zh-CN" sz="1000" dirty="0" err="1"/>
              <a:t>bk</a:t>
            </a:r>
            <a:r>
              <a:rPr lang="zh-CN" altLang="en-US" sz="1000" dirty="0"/>
              <a:t>信号。这</a:t>
            </a:r>
            <a:r>
              <a:rPr lang="en-US" altLang="zh-CN" sz="1000" dirty="0"/>
              <a:t>2n</a:t>
            </a:r>
            <a:r>
              <a:rPr lang="zh-CN" altLang="en-US" sz="1000" dirty="0"/>
              <a:t>组互相正交的信号同时发送出去，在空间上会叠加出怎样的波形呢？做简单的加法如下：</a:t>
            </a:r>
          </a:p>
          <a:p>
            <a:pPr latinLnBrk="1"/>
            <a:r>
              <a:rPr lang="en-US" altLang="zh-CN" sz="1000" dirty="0"/>
              <a:t>f(t) = a1·sin(2</a:t>
            </a:r>
            <a:r>
              <a:rPr lang="el-GR" altLang="zh-CN" sz="1000" dirty="0"/>
              <a:t>π·Δ</a:t>
            </a:r>
            <a:r>
              <a:rPr lang="en-US" altLang="zh-CN" sz="1000" dirty="0" err="1"/>
              <a:t>f·t</a:t>
            </a:r>
            <a:r>
              <a:rPr lang="en-US" altLang="zh-CN" sz="1000" dirty="0"/>
              <a:t>) + </a:t>
            </a:r>
            <a:br>
              <a:rPr lang="en-US" altLang="zh-CN" sz="1000" dirty="0"/>
            </a:br>
            <a:r>
              <a:rPr lang="en-US" altLang="zh-CN" sz="1000" dirty="0"/>
              <a:t>       a2·sin(2</a:t>
            </a:r>
            <a:r>
              <a:rPr lang="el-GR" altLang="zh-CN" sz="1000" dirty="0"/>
              <a:t>π·Δ</a:t>
            </a:r>
            <a:r>
              <a:rPr lang="en-US" altLang="zh-CN" sz="1000" dirty="0"/>
              <a:t>f·2t) + </a:t>
            </a:r>
            <a:br>
              <a:rPr lang="en-US" altLang="zh-CN" sz="1000" dirty="0"/>
            </a:br>
            <a:r>
              <a:rPr lang="en-US" altLang="zh-CN" sz="1000" dirty="0"/>
              <a:t>       a3·sin(2</a:t>
            </a:r>
            <a:r>
              <a:rPr lang="el-GR" altLang="zh-CN" sz="1000" dirty="0"/>
              <a:t>π·Δ</a:t>
            </a:r>
            <a:r>
              <a:rPr lang="en-US" altLang="zh-CN" sz="1000" dirty="0"/>
              <a:t>f·3t) + </a:t>
            </a:r>
            <a:br>
              <a:rPr lang="en-US" altLang="zh-CN" sz="1000" dirty="0"/>
            </a:br>
            <a:r>
              <a:rPr lang="en-US" altLang="zh-CN" sz="1000" dirty="0"/>
              <a:t>       ...</a:t>
            </a:r>
            <a:br>
              <a:rPr lang="en-US" altLang="zh-CN" sz="1000" dirty="0"/>
            </a:br>
            <a:r>
              <a:rPr lang="en-US" altLang="zh-CN" sz="1000" dirty="0"/>
              <a:t>       </a:t>
            </a:r>
            <a:r>
              <a:rPr lang="en-US" altLang="zh-CN" sz="1000" dirty="0" err="1"/>
              <a:t>ak·sin</a:t>
            </a:r>
            <a:r>
              <a:rPr lang="en-US" altLang="zh-CN" sz="1000" dirty="0"/>
              <a:t>(2</a:t>
            </a:r>
            <a:r>
              <a:rPr lang="el-GR" altLang="zh-CN" sz="1000" dirty="0"/>
              <a:t>π·Δ</a:t>
            </a:r>
            <a:r>
              <a:rPr lang="en-US" altLang="zh-CN" sz="1000" dirty="0" err="1"/>
              <a:t>f·kt</a:t>
            </a:r>
            <a:r>
              <a:rPr lang="en-US" altLang="zh-CN" sz="1000" dirty="0"/>
              <a:t>) + </a:t>
            </a:r>
            <a:br>
              <a:rPr lang="en-US" altLang="zh-CN" sz="1000" dirty="0"/>
            </a:br>
            <a:r>
              <a:rPr lang="en-US" altLang="zh-CN" sz="1000" dirty="0"/>
              <a:t>       b1·cos(2</a:t>
            </a:r>
            <a:r>
              <a:rPr lang="el-GR" altLang="zh-CN" sz="1000" dirty="0"/>
              <a:t>π·Δ</a:t>
            </a:r>
            <a:r>
              <a:rPr lang="en-US" altLang="zh-CN" sz="1000" dirty="0" err="1"/>
              <a:t>f·t</a:t>
            </a:r>
            <a:r>
              <a:rPr lang="en-US" altLang="zh-CN" sz="1000" dirty="0"/>
              <a:t>) + </a:t>
            </a:r>
            <a:br>
              <a:rPr lang="en-US" altLang="zh-CN" sz="1000" dirty="0"/>
            </a:br>
            <a:r>
              <a:rPr lang="en-US" altLang="zh-CN" sz="1000" dirty="0"/>
              <a:t>       b2·cos(2</a:t>
            </a:r>
            <a:r>
              <a:rPr lang="el-GR" altLang="zh-CN" sz="1000" dirty="0"/>
              <a:t>π·Δ</a:t>
            </a:r>
            <a:r>
              <a:rPr lang="en-US" altLang="zh-CN" sz="1000" dirty="0"/>
              <a:t>f·2t) + </a:t>
            </a:r>
            <a:br>
              <a:rPr lang="en-US" altLang="zh-CN" sz="1000" dirty="0"/>
            </a:br>
            <a:r>
              <a:rPr lang="en-US" altLang="zh-CN" sz="1000" dirty="0"/>
              <a:t>       b3·cos(2</a:t>
            </a:r>
            <a:r>
              <a:rPr lang="el-GR" altLang="zh-CN" sz="1000" dirty="0"/>
              <a:t>π·Δ</a:t>
            </a:r>
            <a:r>
              <a:rPr lang="en-US" altLang="zh-CN" sz="1000" dirty="0"/>
              <a:t>f·3t) + </a:t>
            </a:r>
            <a:br>
              <a:rPr lang="en-US" altLang="zh-CN" sz="1000" dirty="0"/>
            </a:br>
            <a:r>
              <a:rPr lang="en-US" altLang="zh-CN" sz="1000" dirty="0"/>
              <a:t>       ...</a:t>
            </a:r>
            <a:br>
              <a:rPr lang="en-US" altLang="zh-CN" sz="1000" dirty="0"/>
            </a:br>
            <a:r>
              <a:rPr lang="en-US" altLang="zh-CN" sz="1000" dirty="0"/>
              <a:t>       </a:t>
            </a:r>
            <a:r>
              <a:rPr lang="en-US" altLang="zh-CN" sz="1000" dirty="0" err="1"/>
              <a:t>bk·cos</a:t>
            </a:r>
            <a:r>
              <a:rPr lang="en-US" altLang="zh-CN" sz="1000" dirty="0"/>
              <a:t>(2</a:t>
            </a:r>
            <a:r>
              <a:rPr lang="el-GR" altLang="zh-CN" sz="1000" dirty="0"/>
              <a:t>π·Δ</a:t>
            </a:r>
            <a:r>
              <a:rPr lang="en-US" altLang="zh-CN" sz="1000" dirty="0" err="1"/>
              <a:t>f·kt</a:t>
            </a:r>
            <a:r>
              <a:rPr lang="en-US" altLang="zh-CN" sz="1000" dirty="0"/>
              <a:t>) + </a:t>
            </a:r>
            <a:br>
              <a:rPr lang="en-US" altLang="zh-CN" sz="1000" dirty="0"/>
            </a:br>
            <a:r>
              <a:rPr lang="en-US" altLang="zh-CN" sz="1000" dirty="0"/>
              <a:t>     = ∑</a:t>
            </a:r>
            <a:r>
              <a:rPr lang="en-US" altLang="zh-CN" sz="1000" dirty="0" err="1"/>
              <a:t>ak·sin</a:t>
            </a:r>
            <a:r>
              <a:rPr lang="en-US" altLang="zh-CN" sz="1000" dirty="0"/>
              <a:t>(2</a:t>
            </a:r>
            <a:r>
              <a:rPr lang="el-GR" altLang="zh-CN" sz="1000" dirty="0"/>
              <a:t>π·Δ</a:t>
            </a:r>
            <a:r>
              <a:rPr lang="en-US" altLang="zh-CN" sz="1000" dirty="0" err="1"/>
              <a:t>f·kt</a:t>
            </a:r>
            <a:r>
              <a:rPr lang="en-US" altLang="zh-CN" sz="1000" dirty="0"/>
              <a:t>) + ∑</a:t>
            </a:r>
            <a:r>
              <a:rPr lang="en-US" altLang="zh-CN" sz="1000" dirty="0" err="1"/>
              <a:t>bk·cos</a:t>
            </a:r>
            <a:r>
              <a:rPr lang="en-US" altLang="zh-CN" sz="1000" dirty="0"/>
              <a:t>(2</a:t>
            </a:r>
            <a:r>
              <a:rPr lang="el-GR" altLang="zh-CN" sz="1000" dirty="0"/>
              <a:t>π·Δ</a:t>
            </a:r>
            <a:r>
              <a:rPr lang="en-US" altLang="zh-CN" sz="1000" dirty="0" err="1"/>
              <a:t>f·kt</a:t>
            </a:r>
            <a:r>
              <a:rPr lang="en-US" altLang="zh-CN" sz="1000" dirty="0" smtClean="0"/>
              <a:t>)</a:t>
            </a:r>
          </a:p>
          <a:p>
            <a:pPr latinLnBrk="1"/>
            <a:endParaRPr lang="en-US" altLang="zh-CN" sz="1000" dirty="0"/>
          </a:p>
          <a:p>
            <a:pPr latinLnBrk="1"/>
            <a:r>
              <a:rPr lang="zh-CN" altLang="en-US" sz="1000" dirty="0" smtClean="0"/>
              <a:t>每个子</a:t>
            </a:r>
            <a:r>
              <a:rPr lang="zh-CN" altLang="en-US" sz="1000" dirty="0"/>
              <a:t>载波序列都在发送自己的信号，互相交叠在空中，最终在接收端看到的信号就是</a:t>
            </a:r>
            <a:r>
              <a:rPr lang="en-US" altLang="zh-CN" sz="1000" dirty="0"/>
              <a:t>f(t)</a:t>
            </a:r>
            <a:r>
              <a:rPr lang="zh-CN" altLang="en-US" sz="1000" dirty="0"/>
              <a:t>。接收端收到杂糅信号</a:t>
            </a:r>
            <a:r>
              <a:rPr lang="en-US" altLang="zh-CN" sz="1000" dirty="0"/>
              <a:t>f(t)</a:t>
            </a:r>
            <a:r>
              <a:rPr lang="zh-CN" altLang="en-US" sz="1000" dirty="0"/>
              <a:t>后，再在每个子载波上分别作相乘后积分的操作，就可以取出每个子载波分别承载的信号了。</a:t>
            </a:r>
            <a:endParaRPr lang="en-US" altLang="zh-CN" sz="1000" dirty="0"/>
          </a:p>
        </p:txBody>
      </p:sp>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30</a:t>
            </a:fld>
            <a:endParaRPr lang="zh-CN" altLang="en-US"/>
          </a:p>
        </p:txBody>
      </p:sp>
      <p:sp>
        <p:nvSpPr>
          <p:cNvPr id="5" name="TextBox 4"/>
          <p:cNvSpPr txBox="1"/>
          <p:nvPr/>
        </p:nvSpPr>
        <p:spPr>
          <a:xfrm>
            <a:off x="611560" y="411510"/>
            <a:ext cx="2262158" cy="369332"/>
          </a:xfrm>
          <a:prstGeom prst="rect">
            <a:avLst/>
          </a:prstGeom>
          <a:noFill/>
        </p:spPr>
        <p:txBody>
          <a:bodyPr wrap="none" rtlCol="0">
            <a:spAutoFit/>
          </a:bodyPr>
          <a:lstStyle/>
          <a:p>
            <a:r>
              <a:rPr lang="zh-CN" altLang="en-US" dirty="0" smtClean="0"/>
              <a:t>常见的无线组网方式</a:t>
            </a:r>
            <a:endParaRPr lang="zh-CN" altLang="en-US" dirty="0"/>
          </a:p>
        </p:txBody>
      </p:sp>
      <p:pic>
        <p:nvPicPr>
          <p:cNvPr id="9219" name="Picture 3" descr="C:\Users\skysoft\Desktop\截图\tmp\RE3000W_diagram_house_US_v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50" y="1715175"/>
            <a:ext cx="4824536" cy="2480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5" y="1707654"/>
            <a:ext cx="3392413" cy="1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824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4569331" y="2247714"/>
            <a:ext cx="4241954" cy="540060"/>
          </a:xfrm>
        </p:spPr>
        <p:txBody>
          <a:bodyPr>
            <a:normAutofit fontScale="92500" lnSpcReduction="10000"/>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dirty="0" smtClean="0">
                <a:latin typeface="+mn-ea"/>
                <a:ea typeface="+mn-ea"/>
              </a:rPr>
              <a:t>THANK YOU !</a:t>
            </a:r>
          </a:p>
        </p:txBody>
      </p:sp>
      <p:sp>
        <p:nvSpPr>
          <p:cNvPr id="5" name="文本占位符 7"/>
          <p:cNvSpPr>
            <a:spLocks noGrp="1"/>
          </p:cNvSpPr>
          <p:nvPr>
            <p:ph type="body" sz="quarter" idx="11"/>
          </p:nvPr>
        </p:nvSpPr>
        <p:spPr>
          <a:xfrm>
            <a:off x="4578518" y="2679762"/>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dirty="0" smtClean="0"/>
              <a:t>感谢聆听</a:t>
            </a:r>
            <a:endParaRPr lang="en-US" altLang="zh-CN" dirty="0" smtClean="0"/>
          </a:p>
        </p:txBody>
      </p:sp>
      <p:sp>
        <p:nvSpPr>
          <p:cNvPr id="3" name="日期占位符 2"/>
          <p:cNvSpPr>
            <a:spLocks noGrp="1"/>
          </p:cNvSpPr>
          <p:nvPr>
            <p:ph type="dt" sz="half" idx="2"/>
          </p:nvPr>
        </p:nvSpPr>
        <p:spPr/>
        <p:txBody>
          <a:bodyPr/>
          <a:lstStyle/>
          <a:p>
            <a:fld id="{5AE0B3BF-4A47-41C4-A7D0-D68FF2BBA75D}" type="datetime1">
              <a:rPr lang="zh-CN" altLang="en-US" smtClean="0"/>
              <a:pPr/>
              <a:t>2018/8/3</a:t>
            </a:fld>
            <a:endParaRPr lang="zh-CN" altLang="en-US" dirty="0"/>
          </a:p>
        </p:txBody>
      </p:sp>
      <p:sp>
        <p:nvSpPr>
          <p:cNvPr id="6" name="页脚占位符 5"/>
          <p:cNvSpPr>
            <a:spLocks noGrp="1"/>
          </p:cNvSpPr>
          <p:nvPr>
            <p:ph type="ftr" sz="quarter" idx="3"/>
          </p:nvPr>
        </p:nvSpPr>
        <p:spPr/>
        <p:txBody>
          <a:bodyPr/>
          <a:lstStyle/>
          <a:p>
            <a:r>
              <a:rPr lang="zh-CN" altLang="en-US" smtClean="0"/>
              <a:t>成都天软信息技术有限公司</a:t>
            </a:r>
            <a:endParaRPr lang="zh-CN" altLang="en-US" dirty="0"/>
          </a:p>
        </p:txBody>
      </p:sp>
      <p:sp>
        <p:nvSpPr>
          <p:cNvPr id="7" name="灯片编号占位符 6"/>
          <p:cNvSpPr>
            <a:spLocks noGrp="1"/>
          </p:cNvSpPr>
          <p:nvPr>
            <p:ph type="sldNum" sz="quarter" idx="4"/>
          </p:nvPr>
        </p:nvSpPr>
        <p:spPr/>
        <p:txBody>
          <a:bodyPr/>
          <a:lstStyle/>
          <a:p>
            <a:fld id="{4A60B1E3-9BA7-4BB6-B4B8-4148C81833D5}" type="slidenum">
              <a:rPr lang="zh-CN" altLang="en-US" smtClean="0"/>
              <a:pPr/>
              <a:t>31</a:t>
            </a:fld>
            <a:endParaRPr lang="zh-CN" altLang="en-US"/>
          </a:p>
        </p:txBody>
      </p:sp>
    </p:spTree>
    <p:extLst>
      <p:ext uri="{BB962C8B-B14F-4D97-AF65-F5344CB8AC3E}">
        <p14:creationId xmlns:p14="http://schemas.microsoft.com/office/powerpoint/2010/main" val="2920328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a:t>
            </a:fld>
            <a:endParaRPr lang="zh-CN" altLang="en-US"/>
          </a:p>
        </p:txBody>
      </p:sp>
      <p:sp>
        <p:nvSpPr>
          <p:cNvPr id="12" name="TextBox 11"/>
          <p:cNvSpPr txBox="1"/>
          <p:nvPr/>
        </p:nvSpPr>
        <p:spPr>
          <a:xfrm>
            <a:off x="467544" y="987574"/>
            <a:ext cx="7992888" cy="830997"/>
          </a:xfrm>
          <a:prstGeom prst="rect">
            <a:avLst/>
          </a:prstGeom>
          <a:noFill/>
        </p:spPr>
        <p:txBody>
          <a:bodyPr wrap="square" rtlCol="0">
            <a:spAutoFit/>
          </a:bodyPr>
          <a:lstStyle/>
          <a:p>
            <a:r>
              <a:rPr lang="en-US" altLang="zh-CN" sz="1600" dirty="0">
                <a:latin typeface="+mn-ea"/>
              </a:rPr>
              <a:t>WIFI(</a:t>
            </a:r>
            <a:r>
              <a:rPr lang="en-US" altLang="zh-CN" sz="1600" dirty="0" err="1">
                <a:latin typeface="+mn-ea"/>
              </a:rPr>
              <a:t>WirelessFidelity</a:t>
            </a:r>
            <a:r>
              <a:rPr lang="zh-CN" altLang="en-US" sz="1600" dirty="0">
                <a:latin typeface="+mn-ea"/>
              </a:rPr>
              <a:t>，无线保真</a:t>
            </a:r>
            <a:r>
              <a:rPr lang="en-US" altLang="zh-CN" sz="1600" dirty="0">
                <a:latin typeface="+mn-ea"/>
              </a:rPr>
              <a:t>)</a:t>
            </a:r>
            <a:r>
              <a:rPr lang="zh-CN" altLang="en-US" sz="1600" dirty="0">
                <a:latin typeface="+mn-ea"/>
              </a:rPr>
              <a:t>技术是一个基于</a:t>
            </a:r>
            <a:r>
              <a:rPr lang="en-US" altLang="zh-CN" sz="1600" dirty="0">
                <a:latin typeface="+mn-ea"/>
              </a:rPr>
              <a:t>IEEE 802.11</a:t>
            </a:r>
            <a:r>
              <a:rPr lang="zh-CN" altLang="en-US" sz="1600" dirty="0">
                <a:latin typeface="+mn-ea"/>
              </a:rPr>
              <a:t>系列标准的无线网路通信技术的品牌，目的是改善基于</a:t>
            </a:r>
            <a:r>
              <a:rPr lang="en-US" altLang="zh-CN" sz="1600" dirty="0">
                <a:latin typeface="+mn-ea"/>
              </a:rPr>
              <a:t>IEEE 802.11</a:t>
            </a:r>
            <a:r>
              <a:rPr lang="zh-CN" altLang="en-US" sz="1600" dirty="0">
                <a:latin typeface="+mn-ea"/>
              </a:rPr>
              <a:t>标准的无线网路产品之间的互通性，由</a:t>
            </a:r>
            <a:r>
              <a:rPr lang="en-US" altLang="zh-CN" sz="1600" dirty="0">
                <a:latin typeface="+mn-ea"/>
              </a:rPr>
              <a:t>Wi-Fi</a:t>
            </a:r>
            <a:r>
              <a:rPr lang="zh-CN" altLang="en-US" sz="1600" dirty="0">
                <a:latin typeface="+mn-ea"/>
              </a:rPr>
              <a:t>联盟</a:t>
            </a:r>
            <a:r>
              <a:rPr lang="en-US" altLang="zh-CN" sz="1600" dirty="0">
                <a:latin typeface="+mn-ea"/>
              </a:rPr>
              <a:t>(Wi-Fi Alliance)</a:t>
            </a:r>
            <a:r>
              <a:rPr lang="zh-CN" altLang="en-US" sz="1600" dirty="0">
                <a:latin typeface="+mn-ea"/>
              </a:rPr>
              <a:t>所持有，简单来说</a:t>
            </a:r>
            <a:r>
              <a:rPr lang="en-US" altLang="zh-CN" sz="1600" dirty="0">
                <a:latin typeface="+mn-ea"/>
              </a:rPr>
              <a:t>WIFI</a:t>
            </a:r>
            <a:r>
              <a:rPr lang="zh-CN" altLang="en-US" sz="1600" dirty="0">
                <a:latin typeface="+mn-ea"/>
              </a:rPr>
              <a:t>就是一种无线联网的技</a:t>
            </a:r>
            <a:r>
              <a:rPr lang="zh-CN" altLang="en-US" sz="1600" dirty="0" smtClean="0">
                <a:latin typeface="+mn-ea"/>
              </a:rPr>
              <a:t>术实现方案</a:t>
            </a:r>
            <a:endParaRPr lang="zh-CN" altLang="en-US" sz="1600" dirty="0">
              <a:latin typeface="+mn-ea"/>
            </a:endParaRPr>
          </a:p>
        </p:txBody>
      </p:sp>
      <p:sp>
        <p:nvSpPr>
          <p:cNvPr id="13" name="TextBox 12"/>
          <p:cNvSpPr txBox="1"/>
          <p:nvPr/>
        </p:nvSpPr>
        <p:spPr>
          <a:xfrm>
            <a:off x="395536" y="483518"/>
            <a:ext cx="2736304" cy="338554"/>
          </a:xfrm>
          <a:prstGeom prst="rect">
            <a:avLst/>
          </a:prstGeom>
          <a:noFill/>
        </p:spPr>
        <p:txBody>
          <a:bodyPr wrap="square" rtlCol="0">
            <a:spAutoFit/>
          </a:bodyPr>
          <a:lstStyle/>
          <a:p>
            <a:r>
              <a:rPr lang="zh-CN" altLang="en-US" sz="1600" dirty="0" smtClean="0"/>
              <a:t>什么是</a:t>
            </a:r>
            <a:r>
              <a:rPr lang="en-US" altLang="zh-CN" sz="1600" dirty="0" smtClean="0"/>
              <a:t>Wi-fi</a:t>
            </a:r>
            <a:r>
              <a:rPr lang="zh-CN" altLang="en-US" sz="1600" dirty="0" smtClean="0"/>
              <a:t>？</a:t>
            </a:r>
            <a:endParaRPr lang="zh-CN" altLang="en-US" sz="1600" dirty="0"/>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3219822"/>
            <a:ext cx="1795991" cy="1152128"/>
          </a:xfrm>
          <a:prstGeom prst="rect">
            <a:avLst/>
          </a:prstGeom>
        </p:spPr>
      </p:pic>
      <p:sp>
        <p:nvSpPr>
          <p:cNvPr id="15" name="TextBox 14"/>
          <p:cNvSpPr txBox="1"/>
          <p:nvPr/>
        </p:nvSpPr>
        <p:spPr>
          <a:xfrm>
            <a:off x="3635896" y="2355726"/>
            <a:ext cx="3713837" cy="646331"/>
          </a:xfrm>
          <a:prstGeom prst="rect">
            <a:avLst/>
          </a:prstGeom>
          <a:noFill/>
        </p:spPr>
        <p:txBody>
          <a:bodyPr wrap="none" rtlCol="0">
            <a:spAutoFit/>
          </a:bodyPr>
          <a:lstStyle/>
          <a:p>
            <a:r>
              <a:rPr lang="en-US" altLang="zh-CN" b="1" dirty="0" smtClean="0">
                <a:latin typeface="+mj-ea"/>
                <a:ea typeface="+mj-ea"/>
              </a:rPr>
              <a:t>Wi-Fi</a:t>
            </a:r>
            <a:r>
              <a:rPr lang="zh-CN" altLang="en-US" b="1" dirty="0" smtClean="0">
                <a:latin typeface="+mj-ea"/>
                <a:ea typeface="+mj-ea"/>
              </a:rPr>
              <a:t>＝采用</a:t>
            </a:r>
            <a:r>
              <a:rPr lang="en-US" altLang="zh-CN" b="1" dirty="0" smtClean="0">
                <a:latin typeface="+mj-ea"/>
                <a:ea typeface="+mj-ea"/>
              </a:rPr>
              <a:t>802.11</a:t>
            </a:r>
            <a:r>
              <a:rPr lang="zh-CN" altLang="en-US" b="1" dirty="0" smtClean="0">
                <a:latin typeface="+mj-ea"/>
                <a:ea typeface="+mj-ea"/>
              </a:rPr>
              <a:t>技术的</a:t>
            </a:r>
            <a:r>
              <a:rPr lang="en-US" altLang="zh-CN" b="1" dirty="0" smtClean="0">
                <a:latin typeface="+mj-ea"/>
                <a:ea typeface="+mj-ea"/>
              </a:rPr>
              <a:t>WLAN</a:t>
            </a:r>
            <a:endParaRPr lang="zh-CN" altLang="en-US" b="1" dirty="0" smtClean="0">
              <a:latin typeface="+mj-ea"/>
              <a:ea typeface="+mj-ea"/>
            </a:endParaRPr>
          </a:p>
          <a:p>
            <a:endParaRPr lang="zh-CN" altLang="en-US" dirty="0"/>
          </a:p>
        </p:txBody>
      </p:sp>
      <p:pic>
        <p:nvPicPr>
          <p:cNvPr id="19457" name="Picture 1" descr="C:\Users\Administrator\Desktop\新建文件夹\IEEE-logo-[Converted].png"/>
          <p:cNvPicPr>
            <a:picLocks noChangeAspect="1" noChangeArrowheads="1"/>
          </p:cNvPicPr>
          <p:nvPr/>
        </p:nvPicPr>
        <p:blipFill>
          <a:blip r:embed="rId3" cstate="print"/>
          <a:srcRect/>
          <a:stretch>
            <a:fillRect/>
          </a:stretch>
        </p:blipFill>
        <p:spPr bwMode="auto">
          <a:xfrm>
            <a:off x="395536" y="1779662"/>
            <a:ext cx="2693182" cy="1155824"/>
          </a:xfrm>
          <a:prstGeom prst="rect">
            <a:avLst/>
          </a:prstGeom>
          <a:noFill/>
        </p:spPr>
      </p:pic>
      <p:pic>
        <p:nvPicPr>
          <p:cNvPr id="19458" name="Picture 2" descr="C:\Users\Administrator\Desktop\新建文件夹\83025aafa40f4bfb817fd8a7064f78f0f6361891.jpg"/>
          <p:cNvPicPr>
            <a:picLocks noChangeAspect="1" noChangeArrowheads="1"/>
          </p:cNvPicPr>
          <p:nvPr/>
        </p:nvPicPr>
        <p:blipFill>
          <a:blip r:embed="rId4" cstate="print"/>
          <a:srcRect/>
          <a:stretch>
            <a:fillRect/>
          </a:stretch>
        </p:blipFill>
        <p:spPr bwMode="auto">
          <a:xfrm>
            <a:off x="4716016" y="3147814"/>
            <a:ext cx="1751508" cy="1313631"/>
          </a:xfrm>
          <a:prstGeom prst="rect">
            <a:avLst/>
          </a:prstGeom>
          <a:noFill/>
        </p:spPr>
      </p:pic>
    </p:spTree>
    <p:extLst>
      <p:ext uri="{BB962C8B-B14F-4D97-AF65-F5344CB8AC3E}">
        <p14:creationId xmlns:p14="http://schemas.microsoft.com/office/powerpoint/2010/main" val="91137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4</a:t>
            </a:fld>
            <a:endParaRPr lang="zh-CN" altLang="en-US"/>
          </a:p>
        </p:txBody>
      </p:sp>
      <p:pic>
        <p:nvPicPr>
          <p:cNvPr id="12" name="Picture 7" descr="C:\Users\Administrator\Desktop\新建文件夹\kick-other-devices-wifi-off-wifi-jammer-running-android-oneplus-x.1280x600.jpg"/>
          <p:cNvPicPr>
            <a:picLocks noChangeAspect="1" noChangeArrowheads="1"/>
          </p:cNvPicPr>
          <p:nvPr/>
        </p:nvPicPr>
        <p:blipFill>
          <a:blip r:embed="rId2" cstate="print"/>
          <a:srcRect/>
          <a:stretch>
            <a:fillRect/>
          </a:stretch>
        </p:blipFill>
        <p:spPr bwMode="auto">
          <a:xfrm>
            <a:off x="5292080" y="1355164"/>
            <a:ext cx="3379575" cy="1584176"/>
          </a:xfrm>
          <a:prstGeom prst="rect">
            <a:avLst/>
          </a:prstGeom>
          <a:noFill/>
        </p:spPr>
      </p:pic>
      <p:sp>
        <p:nvSpPr>
          <p:cNvPr id="13" name="TextBox 12"/>
          <p:cNvSpPr txBox="1"/>
          <p:nvPr/>
        </p:nvSpPr>
        <p:spPr>
          <a:xfrm>
            <a:off x="467544" y="339502"/>
            <a:ext cx="2262158" cy="369332"/>
          </a:xfrm>
          <a:prstGeom prst="rect">
            <a:avLst/>
          </a:prstGeom>
          <a:noFill/>
        </p:spPr>
        <p:txBody>
          <a:bodyPr wrap="none" rtlCol="0">
            <a:spAutoFit/>
          </a:bodyPr>
          <a:lstStyle/>
          <a:p>
            <a:r>
              <a:rPr lang="zh-CN" altLang="en-US" dirty="0" smtClean="0"/>
              <a:t>使用无线网络的优点</a:t>
            </a:r>
            <a:endParaRPr lang="zh-CN" altLang="en-US" dirty="0"/>
          </a:p>
        </p:txBody>
      </p:sp>
      <p:sp>
        <p:nvSpPr>
          <p:cNvPr id="5" name="矩形 4"/>
          <p:cNvSpPr/>
          <p:nvPr/>
        </p:nvSpPr>
        <p:spPr>
          <a:xfrm>
            <a:off x="539552" y="1131590"/>
            <a:ext cx="4572000" cy="2031325"/>
          </a:xfrm>
          <a:prstGeom prst="rect">
            <a:avLst/>
          </a:prstGeom>
        </p:spPr>
        <p:txBody>
          <a:bodyPr>
            <a:spAutoFit/>
          </a:bodyPr>
          <a:lstStyle/>
          <a:p>
            <a:r>
              <a:rPr lang="zh-CN" altLang="en-US" sz="1400" dirty="0" smtClean="0"/>
              <a:t>移动</a:t>
            </a:r>
            <a:r>
              <a:rPr lang="zh-CN" altLang="en-US" sz="1400" dirty="0"/>
              <a:t>性：不受时间</a:t>
            </a:r>
            <a:r>
              <a:rPr lang="en-US" altLang="zh-CN" sz="1400" dirty="0"/>
              <a:t>,</a:t>
            </a:r>
            <a:r>
              <a:rPr lang="zh-CN" altLang="en-US" sz="1400" dirty="0"/>
              <a:t>空间的限制</a:t>
            </a:r>
            <a:r>
              <a:rPr lang="en-US" altLang="zh-CN" sz="1400" dirty="0"/>
              <a:t>,</a:t>
            </a:r>
            <a:r>
              <a:rPr lang="zh-CN" altLang="en-US" sz="1400" dirty="0"/>
              <a:t>用户可在网中漫游</a:t>
            </a:r>
            <a:r>
              <a:rPr lang="en-US" altLang="zh-CN" sz="1400" dirty="0" smtClean="0"/>
              <a:t>.</a:t>
            </a:r>
          </a:p>
          <a:p>
            <a:endParaRPr lang="en-US" altLang="zh-CN" sz="1400" dirty="0"/>
          </a:p>
          <a:p>
            <a:r>
              <a:rPr lang="zh-CN" altLang="en-US" sz="1400" dirty="0" smtClean="0"/>
              <a:t>灵活性</a:t>
            </a:r>
            <a:r>
              <a:rPr lang="zh-CN" altLang="en-US" sz="1400" dirty="0"/>
              <a:t>：不受线缆的限制</a:t>
            </a:r>
            <a:r>
              <a:rPr lang="en-US" altLang="zh-CN" sz="1400" dirty="0"/>
              <a:t>,</a:t>
            </a:r>
            <a:r>
              <a:rPr lang="zh-CN" altLang="en-US" sz="1400" dirty="0"/>
              <a:t>可以随意增加和配置工作站</a:t>
            </a:r>
            <a:r>
              <a:rPr lang="en-US" altLang="zh-CN" sz="1400" dirty="0" smtClean="0"/>
              <a:t>.</a:t>
            </a:r>
          </a:p>
          <a:p>
            <a:endParaRPr lang="en-US" altLang="zh-CN" sz="1400" dirty="0"/>
          </a:p>
          <a:p>
            <a:r>
              <a:rPr lang="zh-CN" altLang="en-US" sz="1400" dirty="0" smtClean="0"/>
              <a:t>低成本</a:t>
            </a:r>
            <a:r>
              <a:rPr lang="zh-CN" altLang="en-US" sz="1400" dirty="0"/>
              <a:t>：无线局域网不需要大量的工程布线</a:t>
            </a:r>
            <a:r>
              <a:rPr lang="en-US" altLang="zh-CN" sz="1400" dirty="0"/>
              <a:t>,</a:t>
            </a:r>
            <a:r>
              <a:rPr lang="zh-CN" altLang="en-US" sz="1400" dirty="0"/>
              <a:t>同时节省线路维护的费用</a:t>
            </a:r>
            <a:r>
              <a:rPr lang="en-US" altLang="zh-CN" sz="1400" dirty="0" smtClean="0"/>
              <a:t>.</a:t>
            </a:r>
          </a:p>
          <a:p>
            <a:endParaRPr lang="en-US" altLang="zh-CN" sz="1400" dirty="0" smtClean="0"/>
          </a:p>
          <a:p>
            <a:r>
              <a:rPr lang="zh-CN" altLang="en-US" sz="1400" dirty="0" smtClean="0"/>
              <a:t>易</a:t>
            </a:r>
            <a:r>
              <a:rPr lang="zh-CN" altLang="en-US" sz="1400" dirty="0"/>
              <a:t>安装：与有线网络相比无线局域网的配置</a:t>
            </a:r>
            <a:r>
              <a:rPr lang="en-US" altLang="zh-CN" sz="1400" dirty="0"/>
              <a:t>,</a:t>
            </a:r>
            <a:r>
              <a:rPr lang="zh-CN" altLang="en-US" sz="1400" dirty="0"/>
              <a:t>设定和维护更为容易</a:t>
            </a:r>
            <a:r>
              <a:rPr lang="en-US" altLang="zh-CN" sz="1400" dirty="0"/>
              <a:t>.</a:t>
            </a:r>
            <a:endParaRPr lang="zh-CN" altLang="en-US" sz="1400" dirty="0"/>
          </a:p>
        </p:txBody>
      </p:sp>
    </p:spTree>
    <p:extLst>
      <p:ext uri="{BB962C8B-B14F-4D97-AF65-F5344CB8AC3E}">
        <p14:creationId xmlns:p14="http://schemas.microsoft.com/office/powerpoint/2010/main" val="236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5</a:t>
            </a:fld>
            <a:endParaRPr lang="zh-CN" altLang="en-US"/>
          </a:p>
        </p:txBody>
      </p:sp>
      <p:sp>
        <p:nvSpPr>
          <p:cNvPr id="8" name="TextBox 7"/>
          <p:cNvSpPr txBox="1"/>
          <p:nvPr/>
        </p:nvSpPr>
        <p:spPr>
          <a:xfrm>
            <a:off x="395536" y="298852"/>
            <a:ext cx="1836208" cy="369332"/>
          </a:xfrm>
          <a:prstGeom prst="rect">
            <a:avLst/>
          </a:prstGeom>
          <a:noFill/>
        </p:spPr>
        <p:txBody>
          <a:bodyPr wrap="none" rtlCol="0">
            <a:spAutoFit/>
          </a:bodyPr>
          <a:lstStyle/>
          <a:p>
            <a:r>
              <a:rPr lang="en-US" altLang="zh-CN" dirty="0" smtClean="0"/>
              <a:t>802.11</a:t>
            </a:r>
            <a:r>
              <a:rPr lang="zh-CN" altLang="en-US" dirty="0" smtClean="0"/>
              <a:t>协议演进</a:t>
            </a:r>
            <a:endParaRPr lang="zh-CN" altLang="en-US" dirty="0"/>
          </a:p>
        </p:txBody>
      </p:sp>
      <p:pic>
        <p:nvPicPr>
          <p:cNvPr id="1026" name="Picture 2" descr="C:\Users\skysoft\Desktop\截图\tmp\v2-c19da1eecfb609d959f45614f0a7a6ea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71210"/>
            <a:ext cx="2799908" cy="41675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63889" y="668184"/>
            <a:ext cx="4392488" cy="1277273"/>
          </a:xfrm>
          <a:prstGeom prst="rect">
            <a:avLst/>
          </a:prstGeom>
          <a:noFill/>
        </p:spPr>
        <p:txBody>
          <a:bodyPr wrap="square" rtlCol="0">
            <a:spAutoFit/>
          </a:bodyPr>
          <a:lstStyle/>
          <a:p>
            <a:r>
              <a:rPr lang="zh-CN" altLang="en-US" sz="1100" dirty="0">
                <a:latin typeface="+mn-ea"/>
              </a:rPr>
              <a:t>第一代</a:t>
            </a:r>
            <a:r>
              <a:rPr lang="en-US" altLang="zh-CN" sz="1100" dirty="0">
                <a:latin typeface="+mn-ea"/>
              </a:rPr>
              <a:t>802.11</a:t>
            </a:r>
            <a:r>
              <a:rPr lang="zh-CN" altLang="en-US" sz="1100" dirty="0">
                <a:latin typeface="+mn-ea"/>
              </a:rPr>
              <a:t>，</a:t>
            </a:r>
            <a:r>
              <a:rPr lang="en-US" altLang="zh-CN" sz="1100" dirty="0">
                <a:latin typeface="+mn-ea"/>
              </a:rPr>
              <a:t>1997</a:t>
            </a:r>
            <a:r>
              <a:rPr lang="zh-CN" altLang="en-US" sz="1100" dirty="0">
                <a:latin typeface="+mn-ea"/>
              </a:rPr>
              <a:t>年制定，只使用</a:t>
            </a:r>
            <a:r>
              <a:rPr lang="en-US" altLang="zh-CN" sz="1100" dirty="0">
                <a:latin typeface="+mn-ea"/>
              </a:rPr>
              <a:t>2.4GHz</a:t>
            </a:r>
            <a:r>
              <a:rPr lang="zh-CN" altLang="en-US" sz="1100" dirty="0">
                <a:latin typeface="+mn-ea"/>
              </a:rPr>
              <a:t>，最快</a:t>
            </a:r>
            <a:r>
              <a:rPr lang="en-US" altLang="zh-CN" sz="1100" dirty="0">
                <a:latin typeface="+mn-ea"/>
              </a:rPr>
              <a:t>2Mbit/s</a:t>
            </a:r>
          </a:p>
          <a:p>
            <a:r>
              <a:rPr lang="zh-CN" altLang="en-US" sz="1100" dirty="0">
                <a:latin typeface="+mn-ea"/>
              </a:rPr>
              <a:t>第二代</a:t>
            </a:r>
            <a:r>
              <a:rPr lang="en-US" altLang="zh-CN" sz="1100" dirty="0">
                <a:latin typeface="+mn-ea"/>
              </a:rPr>
              <a:t>802.11b</a:t>
            </a:r>
            <a:r>
              <a:rPr lang="zh-CN" altLang="en-US" sz="1100" dirty="0">
                <a:latin typeface="+mn-ea"/>
              </a:rPr>
              <a:t>，只使用</a:t>
            </a:r>
            <a:r>
              <a:rPr lang="en-US" altLang="zh-CN" sz="1100" dirty="0">
                <a:latin typeface="+mn-ea"/>
              </a:rPr>
              <a:t>2.4GHz</a:t>
            </a:r>
            <a:r>
              <a:rPr lang="zh-CN" altLang="en-US" sz="1100" dirty="0">
                <a:latin typeface="+mn-ea"/>
              </a:rPr>
              <a:t>，最快</a:t>
            </a:r>
            <a:r>
              <a:rPr lang="en-US" altLang="zh-CN" sz="1100" dirty="0">
                <a:latin typeface="+mn-ea"/>
              </a:rPr>
              <a:t>11Mbit/s</a:t>
            </a:r>
            <a:r>
              <a:rPr lang="zh-CN" altLang="en-US" sz="1100" dirty="0">
                <a:latin typeface="+mn-ea"/>
              </a:rPr>
              <a:t>，正逐渐淘汰</a:t>
            </a:r>
          </a:p>
          <a:p>
            <a:r>
              <a:rPr lang="zh-CN" altLang="en-US" sz="1100" dirty="0">
                <a:latin typeface="+mn-ea"/>
              </a:rPr>
              <a:t>第三代</a:t>
            </a:r>
            <a:r>
              <a:rPr lang="en-US" altLang="zh-CN" sz="1100" dirty="0">
                <a:latin typeface="+mn-ea"/>
              </a:rPr>
              <a:t>802.11g/a</a:t>
            </a:r>
            <a:r>
              <a:rPr lang="zh-CN" altLang="en-US" sz="1100" dirty="0">
                <a:latin typeface="+mn-ea"/>
              </a:rPr>
              <a:t>，分别使用</a:t>
            </a:r>
            <a:r>
              <a:rPr lang="en-US" altLang="zh-CN" sz="1100" dirty="0">
                <a:latin typeface="+mn-ea"/>
              </a:rPr>
              <a:t>2.4GHz</a:t>
            </a:r>
            <a:r>
              <a:rPr lang="zh-CN" altLang="en-US" sz="1100" dirty="0">
                <a:latin typeface="+mn-ea"/>
              </a:rPr>
              <a:t>和</a:t>
            </a:r>
            <a:r>
              <a:rPr lang="en-US" altLang="zh-CN" sz="1100" dirty="0">
                <a:latin typeface="+mn-ea"/>
              </a:rPr>
              <a:t>5GHz</a:t>
            </a:r>
            <a:r>
              <a:rPr lang="zh-CN" altLang="en-US" sz="1100" dirty="0">
                <a:latin typeface="+mn-ea"/>
              </a:rPr>
              <a:t>，最快</a:t>
            </a:r>
            <a:r>
              <a:rPr lang="en-US" altLang="zh-CN" sz="1100" dirty="0">
                <a:latin typeface="+mn-ea"/>
              </a:rPr>
              <a:t>54Mbit/s</a:t>
            </a:r>
          </a:p>
          <a:p>
            <a:r>
              <a:rPr lang="zh-CN" altLang="en-US" sz="1100" dirty="0">
                <a:latin typeface="+mn-ea"/>
              </a:rPr>
              <a:t>第四代</a:t>
            </a:r>
            <a:r>
              <a:rPr lang="en-US" altLang="zh-CN" sz="1100" dirty="0">
                <a:latin typeface="+mn-ea"/>
              </a:rPr>
              <a:t>802.11n</a:t>
            </a:r>
            <a:r>
              <a:rPr lang="zh-CN" altLang="en-US" sz="1100" dirty="0">
                <a:latin typeface="+mn-ea"/>
              </a:rPr>
              <a:t>，可使用</a:t>
            </a:r>
            <a:r>
              <a:rPr lang="en-US" altLang="zh-CN" sz="1100" dirty="0">
                <a:latin typeface="+mn-ea"/>
              </a:rPr>
              <a:t>2.4GHz</a:t>
            </a:r>
            <a:r>
              <a:rPr lang="zh-CN" altLang="en-US" sz="1100" dirty="0">
                <a:latin typeface="+mn-ea"/>
              </a:rPr>
              <a:t>或</a:t>
            </a:r>
            <a:r>
              <a:rPr lang="en-US" altLang="zh-CN" sz="1100" dirty="0">
                <a:latin typeface="+mn-ea"/>
              </a:rPr>
              <a:t>5GHz</a:t>
            </a:r>
            <a:r>
              <a:rPr lang="zh-CN" altLang="en-US" sz="1100" dirty="0">
                <a:latin typeface="+mn-ea"/>
              </a:rPr>
              <a:t>，</a:t>
            </a:r>
            <a:r>
              <a:rPr lang="en-US" altLang="zh-CN" sz="1100" dirty="0">
                <a:latin typeface="+mn-ea"/>
              </a:rPr>
              <a:t>20</a:t>
            </a:r>
            <a:r>
              <a:rPr lang="zh-CN" altLang="en-US" sz="1100" dirty="0">
                <a:latin typeface="+mn-ea"/>
              </a:rPr>
              <a:t>和</a:t>
            </a:r>
            <a:r>
              <a:rPr lang="en-US" altLang="zh-CN" sz="1100" dirty="0">
                <a:latin typeface="+mn-ea"/>
              </a:rPr>
              <a:t>40MHz</a:t>
            </a:r>
            <a:r>
              <a:rPr lang="zh-CN" altLang="en-US" sz="1100" dirty="0">
                <a:latin typeface="+mn-ea"/>
              </a:rPr>
              <a:t>信道</a:t>
            </a:r>
            <a:r>
              <a:rPr lang="zh-CN" altLang="en-US" sz="1100" dirty="0" smtClean="0">
                <a:latin typeface="+mn-ea"/>
              </a:rPr>
              <a:t>宽度</a:t>
            </a:r>
            <a:endParaRPr lang="en-US" altLang="zh-CN" sz="1100" dirty="0">
              <a:latin typeface="+mn-ea"/>
            </a:endParaRPr>
          </a:p>
          <a:p>
            <a:r>
              <a:rPr lang="zh-CN" altLang="en-US" sz="1100" dirty="0">
                <a:latin typeface="+mn-ea"/>
              </a:rPr>
              <a:t>第五代</a:t>
            </a:r>
            <a:r>
              <a:rPr lang="en-US" altLang="zh-CN" sz="1100" dirty="0">
                <a:latin typeface="+mn-ea"/>
              </a:rPr>
              <a:t>802.11ac</a:t>
            </a:r>
            <a:r>
              <a:rPr lang="zh-CN" altLang="en-US" sz="1100" dirty="0">
                <a:latin typeface="+mn-ea"/>
              </a:rPr>
              <a:t>，可使用</a:t>
            </a:r>
            <a:r>
              <a:rPr lang="en-US" altLang="zh-CN" sz="1100" dirty="0">
                <a:latin typeface="+mn-ea"/>
              </a:rPr>
              <a:t>2.4Ghz</a:t>
            </a:r>
            <a:r>
              <a:rPr lang="zh-CN" altLang="en-US" sz="1100" dirty="0">
                <a:latin typeface="+mn-ea"/>
              </a:rPr>
              <a:t>，</a:t>
            </a:r>
            <a:r>
              <a:rPr lang="en-US" altLang="zh-CN" sz="1100" dirty="0">
                <a:latin typeface="+mn-ea"/>
              </a:rPr>
              <a:t>5GHz</a:t>
            </a:r>
          </a:p>
          <a:p>
            <a:r>
              <a:rPr lang="zh-CN" altLang="en-US" sz="1100" dirty="0">
                <a:latin typeface="+mn-ea"/>
              </a:rPr>
              <a:t>第六代</a:t>
            </a:r>
            <a:r>
              <a:rPr lang="en-US" altLang="zh-CN" sz="1100" dirty="0">
                <a:latin typeface="+mn-ea"/>
              </a:rPr>
              <a:t>802.11ad</a:t>
            </a:r>
            <a:r>
              <a:rPr lang="zh-CN" altLang="en-US" sz="1100" dirty="0">
                <a:latin typeface="+mn-ea"/>
              </a:rPr>
              <a:t>，可使用</a:t>
            </a:r>
            <a:r>
              <a:rPr lang="en-US" altLang="zh-CN" sz="1100" dirty="0">
                <a:latin typeface="+mn-ea"/>
              </a:rPr>
              <a:t>2.4Ghz</a:t>
            </a:r>
            <a:r>
              <a:rPr lang="zh-CN" altLang="en-US" sz="1100" dirty="0">
                <a:latin typeface="+mn-ea"/>
              </a:rPr>
              <a:t>，</a:t>
            </a:r>
            <a:r>
              <a:rPr lang="en-US" altLang="zh-CN" sz="1100" dirty="0">
                <a:latin typeface="+mn-ea"/>
              </a:rPr>
              <a:t>5Ghz</a:t>
            </a:r>
            <a:r>
              <a:rPr lang="zh-CN" altLang="en-US" sz="1100" dirty="0">
                <a:latin typeface="+mn-ea"/>
              </a:rPr>
              <a:t>，</a:t>
            </a:r>
            <a:r>
              <a:rPr lang="en-US" altLang="zh-CN" sz="1100" dirty="0">
                <a:latin typeface="+mn-ea"/>
              </a:rPr>
              <a:t>60Ghz</a:t>
            </a:r>
          </a:p>
          <a:p>
            <a:r>
              <a:rPr lang="zh-CN" altLang="en-US" sz="1100" dirty="0">
                <a:latin typeface="+mn-ea"/>
              </a:rPr>
              <a:t>第七代</a:t>
            </a:r>
            <a:r>
              <a:rPr lang="en-US" altLang="zh-CN" sz="1100" dirty="0">
                <a:latin typeface="+mn-ea"/>
              </a:rPr>
              <a:t>802.11ax</a:t>
            </a:r>
            <a:r>
              <a:rPr lang="zh-CN" altLang="en-US" sz="1100" dirty="0">
                <a:latin typeface="+mn-ea"/>
              </a:rPr>
              <a:t>，可使用</a:t>
            </a:r>
            <a:r>
              <a:rPr lang="en-US" altLang="zh-CN" sz="1100" dirty="0">
                <a:latin typeface="+mn-ea"/>
              </a:rPr>
              <a:t>2.4Ghz</a:t>
            </a:r>
            <a:r>
              <a:rPr lang="zh-CN" altLang="en-US" sz="1100" dirty="0">
                <a:latin typeface="+mn-ea"/>
              </a:rPr>
              <a:t>，</a:t>
            </a:r>
            <a:r>
              <a:rPr lang="en-US" altLang="zh-CN" sz="1100" dirty="0">
                <a:latin typeface="+mn-ea"/>
              </a:rPr>
              <a:t>5Ghz</a:t>
            </a:r>
            <a:endParaRPr lang="zh-CN" altLang="en-US" sz="1100" dirty="0">
              <a:latin typeface="+mn-ea"/>
            </a:endParaRPr>
          </a:p>
        </p:txBody>
      </p:sp>
      <p:pic>
        <p:nvPicPr>
          <p:cNvPr id="1027" name="Picture 3" descr="C:\Users\skysoft\Desktop\截图\tmp\v2-ca7ab1fdbedba915ae5f395774d1dfaf_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202553"/>
            <a:ext cx="4464496" cy="263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23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6</a:t>
            </a:fld>
            <a:endParaRPr lang="zh-CN" altLang="en-US"/>
          </a:p>
        </p:txBody>
      </p:sp>
      <p:sp>
        <p:nvSpPr>
          <p:cNvPr id="8" name="TextBox 7"/>
          <p:cNvSpPr txBox="1"/>
          <p:nvPr/>
        </p:nvSpPr>
        <p:spPr>
          <a:xfrm>
            <a:off x="370175" y="298678"/>
            <a:ext cx="2262158" cy="369332"/>
          </a:xfrm>
          <a:prstGeom prst="rect">
            <a:avLst/>
          </a:prstGeom>
          <a:noFill/>
        </p:spPr>
        <p:txBody>
          <a:bodyPr wrap="none" rtlCol="0">
            <a:spAutoFit/>
          </a:bodyPr>
          <a:lstStyle/>
          <a:p>
            <a:r>
              <a:rPr lang="zh-CN" altLang="en-US" dirty="0"/>
              <a:t>无线频谱：关键资源</a:t>
            </a:r>
          </a:p>
        </p:txBody>
      </p:sp>
      <p:sp>
        <p:nvSpPr>
          <p:cNvPr id="11" name="TextBox 10"/>
          <p:cNvSpPr txBox="1"/>
          <p:nvPr/>
        </p:nvSpPr>
        <p:spPr>
          <a:xfrm>
            <a:off x="356412" y="1264578"/>
            <a:ext cx="3960440" cy="1754326"/>
          </a:xfrm>
          <a:prstGeom prst="rect">
            <a:avLst/>
          </a:prstGeom>
          <a:noFill/>
        </p:spPr>
        <p:txBody>
          <a:bodyPr wrap="square" rtlCol="0">
            <a:spAutoFit/>
          </a:bodyPr>
          <a:lstStyle/>
          <a:p>
            <a:r>
              <a:rPr lang="en-US" altLang="zh-CN" sz="1200" dirty="0"/>
              <a:t>WLAN</a:t>
            </a:r>
            <a:r>
              <a:rPr lang="zh-CN" altLang="en-US" sz="1200" dirty="0"/>
              <a:t>跟日常生活中的无线广播、无线电视、手机通信一样，都是用射频作为载体。射频是频率介于</a:t>
            </a:r>
            <a:r>
              <a:rPr lang="en-US" altLang="zh-CN" sz="1200" dirty="0"/>
              <a:t>3</a:t>
            </a:r>
            <a:r>
              <a:rPr lang="zh-CN" altLang="en-US" sz="1200" dirty="0"/>
              <a:t>赫兹（</a:t>
            </a:r>
            <a:r>
              <a:rPr lang="en-US" altLang="zh-CN" sz="1200" dirty="0"/>
              <a:t>Hz</a:t>
            </a:r>
            <a:r>
              <a:rPr lang="zh-CN" altLang="en-US" sz="1200" dirty="0"/>
              <a:t>）和约</a:t>
            </a:r>
            <a:r>
              <a:rPr lang="en-US" altLang="zh-CN" sz="1200" dirty="0"/>
              <a:t>300G</a:t>
            </a:r>
            <a:r>
              <a:rPr lang="zh-CN" altLang="en-US" sz="1200" dirty="0"/>
              <a:t>赫兹（</a:t>
            </a:r>
            <a:r>
              <a:rPr lang="en-US" altLang="zh-CN" sz="1200" dirty="0"/>
              <a:t>Hz</a:t>
            </a:r>
            <a:r>
              <a:rPr lang="zh-CN" altLang="en-US" sz="1200" dirty="0"/>
              <a:t>）之间的电磁波，也可以称为射频电波或射电。人们为这段电磁波又定义了无线频谱，按照频率范围划分为极低频、超低频、中频、高频、超高频等，</a:t>
            </a:r>
            <a:r>
              <a:rPr lang="en-US" altLang="zh-CN" sz="1200" dirty="0"/>
              <a:t>WLAN</a:t>
            </a:r>
            <a:r>
              <a:rPr lang="zh-CN" altLang="en-US" sz="1200" dirty="0"/>
              <a:t>使用的射频频率范围是</a:t>
            </a:r>
            <a:r>
              <a:rPr lang="en-US" altLang="zh-CN" sz="1200" dirty="0"/>
              <a:t>2.4GHz</a:t>
            </a:r>
            <a:r>
              <a:rPr lang="zh-CN" altLang="en-US" sz="1200" dirty="0"/>
              <a:t>频段（</a:t>
            </a:r>
            <a:r>
              <a:rPr lang="en-US" altLang="zh-CN" sz="1200" dirty="0"/>
              <a:t>2.4GHz</a:t>
            </a:r>
            <a:r>
              <a:rPr lang="zh-CN" altLang="en-US" sz="1200" dirty="0"/>
              <a:t>～</a:t>
            </a:r>
            <a:r>
              <a:rPr lang="en-US" altLang="zh-CN" sz="1200" dirty="0"/>
              <a:t>2.4835GHz</a:t>
            </a:r>
            <a:r>
              <a:rPr lang="zh-CN" altLang="en-US" sz="1200" dirty="0"/>
              <a:t>）和</a:t>
            </a:r>
            <a:r>
              <a:rPr lang="en-US" altLang="zh-CN" sz="1200" dirty="0"/>
              <a:t>5GHz</a:t>
            </a:r>
            <a:r>
              <a:rPr lang="zh-CN" altLang="en-US" sz="1200" dirty="0"/>
              <a:t>频段（频率范围是</a:t>
            </a:r>
            <a:r>
              <a:rPr lang="en-US" altLang="zh-CN" sz="1200" dirty="0"/>
              <a:t>5.150GHz</a:t>
            </a:r>
            <a:r>
              <a:rPr lang="zh-CN" altLang="en-US" sz="1200" dirty="0"/>
              <a:t>～</a:t>
            </a:r>
            <a:r>
              <a:rPr lang="en-US" altLang="zh-CN" sz="1200" dirty="0"/>
              <a:t>5.350GHz</a:t>
            </a:r>
            <a:r>
              <a:rPr lang="zh-CN" altLang="en-US" sz="1200" dirty="0"/>
              <a:t>和</a:t>
            </a:r>
            <a:r>
              <a:rPr lang="en-US" altLang="zh-CN" sz="1200" dirty="0"/>
              <a:t>5.725GHz</a:t>
            </a:r>
            <a:r>
              <a:rPr lang="zh-CN" altLang="en-US" sz="1200" dirty="0"/>
              <a:t>～</a:t>
            </a:r>
            <a:r>
              <a:rPr lang="en-US" altLang="zh-CN" sz="1200" dirty="0"/>
              <a:t>5.850GHz</a:t>
            </a:r>
            <a:r>
              <a:rPr lang="zh-CN" altLang="en-US" sz="1200" dirty="0"/>
              <a:t>），分别属于特高频</a:t>
            </a:r>
            <a:r>
              <a:rPr lang="en-US" altLang="zh-CN" sz="1200" dirty="0"/>
              <a:t>(300MHz</a:t>
            </a:r>
            <a:r>
              <a:rPr lang="zh-CN" altLang="en-US" sz="1200" dirty="0"/>
              <a:t>～</a:t>
            </a:r>
            <a:r>
              <a:rPr lang="en-US" altLang="zh-CN" sz="1200" dirty="0"/>
              <a:t>3GHz)</a:t>
            </a:r>
            <a:r>
              <a:rPr lang="zh-CN" altLang="en-US" sz="1200" dirty="0"/>
              <a:t>和超高频</a:t>
            </a:r>
            <a:r>
              <a:rPr lang="en-US" altLang="zh-CN" sz="1200" dirty="0"/>
              <a:t>(3GHz</a:t>
            </a:r>
            <a:r>
              <a:rPr lang="zh-CN" altLang="en-US" sz="1200" dirty="0"/>
              <a:t>～</a:t>
            </a:r>
            <a:r>
              <a:rPr lang="en-US" altLang="zh-CN" sz="1200" dirty="0"/>
              <a:t>30GHz)</a:t>
            </a:r>
            <a:endParaRPr lang="zh-CN" alt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59" y="1264578"/>
            <a:ext cx="4402072" cy="15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028045"/>
            <a:ext cx="6801944" cy="191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56412" y="806509"/>
            <a:ext cx="5112568" cy="461665"/>
          </a:xfrm>
          <a:prstGeom prst="rect">
            <a:avLst/>
          </a:prstGeom>
          <a:noFill/>
        </p:spPr>
        <p:txBody>
          <a:bodyPr wrap="square" rtlCol="0">
            <a:spAutoFit/>
          </a:bodyPr>
          <a:lstStyle/>
          <a:p>
            <a:r>
              <a:rPr lang="zh-CN" altLang="en-US" sz="1200" dirty="0" smtClean="0"/>
              <a:t>所谓</a:t>
            </a:r>
            <a:r>
              <a:rPr lang="en-US" altLang="zh-CN" sz="1200" dirty="0"/>
              <a:t>ISM</a:t>
            </a:r>
            <a:r>
              <a:rPr lang="zh-CN" altLang="en-US" sz="1200" dirty="0"/>
              <a:t>，分别代表工业（</a:t>
            </a:r>
            <a:r>
              <a:rPr lang="en-US" altLang="zh-CN" sz="1200" dirty="0"/>
              <a:t>industrial</a:t>
            </a:r>
            <a:r>
              <a:rPr lang="zh-CN" altLang="en-US" sz="1200" dirty="0"/>
              <a:t>）科学</a:t>
            </a:r>
            <a:r>
              <a:rPr lang="en-US" altLang="zh-CN" sz="1200" dirty="0"/>
              <a:t>(scientific </a:t>
            </a:r>
            <a:r>
              <a:rPr lang="en-US" altLang="zh-CN" sz="1200" dirty="0" smtClean="0"/>
              <a:t>)</a:t>
            </a:r>
            <a:r>
              <a:rPr lang="zh-CN" altLang="en-US" sz="1200" dirty="0" smtClean="0"/>
              <a:t>与</a:t>
            </a:r>
            <a:r>
              <a:rPr lang="zh-CN" altLang="en-US" sz="1200" dirty="0"/>
              <a:t>医疗（</a:t>
            </a:r>
            <a:r>
              <a:rPr lang="en-US" altLang="zh-CN" sz="1200" dirty="0"/>
              <a:t>medical</a:t>
            </a:r>
            <a:r>
              <a:rPr lang="zh-CN" altLang="en-US" sz="1200" dirty="0"/>
              <a:t>）</a:t>
            </a:r>
            <a:r>
              <a:rPr lang="zh-CN" altLang="en-US" sz="1200" dirty="0" smtClean="0"/>
              <a:t>。是不用授权既可以使用的频段</a:t>
            </a:r>
            <a:endParaRPr lang="zh-CN" altLang="en-US" sz="1200" dirty="0"/>
          </a:p>
        </p:txBody>
      </p:sp>
    </p:spTree>
    <p:extLst>
      <p:ext uri="{BB962C8B-B14F-4D97-AF65-F5344CB8AC3E}">
        <p14:creationId xmlns:p14="http://schemas.microsoft.com/office/powerpoint/2010/main" val="1730738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7</a:t>
            </a:fld>
            <a:endParaRPr lang="zh-CN" altLang="en-US"/>
          </a:p>
        </p:txBody>
      </p:sp>
      <p:sp>
        <p:nvSpPr>
          <p:cNvPr id="8" name="TextBox 7"/>
          <p:cNvSpPr txBox="1"/>
          <p:nvPr/>
        </p:nvSpPr>
        <p:spPr>
          <a:xfrm>
            <a:off x="539552" y="411510"/>
            <a:ext cx="2504212" cy="369332"/>
          </a:xfrm>
          <a:prstGeom prst="rect">
            <a:avLst/>
          </a:prstGeom>
          <a:noFill/>
        </p:spPr>
        <p:txBody>
          <a:bodyPr wrap="none" rtlCol="0">
            <a:spAutoFit/>
          </a:bodyPr>
          <a:lstStyle/>
          <a:p>
            <a:r>
              <a:rPr lang="en-US" altLang="zh-CN" dirty="0" smtClean="0"/>
              <a:t>2.4G</a:t>
            </a:r>
            <a:r>
              <a:rPr lang="zh-CN" altLang="en-US" dirty="0" smtClean="0"/>
              <a:t>工作频段信道划分</a:t>
            </a:r>
            <a:endParaRPr lang="zh-CN" altLang="en-US" dirty="0"/>
          </a:p>
        </p:txBody>
      </p:sp>
      <p:pic>
        <p:nvPicPr>
          <p:cNvPr id="4103" name="Picture 7" descr="C:\Users\skysoft\Desktop\截图\tmp\2.4+GHz+Channel+Allo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059582"/>
            <a:ext cx="4680520" cy="22204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15616" y="3507854"/>
            <a:ext cx="7200800" cy="646331"/>
          </a:xfrm>
          <a:prstGeom prst="rect">
            <a:avLst/>
          </a:prstGeom>
          <a:noFill/>
        </p:spPr>
        <p:txBody>
          <a:bodyPr wrap="square" rtlCol="0">
            <a:spAutoFit/>
          </a:bodyPr>
          <a:lstStyle/>
          <a:p>
            <a:r>
              <a:rPr lang="zh-CN" altLang="en-US" sz="1200" dirty="0"/>
              <a:t>对于</a:t>
            </a:r>
            <a:r>
              <a:rPr lang="en-US" altLang="zh-CN" sz="1200" dirty="0"/>
              <a:t>2.4GHz</a:t>
            </a:r>
            <a:r>
              <a:rPr lang="zh-CN" altLang="en-US" sz="1200" dirty="0"/>
              <a:t>频段来说，</a:t>
            </a:r>
            <a:r>
              <a:rPr lang="en-US" altLang="zh-CN" sz="1200" dirty="0"/>
              <a:t>2.4GHz</a:t>
            </a:r>
            <a:r>
              <a:rPr lang="zh-CN" altLang="en-US" sz="1200" dirty="0"/>
              <a:t>频段的频宽是</a:t>
            </a:r>
            <a:r>
              <a:rPr lang="en-US" altLang="zh-CN" sz="1200" dirty="0" smtClean="0"/>
              <a:t>2.4835GHz-2.4GHz=0.0835GHz=83.5MHz</a:t>
            </a:r>
          </a:p>
          <a:p>
            <a:r>
              <a:rPr lang="zh-CN" altLang="en-US" sz="1200" dirty="0"/>
              <a:t>在</a:t>
            </a:r>
            <a:r>
              <a:rPr lang="en-US" altLang="zh-CN" sz="1200" dirty="0"/>
              <a:t>WLAN</a:t>
            </a:r>
            <a:r>
              <a:rPr lang="zh-CN" altLang="en-US" sz="1200" dirty="0"/>
              <a:t>标准协议里将</a:t>
            </a:r>
            <a:r>
              <a:rPr lang="en-US" altLang="zh-CN" sz="1200" dirty="0"/>
              <a:t>2.4GHz</a:t>
            </a:r>
            <a:r>
              <a:rPr lang="zh-CN" altLang="en-US" sz="1200" dirty="0"/>
              <a:t>频段划分出</a:t>
            </a:r>
            <a:r>
              <a:rPr lang="en-US" altLang="zh-CN" sz="1200" dirty="0"/>
              <a:t>13</a:t>
            </a:r>
            <a:r>
              <a:rPr lang="zh-CN" altLang="en-US" sz="1200" dirty="0"/>
              <a:t>个相互交叠的信道，每个信道的频宽是</a:t>
            </a:r>
            <a:r>
              <a:rPr lang="en-US" altLang="zh-CN" sz="1200" dirty="0" smtClean="0"/>
              <a:t>20MHz</a:t>
            </a:r>
            <a:r>
              <a:rPr lang="zh-CN" altLang="en-US" sz="1200" dirty="0" smtClean="0"/>
              <a:t>（</a:t>
            </a:r>
            <a:r>
              <a:rPr lang="en-US" altLang="zh-CN" sz="1200" dirty="0"/>
              <a:t>802.11g</a:t>
            </a:r>
            <a:r>
              <a:rPr lang="zh-CN" altLang="en-US" sz="1200" dirty="0"/>
              <a:t>、</a:t>
            </a:r>
            <a:r>
              <a:rPr lang="en-US" altLang="zh-CN" sz="1200" dirty="0" smtClean="0"/>
              <a:t>802.11n</a:t>
            </a:r>
            <a:r>
              <a:rPr lang="zh-CN" altLang="en-US" sz="1200" dirty="0" smtClean="0"/>
              <a:t>每个</a:t>
            </a:r>
            <a:r>
              <a:rPr lang="zh-CN" altLang="en-US" sz="1200" dirty="0"/>
              <a:t>信道占用</a:t>
            </a:r>
            <a:r>
              <a:rPr lang="en-US" altLang="zh-CN" sz="1200" dirty="0"/>
              <a:t>20MHz</a:t>
            </a:r>
            <a:r>
              <a:rPr lang="zh-CN" altLang="en-US" sz="1200" dirty="0"/>
              <a:t>，</a:t>
            </a:r>
            <a:r>
              <a:rPr lang="en-US" altLang="zh-CN" sz="1200" dirty="0"/>
              <a:t>802.11b</a:t>
            </a:r>
            <a:r>
              <a:rPr lang="zh-CN" altLang="en-US" sz="1200" dirty="0"/>
              <a:t>每个信道占用</a:t>
            </a:r>
            <a:r>
              <a:rPr lang="en-US" altLang="zh-CN" sz="1200" dirty="0"/>
              <a:t>22MHz</a:t>
            </a:r>
            <a:r>
              <a:rPr lang="zh-CN" altLang="en-US" sz="1200" dirty="0"/>
              <a:t>），每个信道</a:t>
            </a:r>
            <a:r>
              <a:rPr lang="zh-CN" altLang="en-US" sz="1200" dirty="0" smtClean="0"/>
              <a:t>都有</a:t>
            </a:r>
            <a:r>
              <a:rPr lang="zh-CN" altLang="en-US" sz="1200" dirty="0"/>
              <a:t>自己的中心频率</a:t>
            </a:r>
          </a:p>
        </p:txBody>
      </p:sp>
    </p:spTree>
    <p:extLst>
      <p:ext uri="{BB962C8B-B14F-4D97-AF65-F5344CB8AC3E}">
        <p14:creationId xmlns:p14="http://schemas.microsoft.com/office/powerpoint/2010/main" val="188249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fld id="{1E4A4647-996B-4E05-ABFD-42A1B8539CF9}" type="datetime1">
              <a:rPr lang="zh-CN" altLang="en-US" smtClean="0"/>
              <a:pPr/>
              <a:t>2018/8/3</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8</a:t>
            </a:fld>
            <a:endParaRPr lang="zh-CN" altLang="en-US"/>
          </a:p>
        </p:txBody>
      </p:sp>
      <p:pic>
        <p:nvPicPr>
          <p:cNvPr id="3075" name="Picture 3" descr="C:\Users\skysoft\Desktop\截图\tmp\5 GHz Channel and Power - 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31590"/>
            <a:ext cx="7019557" cy="330364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67544" y="377958"/>
            <a:ext cx="2313454" cy="369332"/>
          </a:xfrm>
          <a:prstGeom prst="rect">
            <a:avLst/>
          </a:prstGeom>
          <a:noFill/>
        </p:spPr>
        <p:txBody>
          <a:bodyPr wrap="none" rtlCol="0">
            <a:spAutoFit/>
          </a:bodyPr>
          <a:lstStyle/>
          <a:p>
            <a:r>
              <a:rPr lang="en-US" altLang="zh-CN" dirty="0" smtClean="0"/>
              <a:t>5G</a:t>
            </a:r>
            <a:r>
              <a:rPr lang="zh-CN" altLang="en-US" dirty="0" smtClean="0"/>
              <a:t>工作频段信道划分</a:t>
            </a:r>
            <a:endParaRPr lang="zh-CN" altLang="en-US" dirty="0"/>
          </a:p>
        </p:txBody>
      </p:sp>
    </p:spTree>
    <p:extLst>
      <p:ext uri="{BB962C8B-B14F-4D97-AF65-F5344CB8AC3E}">
        <p14:creationId xmlns:p14="http://schemas.microsoft.com/office/powerpoint/2010/main" val="3778552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4044</TotalTime>
  <Words>4054</Words>
  <Application>Microsoft Office PowerPoint</Application>
  <PresentationFormat>全屏显示(16:9)</PresentationFormat>
  <Paragraphs>329</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skysoft</dc:creator>
  <cp:lastModifiedBy>skysoft</cp:lastModifiedBy>
  <cp:revision>520</cp:revision>
  <dcterms:created xsi:type="dcterms:W3CDTF">2016-05-17T03:47:03Z</dcterms:created>
  <dcterms:modified xsi:type="dcterms:W3CDTF">2018-08-03T06:50:39Z</dcterms:modified>
</cp:coreProperties>
</file>