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4" r:id="rId3"/>
    <p:sldId id="257" r:id="rId4"/>
    <p:sldId id="295" r:id="rId5"/>
    <p:sldId id="273" r:id="rId6"/>
    <p:sldId id="274" r:id="rId7"/>
    <p:sldId id="272" r:id="rId8"/>
    <p:sldId id="276" r:id="rId9"/>
    <p:sldId id="275" r:id="rId10"/>
    <p:sldId id="290" r:id="rId11"/>
    <p:sldId id="277" r:id="rId12"/>
    <p:sldId id="279" r:id="rId13"/>
    <p:sldId id="280" r:id="rId14"/>
    <p:sldId id="293" r:id="rId15"/>
    <p:sldId id="291" r:id="rId16"/>
    <p:sldId id="281" r:id="rId17"/>
    <p:sldId id="292" r:id="rId18"/>
    <p:sldId id="282" r:id="rId19"/>
    <p:sldId id="284" r:id="rId20"/>
    <p:sldId id="283" r:id="rId21"/>
    <p:sldId id="287" r:id="rId22"/>
    <p:sldId id="270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33"/>
    <a:srgbClr val="3E3A39"/>
    <a:srgbClr val="C00000"/>
    <a:srgbClr val="C13133"/>
    <a:srgbClr val="A6A6A6"/>
    <a:srgbClr val="DC2424"/>
    <a:srgbClr val="333333"/>
    <a:srgbClr val="FF5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890" autoAdjust="0"/>
  </p:normalViewPr>
  <p:slideViewPr>
    <p:cSldViewPr>
      <p:cViewPr>
        <p:scale>
          <a:sx n="100" d="100"/>
          <a:sy n="100" d="100"/>
        </p:scale>
        <p:origin x="-902" y="117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7945600"/>
        <c:axId val="81267520"/>
      </c:barChart>
      <c:catAx>
        <c:axId val="297945600"/>
        <c:scaling>
          <c:orientation val="minMax"/>
        </c:scaling>
        <c:delete val="0"/>
        <c:axPos val="b"/>
        <c:majorTickMark val="out"/>
        <c:minorTickMark val="none"/>
        <c:tickLblPos val="nextTo"/>
        <c:crossAx val="81267520"/>
        <c:crosses val="autoZero"/>
        <c:auto val="1"/>
        <c:lblAlgn val="ctr"/>
        <c:lblOffset val="100"/>
        <c:noMultiLvlLbl val="0"/>
      </c:catAx>
      <c:valAx>
        <c:axId val="812675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794560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395C3-F9F2-4147-9BBA-2A9AE60BCC37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1D1BE-3B4B-4F58-9CCB-F51A359C8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80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06593-D589-479E-9955-2BD4332FFF71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0C349-B5A0-4C17-827D-B7267FFCB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36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0C349-B5A0-4C17-827D-B7267FFCB8B1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216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注意：无论是</a:t>
            </a:r>
            <a:r>
              <a:rPr lang="en-US" altLang="zh-CN" dirty="0" smtClean="0"/>
              <a:t>GRE</a:t>
            </a:r>
            <a:r>
              <a:rPr lang="zh-CN" altLang="en-US" dirty="0" smtClean="0"/>
              <a:t>隧道，或者</a:t>
            </a:r>
            <a:r>
              <a:rPr lang="en-US" altLang="zh-CN" dirty="0" smtClean="0"/>
              <a:t>IPv6IP</a:t>
            </a:r>
            <a:r>
              <a:rPr lang="zh-CN" altLang="en-US" dirty="0" smtClean="0"/>
              <a:t>隧道，都可以跑动态路由协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0C349-B5A0-4C17-827D-B7267FFCB8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51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0C349-B5A0-4C17-827D-B7267FFCB8B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514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1.</a:t>
            </a:r>
            <a:r>
              <a:rPr lang="zh-CN" altLang="en-US" sz="1200" dirty="0" smtClean="0"/>
              <a:t> 手工配置需要制定</a:t>
            </a:r>
            <a:r>
              <a:rPr lang="en-US" altLang="zh-CN" sz="1200" dirty="0" smtClean="0"/>
              <a:t>tunnel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destination</a:t>
            </a:r>
            <a:r>
              <a:rPr lang="zh-CN" altLang="en-US" sz="1200" dirty="0" smtClean="0"/>
              <a:t>地址，如隧道很多，那么配置就很麻烦，其次，可扩展性差</a:t>
            </a:r>
            <a:endParaRPr lang="zh-CN" altLang="en-US" sz="1200" dirty="0" smtClean="0">
              <a:latin typeface="华文宋体" panose="02010600040101010101" pitchFamily="2" charset="-122"/>
              <a:ea typeface="华文宋体" panose="02010600040101010101" pitchFamily="2" charset="-122"/>
              <a:cs typeface="Arial Unicode MS" panose="020B0604020202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0C349-B5A0-4C17-827D-B7267FFCB8B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374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0C349-B5A0-4C17-827D-B7267FFCB8B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010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0C349-B5A0-4C17-827D-B7267FFCB8B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645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_无图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491880" y="3437559"/>
            <a:ext cx="4280520" cy="423489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—— </a:t>
            </a:r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 smtClean="0"/>
              <a:t>成都天软信息技术有限公司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BEAAF-85EB-42B9-B134-E7358E6308B9}" type="datetimeFigureOut">
              <a:rPr lang="zh-CN" altLang="en-US" smtClean="0"/>
              <a:pPr/>
              <a:t>2018/8/10</a:t>
            </a:fld>
            <a:endParaRPr lang="zh-CN" altLang="en-US" dirty="0"/>
          </a:p>
        </p:txBody>
      </p:sp>
      <p:sp>
        <p:nvSpPr>
          <p:cNvPr id="9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_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E:\产品工作\天软VI\公司新VI库\素材\ppt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06" y="874351"/>
            <a:ext cx="9150109" cy="514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860883" y="3447075"/>
            <a:ext cx="4280520" cy="423489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—— </a:t>
            </a:r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18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3563888" y="2420888"/>
            <a:ext cx="5586221" cy="792162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点击此处编辑幻灯片标题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8706" y="816122"/>
            <a:ext cx="2459806" cy="116457"/>
            <a:chOff x="-8706" y="836100"/>
            <a:chExt cx="2459806" cy="116457"/>
          </a:xfrm>
        </p:grpSpPr>
        <p:sp>
          <p:nvSpPr>
            <p:cNvPr id="20" name="矩形 19"/>
            <p:cNvSpPr/>
            <p:nvPr userDrawn="1"/>
          </p:nvSpPr>
          <p:spPr>
            <a:xfrm>
              <a:off x="-8706" y="836100"/>
              <a:ext cx="2348458" cy="116457"/>
            </a:xfrm>
            <a:prstGeom prst="rect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直角三角形 22"/>
            <p:cNvSpPr/>
            <p:nvPr userDrawn="1"/>
          </p:nvSpPr>
          <p:spPr>
            <a:xfrm>
              <a:off x="2339753" y="836100"/>
              <a:ext cx="111347" cy="116457"/>
            </a:xfrm>
            <a:prstGeom prst="rtTriangle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 userDrawn="1"/>
        </p:nvGrpSpPr>
        <p:grpSpPr>
          <a:xfrm rot="10800000">
            <a:off x="6684228" y="5963059"/>
            <a:ext cx="2459806" cy="116457"/>
            <a:chOff x="-8706" y="836100"/>
            <a:chExt cx="2459806" cy="116457"/>
          </a:xfrm>
        </p:grpSpPr>
        <p:sp>
          <p:nvSpPr>
            <p:cNvPr id="37" name="矩形 36"/>
            <p:cNvSpPr/>
            <p:nvPr userDrawn="1"/>
          </p:nvSpPr>
          <p:spPr>
            <a:xfrm>
              <a:off x="-8706" y="836100"/>
              <a:ext cx="2348458" cy="116457"/>
            </a:xfrm>
            <a:prstGeom prst="rect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直角三角形 37"/>
            <p:cNvSpPr/>
            <p:nvPr userDrawn="1"/>
          </p:nvSpPr>
          <p:spPr>
            <a:xfrm>
              <a:off x="2339753" y="836100"/>
              <a:ext cx="111347" cy="116457"/>
            </a:xfrm>
            <a:prstGeom prst="rtTriangle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 smtClean="0"/>
              <a:t>成都天软信息技术有限公司</a:t>
            </a:r>
            <a:endParaRPr lang="zh-CN" altLang="en-US" dirty="0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A535C-3D6C-4B7F-8524-BEF799E1F278}" type="datetime1">
              <a:rPr lang="zh-CN" altLang="en-US" smtClean="0"/>
              <a:t>2018/8/10</a:t>
            </a:fld>
            <a:endParaRPr lang="zh-CN" altLang="en-US" dirty="0"/>
          </a:p>
        </p:txBody>
      </p:sp>
      <p:sp>
        <p:nvSpPr>
          <p:cNvPr id="1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871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 flipV="1">
            <a:off x="6557758" y="6852618"/>
            <a:ext cx="2586242" cy="206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 userDrawn="1"/>
        </p:nvGrpSpPr>
        <p:grpSpPr>
          <a:xfrm>
            <a:off x="0" y="116632"/>
            <a:ext cx="1080119" cy="567811"/>
            <a:chOff x="3374727" y="342588"/>
            <a:chExt cx="693216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22" name="燕尾形 21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374727" y="342588"/>
              <a:ext cx="475162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</a:rPr>
                <a:t>目录</a:t>
              </a:r>
              <a:endParaRPr lang="zh-CN" altLang="en-US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endParaRPr>
            </a:p>
          </p:txBody>
        </p:sp>
      </p:grp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B8377-70BB-4E47-877B-E222D1481B4C}" type="datetime1">
              <a:rPr lang="zh-CN" altLang="en-US" smtClean="0"/>
              <a:t>2018/8/10</a:t>
            </a:fld>
            <a:endParaRPr lang="zh-CN" altLang="en-US" dirty="0"/>
          </a:p>
        </p:txBody>
      </p:sp>
      <p:sp>
        <p:nvSpPr>
          <p:cNvPr id="10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309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683568" y="260350"/>
            <a:ext cx="8136904" cy="4318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单击此处编辑主题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567358" y="981075"/>
            <a:ext cx="8036892" cy="5184775"/>
          </a:xfrm>
        </p:spPr>
        <p:txBody>
          <a:bodyPr/>
          <a:lstStyle>
            <a:lvl1pPr marL="0" indent="0">
              <a:buNone/>
              <a:defRPr sz="24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18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 sz="16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sz="14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 smtClean="0"/>
              <a:t>成都天软信息技术有限公司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2CA83-2EED-4D09-887E-C845568B1C99}" type="datetime1">
              <a:rPr lang="zh-CN" altLang="en-US" smtClean="0"/>
              <a:t>2018/8/10</a:t>
            </a:fld>
            <a:endParaRPr lang="zh-CN" altLang="en-US" dirty="0"/>
          </a:p>
        </p:txBody>
      </p:sp>
      <p:sp>
        <p:nvSpPr>
          <p:cNvPr id="8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066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 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 smtClean="0"/>
              <a:t>成都天软信息技术有限公司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91EEF-A417-4545-8F2D-5F39478CBF93}" type="datetime1">
              <a:rPr lang="zh-CN" altLang="en-US" smtClean="0"/>
              <a:t>2018/8/10</a:t>
            </a:fld>
            <a:endParaRPr lang="zh-CN" altLang="en-US" dirty="0"/>
          </a:p>
        </p:txBody>
      </p:sp>
      <p:sp>
        <p:nvSpPr>
          <p:cNvPr id="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343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33BAB34-A66A-46AD-A4BD-4E0BC19386D3}" type="datetime1">
              <a:rPr lang="zh-CN" altLang="en-US" smtClean="0"/>
              <a:t>2018/8/10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aphicFrame>
        <p:nvGraphicFramePr>
          <p:cNvPr id="6" name="图表 5"/>
          <p:cNvGraphicFramePr/>
          <p:nvPr userDrawn="1">
            <p:extLst>
              <p:ext uri="{D42A27DB-BD31-4B8C-83A1-F6EECF244321}">
                <p14:modId xmlns:p14="http://schemas.microsoft.com/office/powerpoint/2010/main" val="3849740182"/>
              </p:ext>
            </p:extLst>
          </p:nvPr>
        </p:nvGraphicFramePr>
        <p:xfrm>
          <a:off x="611560" y="836712"/>
          <a:ext cx="8064896" cy="5376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组合 7"/>
          <p:cNvGrpSpPr/>
          <p:nvPr userDrawn="1"/>
        </p:nvGrpSpPr>
        <p:grpSpPr>
          <a:xfrm>
            <a:off x="0" y="116632"/>
            <a:ext cx="1619672" cy="567811"/>
            <a:chOff x="3374727" y="342588"/>
            <a:chExt cx="693216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9" name="燕尾形 8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374727" y="342588"/>
              <a:ext cx="562386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</a:rPr>
                <a:t>图表样式</a:t>
              </a:r>
              <a:endParaRPr lang="zh-CN" altLang="en-US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153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 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3095283" y="332656"/>
            <a:ext cx="355443" cy="355443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425315" y="2752772"/>
            <a:ext cx="4241954" cy="720080"/>
          </a:xfrm>
        </p:spPr>
        <p:txBody>
          <a:bodyPr>
            <a:normAutofit/>
          </a:bodyPr>
          <a:lstStyle>
            <a:lvl1pPr marL="0" indent="0">
              <a:buNone/>
              <a:defRPr sz="3400" b="1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/>
              <a:t>THANK YOU !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683568" y="1582210"/>
            <a:ext cx="648072" cy="648072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186843" y="1134865"/>
            <a:ext cx="289594" cy="289594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683568" y="3683508"/>
            <a:ext cx="504056" cy="504056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1331640" y="4367581"/>
            <a:ext cx="648072" cy="648072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268774" y="1883308"/>
            <a:ext cx="576064" cy="576064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3690798" y="3323468"/>
            <a:ext cx="288032" cy="288032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2453638" y="3761636"/>
            <a:ext cx="929981" cy="929981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51" y="2096044"/>
            <a:ext cx="2308853" cy="1985182"/>
          </a:xfrm>
          <a:prstGeom prst="rect">
            <a:avLst/>
          </a:prstGeom>
          <a:noFill/>
          <a:ln>
            <a:noFill/>
          </a:ln>
          <a:effectLst>
            <a:outerShdw blurRad="50800" dist="35921" dir="2700000" algn="ctr" rotWithShape="0">
              <a:schemeClr val="tx1"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537" y="559214"/>
            <a:ext cx="1316379" cy="862743"/>
          </a:xfrm>
          <a:prstGeom prst="rect">
            <a:avLst/>
          </a:prstGeom>
          <a:noFill/>
          <a:ln>
            <a:noFill/>
          </a:ln>
          <a:effectLst>
            <a:outerShdw blurRad="50800" dist="35921" dir="2700000" algn="ctr" rotWithShape="0">
              <a:schemeClr val="tx1"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359" y="5009148"/>
            <a:ext cx="1224136" cy="1085491"/>
          </a:xfrm>
          <a:prstGeom prst="rect">
            <a:avLst/>
          </a:prstGeom>
          <a:noFill/>
          <a:ln>
            <a:noFill/>
          </a:ln>
          <a:effectLst>
            <a:outerShdw blurRad="25400" dist="35921" dir="2700000" algn="ctr" rotWithShape="0">
              <a:schemeClr val="tx1"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434502" y="3328836"/>
            <a:ext cx="4241954" cy="720080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感谢聆听</a:t>
            </a:r>
            <a:endParaRPr lang="en-US" altLang="zh-CN" dirty="0" smtClean="0"/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 smtClean="0"/>
              <a:t>成都天软信息技术有限公司</a:t>
            </a:r>
            <a:endParaRPr lang="zh-CN" altLang="en-US" dirty="0"/>
          </a:p>
        </p:txBody>
      </p:sp>
      <p:sp>
        <p:nvSpPr>
          <p:cNvPr id="21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E3B50-BD4C-41EE-AFCB-8C17ACBC0768}" type="datetime1">
              <a:rPr lang="zh-CN" altLang="en-US" smtClean="0"/>
              <a:t>2018/8/10</a:t>
            </a:fld>
            <a:endParaRPr lang="zh-CN" altLang="en-US" dirty="0"/>
          </a:p>
        </p:txBody>
      </p:sp>
      <p:sp>
        <p:nvSpPr>
          <p:cNvPr id="23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68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 bright="70000" contrast="-70000"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204864"/>
            <a:ext cx="8229600" cy="3921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 smtClean="0"/>
              <a:t>成都天软信息技术有限公司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BAB34-A66A-46AD-A4BD-4E0BC19386D3}" type="datetime1">
              <a:rPr lang="zh-CN" altLang="en-US" smtClean="0"/>
              <a:t>2018/8/10</a:t>
            </a:fld>
            <a:endParaRPr lang="zh-CN" alt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453336"/>
            <a:ext cx="9144000" cy="0"/>
          </a:xfrm>
          <a:prstGeom prst="line">
            <a:avLst/>
          </a:prstGeom>
          <a:ln>
            <a:solidFill>
              <a:srgbClr val="C131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 descr="E:\产品工作\天软VI\最终版\天软－logo图形英文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511307"/>
            <a:ext cx="1296144" cy="30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2" r:id="rId3"/>
    <p:sldLayoutId id="2147483660" r:id="rId4"/>
    <p:sldLayoutId id="2147483661" r:id="rId5"/>
    <p:sldLayoutId id="2147483666" r:id="rId6"/>
    <p:sldLayoutId id="2147483665" r:id="rId7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3E3A3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3E3A3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3E3A3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3E3A3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3E3A3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3E3A3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jpeg"/><Relationship Id="rId11" Type="http://schemas.openxmlformats.org/officeDocument/2006/relationships/image" Target="../media/image16.jpeg"/><Relationship Id="rId5" Type="http://schemas.openxmlformats.org/officeDocument/2006/relationships/image" Target="../media/image12.jpeg"/><Relationship Id="rId10" Type="http://schemas.openxmlformats.org/officeDocument/2006/relationships/image" Target="../media/image9.emf"/><Relationship Id="rId4" Type="http://schemas.openxmlformats.org/officeDocument/2006/relationships/image" Target="../media/image11.jpeg"/><Relationship Id="rId9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5004048" y="3861048"/>
            <a:ext cx="3383525" cy="423489"/>
          </a:xfrm>
        </p:spPr>
        <p:txBody>
          <a:bodyPr/>
          <a:lstStyle/>
          <a:p>
            <a:pPr algn="r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By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：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Tim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557779" y="2276872"/>
            <a:ext cx="5586221" cy="792162"/>
          </a:xfrm>
        </p:spPr>
        <p:txBody>
          <a:bodyPr/>
          <a:lstStyle/>
          <a:p>
            <a:r>
              <a:rPr lang="en-US" altLang="zh-CN" sz="3600" b="1" dirty="0" smtClean="0">
                <a:latin typeface="+mj-ea"/>
              </a:rPr>
              <a:t>IPv6 Tunnel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6EF0E9E-29AC-4248-96B9-42C3A6FE6495}" type="datetime1">
              <a:rPr lang="zh-CN" altLang="en-US" smtClean="0"/>
              <a:t>2018/8/10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2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116632"/>
            <a:ext cx="3707904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23147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b="1" dirty="0" smtClean="0">
                  <a:latin typeface="+mj-ea"/>
                  <a:ea typeface="+mj-ea"/>
                </a:rPr>
                <a:t>Manual</a:t>
              </a:r>
              <a:r>
                <a:rPr lang="zh-CN" altLang="en-US" b="1" dirty="0" smtClean="0">
                  <a:latin typeface="+mj-ea"/>
                  <a:ea typeface="+mj-ea"/>
                </a:rPr>
                <a:t>隧道的特点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2018/8/10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043608" y="3212976"/>
            <a:ext cx="6769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-285750" algn="just"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缺点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971600" y="1412776"/>
            <a:ext cx="6769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-285750" algn="just"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优点</a:t>
            </a:r>
          </a:p>
        </p:txBody>
      </p:sp>
      <p:sp>
        <p:nvSpPr>
          <p:cNvPr id="2" name="矩形 1"/>
          <p:cNvSpPr/>
          <p:nvPr/>
        </p:nvSpPr>
        <p:spPr>
          <a:xfrm>
            <a:off x="629816" y="2132856"/>
            <a:ext cx="52383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充分利用现有网络</a:t>
            </a:r>
            <a:endParaRPr lang="zh-CN" altLang="en-US" sz="2400" dirty="0">
              <a:latin typeface="Arial" pitchFamily="34" charset="0"/>
              <a:ea typeface="宋体" pitchFamily="2" charset="-122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骨干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网转发设备无需升级</a:t>
            </a:r>
            <a:endParaRPr lang="zh-CN" altLang="en-US" sz="2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1560" y="3933056"/>
            <a:ext cx="36541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需要手工配置</a:t>
            </a:r>
          </a:p>
          <a:p>
            <a:pPr lvl="2"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转发效率降低</a:t>
            </a:r>
            <a:endParaRPr lang="zh-CN" altLang="en-US" sz="2400" dirty="0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157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116632"/>
            <a:ext cx="3707904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23147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dirty="0" smtClean="0"/>
                <a:t>IPv6 </a:t>
              </a:r>
              <a:r>
                <a:rPr lang="en-US" altLang="zh-CN" dirty="0"/>
                <a:t>in IPv4</a:t>
              </a:r>
              <a:r>
                <a:rPr lang="zh-CN" altLang="en-US" dirty="0"/>
                <a:t>隧道</a:t>
              </a:r>
              <a:r>
                <a:rPr lang="zh-CN" altLang="en-US" dirty="0" smtClean="0"/>
                <a:t>技术</a:t>
              </a:r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2018/8/10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57200" y="152400"/>
            <a:ext cx="7499350" cy="7778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3E3A39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919413" y="4077072"/>
            <a:ext cx="4652962" cy="482600"/>
          </a:xfrm>
          <a:prstGeom prst="rect">
            <a:avLst/>
          </a:prstGeom>
          <a:gradFill rotWithShape="0">
            <a:gsLst>
              <a:gs pos="0">
                <a:srgbClr val="158A47">
                  <a:gamma/>
                  <a:shade val="29804"/>
                  <a:invGamma/>
                </a:srgbClr>
              </a:gs>
              <a:gs pos="50000">
                <a:srgbClr val="158A47"/>
              </a:gs>
              <a:gs pos="100000">
                <a:srgbClr val="158A47">
                  <a:gamma/>
                  <a:shade val="29804"/>
                  <a:invGamma/>
                </a:srgbClr>
              </a:gs>
            </a:gsLst>
            <a:lin ang="2700000" scaled="1"/>
          </a:gradFill>
          <a:ln w="28575">
            <a:solidFill>
              <a:srgbClr val="00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zh-CN" altLang="zh-CN" sz="2800">
              <a:solidFill>
                <a:srgbClr val="FFFF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476375" y="4077072"/>
            <a:ext cx="1363663" cy="482600"/>
          </a:xfrm>
          <a:prstGeom prst="rect">
            <a:avLst/>
          </a:prstGeom>
          <a:gradFill rotWithShape="0">
            <a:gsLst>
              <a:gs pos="0">
                <a:srgbClr val="CF0E30">
                  <a:gamma/>
                  <a:shade val="29804"/>
                  <a:invGamma/>
                </a:srgbClr>
              </a:gs>
              <a:gs pos="50000">
                <a:srgbClr val="CF0E30"/>
              </a:gs>
              <a:gs pos="100000">
                <a:srgbClr val="CF0E30">
                  <a:gamma/>
                  <a:shade val="29804"/>
                  <a:invGamma/>
                </a:srgbClr>
              </a:gs>
            </a:gsLst>
            <a:lin ang="2700000" scaled="1"/>
          </a:gradFill>
          <a:ln w="28575">
            <a:solidFill>
              <a:srgbClr val="F6829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00"/>
                </a:solidFill>
                <a:effectLst/>
                <a:latin typeface="楷体_GB2312" pitchFamily="49" charset="-122"/>
                <a:ea typeface="楷体_GB2312" pitchFamily="49" charset="-122"/>
              </a:rPr>
              <a:t>IPv4</a:t>
            </a:r>
            <a:r>
              <a:rPr lang="zh-CN" altLang="en-US" sz="1800" dirty="0">
                <a:solidFill>
                  <a:srgbClr val="FFFF00"/>
                </a:solidFill>
                <a:effectLst/>
                <a:latin typeface="楷体_GB2312" pitchFamily="49" charset="-122"/>
                <a:ea typeface="楷体_GB2312" pitchFamily="49" charset="-122"/>
              </a:rPr>
              <a:t>报头</a:t>
            </a:r>
            <a:endParaRPr lang="zh-CN" altLang="en-US" sz="2800" dirty="0">
              <a:solidFill>
                <a:srgbClr val="FFFF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000375" y="4154859"/>
            <a:ext cx="1443038" cy="328613"/>
          </a:xfrm>
          <a:prstGeom prst="rect">
            <a:avLst/>
          </a:prstGeom>
          <a:gradFill rotWithShape="0">
            <a:gsLst>
              <a:gs pos="0">
                <a:srgbClr val="063DE8">
                  <a:gamma/>
                  <a:shade val="29804"/>
                  <a:invGamma/>
                </a:srgbClr>
              </a:gs>
              <a:gs pos="50000">
                <a:srgbClr val="063DE8"/>
              </a:gs>
              <a:gs pos="100000">
                <a:srgbClr val="063DE8">
                  <a:gamma/>
                  <a:shade val="29804"/>
                  <a:invGamma/>
                </a:srgbClr>
              </a:gs>
            </a:gsLst>
            <a:lin ang="2700000" scaled="1"/>
          </a:gradFill>
          <a:ln w="28575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FF00"/>
                </a:solidFill>
                <a:effectLst/>
                <a:latin typeface="楷体_GB2312" pitchFamily="49" charset="-122"/>
                <a:ea typeface="楷体_GB2312" pitchFamily="49" charset="-122"/>
              </a:rPr>
              <a:t>IPv6</a:t>
            </a:r>
            <a:r>
              <a:rPr lang="zh-CN" altLang="en-US" sz="1800">
                <a:solidFill>
                  <a:srgbClr val="FFFF00"/>
                </a:solidFill>
                <a:effectLst/>
                <a:latin typeface="楷体_GB2312" pitchFamily="49" charset="-122"/>
                <a:ea typeface="楷体_GB2312" pitchFamily="49" charset="-122"/>
              </a:rPr>
              <a:t>报头</a:t>
            </a:r>
            <a:endParaRPr lang="zh-CN" altLang="en-US" sz="2800"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4524375" y="4154859"/>
            <a:ext cx="2967038" cy="328613"/>
          </a:xfrm>
          <a:prstGeom prst="rect">
            <a:avLst/>
          </a:prstGeom>
          <a:gradFill rotWithShape="0">
            <a:gsLst>
              <a:gs pos="0">
                <a:srgbClr val="063DE8">
                  <a:gamma/>
                  <a:shade val="29804"/>
                  <a:invGamma/>
                </a:srgbClr>
              </a:gs>
              <a:gs pos="50000">
                <a:srgbClr val="063DE8"/>
              </a:gs>
              <a:gs pos="100000">
                <a:srgbClr val="063DE8">
                  <a:gamma/>
                  <a:shade val="29804"/>
                  <a:invGamma/>
                </a:srgbClr>
              </a:gs>
            </a:gsLst>
            <a:lin ang="2700000" scaled="1"/>
          </a:gradFill>
          <a:ln w="28575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00"/>
                </a:solidFill>
                <a:effectLst/>
                <a:latin typeface="楷体_GB2312" pitchFamily="49" charset="-122"/>
                <a:ea typeface="楷体_GB2312" pitchFamily="49" charset="-122"/>
              </a:rPr>
              <a:t>IPv6</a:t>
            </a:r>
            <a:r>
              <a:rPr lang="zh-CN" altLang="en-US" sz="1800" dirty="0">
                <a:solidFill>
                  <a:srgbClr val="FFFF00"/>
                </a:solidFill>
                <a:effectLst/>
                <a:latin typeface="楷体_GB2312" pitchFamily="49" charset="-122"/>
                <a:ea typeface="楷体_GB2312" pitchFamily="49" charset="-122"/>
              </a:rPr>
              <a:t>有效数据</a:t>
            </a:r>
            <a:endParaRPr lang="zh-CN" altLang="en-US" sz="2800" dirty="0"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2919413" y="4699372"/>
            <a:ext cx="46529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4186238" y="4764459"/>
            <a:ext cx="15684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CC0000"/>
                </a:solidFill>
                <a:effectLst/>
                <a:latin typeface="楷体_GB2312" pitchFamily="49" charset="-122"/>
                <a:ea typeface="楷体_GB2312" pitchFamily="49" charset="-122"/>
              </a:rPr>
              <a:t>IPv4</a:t>
            </a:r>
            <a:r>
              <a:rPr lang="zh-CN" altLang="en-US" sz="1800">
                <a:solidFill>
                  <a:srgbClr val="CC0000"/>
                </a:solidFill>
                <a:effectLst/>
                <a:latin typeface="楷体_GB2312" pitchFamily="49" charset="-122"/>
                <a:ea typeface="楷体_GB2312" pitchFamily="49" charset="-122"/>
              </a:rPr>
              <a:t>有效数据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971550" y="1052513"/>
            <a:ext cx="67691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-285750" algn="just"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IPv6 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in IPv4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隧道技术</a:t>
            </a:r>
          </a:p>
          <a:p>
            <a:pPr indent="-285750" algn="just"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endParaRPr lang="zh-CN" altLang="en-US" sz="28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20905" y="2005500"/>
            <a:ext cx="70703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IPv6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报文被包含在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IPv4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报文中作为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IPv4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的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载荷</a:t>
            </a: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维护配置比较复杂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</a:t>
            </a:r>
            <a:endParaRPr lang="zh-CN" altLang="en-US" sz="2400" dirty="0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2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116632"/>
            <a:ext cx="3707904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23147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dirty="0"/>
                <a:t>IPv6 in IPv4</a:t>
              </a:r>
              <a:r>
                <a:rPr lang="zh-CN" altLang="en-US" dirty="0" smtClean="0"/>
                <a:t>隧道报文转发</a:t>
              </a:r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2018/8/10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320800"/>
            <a:ext cx="788670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116632"/>
            <a:ext cx="3707904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23147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zh-CN" altLang="en-US" b="1" dirty="0" smtClean="0">
                  <a:latin typeface="+mj-ea"/>
                  <a:ea typeface="+mj-ea"/>
                </a:rPr>
                <a:t>基础实验</a:t>
              </a:r>
              <a:r>
                <a:rPr lang="en-US" altLang="zh-CN" b="1" dirty="0" smtClean="0">
                  <a:latin typeface="+mj-ea"/>
                  <a:ea typeface="+mj-ea"/>
                </a:rPr>
                <a:t>IPv6IP</a:t>
              </a:r>
              <a:r>
                <a:rPr lang="zh-CN" altLang="en-US" b="1" dirty="0" smtClean="0">
                  <a:latin typeface="+mj-ea"/>
                  <a:ea typeface="+mj-ea"/>
                </a:rPr>
                <a:t>隧道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2018/8/10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14" name="AutoShape 29"/>
          <p:cNvSpPr>
            <a:spLocks noChangeArrowheads="1"/>
          </p:cNvSpPr>
          <p:nvPr/>
        </p:nvSpPr>
        <p:spPr bwMode="gray">
          <a:xfrm>
            <a:off x="611188" y="3427413"/>
            <a:ext cx="3600450" cy="2592387"/>
          </a:xfrm>
          <a:prstGeom prst="roundRect">
            <a:avLst>
              <a:gd name="adj" fmla="val 5310"/>
            </a:avLst>
          </a:prstGeom>
          <a:solidFill>
            <a:srgbClr val="FD95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zh-CN" altLang="zh-CN" sz="1800" b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5" name="Picture 30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3816350" cy="2735263"/>
          </a:xfrm>
          <a:prstGeom prst="rect">
            <a:avLst/>
          </a:prstGeom>
          <a:solidFill>
            <a:srgbClr val="FF9900"/>
          </a:solidFill>
          <a:ln w="285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611188" y="3569444"/>
            <a:ext cx="36004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i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interface Tunnel0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i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 no </a:t>
            </a:r>
            <a:r>
              <a:rPr lang="en-US" altLang="zh-CN" i="1" dirty="0" err="1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en-US" altLang="zh-CN" i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 address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i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 ipv6 enable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i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 tunnel source 10.1.12.1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i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 tunnel destination 10.1.23.3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i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 tunnel mode </a:t>
            </a:r>
            <a:r>
              <a:rPr lang="en-US" altLang="zh-CN" i="1" dirty="0" smtClean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ipv6ip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i="1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route 0.0.0.0 0.0.0.0 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10.1.12.2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ipv6 route ::/0 Tunnel0</a:t>
            </a:r>
            <a:endParaRPr lang="en-US" altLang="zh-CN" sz="1800" i="1" dirty="0"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4577564" y="3569444"/>
            <a:ext cx="367188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i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interface Tunnel0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i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 no </a:t>
            </a:r>
            <a:r>
              <a:rPr lang="en-US" altLang="zh-CN" i="1" dirty="0" err="1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en-US" altLang="zh-CN" i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 address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i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 ipv6 enable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i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 tunnel source </a:t>
            </a:r>
            <a:r>
              <a:rPr lang="en-US" altLang="zh-CN" i="1" dirty="0" smtClean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10.1.23.3</a:t>
            </a:r>
            <a:endParaRPr lang="en-US" altLang="zh-CN" i="1" dirty="0">
              <a:solidFill>
                <a:srgbClr val="003366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i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 tunnel destination </a:t>
            </a:r>
            <a:r>
              <a:rPr lang="en-US" altLang="zh-CN" i="1" dirty="0" smtClean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10.1.12.1</a:t>
            </a:r>
            <a:endParaRPr lang="en-US" altLang="zh-CN" i="1" dirty="0">
              <a:solidFill>
                <a:srgbClr val="003366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i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 tunnel mode </a:t>
            </a:r>
            <a:r>
              <a:rPr lang="en-US" altLang="zh-CN" i="1" dirty="0" smtClean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ipv6ip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i="1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route 0.0.0.0 0.0.0.0 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10.1.23.2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ipv6 route ::/0 Tunnel0</a:t>
            </a:r>
            <a:endParaRPr lang="en-US" altLang="zh-CN" sz="1800" i="1" dirty="0"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25336"/>
            <a:ext cx="75819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左右箭头 19"/>
          <p:cNvSpPr/>
          <p:nvPr/>
        </p:nvSpPr>
        <p:spPr>
          <a:xfrm>
            <a:off x="3239852" y="2132856"/>
            <a:ext cx="2664296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17" grpId="0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116632"/>
            <a:ext cx="3707904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23147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dirty="0" smtClean="0"/>
                <a:t>GRE</a:t>
              </a:r>
              <a:r>
                <a:rPr lang="zh-CN" altLang="en-US" dirty="0" smtClean="0"/>
                <a:t>隧道技术</a:t>
              </a:r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2018/8/10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57200" y="152400"/>
            <a:ext cx="7499350" cy="7778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3E3A39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971550" y="1052513"/>
            <a:ext cx="67691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-285750" algn="just"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GRE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隧道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技术</a:t>
            </a:r>
          </a:p>
          <a:p>
            <a:pPr indent="-285750" algn="just"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endParaRPr lang="zh-CN" altLang="en-US" sz="28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20904" y="2005500"/>
            <a:ext cx="75675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IPv6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报文被包含在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GRE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报文中作为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GRE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的载荷</a:t>
            </a:r>
          </a:p>
          <a:p>
            <a:pPr lvl="2"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通用性好，技术成熟</a:t>
            </a: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维护配置比较复杂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</a:t>
            </a:r>
            <a:endParaRPr lang="zh-CN" altLang="en-US" sz="2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028031" y="4170120"/>
            <a:ext cx="6172200" cy="465138"/>
          </a:xfrm>
          <a:prstGeom prst="rect">
            <a:avLst/>
          </a:prstGeom>
          <a:gradFill rotWithShape="0">
            <a:gsLst>
              <a:gs pos="0">
                <a:srgbClr val="158A47">
                  <a:gamma/>
                  <a:shade val="29804"/>
                  <a:invGamma/>
                </a:srgbClr>
              </a:gs>
              <a:gs pos="50000">
                <a:srgbClr val="158A47"/>
              </a:gs>
              <a:gs pos="100000">
                <a:srgbClr val="158A47">
                  <a:gamma/>
                  <a:shade val="29804"/>
                  <a:invGamma/>
                </a:srgbClr>
              </a:gs>
            </a:gsLst>
            <a:lin ang="2700000" scaled="1"/>
          </a:gradFill>
          <a:ln w="28575">
            <a:solidFill>
              <a:srgbClr val="00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zh-CN" altLang="zh-CN" sz="2800">
              <a:solidFill>
                <a:srgbClr val="FFFF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56431" y="4170120"/>
            <a:ext cx="1363663" cy="465138"/>
          </a:xfrm>
          <a:prstGeom prst="rect">
            <a:avLst/>
          </a:prstGeom>
          <a:gradFill rotWithShape="0">
            <a:gsLst>
              <a:gs pos="0">
                <a:srgbClr val="CF0E30">
                  <a:gamma/>
                  <a:shade val="29804"/>
                  <a:invGamma/>
                </a:srgbClr>
              </a:gs>
              <a:gs pos="50000">
                <a:srgbClr val="CF0E30"/>
              </a:gs>
              <a:gs pos="100000">
                <a:srgbClr val="CF0E30">
                  <a:gamma/>
                  <a:shade val="29804"/>
                  <a:invGamma/>
                </a:srgbClr>
              </a:gs>
            </a:gsLst>
            <a:lin ang="2700000" scaled="1"/>
          </a:gradFill>
          <a:ln w="28575">
            <a:solidFill>
              <a:srgbClr val="F6829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00"/>
                </a:solidFill>
                <a:effectLst/>
                <a:latin typeface="楷体_GB2312" pitchFamily="49" charset="-122"/>
                <a:ea typeface="楷体_GB2312" pitchFamily="49" charset="-122"/>
              </a:rPr>
              <a:t>IPv4</a:t>
            </a:r>
            <a:r>
              <a:rPr lang="zh-CN" altLang="en-US" sz="1800" dirty="0">
                <a:solidFill>
                  <a:srgbClr val="FFFF00"/>
                </a:solidFill>
                <a:effectLst/>
                <a:latin typeface="楷体_GB2312" pitchFamily="49" charset="-122"/>
                <a:ea typeface="楷体_GB2312" pitchFamily="49" charset="-122"/>
              </a:rPr>
              <a:t>报头</a:t>
            </a:r>
            <a:endParaRPr lang="zh-CN" altLang="en-US" sz="2800" dirty="0">
              <a:solidFill>
                <a:srgbClr val="FFFF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3634581" y="4246320"/>
            <a:ext cx="1443038" cy="333375"/>
          </a:xfrm>
          <a:prstGeom prst="rect">
            <a:avLst/>
          </a:prstGeom>
          <a:gradFill rotWithShape="0">
            <a:gsLst>
              <a:gs pos="0">
                <a:srgbClr val="063DE8">
                  <a:gamma/>
                  <a:shade val="29804"/>
                  <a:invGamma/>
                </a:srgbClr>
              </a:gs>
              <a:gs pos="50000">
                <a:srgbClr val="063DE8"/>
              </a:gs>
              <a:gs pos="100000">
                <a:srgbClr val="063DE8">
                  <a:gamma/>
                  <a:shade val="29804"/>
                  <a:invGamma/>
                </a:srgbClr>
              </a:gs>
            </a:gsLst>
            <a:lin ang="2700000" scaled="1"/>
          </a:gradFill>
          <a:ln w="28575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FF00"/>
                </a:solidFill>
                <a:effectLst/>
                <a:latin typeface="楷体_GB2312" pitchFamily="49" charset="-122"/>
                <a:ea typeface="楷体_GB2312" pitchFamily="49" charset="-122"/>
              </a:rPr>
              <a:t>IPv6</a:t>
            </a:r>
            <a:r>
              <a:rPr lang="zh-CN" altLang="en-US" sz="1800">
                <a:solidFill>
                  <a:srgbClr val="FFFF00"/>
                </a:solidFill>
                <a:effectLst/>
                <a:latin typeface="楷体_GB2312" pitchFamily="49" charset="-122"/>
                <a:ea typeface="楷体_GB2312" pitchFamily="49" charset="-122"/>
              </a:rPr>
              <a:t>报头</a:t>
            </a:r>
            <a:endParaRPr lang="zh-CN" altLang="en-US" sz="2800"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158581" y="4246320"/>
            <a:ext cx="2967038" cy="333375"/>
          </a:xfrm>
          <a:prstGeom prst="rect">
            <a:avLst/>
          </a:prstGeom>
          <a:gradFill rotWithShape="0">
            <a:gsLst>
              <a:gs pos="0">
                <a:srgbClr val="063DE8">
                  <a:gamma/>
                  <a:shade val="29804"/>
                  <a:invGamma/>
                </a:srgbClr>
              </a:gs>
              <a:gs pos="50000">
                <a:srgbClr val="063DE8"/>
              </a:gs>
              <a:gs pos="100000">
                <a:srgbClr val="063DE8">
                  <a:gamma/>
                  <a:shade val="29804"/>
                  <a:invGamma/>
                </a:srgbClr>
              </a:gs>
            </a:gsLst>
            <a:lin ang="2700000" scaled="1"/>
          </a:gradFill>
          <a:ln w="28575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FF00"/>
                </a:solidFill>
                <a:effectLst/>
                <a:latin typeface="楷体_GB2312" pitchFamily="49" charset="-122"/>
                <a:ea typeface="楷体_GB2312" pitchFamily="49" charset="-122"/>
              </a:rPr>
              <a:t>IPv6</a:t>
            </a:r>
            <a:r>
              <a:rPr lang="zh-CN" altLang="en-US" sz="1800">
                <a:solidFill>
                  <a:srgbClr val="FFFF00"/>
                </a:solidFill>
                <a:effectLst/>
                <a:latin typeface="楷体_GB2312" pitchFamily="49" charset="-122"/>
                <a:ea typeface="楷体_GB2312" pitchFamily="49" charset="-122"/>
              </a:rPr>
              <a:t>有效数据</a:t>
            </a:r>
            <a:endParaRPr lang="zh-CN" altLang="en-US" sz="2800"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2028031" y="4855920"/>
            <a:ext cx="6172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4237831" y="5084520"/>
            <a:ext cx="15684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CC0000"/>
                </a:solidFill>
                <a:effectLst/>
                <a:latin typeface="楷体_GB2312" pitchFamily="49" charset="-122"/>
                <a:ea typeface="楷体_GB2312" pitchFamily="49" charset="-122"/>
              </a:rPr>
              <a:t>IPv4</a:t>
            </a:r>
            <a:r>
              <a:rPr lang="zh-CN" altLang="en-US" sz="1800">
                <a:solidFill>
                  <a:srgbClr val="CC0000"/>
                </a:solidFill>
                <a:effectLst/>
                <a:latin typeface="楷体_GB2312" pitchFamily="49" charset="-122"/>
                <a:ea typeface="楷体_GB2312" pitchFamily="49" charset="-122"/>
              </a:rPr>
              <a:t>有效数据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2104231" y="4246320"/>
            <a:ext cx="1443038" cy="333375"/>
          </a:xfrm>
          <a:prstGeom prst="rect">
            <a:avLst/>
          </a:prstGeom>
          <a:gradFill rotWithShape="0">
            <a:gsLst>
              <a:gs pos="0">
                <a:srgbClr val="063DE8">
                  <a:gamma/>
                  <a:shade val="29804"/>
                  <a:invGamma/>
                </a:srgbClr>
              </a:gs>
              <a:gs pos="50000">
                <a:srgbClr val="063DE8"/>
              </a:gs>
              <a:gs pos="100000">
                <a:srgbClr val="063DE8">
                  <a:gamma/>
                  <a:shade val="29804"/>
                  <a:invGamma/>
                </a:srgbClr>
              </a:gs>
            </a:gsLst>
            <a:lin ang="2700000" scaled="1"/>
          </a:gradFill>
          <a:ln w="28575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FF00"/>
                </a:solidFill>
                <a:effectLst/>
                <a:latin typeface="楷体_GB2312" pitchFamily="49" charset="-122"/>
                <a:ea typeface="楷体_GB2312" pitchFamily="49" charset="-122"/>
              </a:rPr>
              <a:t>GRE</a:t>
            </a:r>
            <a:r>
              <a:rPr lang="zh-CN" altLang="en-US" sz="1800">
                <a:solidFill>
                  <a:srgbClr val="FFFF00"/>
                </a:solidFill>
                <a:effectLst/>
                <a:latin typeface="楷体_GB2312" pitchFamily="49" charset="-122"/>
                <a:ea typeface="楷体_GB2312" pitchFamily="49" charset="-122"/>
              </a:rPr>
              <a:t>　报头</a:t>
            </a:r>
            <a:endParaRPr lang="zh-CN" altLang="en-US" sz="2800"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48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116632"/>
            <a:ext cx="3707904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23147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zh-CN" altLang="en-US" b="1" dirty="0" smtClean="0">
                  <a:latin typeface="+mj-ea"/>
                  <a:ea typeface="+mj-ea"/>
                </a:rPr>
                <a:t>基础实验</a:t>
              </a:r>
              <a:r>
                <a:rPr lang="en-US" altLang="zh-CN" b="1" dirty="0" smtClean="0">
                  <a:latin typeface="+mj-ea"/>
                  <a:ea typeface="+mj-ea"/>
                </a:rPr>
                <a:t>GRE</a:t>
              </a:r>
              <a:r>
                <a:rPr lang="zh-CN" altLang="en-US" b="1" dirty="0" smtClean="0">
                  <a:latin typeface="+mj-ea"/>
                  <a:ea typeface="+mj-ea"/>
                </a:rPr>
                <a:t>隧道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2018/8/10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25336"/>
            <a:ext cx="75819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29"/>
          <p:cNvSpPr>
            <a:spLocks noChangeArrowheads="1"/>
          </p:cNvSpPr>
          <p:nvPr/>
        </p:nvSpPr>
        <p:spPr bwMode="gray">
          <a:xfrm>
            <a:off x="611188" y="3427413"/>
            <a:ext cx="3600450" cy="2592387"/>
          </a:xfrm>
          <a:prstGeom prst="roundRect">
            <a:avLst>
              <a:gd name="adj" fmla="val 5310"/>
            </a:avLst>
          </a:prstGeom>
          <a:solidFill>
            <a:srgbClr val="FD95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zh-CN" altLang="zh-CN" sz="1800" b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5" name="Picture 30" descr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3816350" cy="2735263"/>
          </a:xfrm>
          <a:prstGeom prst="rect">
            <a:avLst/>
          </a:prstGeom>
          <a:solidFill>
            <a:srgbClr val="FF9900"/>
          </a:solidFill>
          <a:ln w="285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611188" y="3569444"/>
            <a:ext cx="36004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i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interface Tunnel0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i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 no </a:t>
            </a:r>
            <a:r>
              <a:rPr lang="en-US" altLang="zh-CN" i="1" dirty="0" err="1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en-US" altLang="zh-CN" i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 address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i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 ipv6 enable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i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 tunnel source 10.1.12.1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i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 tunnel destination 10.1.23.3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i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 tunnel mode </a:t>
            </a:r>
            <a:r>
              <a:rPr lang="en-US" altLang="zh-CN" i="1" dirty="0" err="1" smtClean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gre</a:t>
            </a:r>
            <a:r>
              <a:rPr lang="en-US" altLang="zh-CN" i="1" dirty="0" smtClean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i="1" dirty="0" err="1" smtClean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ip</a:t>
            </a:r>
            <a:endParaRPr lang="en-US" altLang="zh-CN" i="1" dirty="0" smtClean="0">
              <a:solidFill>
                <a:srgbClr val="003366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i="1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route 0.0.0.0 0.0.0.0 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10.1.12.2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ipv6 route ::/0 Tunnel0</a:t>
            </a:r>
            <a:endParaRPr lang="en-US" altLang="zh-CN" sz="1800" i="1" dirty="0"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4577564" y="3569444"/>
            <a:ext cx="367188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i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interface Tunnel0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i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 no </a:t>
            </a:r>
            <a:r>
              <a:rPr lang="en-US" altLang="zh-CN" i="1" dirty="0" err="1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en-US" altLang="zh-CN" i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 address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i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 ipv6 enable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i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 tunnel source </a:t>
            </a:r>
            <a:r>
              <a:rPr lang="en-US" altLang="zh-CN" i="1" dirty="0" smtClean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10.1.23.3</a:t>
            </a:r>
            <a:endParaRPr lang="en-US" altLang="zh-CN" i="1" dirty="0">
              <a:solidFill>
                <a:srgbClr val="003366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i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 tunnel destination </a:t>
            </a:r>
            <a:r>
              <a:rPr lang="en-US" altLang="zh-CN" i="1" dirty="0" smtClean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10.1.12.1</a:t>
            </a:r>
            <a:endParaRPr lang="en-US" altLang="zh-CN" i="1" dirty="0">
              <a:solidFill>
                <a:srgbClr val="003366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i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 tunnel mode </a:t>
            </a:r>
            <a:r>
              <a:rPr lang="en-US" altLang="zh-CN" i="1" dirty="0" err="1" smtClean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gre</a:t>
            </a:r>
            <a:r>
              <a:rPr lang="en-US" altLang="zh-CN" i="1" dirty="0" smtClean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i="1" dirty="0" err="1" smtClean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ip</a:t>
            </a:r>
            <a:endParaRPr lang="en-US" altLang="zh-CN" i="1" dirty="0" smtClean="0">
              <a:solidFill>
                <a:srgbClr val="003366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i="1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route 0.0.0.0 0.0.0.0 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10.1.23.2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ipv6 route ::/0 Tunnel0</a:t>
            </a:r>
            <a:endParaRPr lang="en-US" altLang="zh-CN" sz="1800" i="1" dirty="0"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左右箭头 19"/>
          <p:cNvSpPr/>
          <p:nvPr/>
        </p:nvSpPr>
        <p:spPr>
          <a:xfrm>
            <a:off x="3239852" y="2132856"/>
            <a:ext cx="2664296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58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/>
      <p:bldP spid="14" grpId="0" animBg="1"/>
      <p:bldP spid="16" grpId="0"/>
      <p:bldP spid="17" grpId="0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116632"/>
            <a:ext cx="3707904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23147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zh-CN" altLang="en-US" b="1" dirty="0" smtClean="0">
                  <a:latin typeface="+mj-ea"/>
                  <a:ea typeface="+mj-ea"/>
                </a:rPr>
                <a:t>手工隧道一些特点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2018/8/10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83568" y="1556792"/>
            <a:ext cx="77768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1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 无论</a:t>
            </a:r>
            <a:r>
              <a:rPr lang="en-US" altLang="zh-CN" sz="2000" dirty="0" smtClean="0"/>
              <a:t>GRE</a:t>
            </a:r>
            <a:r>
              <a:rPr lang="zh-CN" altLang="en-US" sz="2000" dirty="0" smtClean="0"/>
              <a:t>，还是</a:t>
            </a:r>
            <a:r>
              <a:rPr lang="en-US" altLang="zh-CN" sz="2000" dirty="0" smtClean="0"/>
              <a:t>IPv6 over IP</a:t>
            </a:r>
            <a:r>
              <a:rPr lang="zh-CN" altLang="en-US" sz="2000" dirty="0" smtClean="0"/>
              <a:t>隧道，隧道两边都可以跑动态路由协议，例如上边如果隧道接口配置了</a:t>
            </a:r>
            <a:r>
              <a:rPr lang="en-US" altLang="zh-CN" sz="2000" dirty="0" smtClean="0"/>
              <a:t>IPv6</a:t>
            </a:r>
            <a:r>
              <a:rPr lang="zh-CN" altLang="en-US" sz="2000" dirty="0" smtClean="0"/>
              <a:t>地址，激活协议就即可，如</a:t>
            </a:r>
            <a:r>
              <a:rPr lang="en-US" altLang="zh-CN" sz="2000" dirty="0" err="1" smtClean="0"/>
              <a:t>RIPng</a:t>
            </a:r>
            <a:endParaRPr lang="zh-CN" altLang="en-US" sz="2000" dirty="0">
              <a:latin typeface="华文宋体" panose="02010600040101010101" pitchFamily="2" charset="-122"/>
              <a:ea typeface="华文宋体" panose="02010600040101010101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3568" y="2780928"/>
            <a:ext cx="77768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2 .</a:t>
            </a:r>
            <a:r>
              <a:rPr lang="zh-CN" altLang="en-US" sz="2000" dirty="0" smtClean="0"/>
              <a:t>从封装效率看，</a:t>
            </a:r>
            <a:r>
              <a:rPr lang="en-US" altLang="zh-CN" sz="2000" dirty="0" smtClean="0"/>
              <a:t>IPv6 over IP</a:t>
            </a:r>
            <a:r>
              <a:rPr lang="zh-CN" altLang="en-US" sz="2000" dirty="0" smtClean="0"/>
              <a:t>效率更高，少一层封装</a:t>
            </a:r>
            <a:endParaRPr lang="zh-CN" altLang="en-US" sz="2000" dirty="0">
              <a:latin typeface="华文宋体" panose="02010600040101010101" pitchFamily="2" charset="-122"/>
              <a:ea typeface="华文宋体" panose="02010600040101010101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3568" y="4069521"/>
            <a:ext cx="77768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3 GRE</a:t>
            </a:r>
            <a:r>
              <a:rPr lang="zh-CN" altLang="en-US" sz="2000" dirty="0" smtClean="0"/>
              <a:t>隧道是总所周知的能保证稳定和安全的，且兼容性很好的隧道模式，如对隧道外侧</a:t>
            </a:r>
            <a:r>
              <a:rPr lang="en-US" altLang="zh-CN" sz="2000" dirty="0" smtClean="0"/>
              <a:t>IS-IS</a:t>
            </a:r>
            <a:r>
              <a:rPr lang="zh-CN" altLang="en-US" sz="2000" dirty="0" smtClean="0"/>
              <a:t>路由协议的支持，就只能使用</a:t>
            </a:r>
            <a:r>
              <a:rPr lang="en-US" altLang="zh-CN" sz="2000" dirty="0" smtClean="0"/>
              <a:t>GRE</a:t>
            </a:r>
            <a:r>
              <a:rPr lang="zh-CN" altLang="en-US" sz="2000" dirty="0" smtClean="0"/>
              <a:t>隧道</a:t>
            </a:r>
            <a:endParaRPr lang="zh-CN" altLang="en-US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92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116632"/>
            <a:ext cx="3707904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23147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b="1" dirty="0" smtClean="0">
                  <a:latin typeface="+mj-ea"/>
                  <a:ea typeface="+mj-ea"/>
                </a:rPr>
                <a:t>6To4</a:t>
              </a:r>
              <a:r>
                <a:rPr lang="zh-CN" altLang="en-US" b="1" dirty="0" smtClean="0">
                  <a:latin typeface="+mj-ea"/>
                  <a:ea typeface="+mj-ea"/>
                </a:rPr>
                <a:t>自动隧道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2018/8/10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539552" y="1340182"/>
            <a:ext cx="8208912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6to4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隧道技术</a:t>
            </a:r>
            <a:endParaRPr lang="zh-CN" altLang="en-US" sz="2800" b="0" dirty="0" smtClean="0">
              <a:effectLst/>
              <a:latin typeface="Arial" pitchFamily="34" charset="0"/>
              <a:ea typeface="宋体" pitchFamily="2" charset="-122"/>
            </a:endParaRPr>
          </a:p>
          <a:p>
            <a:pPr lvl="1" algn="just">
              <a:buClr>
                <a:schemeClr val="accent2"/>
              </a:buClr>
              <a:buSzPct val="70000"/>
              <a:buFont typeface="Wingdings" pitchFamily="2" charset="2"/>
              <a:buChar char="è"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目的地址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为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6to4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地址，包含的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IPv4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地址即为隧道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末端</a:t>
            </a: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lvl="1">
              <a:buClr>
                <a:schemeClr val="accent2"/>
              </a:buClr>
              <a:buSzPct val="70000"/>
              <a:buFont typeface="Wingdings" pitchFamily="2" charset="2"/>
              <a:buChar char="è"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6to4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地址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:   </a:t>
            </a:r>
            <a:r>
              <a:rPr lang="en-US" altLang="zh-CN" sz="24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2002:IPv4</a:t>
            </a: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地址</a:t>
            </a:r>
            <a:r>
              <a:rPr lang="en-US" altLang="zh-CN" sz="24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:</a:t>
            </a: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子网</a:t>
            </a:r>
            <a:r>
              <a:rPr lang="en-US" altLang="zh-CN" sz="24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ID::</a:t>
            </a: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接口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ID</a:t>
            </a:r>
          </a:p>
          <a:p>
            <a:pPr lvl="1" algn="just">
              <a:buClr>
                <a:schemeClr val="accent2"/>
              </a:buClr>
              <a:buSzPct val="70000"/>
            </a:pPr>
            <a:endParaRPr lang="zh-CN" altLang="en-US" sz="2400" b="0" dirty="0">
              <a:effectLst/>
              <a:latin typeface="Arial" pitchFamily="34" charset="0"/>
              <a:ea typeface="宋体" pitchFamily="2" charset="-122"/>
            </a:endParaRPr>
          </a:p>
          <a:p>
            <a:pPr algn="just"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优点</a:t>
            </a:r>
            <a:endParaRPr lang="zh-CN" altLang="en-US" sz="2800" b="0" dirty="0">
              <a:effectLst/>
              <a:latin typeface="Arial" pitchFamily="34" charset="0"/>
              <a:ea typeface="宋体" pitchFamily="2" charset="-122"/>
            </a:endParaRPr>
          </a:p>
          <a:p>
            <a:pPr lvl="1" algn="just">
              <a:buClr>
                <a:schemeClr val="accent2"/>
              </a:buClr>
              <a:buSzPct val="70000"/>
              <a:buFont typeface="Wingdings" pitchFamily="2" charset="2"/>
              <a:buChar char="è"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相对手工隧道配置方便，不用配置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tunnel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目的地址，维护方便</a:t>
            </a:r>
            <a:endParaRPr lang="zh-CN" altLang="en-US" sz="2400" b="0" dirty="0">
              <a:effectLst/>
              <a:latin typeface="Arial" pitchFamily="34" charset="0"/>
              <a:ea typeface="宋体" pitchFamily="2" charset="-122"/>
            </a:endParaRPr>
          </a:p>
          <a:p>
            <a:pPr lvl="1" algn="just">
              <a:buClr>
                <a:schemeClr val="accent2"/>
              </a:buClr>
              <a:buSzPct val="70000"/>
            </a:pPr>
            <a:endParaRPr lang="zh-CN" altLang="en-US" sz="2400" b="0" dirty="0">
              <a:effectLst/>
              <a:latin typeface="Arial" pitchFamily="34" charset="0"/>
              <a:ea typeface="宋体" pitchFamily="2" charset="-122"/>
            </a:endParaRPr>
          </a:p>
          <a:p>
            <a:pPr algn="just"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缺点</a:t>
            </a:r>
            <a:endParaRPr lang="zh-CN" altLang="en-US" sz="2400" b="0" dirty="0">
              <a:effectLst/>
              <a:latin typeface="Arial" pitchFamily="34" charset="0"/>
              <a:ea typeface="宋体" pitchFamily="2" charset="-122"/>
            </a:endParaRPr>
          </a:p>
          <a:p>
            <a:pPr lvl="1">
              <a:buClr>
                <a:schemeClr val="accent2"/>
              </a:buClr>
              <a:buSzPct val="70000"/>
              <a:buFont typeface="Wingdings" pitchFamily="2" charset="2"/>
              <a:buChar char="è"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整个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IPv6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网点使用特殊的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6to4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地址</a:t>
            </a:r>
          </a:p>
          <a:p>
            <a:pPr lvl="1">
              <a:buClr>
                <a:schemeClr val="accent2"/>
              </a:buClr>
              <a:buSzPct val="70000"/>
              <a:buFont typeface="Wingdings" pitchFamily="2" charset="2"/>
              <a:buChar char="è"/>
            </a:pPr>
            <a:endParaRPr lang="en-US" altLang="zh-CN" sz="2400" b="0" dirty="0"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129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116632"/>
            <a:ext cx="3707904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23147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dirty="0" smtClean="0"/>
                <a:t>6To4</a:t>
              </a:r>
              <a:r>
                <a:rPr lang="zh-CN" altLang="en-US" dirty="0" smtClean="0"/>
                <a:t>隧道</a:t>
              </a:r>
              <a:r>
                <a:rPr lang="zh-CN" altLang="en-US" dirty="0"/>
                <a:t>报文转发</a:t>
              </a: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2018/8/10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54495"/>
            <a:ext cx="7179146" cy="4070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700351" y="4725144"/>
            <a:ext cx="7776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路由器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的对接</a:t>
            </a:r>
            <a:r>
              <a:rPr lang="en-US" altLang="zh-CN" sz="2000" dirty="0" smtClean="0"/>
              <a:t>PC1</a:t>
            </a:r>
            <a:r>
              <a:rPr lang="zh-CN" altLang="en-US" sz="2000" dirty="0" smtClean="0"/>
              <a:t>的接口的</a:t>
            </a:r>
            <a:r>
              <a:rPr lang="en-US" altLang="zh-CN" sz="2000" dirty="0" smtClean="0"/>
              <a:t>IPv6</a:t>
            </a:r>
            <a:r>
              <a:rPr lang="zh-CN" altLang="en-US" sz="2000" dirty="0" smtClean="0"/>
              <a:t>地址为</a:t>
            </a:r>
            <a:r>
              <a:rPr lang="en-US" altLang="zh-CN" sz="2000" dirty="0" smtClean="0"/>
              <a:t>2002:84d6:010a::/48,PC1</a:t>
            </a:r>
            <a:r>
              <a:rPr lang="zh-CN" altLang="en-US" sz="2000" dirty="0" smtClean="0"/>
              <a:t>的地址，就属于这个地址空间中</a:t>
            </a:r>
            <a:r>
              <a:rPr lang="en-US" altLang="zh-CN" sz="2000" dirty="0" smtClean="0"/>
              <a:t>,PC2</a:t>
            </a:r>
            <a:r>
              <a:rPr lang="zh-CN" altLang="en-US" sz="2000" dirty="0" smtClean="0"/>
              <a:t>同理</a:t>
            </a:r>
            <a:endParaRPr lang="zh-CN" altLang="en-US" sz="2000" dirty="0">
              <a:latin typeface="华文宋体" panose="02010600040101010101" pitchFamily="2" charset="-122"/>
              <a:ea typeface="华文宋体" panose="02010600040101010101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3568" y="5598399"/>
            <a:ext cx="7776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2.PC1</a:t>
            </a:r>
            <a:r>
              <a:rPr lang="zh-CN" altLang="en-US" sz="2000" dirty="0" smtClean="0"/>
              <a:t>访问</a:t>
            </a:r>
            <a:r>
              <a:rPr lang="en-US" altLang="zh-CN" sz="2000" dirty="0" smtClean="0"/>
              <a:t>PC3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收到</a:t>
            </a:r>
            <a:r>
              <a:rPr lang="en-US" altLang="zh-CN" sz="2000" dirty="0" smtClean="0"/>
              <a:t>IPv6</a:t>
            </a:r>
            <a:r>
              <a:rPr lang="zh-CN" altLang="en-US" sz="2000" dirty="0" smtClean="0"/>
              <a:t>报文，查看是</a:t>
            </a:r>
            <a:r>
              <a:rPr lang="en-US" altLang="zh-CN" sz="2000" dirty="0" smtClean="0"/>
              <a:t>2002</a:t>
            </a:r>
            <a:r>
              <a:rPr lang="zh-CN" altLang="en-US" sz="2000" dirty="0" smtClean="0"/>
              <a:t>的地址，查看</a:t>
            </a:r>
            <a:r>
              <a:rPr lang="en-US" altLang="zh-CN" sz="2000" dirty="0" smtClean="0"/>
              <a:t>2002</a:t>
            </a:r>
            <a:r>
              <a:rPr lang="zh-CN" altLang="en-US" sz="2000" dirty="0" smtClean="0"/>
              <a:t>的后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位，转化为</a:t>
            </a:r>
            <a:r>
              <a:rPr lang="en-US" altLang="zh-CN" sz="2000" dirty="0" smtClean="0"/>
              <a:t>IPv4</a:t>
            </a:r>
            <a:r>
              <a:rPr lang="zh-CN" altLang="en-US" sz="2000" dirty="0" smtClean="0"/>
              <a:t>地址，此地址就是</a:t>
            </a:r>
            <a:r>
              <a:rPr lang="en-US" altLang="zh-CN" sz="2000" dirty="0" smtClean="0"/>
              <a:t>tunnel destination</a:t>
            </a:r>
            <a:endParaRPr lang="zh-CN" altLang="en-US" sz="2000" dirty="0">
              <a:latin typeface="华文宋体" panose="02010600040101010101" pitchFamily="2" charset="-122"/>
              <a:ea typeface="华文宋体" panose="02010600040101010101" pitchFamily="2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2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116632"/>
            <a:ext cx="5364088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381628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zh-CN" altLang="en-US" b="1" dirty="0">
                  <a:latin typeface="+mj-ea"/>
                </a:rPr>
                <a:t>基础实验</a:t>
              </a:r>
              <a:r>
                <a:rPr lang="en-US" altLang="zh-CN" b="1" dirty="0">
                  <a:latin typeface="+mj-ea"/>
                </a:rPr>
                <a:t>6to4</a:t>
              </a:r>
              <a:r>
                <a:rPr lang="zh-CN" altLang="en-US" b="1" dirty="0">
                  <a:latin typeface="+mj-ea"/>
                </a:rPr>
                <a:t>隧道（孤岛</a:t>
              </a:r>
              <a:r>
                <a:rPr lang="zh-CN" altLang="en-US" b="1" dirty="0" smtClean="0">
                  <a:latin typeface="+mj-ea"/>
                </a:rPr>
                <a:t>是</a:t>
              </a:r>
              <a:r>
                <a:rPr lang="en-US" altLang="zh-CN" b="1" dirty="0" smtClean="0">
                  <a:latin typeface="+mj-ea"/>
                </a:rPr>
                <a:t>6to4</a:t>
              </a:r>
              <a:r>
                <a:rPr lang="zh-CN" altLang="en-US" b="1" dirty="0" smtClean="0">
                  <a:latin typeface="+mj-ea"/>
                </a:rPr>
                <a:t>地址</a:t>
              </a:r>
              <a:r>
                <a:rPr lang="zh-CN" altLang="en-US" b="1" dirty="0">
                  <a:latin typeface="+mj-ea"/>
                </a:rPr>
                <a:t>）</a:t>
              </a: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2018/8/10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8"/>
            <a:ext cx="7828415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29"/>
          <p:cNvSpPr>
            <a:spLocks noChangeArrowheads="1"/>
          </p:cNvSpPr>
          <p:nvPr/>
        </p:nvSpPr>
        <p:spPr bwMode="gray">
          <a:xfrm>
            <a:off x="611188" y="3212976"/>
            <a:ext cx="3600450" cy="2592387"/>
          </a:xfrm>
          <a:prstGeom prst="roundRect">
            <a:avLst>
              <a:gd name="adj" fmla="val 5310"/>
            </a:avLst>
          </a:prstGeom>
          <a:solidFill>
            <a:srgbClr val="FD95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zh-CN" altLang="zh-CN" sz="1800" b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1" name="Picture 30" descr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14563"/>
            <a:ext cx="3816350" cy="2735263"/>
          </a:xfrm>
          <a:prstGeom prst="rect">
            <a:avLst/>
          </a:prstGeom>
          <a:solidFill>
            <a:srgbClr val="FF9900"/>
          </a:solidFill>
          <a:ln w="285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607515" y="3358579"/>
            <a:ext cx="360045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i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interface Tunnel0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i="1" dirty="0" smtClean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 ipv6 </a:t>
            </a:r>
            <a:r>
              <a:rPr lang="en-US" altLang="zh-CN" sz="1600" i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enable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i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 tunnel source FastEthernet2/0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i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 tunnel mode ipv6ip </a:t>
            </a:r>
            <a:r>
              <a:rPr lang="en-US" altLang="zh-CN" sz="1600" i="1" dirty="0" smtClean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6to4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i="1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en-US" altLang="zh-CN" sz="1600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16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route 0.0.0.0 0.0.0.0 </a:t>
            </a:r>
            <a:r>
              <a:rPr lang="en-US" altLang="zh-CN" sz="1600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202.101.12.2</a:t>
            </a:r>
          </a:p>
          <a:p>
            <a:pPr>
              <a:spcBef>
                <a:spcPct val="0"/>
              </a:spcBef>
            </a:pPr>
            <a:r>
              <a:rPr lang="en-US" altLang="zh-CN" sz="1600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ipv6 </a:t>
            </a:r>
            <a:r>
              <a:rPr lang="en-US" altLang="zh-CN" sz="16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route </a:t>
            </a:r>
            <a:r>
              <a:rPr lang="en-US" altLang="zh-CN" sz="1600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2002::/16 </a:t>
            </a:r>
            <a:r>
              <a:rPr lang="en-US" altLang="zh-CN" sz="16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Tunnel0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 i="1" dirty="0"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Text Box 32"/>
          <p:cNvSpPr txBox="1">
            <a:spLocks noChangeArrowheads="1"/>
          </p:cNvSpPr>
          <p:nvPr/>
        </p:nvSpPr>
        <p:spPr bwMode="auto">
          <a:xfrm>
            <a:off x="4577564" y="3355007"/>
            <a:ext cx="367188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i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interface </a:t>
            </a:r>
            <a:r>
              <a:rPr lang="en-US" altLang="zh-CN" sz="1600" i="1" dirty="0" smtClean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Tunnel0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i="1" dirty="0" smtClean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ipv6 </a:t>
            </a:r>
            <a:r>
              <a:rPr lang="en-US" altLang="zh-CN" sz="1600" i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enable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i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 tunnel source FastEthernet2/1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i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 tunnel mode ipv6ip </a:t>
            </a:r>
            <a:r>
              <a:rPr lang="en-US" altLang="zh-CN" sz="1600" i="1" dirty="0" smtClean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6to4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i="1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en-US" altLang="zh-CN" sz="1600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16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route 0.0.0.0 0.0.0.0 </a:t>
            </a:r>
            <a:r>
              <a:rPr lang="en-US" altLang="zh-CN" sz="1600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202.101.23.2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zh-CN" sz="1600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ipv6 </a:t>
            </a:r>
            <a:r>
              <a:rPr lang="pt-BR" altLang="zh-CN" sz="16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route </a:t>
            </a:r>
            <a:r>
              <a:rPr lang="pt-BR" altLang="zh-CN" sz="1600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2002::/</a:t>
            </a:r>
            <a:r>
              <a:rPr lang="en-US" altLang="zh-CN" sz="1600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16</a:t>
            </a:r>
            <a:r>
              <a:rPr lang="pt-BR" altLang="zh-CN" sz="1600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pt-BR" altLang="zh-CN" sz="16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Tunnel0</a:t>
            </a:r>
            <a:endParaRPr lang="en-US" altLang="zh-CN" sz="1600" i="1" dirty="0"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2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847725"/>
            <a:ext cx="74041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0" y="116632"/>
            <a:ext cx="3707904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17" name="燕尾形 1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520086" y="342588"/>
              <a:ext cx="123147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zh-CN" altLang="en-US" b="1" dirty="0">
                  <a:latin typeface="+mj-ea"/>
                  <a:ea typeface="+mj-ea"/>
                </a:rPr>
                <a:t>隧道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6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116632"/>
            <a:ext cx="4932040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389666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zh-CN" altLang="en-US" b="1" dirty="0" smtClean="0">
                  <a:latin typeface="+mj-ea"/>
                  <a:ea typeface="+mj-ea"/>
                </a:rPr>
                <a:t>基础实验</a:t>
              </a:r>
              <a:r>
                <a:rPr lang="en-US" altLang="zh-CN" b="1" dirty="0" smtClean="0">
                  <a:latin typeface="+mj-ea"/>
                  <a:ea typeface="+mj-ea"/>
                </a:rPr>
                <a:t>6to4</a:t>
              </a:r>
              <a:r>
                <a:rPr lang="zh-CN" altLang="en-US" b="1" dirty="0" smtClean="0">
                  <a:latin typeface="+mj-ea"/>
                  <a:ea typeface="+mj-ea"/>
                </a:rPr>
                <a:t>隧道（孤岛是普通</a:t>
              </a:r>
              <a:r>
                <a:rPr lang="en-US" altLang="zh-CN" b="1" dirty="0" smtClean="0">
                  <a:latin typeface="+mj-ea"/>
                  <a:ea typeface="+mj-ea"/>
                </a:rPr>
                <a:t>IPv6</a:t>
              </a:r>
              <a:r>
                <a:rPr lang="zh-CN" altLang="en-US" b="1" dirty="0" smtClean="0">
                  <a:latin typeface="+mj-ea"/>
                  <a:ea typeface="+mj-ea"/>
                </a:rPr>
                <a:t>地址）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2018/8/10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836712"/>
            <a:ext cx="7670800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29"/>
          <p:cNvSpPr>
            <a:spLocks noChangeArrowheads="1"/>
          </p:cNvSpPr>
          <p:nvPr/>
        </p:nvSpPr>
        <p:spPr bwMode="gray">
          <a:xfrm>
            <a:off x="611188" y="3427413"/>
            <a:ext cx="3600450" cy="2592387"/>
          </a:xfrm>
          <a:prstGeom prst="roundRect">
            <a:avLst>
              <a:gd name="adj" fmla="val 5310"/>
            </a:avLst>
          </a:prstGeom>
          <a:solidFill>
            <a:srgbClr val="FD95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zh-CN" altLang="zh-CN" sz="1800" b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1" name="Picture 30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3816350" cy="2735263"/>
          </a:xfrm>
          <a:prstGeom prst="rect">
            <a:avLst/>
          </a:prstGeom>
          <a:solidFill>
            <a:srgbClr val="FF9900"/>
          </a:solidFill>
          <a:ln w="285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607515" y="3573016"/>
            <a:ext cx="36004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i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interface Tunnel0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i="1" dirty="0" smtClean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 ipv6 </a:t>
            </a:r>
            <a:r>
              <a:rPr lang="en-US" altLang="zh-CN" sz="1600" i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address 2002:A01:C01::2/48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i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 ipv6 enable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i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 tunnel source FastEthernet2/0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i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 tunnel mode ipv6ip </a:t>
            </a:r>
            <a:r>
              <a:rPr lang="en-US" altLang="zh-CN" sz="1600" i="1" dirty="0" smtClean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6to4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i="1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en-US" altLang="zh-CN" sz="1600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16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route 0.0.0.0 0.0.0.0 </a:t>
            </a:r>
            <a:r>
              <a:rPr lang="en-US" altLang="zh-CN" sz="1600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10.1.12.2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ipv6 </a:t>
            </a:r>
            <a:r>
              <a:rPr lang="en-US" altLang="zh-CN" sz="16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route 2003::/64 2002:A01:1703::</a:t>
            </a:r>
            <a:r>
              <a:rPr lang="en-US" altLang="zh-CN" sz="1600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  <a:p>
            <a:pPr>
              <a:spcBef>
                <a:spcPct val="0"/>
              </a:spcBef>
            </a:pPr>
            <a:r>
              <a:rPr lang="en-US" altLang="zh-CN" sz="16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ipv6 route 2002:A01:1703::/48 Tunnel0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 i="1" dirty="0"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Text Box 32"/>
          <p:cNvSpPr txBox="1">
            <a:spLocks noChangeArrowheads="1"/>
          </p:cNvSpPr>
          <p:nvPr/>
        </p:nvSpPr>
        <p:spPr bwMode="auto">
          <a:xfrm>
            <a:off x="4577564" y="3569444"/>
            <a:ext cx="3671888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i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interface </a:t>
            </a:r>
            <a:r>
              <a:rPr lang="en-US" altLang="zh-CN" sz="1600" i="1" dirty="0" smtClean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Tunnel0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i="1" dirty="0" smtClean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 ipv6 address 2002:A01:1703::2/48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i="1" dirty="0" smtClean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1600" i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ipv6 enable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i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 tunnel source FastEthernet2/1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i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 tunnel mode ipv6ip </a:t>
            </a:r>
            <a:r>
              <a:rPr lang="en-US" altLang="zh-CN" sz="1600" i="1" dirty="0" smtClean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6to4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i="1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en-US" altLang="zh-CN" sz="1600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16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route 0.0.0.0 0.0.0.0 </a:t>
            </a:r>
            <a:r>
              <a:rPr lang="en-US" altLang="zh-CN" sz="1600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10.1.23.2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zh-CN" sz="1600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ipv6 </a:t>
            </a:r>
            <a:r>
              <a:rPr lang="pt-BR" altLang="zh-CN" sz="16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route 2001::/64 2002:A0A:C01::2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zh-CN" sz="1600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ipv6 </a:t>
            </a:r>
            <a:r>
              <a:rPr lang="pt-BR" altLang="zh-CN" sz="16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route 2002:A0A:C01::/48 Tunnel0</a:t>
            </a:r>
            <a:endParaRPr lang="en-US" altLang="zh-CN" sz="1600" i="1" dirty="0"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2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116632"/>
            <a:ext cx="3707904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23147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zh-CN" altLang="en-US" b="1" dirty="0" smtClean="0">
                  <a:latin typeface="+mj-ea"/>
                  <a:ea typeface="+mj-ea"/>
                </a:rPr>
                <a:t>其他隧道技术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2018/8/10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35772" y="764024"/>
            <a:ext cx="8208912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6PE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（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MPLS-BGP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隧道）</a:t>
            </a:r>
            <a:endParaRPr lang="en-US" altLang="zh-CN" sz="2800" dirty="0" smtClean="0">
              <a:latin typeface="Arial" pitchFamily="34" charset="0"/>
              <a:ea typeface="宋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通过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IPv4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MPLS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网络连接多个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IPv6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孤岛，使用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BGP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交换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IPv6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可达信息。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IPv6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网络可被看作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VPN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网，多个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IPv6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孤岛属于同一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VPN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，利用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VPN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机制在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PE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之间建立隧道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连接，可以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充分利用已有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MPLS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VPN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网络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 lvl="1"/>
            <a:endParaRPr lang="zh-CN" altLang="en-US" sz="2800" dirty="0">
              <a:latin typeface="Arial" pitchFamily="34" charset="0"/>
              <a:ea typeface="宋体" pitchFamily="2" charset="-122"/>
            </a:endParaRPr>
          </a:p>
          <a:p>
            <a:pPr algn="just"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altLang="zh-CN" sz="2800" dirty="0" smtClean="0"/>
              <a:t>ISATAP</a:t>
            </a:r>
            <a:endParaRPr lang="en-US" altLang="zh-CN" sz="2800" dirty="0">
              <a:latin typeface="宋体" pitchFamily="2" charset="-122"/>
              <a:ea typeface="宋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latin typeface="Arial" pitchFamily="34" charset="0"/>
                <a:ea typeface="宋体" pitchFamily="2" charset="-122"/>
              </a:rPr>
              <a:t>双栈</a:t>
            </a:r>
            <a:r>
              <a:rPr lang="en-US" altLang="zh-CN" sz="2000" dirty="0" smtClean="0">
                <a:latin typeface="Arial" pitchFamily="34" charset="0"/>
                <a:ea typeface="宋体" pitchFamily="2" charset="-122"/>
              </a:rPr>
              <a:t>client</a:t>
            </a:r>
            <a:r>
              <a:rPr lang="zh-CN" altLang="en-US" sz="2000" dirty="0" smtClean="0">
                <a:latin typeface="Arial" pitchFamily="34" charset="0"/>
                <a:ea typeface="宋体" pitchFamily="2" charset="-122"/>
              </a:rPr>
              <a:t>和支持</a:t>
            </a:r>
            <a:r>
              <a:rPr lang="en-US" altLang="zh-CN" sz="2000" dirty="0" smtClean="0">
                <a:latin typeface="Arial" pitchFamily="34" charset="0"/>
                <a:ea typeface="宋体" pitchFamily="2" charset="-122"/>
              </a:rPr>
              <a:t>ISATAP</a:t>
            </a:r>
            <a:r>
              <a:rPr lang="zh-CN" altLang="en-US" sz="2000" dirty="0" smtClean="0">
                <a:latin typeface="Arial" pitchFamily="34" charset="0"/>
                <a:ea typeface="宋体" pitchFamily="2" charset="-122"/>
              </a:rPr>
              <a:t>的路由器，可以快速实现</a:t>
            </a:r>
            <a:r>
              <a:rPr lang="en-US" altLang="zh-CN" sz="2000" dirty="0" smtClean="0">
                <a:latin typeface="Arial" pitchFamily="34" charset="0"/>
                <a:ea typeface="宋体" pitchFamily="2" charset="-122"/>
              </a:rPr>
              <a:t>IPv6</a:t>
            </a:r>
            <a:r>
              <a:rPr lang="zh-CN" altLang="en-US" sz="2000" dirty="0" smtClean="0">
                <a:latin typeface="Arial" pitchFamily="34" charset="0"/>
                <a:ea typeface="宋体" pitchFamily="2" charset="-122"/>
              </a:rPr>
              <a:t>访问</a:t>
            </a:r>
            <a:endParaRPr lang="en-US" altLang="zh-CN" sz="2000" dirty="0" smtClean="0">
              <a:latin typeface="Arial" pitchFamily="34" charset="0"/>
              <a:ea typeface="宋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latin typeface="Arial" pitchFamily="34" charset="0"/>
                <a:ea typeface="宋体" pitchFamily="2" charset="-122"/>
              </a:rPr>
              <a:t>成本低，但是地址格式固定</a:t>
            </a:r>
            <a:endParaRPr lang="en-US" altLang="zh-CN" sz="2000" dirty="0" smtClean="0">
              <a:latin typeface="Arial" pitchFamily="34" charset="0"/>
              <a:ea typeface="宋体" pitchFamily="2" charset="-122"/>
            </a:endParaRPr>
          </a:p>
          <a:p>
            <a:pPr lvl="1"/>
            <a:endParaRPr lang="en-US" altLang="zh-CN" sz="2800" dirty="0">
              <a:latin typeface="Arial" pitchFamily="34" charset="0"/>
              <a:ea typeface="宋体" pitchFamily="2" charset="-122"/>
            </a:endParaRPr>
          </a:p>
          <a:p>
            <a:pPr algn="just"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6over4</a:t>
            </a:r>
            <a:endParaRPr lang="zh-CN" altLang="en-US" sz="2800" b="0" dirty="0" smtClean="0">
              <a:effectLst/>
              <a:latin typeface="Arial" pitchFamily="34" charset="0"/>
              <a:ea typeface="宋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latin typeface="Arial" pitchFamily="34" charset="0"/>
                <a:ea typeface="宋体" pitchFamily="2" charset="-122"/>
              </a:rPr>
              <a:t>使用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IPv4</a:t>
            </a:r>
            <a:r>
              <a:rPr lang="zh-CN" altLang="en-US" sz="2000" dirty="0">
                <a:latin typeface="Arial" pitchFamily="34" charset="0"/>
                <a:ea typeface="宋体" pitchFamily="2" charset="-122"/>
              </a:rPr>
              <a:t>组播来模拟一个虚拟的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VE</a:t>
            </a:r>
            <a:r>
              <a:rPr lang="zh-CN" altLang="en-US" sz="2000" dirty="0">
                <a:latin typeface="Arial" pitchFamily="34" charset="0"/>
                <a:ea typeface="宋体" pitchFamily="2" charset="-122"/>
              </a:rPr>
              <a:t>链路，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IPv6</a:t>
            </a:r>
            <a:r>
              <a:rPr lang="zh-CN" altLang="en-US" sz="2000" dirty="0">
                <a:latin typeface="Arial" pitchFamily="34" charset="0"/>
                <a:ea typeface="宋体" pitchFamily="2" charset="-122"/>
              </a:rPr>
              <a:t>的组播地址映射成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IPv4</a:t>
            </a:r>
            <a:r>
              <a:rPr lang="zh-CN" altLang="en-US" sz="2000" dirty="0">
                <a:latin typeface="Arial" pitchFamily="34" charset="0"/>
                <a:ea typeface="宋体" pitchFamily="2" charset="-122"/>
              </a:rPr>
              <a:t>的组播地址，进而可实现邻居发现。要求主机间的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IPv4</a:t>
            </a:r>
            <a:r>
              <a:rPr lang="zh-CN" altLang="en-US" sz="2000" dirty="0">
                <a:latin typeface="Arial" pitchFamily="34" charset="0"/>
                <a:ea typeface="宋体" pitchFamily="2" charset="-122"/>
              </a:rPr>
              <a:t>必须支持组播。用来互连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IPv4</a:t>
            </a:r>
            <a:r>
              <a:rPr lang="zh-CN" altLang="en-US" sz="2000" dirty="0">
                <a:latin typeface="Arial" pitchFamily="34" charset="0"/>
                <a:ea typeface="宋体" pitchFamily="2" charset="-122"/>
              </a:rPr>
              <a:t>网络内隔离的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IPv6</a:t>
            </a:r>
            <a:r>
              <a:rPr lang="zh-CN" altLang="en-US" sz="2000" dirty="0" smtClean="0">
                <a:latin typeface="Arial" pitchFamily="34" charset="0"/>
                <a:ea typeface="宋体" pitchFamily="2" charset="-122"/>
              </a:rPr>
              <a:t>主机</a:t>
            </a:r>
            <a:endParaRPr lang="en-US" altLang="zh-CN" sz="2000" dirty="0" smtClean="0">
              <a:latin typeface="Arial" pitchFamily="34" charset="0"/>
              <a:ea typeface="宋体" pitchFamily="2" charset="-122"/>
            </a:endParaRPr>
          </a:p>
          <a:p>
            <a:pPr lvl="1"/>
            <a:endParaRPr lang="zh-CN" altLang="en-US" sz="2400" b="0" dirty="0">
              <a:effectLst/>
              <a:latin typeface="Arial" pitchFamily="34" charset="0"/>
              <a:ea typeface="宋体" pitchFamily="2" charset="-122"/>
            </a:endParaRPr>
          </a:p>
          <a:p>
            <a:pPr algn="just"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altLang="zh-CN" sz="2800" dirty="0" err="1">
                <a:latin typeface="Arial" pitchFamily="34" charset="0"/>
                <a:ea typeface="宋体" pitchFamily="2" charset="-122"/>
              </a:rPr>
              <a:t>Teredo</a:t>
            </a:r>
            <a:endParaRPr lang="zh-CN" altLang="en-US" sz="2800" dirty="0">
              <a:latin typeface="Arial" pitchFamily="34" charset="0"/>
              <a:ea typeface="宋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latin typeface="Arial" pitchFamily="34" charset="0"/>
                <a:ea typeface="宋体" pitchFamily="2" charset="-122"/>
              </a:rPr>
              <a:t>使得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IPv4 NAT</a:t>
            </a:r>
            <a:r>
              <a:rPr lang="zh-CN" altLang="en-US" sz="2000" dirty="0">
                <a:latin typeface="Arial" pitchFamily="34" charset="0"/>
                <a:ea typeface="宋体" pitchFamily="2" charset="-122"/>
              </a:rPr>
              <a:t>设备后的节点可以通过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UDP</a:t>
            </a:r>
            <a:r>
              <a:rPr lang="zh-CN" altLang="en-US" sz="2000" dirty="0">
                <a:latin typeface="Arial" pitchFamily="34" charset="0"/>
                <a:ea typeface="宋体" pitchFamily="2" charset="-122"/>
              </a:rPr>
              <a:t>上的隧道获得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IPv6</a:t>
            </a:r>
            <a:r>
              <a:rPr lang="zh-CN" altLang="en-US" sz="2000" dirty="0">
                <a:latin typeface="Arial" pitchFamily="34" charset="0"/>
                <a:ea typeface="宋体" pitchFamily="2" charset="-122"/>
              </a:rPr>
              <a:t>连接</a:t>
            </a:r>
          </a:p>
          <a:p>
            <a:pPr lvl="1" algn="just">
              <a:buClr>
                <a:schemeClr val="accent2"/>
              </a:buClr>
              <a:buSzPct val="70000"/>
            </a:pPr>
            <a:endParaRPr lang="zh-CN" altLang="en-US" sz="2400" b="0" dirty="0">
              <a:effectLst/>
              <a:latin typeface="Arial" pitchFamily="34" charset="0"/>
              <a:ea typeface="宋体" pitchFamily="2" charset="-122"/>
            </a:endParaRPr>
          </a:p>
          <a:p>
            <a:pPr lvl="1">
              <a:buClr>
                <a:schemeClr val="accent2"/>
              </a:buClr>
              <a:buSzPct val="70000"/>
              <a:buFont typeface="Wingdings" pitchFamily="2" charset="2"/>
              <a:buChar char="è"/>
            </a:pPr>
            <a:endParaRPr lang="en-US" altLang="zh-CN" sz="2400" b="0" dirty="0"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2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569331" y="2996952"/>
            <a:ext cx="4241954" cy="720080"/>
          </a:xfrm>
        </p:spPr>
        <p:txBody>
          <a:bodyPr>
            <a:normAutofit/>
          </a:bodyPr>
          <a:lstStyle>
            <a:lvl1pPr marL="0" indent="0">
              <a:buNone/>
              <a:defRPr sz="3400" b="1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>
                <a:latin typeface="+mn-ea"/>
                <a:ea typeface="+mn-ea"/>
              </a:rPr>
              <a:t>THANK YOU !</a:t>
            </a:r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4578518" y="3573016"/>
            <a:ext cx="4241954" cy="720080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感谢聆听</a:t>
            </a:r>
            <a:endParaRPr lang="en-US" altLang="zh-CN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E0B3BF-4A47-41C4-A7D0-D68FF2BBA75D}" type="datetime1">
              <a:rPr lang="zh-CN" altLang="en-US" smtClean="0"/>
              <a:t>2018/8/10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96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116632"/>
            <a:ext cx="3707904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23147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b="1" dirty="0" smtClean="0">
                  <a:latin typeface="+mj-ea"/>
                  <a:ea typeface="+mj-ea"/>
                </a:rPr>
                <a:t>IPv6</a:t>
              </a:r>
              <a:r>
                <a:rPr lang="zh-CN" altLang="en-US" b="1" dirty="0" smtClean="0">
                  <a:latin typeface="+mj-ea"/>
                  <a:ea typeface="+mj-ea"/>
                </a:rPr>
                <a:t>的优势</a:t>
              </a:r>
              <a:r>
                <a:rPr lang="en-US" altLang="zh-CN" b="1" dirty="0" smtClean="0">
                  <a:latin typeface="+mj-ea"/>
                  <a:ea typeface="+mj-ea"/>
                </a:rPr>
                <a:t>-1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2018/8/10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990600" y="692696"/>
            <a:ext cx="6769100" cy="566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zh-CN" altLang="en-US" sz="2400" b="0" dirty="0" smtClean="0">
                <a:effectLst/>
                <a:latin typeface="Arial" pitchFamily="34" charset="0"/>
                <a:ea typeface="宋体" pitchFamily="2" charset="-122"/>
              </a:rPr>
              <a:t>近似无限的地址空间</a:t>
            </a:r>
            <a:endParaRPr lang="zh-CN" altLang="en-US" sz="2400" b="0" dirty="0">
              <a:effectLst/>
              <a:latin typeface="Arial" pitchFamily="34" charset="0"/>
              <a:ea typeface="宋体" pitchFamily="2" charset="-122"/>
            </a:endParaRPr>
          </a:p>
          <a:p>
            <a:pPr lvl="1" algn="just">
              <a:buClr>
                <a:schemeClr val="accent2"/>
              </a:buClr>
              <a:buSzPct val="70000"/>
              <a:buFont typeface="Wingdings" pitchFamily="2" charset="2"/>
              <a:buChar char="è"/>
            </a:pP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2^128</a:t>
            </a:r>
            <a:endParaRPr lang="zh-CN" altLang="en-US" sz="2400" b="0" dirty="0"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algn="just"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简洁的报文头部，长度增加，效率却更高</a:t>
            </a:r>
            <a:endParaRPr lang="zh-CN" altLang="en-US" sz="2400" b="0" dirty="0">
              <a:effectLst/>
              <a:latin typeface="Arial" pitchFamily="34" charset="0"/>
              <a:ea typeface="宋体" pitchFamily="2" charset="-122"/>
            </a:endParaRPr>
          </a:p>
          <a:p>
            <a:pPr lvl="1" indent="-342900">
              <a:buClr>
                <a:schemeClr val="accent2"/>
              </a:buClr>
              <a:buSzPct val="70000"/>
              <a:buFont typeface="Wingdings" pitchFamily="2" charset="2"/>
              <a:buChar char="è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IPv6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没有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IPV4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中的</a:t>
            </a:r>
            <a:r>
              <a:rPr lang="en-US" altLang="zh-CN" sz="16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header length(4</a:t>
            </a:r>
            <a:r>
              <a:rPr lang="en-US" altLang="zh-CN" sz="16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), Identifier(16), Flags(3), </a:t>
            </a:r>
            <a:r>
              <a:rPr lang="en-US" altLang="zh-CN" sz="1600" dirty="0" err="1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Framented</a:t>
            </a:r>
            <a:r>
              <a:rPr lang="en-US" altLang="zh-CN" sz="16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offset(13</a:t>
            </a:r>
            <a:r>
              <a:rPr lang="en-US" altLang="zh-CN" sz="16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), </a:t>
            </a:r>
            <a:r>
              <a:rPr lang="en-US" altLang="zh-CN" sz="1600" dirty="0" err="1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Options,Padding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，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IPv6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的报文头长度是固定的，只保留了最重要的功能，而对于一些非关键性的功能，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IPv6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放在了扩展报头中去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实现。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宋体" pitchFamily="2" charset="-122"/>
            </a:endParaRPr>
          </a:p>
          <a:p>
            <a:pPr marL="114300" lvl="1">
              <a:buClr>
                <a:schemeClr val="accent2"/>
              </a:buClr>
              <a:buSzPct val="70000"/>
            </a:pPr>
            <a:endParaRPr lang="en-US" altLang="zh-CN" sz="1600" dirty="0" smtClean="0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  <a:p>
            <a:pPr lvl="1" indent="-342900">
              <a:buClr>
                <a:schemeClr val="accent2"/>
              </a:buClr>
              <a:buSzPct val="70000"/>
              <a:buFont typeface="Wingdings" pitchFamily="2" charset="2"/>
              <a:buChar char="è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IPv4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中有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10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个固定长度的域，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个地址空间和若干个选项，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IPv6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中只有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6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个域和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个地址空间。报头的简化使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IP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的某些工作方式发生了变化：因为所有报头长度统一，</a:t>
            </a:r>
            <a:r>
              <a:rPr lang="zh-CN" altLang="en-US" sz="16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所以不再</a:t>
            </a:r>
            <a:r>
              <a:rPr lang="zh-CN" altLang="en-US" sz="16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需要校验报头</a:t>
            </a:r>
            <a:r>
              <a:rPr lang="zh-CN" altLang="en-US" sz="16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长度字段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；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IPv6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中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的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分片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只能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由源节点进行，</a:t>
            </a:r>
            <a:r>
              <a:rPr lang="zh-CN" altLang="en-US" sz="16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中间路由器不再进行任何</a:t>
            </a:r>
            <a:r>
              <a:rPr lang="zh-CN" altLang="en-US" sz="16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分片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，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减轻了中间路由器的工作负荷；</a:t>
            </a:r>
            <a:r>
              <a:rPr lang="zh-CN" altLang="en-US" sz="16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去掉</a:t>
            </a:r>
            <a:r>
              <a:rPr lang="en-US" altLang="zh-CN" sz="16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IP</a:t>
            </a:r>
            <a:r>
              <a:rPr lang="zh-CN" altLang="en-US" sz="16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头校验和并不影响可靠性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，主要是因为头校验和将由更高层协议（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TCP/UDP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）负责。虽然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IPv6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基本报头是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IPv4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报头的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倍，但因其长度固定，故不需要消耗过多的内存容量；又因其要处理的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域变少，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从而大大减少了路由器上的软件处理内容。根据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Cisco Systems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资料，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IPv6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路由器软件内核（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Kernel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）实际上比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IPv4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还小。在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Cisco2500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系列中配置的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IPv4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内核为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2.17MB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；存放路由表的工作区（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Work Area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）升到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3.2MB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；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IPv6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内核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仅为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1.69MB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，工作区也不过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2.7MB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宋体" pitchFamily="2" charset="-122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宋体" pitchFamily="2" charset="-122"/>
            </a:endParaRPr>
          </a:p>
          <a:p>
            <a:pPr indent="-342900" algn="just"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endParaRPr lang="zh-CN" altLang="en-US" sz="2400" dirty="0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441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116632"/>
            <a:ext cx="3707904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23147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b="1" dirty="0" smtClean="0">
                  <a:latin typeface="+mj-ea"/>
                  <a:ea typeface="+mj-ea"/>
                </a:rPr>
                <a:t>IPv6</a:t>
              </a:r>
              <a:r>
                <a:rPr lang="zh-CN" altLang="en-US" b="1" dirty="0" smtClean="0">
                  <a:latin typeface="+mj-ea"/>
                  <a:ea typeface="+mj-ea"/>
                </a:rPr>
                <a:t>的优势</a:t>
              </a:r>
              <a:r>
                <a:rPr lang="en-US" altLang="zh-CN" b="1" dirty="0" smtClean="0">
                  <a:latin typeface="+mj-ea"/>
                  <a:ea typeface="+mj-ea"/>
                </a:rPr>
                <a:t>-2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2018/8/10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990600" y="692696"/>
            <a:ext cx="6769100" cy="652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-342900" algn="just"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无需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NAT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，保证端到端通信，更安全</a:t>
            </a:r>
            <a:endParaRPr lang="en-US" altLang="zh-CN" sz="2400" dirty="0">
              <a:latin typeface="Arial" pitchFamily="34" charset="0"/>
              <a:ea typeface="宋体" pitchFamily="2" charset="-122"/>
            </a:endParaRPr>
          </a:p>
          <a:p>
            <a:pPr lvl="1" indent="-342900">
              <a:buClr>
                <a:schemeClr val="accent2"/>
              </a:buClr>
              <a:buSzPct val="70000"/>
              <a:buFont typeface="Wingdings" pitchFamily="2" charset="2"/>
              <a:buChar char="è"/>
            </a:pPr>
            <a:r>
              <a:rPr lang="en-US" altLang="zh-CN" sz="1600" dirty="0">
                <a:latin typeface="Arial" pitchFamily="34" charset="0"/>
                <a:ea typeface="宋体" pitchFamily="2" charset="-122"/>
              </a:rPr>
              <a:t>IPv6</a:t>
            </a:r>
            <a:r>
              <a:rPr lang="zh-CN" altLang="en-US" sz="1600" dirty="0">
                <a:latin typeface="Arial" pitchFamily="34" charset="0"/>
                <a:ea typeface="宋体" pitchFamily="2" charset="-122"/>
              </a:rPr>
              <a:t>大大增加了网络对加密和认证的支持，具有较之</a:t>
            </a:r>
            <a:r>
              <a:rPr lang="en-US" altLang="zh-CN" sz="1600" dirty="0">
                <a:latin typeface="Arial" pitchFamily="34" charset="0"/>
                <a:ea typeface="宋体" pitchFamily="2" charset="-122"/>
              </a:rPr>
              <a:t>IPv4</a:t>
            </a:r>
            <a:r>
              <a:rPr lang="zh-CN" altLang="en-US" sz="1600" dirty="0">
                <a:latin typeface="Arial" pitchFamily="34" charset="0"/>
                <a:ea typeface="宋体" pitchFamily="2" charset="-122"/>
              </a:rPr>
              <a:t>更为强大的安全性。</a:t>
            </a:r>
            <a:r>
              <a:rPr lang="en-US" altLang="zh-CN" sz="1600" dirty="0">
                <a:latin typeface="Arial" pitchFamily="34" charset="0"/>
                <a:ea typeface="宋体" pitchFamily="2" charset="-122"/>
              </a:rPr>
              <a:t>IPv4</a:t>
            </a:r>
            <a:r>
              <a:rPr lang="zh-CN" altLang="en-US" sz="1600" dirty="0">
                <a:latin typeface="Arial" pitchFamily="34" charset="0"/>
                <a:ea typeface="宋体" pitchFamily="2" charset="-122"/>
              </a:rPr>
              <a:t>安全机制中大多也只建立在应用层级，比如</a:t>
            </a:r>
            <a:r>
              <a:rPr lang="en-US" altLang="zh-CN" sz="1600" dirty="0">
                <a:latin typeface="Arial" pitchFamily="34" charset="0"/>
                <a:ea typeface="宋体" pitchFamily="2" charset="-122"/>
              </a:rPr>
              <a:t>E-mail</a:t>
            </a:r>
            <a:r>
              <a:rPr lang="zh-CN" altLang="en-US" sz="1600" dirty="0">
                <a:latin typeface="Arial" pitchFamily="34" charset="0"/>
                <a:ea typeface="宋体" pitchFamily="2" charset="-122"/>
              </a:rPr>
              <a:t>加密、</a:t>
            </a:r>
            <a:r>
              <a:rPr lang="en-US" altLang="zh-CN" sz="1600" dirty="0">
                <a:latin typeface="Arial" pitchFamily="34" charset="0"/>
                <a:ea typeface="宋体" pitchFamily="2" charset="-122"/>
              </a:rPr>
              <a:t>HTTPS</a:t>
            </a:r>
            <a:r>
              <a:rPr lang="zh-CN" altLang="en-US" sz="1600" dirty="0">
                <a:latin typeface="Arial" pitchFamily="34" charset="0"/>
                <a:ea typeface="宋体" pitchFamily="2" charset="-122"/>
              </a:rPr>
              <a:t>和</a:t>
            </a:r>
            <a:r>
              <a:rPr lang="en-US" altLang="zh-CN" sz="1600" dirty="0">
                <a:latin typeface="Arial" pitchFamily="34" charset="0"/>
                <a:ea typeface="宋体" pitchFamily="2" charset="-122"/>
              </a:rPr>
              <a:t>SSL</a:t>
            </a:r>
            <a:r>
              <a:rPr lang="zh-CN" altLang="en-US" sz="1600" dirty="0">
                <a:latin typeface="Arial" pitchFamily="34" charset="0"/>
                <a:ea typeface="宋体" pitchFamily="2" charset="-122"/>
              </a:rPr>
              <a:t>等的接入安全，</a:t>
            </a:r>
            <a:r>
              <a:rPr lang="en-US" altLang="zh-CN" sz="1600" dirty="0">
                <a:latin typeface="Arial" pitchFamily="34" charset="0"/>
                <a:ea typeface="宋体" pitchFamily="2" charset="-122"/>
              </a:rPr>
              <a:t>SNMPv2</a:t>
            </a:r>
            <a:r>
              <a:rPr lang="zh-CN" altLang="en-US" sz="1600" dirty="0">
                <a:latin typeface="Arial" pitchFamily="34" charset="0"/>
                <a:ea typeface="宋体" pitchFamily="2" charset="-122"/>
              </a:rPr>
              <a:t>网络管理安全等，较少从网络层来保证</a:t>
            </a:r>
            <a:r>
              <a:rPr lang="en-US" altLang="zh-CN" sz="1600" dirty="0">
                <a:latin typeface="Arial" pitchFamily="34" charset="0"/>
                <a:ea typeface="宋体" pitchFamily="2" charset="-122"/>
              </a:rPr>
              <a:t>Internet</a:t>
            </a:r>
            <a:r>
              <a:rPr lang="zh-CN" altLang="en-US" sz="1600" dirty="0">
                <a:latin typeface="Arial" pitchFamily="34" charset="0"/>
                <a:ea typeface="宋体" pitchFamily="2" charset="-122"/>
              </a:rPr>
              <a:t>的安全。引进了目前普遍采用的</a:t>
            </a:r>
            <a:r>
              <a:rPr lang="en-US" altLang="zh-CN" sz="1600" dirty="0">
                <a:latin typeface="Arial" pitchFamily="34" charset="0"/>
                <a:ea typeface="宋体" pitchFamily="2" charset="-122"/>
              </a:rPr>
              <a:t>NAT</a:t>
            </a:r>
            <a:r>
              <a:rPr lang="zh-CN" altLang="en-US" sz="1600" dirty="0">
                <a:latin typeface="Arial" pitchFamily="34" charset="0"/>
                <a:ea typeface="宋体" pitchFamily="2" charset="-122"/>
              </a:rPr>
              <a:t>技术，破坏了端到端的基本原则，比如，加密报文的处理，</a:t>
            </a:r>
            <a:r>
              <a:rPr lang="en-US" altLang="zh-CN" sz="1600" dirty="0">
                <a:latin typeface="Arial" pitchFamily="34" charset="0"/>
                <a:ea typeface="宋体" pitchFamily="2" charset="-122"/>
              </a:rPr>
              <a:t>FTP</a:t>
            </a:r>
            <a:r>
              <a:rPr lang="zh-CN" altLang="en-US" sz="1600" dirty="0">
                <a:latin typeface="Arial" pitchFamily="34" charset="0"/>
                <a:ea typeface="宋体" pitchFamily="2" charset="-122"/>
              </a:rPr>
              <a:t>、</a:t>
            </a:r>
            <a:r>
              <a:rPr lang="en-US" altLang="zh-CN" sz="1600" dirty="0">
                <a:latin typeface="Arial" pitchFamily="34" charset="0"/>
                <a:ea typeface="宋体" pitchFamily="2" charset="-122"/>
              </a:rPr>
              <a:t>Talk</a:t>
            </a:r>
            <a:r>
              <a:rPr lang="zh-CN" altLang="en-US" sz="1600" dirty="0">
                <a:latin typeface="Arial" pitchFamily="34" charset="0"/>
                <a:ea typeface="宋体" pitchFamily="2" charset="-122"/>
              </a:rPr>
              <a:t>的应用等受到影响，在很大程度上破坏了</a:t>
            </a:r>
            <a:r>
              <a:rPr lang="en-US" altLang="zh-CN" sz="1600" dirty="0">
                <a:latin typeface="Arial" pitchFamily="34" charset="0"/>
                <a:ea typeface="宋体" pitchFamily="2" charset="-122"/>
              </a:rPr>
              <a:t>Internet</a:t>
            </a:r>
            <a:r>
              <a:rPr lang="zh-CN" altLang="en-US" sz="1600" dirty="0">
                <a:latin typeface="Arial" pitchFamily="34" charset="0"/>
                <a:ea typeface="宋体" pitchFamily="2" charset="-122"/>
              </a:rPr>
              <a:t>的授权和鉴定机制</a:t>
            </a:r>
            <a:r>
              <a:rPr lang="zh-CN" altLang="en-US" sz="16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。</a:t>
            </a:r>
            <a:endParaRPr lang="en-US" altLang="zh-CN" sz="1600" dirty="0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  <a:p>
            <a:pPr lvl="1" indent="-342900">
              <a:buClr>
                <a:schemeClr val="accent2"/>
              </a:buClr>
              <a:buSzPct val="70000"/>
              <a:buFont typeface="Wingdings" pitchFamily="2" charset="2"/>
              <a:buChar char="è"/>
            </a:pPr>
            <a:r>
              <a:rPr lang="en-US" altLang="zh-CN" sz="1600" dirty="0">
                <a:latin typeface="Arial" pitchFamily="34" charset="0"/>
                <a:ea typeface="宋体" pitchFamily="2" charset="-122"/>
              </a:rPr>
              <a:t>IPsec</a:t>
            </a:r>
            <a:r>
              <a:rPr lang="zh-CN" altLang="en-US" sz="1600" dirty="0">
                <a:latin typeface="Arial" pitchFamily="34" charset="0"/>
                <a:ea typeface="宋体" pitchFamily="2" charset="-122"/>
              </a:rPr>
              <a:t>不再是</a:t>
            </a:r>
            <a:r>
              <a:rPr lang="en-US" altLang="zh-CN" sz="1600" dirty="0">
                <a:latin typeface="Arial" pitchFamily="34" charset="0"/>
                <a:ea typeface="宋体" pitchFamily="2" charset="-122"/>
              </a:rPr>
              <a:t>IP</a:t>
            </a:r>
            <a:r>
              <a:rPr lang="zh-CN" altLang="en-US" sz="1600" dirty="0">
                <a:latin typeface="Arial" pitchFamily="34" charset="0"/>
                <a:ea typeface="宋体" pitchFamily="2" charset="-122"/>
              </a:rPr>
              <a:t>协议的补充部分，在</a:t>
            </a:r>
            <a:r>
              <a:rPr lang="en-US" altLang="zh-CN" sz="1600" dirty="0">
                <a:latin typeface="Arial" pitchFamily="34" charset="0"/>
                <a:ea typeface="宋体" pitchFamily="2" charset="-122"/>
              </a:rPr>
              <a:t>IPv6</a:t>
            </a:r>
            <a:r>
              <a:rPr lang="zh-CN" altLang="en-US" sz="1600" dirty="0">
                <a:latin typeface="Arial" pitchFamily="34" charset="0"/>
                <a:ea typeface="宋体" pitchFamily="2" charset="-122"/>
              </a:rPr>
              <a:t>中</a:t>
            </a:r>
            <a:r>
              <a:rPr lang="en-US" altLang="zh-CN" sz="1600" dirty="0">
                <a:latin typeface="Arial" pitchFamily="34" charset="0"/>
                <a:ea typeface="宋体" pitchFamily="2" charset="-122"/>
              </a:rPr>
              <a:t>IPsec</a:t>
            </a:r>
            <a:r>
              <a:rPr lang="zh-CN" altLang="en-US" sz="1600" dirty="0">
                <a:latin typeface="Arial" pitchFamily="34" charset="0"/>
                <a:ea typeface="宋体" pitchFamily="2" charset="-122"/>
              </a:rPr>
              <a:t>是</a:t>
            </a:r>
            <a:r>
              <a:rPr lang="en-US" altLang="zh-CN" sz="1600" dirty="0">
                <a:latin typeface="Arial" pitchFamily="34" charset="0"/>
                <a:ea typeface="宋体" pitchFamily="2" charset="-122"/>
              </a:rPr>
              <a:t>IPv6</a:t>
            </a:r>
            <a:r>
              <a:rPr lang="zh-CN" altLang="en-US" sz="1600" dirty="0">
                <a:latin typeface="Arial" pitchFamily="34" charset="0"/>
                <a:ea typeface="宋体" pitchFamily="2" charset="-122"/>
              </a:rPr>
              <a:t>自身所具备的功能，</a:t>
            </a:r>
            <a:r>
              <a:rPr lang="en-US" altLang="zh-CN" sz="1600" dirty="0">
                <a:latin typeface="Arial" pitchFamily="34" charset="0"/>
                <a:ea typeface="宋体" pitchFamily="2" charset="-122"/>
              </a:rPr>
              <a:t>IPv4</a:t>
            </a:r>
            <a:r>
              <a:rPr lang="zh-CN" altLang="en-US" sz="1600" dirty="0">
                <a:latin typeface="Arial" pitchFamily="34" charset="0"/>
                <a:ea typeface="宋体" pitchFamily="2" charset="-122"/>
              </a:rPr>
              <a:t>选择性支持，</a:t>
            </a:r>
            <a:r>
              <a:rPr lang="en-US" altLang="zh-CN" sz="1600" dirty="0">
                <a:latin typeface="Arial" pitchFamily="34" charset="0"/>
                <a:ea typeface="宋体" pitchFamily="2" charset="-122"/>
              </a:rPr>
              <a:t>IPv6</a:t>
            </a:r>
            <a:r>
              <a:rPr lang="zh-CN" altLang="en-US" sz="1600" dirty="0">
                <a:latin typeface="Arial" pitchFamily="34" charset="0"/>
                <a:ea typeface="宋体" pitchFamily="2" charset="-122"/>
              </a:rPr>
              <a:t>则自动支持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。</a:t>
            </a:r>
            <a:endParaRPr lang="en-US" altLang="zh-CN" sz="2400" dirty="0">
              <a:latin typeface="Arial" pitchFamily="34" charset="0"/>
              <a:ea typeface="宋体" pitchFamily="2" charset="-122"/>
            </a:endParaRPr>
          </a:p>
          <a:p>
            <a:pPr algn="just"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更好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的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QoS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支持</a:t>
            </a:r>
            <a:endParaRPr lang="zh-CN" altLang="en-US" sz="2400" b="0" dirty="0">
              <a:effectLst/>
              <a:latin typeface="Arial" pitchFamily="34" charset="0"/>
              <a:ea typeface="宋体" pitchFamily="2" charset="-122"/>
            </a:endParaRPr>
          </a:p>
          <a:p>
            <a:pPr lvl="1" indent="-342900" algn="just">
              <a:buClr>
                <a:schemeClr val="accent2"/>
              </a:buClr>
              <a:buSzPct val="70000"/>
              <a:buFont typeface="Wingdings" pitchFamily="2" charset="2"/>
              <a:buChar char="è"/>
            </a:pPr>
            <a:r>
              <a:rPr lang="en-US" altLang="zh-CN" sz="16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Flow Label</a:t>
            </a:r>
            <a:r>
              <a:rPr lang="zh-CN" altLang="en-US" sz="1600" dirty="0">
                <a:latin typeface="Arial" pitchFamily="34" charset="0"/>
                <a:ea typeface="宋体" pitchFamily="2" charset="-122"/>
              </a:rPr>
              <a:t>：</a:t>
            </a:r>
            <a:r>
              <a:rPr lang="en-US" altLang="zh-CN" sz="1600" dirty="0">
                <a:latin typeface="Arial" pitchFamily="34" charset="0"/>
                <a:ea typeface="宋体" pitchFamily="2" charset="-122"/>
              </a:rPr>
              <a:t>20</a:t>
            </a:r>
            <a:r>
              <a:rPr lang="zh-CN" altLang="en-US" sz="1600" dirty="0">
                <a:latin typeface="Arial" pitchFamily="34" charset="0"/>
                <a:ea typeface="宋体" pitchFamily="2" charset="-122"/>
              </a:rPr>
              <a:t>比特</a:t>
            </a:r>
            <a:r>
              <a:rPr lang="zh-CN" altLang="en-US" sz="1600" dirty="0" smtClean="0">
                <a:latin typeface="Arial" pitchFamily="34" charset="0"/>
                <a:ea typeface="宋体" pitchFamily="2" charset="-122"/>
              </a:rPr>
              <a:t>。</a:t>
            </a:r>
            <a:r>
              <a:rPr lang="en-US" altLang="zh-CN" sz="1600" dirty="0">
                <a:latin typeface="Arial" pitchFamily="34" charset="0"/>
                <a:ea typeface="宋体" pitchFamily="2" charset="-122"/>
              </a:rPr>
              <a:t> IPv6</a:t>
            </a:r>
            <a:r>
              <a:rPr lang="zh-CN" altLang="en-US" sz="1600" dirty="0" smtClean="0">
                <a:latin typeface="Arial" pitchFamily="34" charset="0"/>
                <a:ea typeface="宋体" pitchFamily="2" charset="-122"/>
              </a:rPr>
              <a:t>中</a:t>
            </a:r>
            <a:r>
              <a:rPr lang="zh-CN" altLang="en-US" sz="1600" dirty="0">
                <a:latin typeface="Arial" pitchFamily="34" charset="0"/>
                <a:ea typeface="宋体" pitchFamily="2" charset="-122"/>
              </a:rPr>
              <a:t>新增。流标签可用来标记特定流的报文，以便在网络层区分不同的报文。转发路径上的路由器可以根据流标签来区分流并进行处理。由于流标签</a:t>
            </a:r>
            <a:r>
              <a:rPr lang="zh-CN" altLang="en-US" sz="1600" dirty="0" smtClean="0">
                <a:latin typeface="Arial" pitchFamily="34" charset="0"/>
                <a:ea typeface="宋体" pitchFamily="2" charset="-122"/>
              </a:rPr>
              <a:t>在</a:t>
            </a:r>
            <a:r>
              <a:rPr lang="en-US" altLang="zh-CN" sz="1600" dirty="0">
                <a:latin typeface="Arial" pitchFamily="34" charset="0"/>
                <a:ea typeface="宋体" pitchFamily="2" charset="-122"/>
              </a:rPr>
              <a:t>IPv6</a:t>
            </a:r>
            <a:r>
              <a:rPr lang="zh-CN" altLang="en-US" sz="1600" dirty="0" smtClean="0">
                <a:latin typeface="Arial" pitchFamily="34" charset="0"/>
                <a:ea typeface="宋体" pitchFamily="2" charset="-122"/>
              </a:rPr>
              <a:t>报文</a:t>
            </a:r>
            <a:r>
              <a:rPr lang="zh-CN" altLang="en-US" sz="1600" dirty="0">
                <a:latin typeface="Arial" pitchFamily="34" charset="0"/>
                <a:ea typeface="宋体" pitchFamily="2" charset="-122"/>
              </a:rPr>
              <a:t>头中携带，转发路由器可以不必根据报文内容来识别不同的流，目的节点也同样可以根据流标签识别流，同时由于流标签在报文头中，因此使用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</a:rPr>
              <a:t>IPSec</a:t>
            </a:r>
            <a:r>
              <a:rPr lang="zh-CN" altLang="en-US" sz="1600" dirty="0">
                <a:latin typeface="Arial" pitchFamily="34" charset="0"/>
                <a:ea typeface="宋体" pitchFamily="2" charset="-122"/>
              </a:rPr>
              <a:t>后仍然可以根据流标签进行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</a:rPr>
              <a:t>QoS</a:t>
            </a:r>
            <a:r>
              <a:rPr lang="zh-CN" altLang="en-US" sz="1600" dirty="0">
                <a:latin typeface="Arial" pitchFamily="34" charset="0"/>
                <a:ea typeface="宋体" pitchFamily="2" charset="-122"/>
              </a:rPr>
              <a:t>处理</a:t>
            </a:r>
            <a:r>
              <a:rPr lang="zh-CN" altLang="en-US" sz="1600" dirty="0" smtClean="0">
                <a:latin typeface="Arial" pitchFamily="34" charset="0"/>
                <a:ea typeface="宋体" pitchFamily="2" charset="-122"/>
              </a:rPr>
              <a:t>。</a:t>
            </a:r>
            <a:endParaRPr lang="en-US" altLang="zh-CN" sz="1600" dirty="0" smtClean="0">
              <a:latin typeface="Arial" pitchFamily="34" charset="0"/>
              <a:ea typeface="宋体" pitchFamily="2" charset="-122"/>
            </a:endParaRPr>
          </a:p>
          <a:p>
            <a:pPr lvl="1" indent="-342900" algn="just">
              <a:buClr>
                <a:schemeClr val="accent2"/>
              </a:buClr>
              <a:buSzPct val="70000"/>
              <a:buFont typeface="Wingdings" pitchFamily="2" charset="2"/>
              <a:buChar char="è"/>
            </a:pPr>
            <a:r>
              <a:rPr lang="en-US" altLang="zh-CN" sz="16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Traffic Class</a:t>
            </a:r>
            <a:r>
              <a:rPr lang="zh-CN" altLang="en-US" sz="1600" dirty="0" smtClean="0">
                <a:latin typeface="Arial" pitchFamily="34" charset="0"/>
                <a:ea typeface="宋体" pitchFamily="2" charset="-122"/>
              </a:rPr>
              <a:t>相对于</a:t>
            </a:r>
            <a:r>
              <a:rPr lang="en-US" altLang="zh-CN" sz="1600" dirty="0" smtClean="0">
                <a:latin typeface="Arial" pitchFamily="34" charset="0"/>
                <a:ea typeface="宋体" pitchFamily="2" charset="-122"/>
              </a:rPr>
              <a:t>IPv4 DSCP(0-63)</a:t>
            </a:r>
            <a:r>
              <a:rPr lang="zh-CN" altLang="en-US" sz="1600" dirty="0" smtClean="0">
                <a:latin typeface="Arial" pitchFamily="34" charset="0"/>
                <a:ea typeface="宋体" pitchFamily="2" charset="-122"/>
              </a:rPr>
              <a:t>报文，范围更大</a:t>
            </a:r>
            <a:r>
              <a:rPr lang="en-US" altLang="zh-CN" sz="1600" dirty="0" smtClean="0">
                <a:latin typeface="Arial" pitchFamily="34" charset="0"/>
                <a:ea typeface="宋体" pitchFamily="2" charset="-122"/>
              </a:rPr>
              <a:t>0-255</a:t>
            </a:r>
            <a:r>
              <a:rPr lang="zh-CN" altLang="en-US" sz="1600" dirty="0" smtClean="0">
                <a:latin typeface="Arial" pitchFamily="34" charset="0"/>
                <a:ea typeface="宋体" pitchFamily="2" charset="-122"/>
              </a:rPr>
              <a:t> </a:t>
            </a:r>
            <a:endParaRPr lang="zh-CN" altLang="en-US" sz="1600" dirty="0">
              <a:latin typeface="Arial" pitchFamily="34" charset="0"/>
              <a:ea typeface="宋体" pitchFamily="2" charset="-122"/>
            </a:endParaRPr>
          </a:p>
          <a:p>
            <a:pPr algn="just"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更好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的移动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性</a:t>
            </a:r>
            <a:endParaRPr lang="zh-CN" altLang="en-US" sz="2400" b="0" dirty="0">
              <a:effectLst/>
              <a:latin typeface="Arial" pitchFamily="34" charset="0"/>
              <a:ea typeface="宋体" pitchFamily="2" charset="-122"/>
            </a:endParaRPr>
          </a:p>
          <a:p>
            <a:pPr lvl="1" indent="-342900" algn="just">
              <a:buClr>
                <a:schemeClr val="accent2"/>
              </a:buClr>
              <a:buSzPct val="70000"/>
              <a:buFont typeface="Wingdings" pitchFamily="2" charset="2"/>
              <a:buChar char="è"/>
            </a:pPr>
            <a:r>
              <a:rPr lang="en-US" altLang="zh-CN" sz="1600" dirty="0">
                <a:latin typeface="Arial" pitchFamily="34" charset="0"/>
                <a:ea typeface="宋体" pitchFamily="2" charset="-122"/>
              </a:rPr>
              <a:t>即插即用，是指无需任何人工干预，就可以将一个节点插入IPv6</a:t>
            </a:r>
            <a:r>
              <a:rPr lang="en-US" altLang="zh-CN" sz="1600" dirty="0" smtClean="0">
                <a:latin typeface="Arial" pitchFamily="34" charset="0"/>
                <a:ea typeface="宋体" pitchFamily="2" charset="-122"/>
              </a:rPr>
              <a:t>网络并在网络中启动</a:t>
            </a:r>
            <a:r>
              <a:rPr lang="zh-CN" altLang="en-US" sz="1600" dirty="0">
                <a:latin typeface="Arial" pitchFamily="34" charset="0"/>
                <a:ea typeface="宋体" pitchFamily="2" charset="-122"/>
              </a:rPr>
              <a:t>。</a:t>
            </a:r>
            <a:endParaRPr lang="en-US" altLang="zh-CN" sz="1600" dirty="0">
              <a:latin typeface="Arial" pitchFamily="34" charset="0"/>
              <a:ea typeface="宋体" pitchFamily="2" charset="-122"/>
            </a:endParaRPr>
          </a:p>
          <a:p>
            <a:pPr algn="just">
              <a:buClr>
                <a:schemeClr val="accent2"/>
              </a:buClr>
              <a:buSzPct val="70000"/>
            </a:pP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algn="just">
              <a:buClr>
                <a:schemeClr val="accent2"/>
              </a:buClr>
              <a:buSzPct val="70000"/>
            </a:pPr>
            <a:endParaRPr lang="zh-CN" altLang="en-US" sz="2400" dirty="0">
              <a:latin typeface="Arial" pitchFamily="34" charset="0"/>
              <a:ea typeface="宋体" pitchFamily="2" charset="-122"/>
            </a:endParaRPr>
          </a:p>
          <a:p>
            <a:pPr marL="114300" lvl="1" algn="just">
              <a:buClr>
                <a:schemeClr val="accent2"/>
              </a:buClr>
              <a:buSzPct val="70000"/>
            </a:pPr>
            <a:endParaRPr lang="en-US" altLang="zh-CN" dirty="0" smtClean="0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821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116632"/>
            <a:ext cx="3707904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23147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b="1" dirty="0" smtClean="0">
                  <a:latin typeface="+mj-ea"/>
                  <a:ea typeface="+mj-ea"/>
                </a:rPr>
                <a:t>IPv6</a:t>
              </a:r>
              <a:r>
                <a:rPr lang="zh-CN" altLang="en-US" b="1" dirty="0" smtClean="0">
                  <a:latin typeface="+mj-ea"/>
                  <a:ea typeface="+mj-ea"/>
                </a:rPr>
                <a:t>发展现状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2018/8/10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08720"/>
            <a:ext cx="5787926" cy="5356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517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116632"/>
            <a:ext cx="3707904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23147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zh-CN" altLang="en-US" b="1" dirty="0" smtClean="0">
                  <a:latin typeface="+mj-ea"/>
                  <a:ea typeface="+mj-ea"/>
                </a:rPr>
                <a:t>我国</a:t>
              </a:r>
              <a:r>
                <a:rPr lang="en-US" altLang="zh-CN" b="1" dirty="0" smtClean="0">
                  <a:latin typeface="+mj-ea"/>
                  <a:ea typeface="+mj-ea"/>
                </a:rPr>
                <a:t>IPv6</a:t>
              </a:r>
              <a:r>
                <a:rPr lang="zh-CN" altLang="en-US" b="1" dirty="0" smtClean="0">
                  <a:latin typeface="+mj-ea"/>
                  <a:ea typeface="+mj-ea"/>
                </a:rPr>
                <a:t>为什么发展较慢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2018/8/10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83568" y="1556792"/>
            <a:ext cx="7776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1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 起步</a:t>
            </a:r>
            <a:r>
              <a:rPr lang="zh-CN" altLang="en-US" sz="2000" dirty="0"/>
              <a:t>较晚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NAT</a:t>
            </a:r>
            <a:r>
              <a:rPr lang="zh-CN" altLang="en-US" sz="2000" dirty="0" smtClean="0"/>
              <a:t>的普及延缓了</a:t>
            </a:r>
            <a:r>
              <a:rPr lang="en-US" altLang="zh-CN" sz="2000" dirty="0" smtClean="0"/>
              <a:t>IPv4</a:t>
            </a:r>
            <a:r>
              <a:rPr lang="zh-CN" altLang="en-US" sz="2000" dirty="0" smtClean="0"/>
              <a:t>地址枯竭，加之</a:t>
            </a:r>
            <a:r>
              <a:rPr lang="zh-CN" altLang="en-US" sz="2000" dirty="0"/>
              <a:t>整个产业链对</a:t>
            </a:r>
            <a:r>
              <a:rPr lang="en-US" altLang="zh-CN" sz="2000" dirty="0"/>
              <a:t>IPv6</a:t>
            </a:r>
            <a:r>
              <a:rPr lang="zh-CN" altLang="en-US" sz="2000" dirty="0"/>
              <a:t>无动于衷。</a:t>
            </a:r>
            <a:endParaRPr lang="zh-CN" altLang="en-US" sz="2000" dirty="0">
              <a:latin typeface="华文宋体" panose="02010600040101010101" pitchFamily="2" charset="-122"/>
              <a:ea typeface="华文宋体" panose="02010600040101010101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3568" y="2596842"/>
            <a:ext cx="77768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2 .</a:t>
            </a:r>
            <a:r>
              <a:rPr lang="zh-CN" altLang="en-US" sz="2000" dirty="0"/>
              <a:t>互联网缺乏应有的国际竞争，像</a:t>
            </a:r>
            <a:r>
              <a:rPr lang="en-US" altLang="zh-CN" sz="2000" dirty="0"/>
              <a:t>Google</a:t>
            </a:r>
            <a:r>
              <a:rPr lang="zh-CN" altLang="en-US" sz="2000" dirty="0"/>
              <a:t>、</a:t>
            </a:r>
            <a:r>
              <a:rPr lang="en-US" altLang="zh-CN" sz="2000" dirty="0"/>
              <a:t>Facebook</a:t>
            </a:r>
            <a:r>
              <a:rPr lang="zh-CN" altLang="en-US" sz="2000" dirty="0"/>
              <a:t>等大型互联网服务提供商</a:t>
            </a:r>
            <a:r>
              <a:rPr lang="en-US" altLang="zh-CN" sz="2000" dirty="0"/>
              <a:t>(ISP)</a:t>
            </a:r>
            <a:r>
              <a:rPr lang="zh-CN" altLang="en-US" sz="2000" dirty="0"/>
              <a:t>已将大量应用迁移至</a:t>
            </a:r>
            <a:r>
              <a:rPr lang="en-US" altLang="zh-CN" sz="2000" dirty="0"/>
              <a:t>IPv6</a:t>
            </a:r>
            <a:r>
              <a:rPr lang="zh-CN" altLang="en-US" sz="2000" dirty="0"/>
              <a:t>，尽管国内部分</a:t>
            </a:r>
            <a:r>
              <a:rPr lang="en-US" altLang="zh-CN" sz="2000" dirty="0"/>
              <a:t>ISP</a:t>
            </a:r>
            <a:r>
              <a:rPr lang="zh-CN" altLang="en-US" sz="2000" dirty="0"/>
              <a:t>也做了一些应用迁移，但不提供更深层次的</a:t>
            </a:r>
            <a:r>
              <a:rPr lang="zh-CN" altLang="en-US" sz="2000" dirty="0" smtClean="0"/>
              <a:t>服务</a:t>
            </a:r>
            <a:r>
              <a:rPr lang="zh-CN" altLang="en-US" sz="2000" dirty="0"/>
              <a:t>。</a:t>
            </a:r>
            <a:endParaRPr lang="zh-CN" altLang="en-US" sz="2000" dirty="0">
              <a:latin typeface="华文宋体" panose="02010600040101010101" pitchFamily="2" charset="-122"/>
              <a:ea typeface="华文宋体" panose="02010600040101010101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3568" y="4069521"/>
            <a:ext cx="7776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3 IPv6</a:t>
            </a:r>
            <a:r>
              <a:rPr lang="zh-CN" altLang="en-US" sz="2000" dirty="0"/>
              <a:t>本身具备端到端的加密功能，这给我国的很多安全管理带来困难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>再者，我国互联网安全监管措施成本和代价都很高，将应用整个迁移到</a:t>
            </a:r>
            <a:r>
              <a:rPr lang="en-US" altLang="zh-CN" sz="2000" dirty="0"/>
              <a:t>IPv6</a:t>
            </a:r>
            <a:r>
              <a:rPr lang="zh-CN" altLang="en-US" sz="2000" dirty="0"/>
              <a:t>上面以后需要重新构建。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23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116632"/>
            <a:ext cx="3707904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23147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b="1" dirty="0" smtClean="0">
                  <a:latin typeface="+mj-ea"/>
                  <a:ea typeface="+mj-ea"/>
                </a:rPr>
                <a:t>IPv6</a:t>
              </a:r>
              <a:r>
                <a:rPr lang="zh-CN" altLang="en-US" b="1" dirty="0" smtClean="0">
                  <a:latin typeface="+mj-ea"/>
                  <a:ea typeface="+mj-ea"/>
                </a:rPr>
                <a:t>网络部署进程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2018/8/10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457200" y="152400"/>
            <a:ext cx="7499350" cy="7778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3E3A39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4575175" y="3362325"/>
            <a:ext cx="0" cy="27432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6480175" y="3362325"/>
            <a:ext cx="0" cy="27432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" name="Group 6"/>
          <p:cNvGrpSpPr>
            <a:grpSpLocks/>
          </p:cNvGrpSpPr>
          <p:nvPr/>
        </p:nvGrpSpPr>
        <p:grpSpPr bwMode="auto">
          <a:xfrm rot="-1996317">
            <a:off x="1816100" y="2371725"/>
            <a:ext cx="2743200" cy="838200"/>
            <a:chOff x="1438" y="1007"/>
            <a:chExt cx="2280" cy="2928"/>
          </a:xfrm>
        </p:grpSpPr>
        <p:sp>
          <p:nvSpPr>
            <p:cNvPr id="20" name="Freeform 7"/>
            <p:cNvSpPr>
              <a:spLocks/>
            </p:cNvSpPr>
            <p:nvPr/>
          </p:nvSpPr>
          <p:spPr bwMode="auto">
            <a:xfrm rot="5400000">
              <a:off x="1387" y="2239"/>
              <a:ext cx="1747" cy="1645"/>
            </a:xfrm>
            <a:custGeom>
              <a:avLst/>
              <a:gdLst>
                <a:gd name="T0" fmla="*/ 923 w 2750"/>
                <a:gd name="T1" fmla="*/ 56 h 1733"/>
                <a:gd name="T2" fmla="*/ 992 w 2750"/>
                <a:gd name="T3" fmla="*/ 169 h 1733"/>
                <a:gd name="T4" fmla="*/ 1070 w 2750"/>
                <a:gd name="T5" fmla="*/ 284 h 1733"/>
                <a:gd name="T6" fmla="*/ 1158 w 2750"/>
                <a:gd name="T7" fmla="*/ 401 h 1733"/>
                <a:gd name="T8" fmla="*/ 1255 w 2750"/>
                <a:gd name="T9" fmla="*/ 520 h 1733"/>
                <a:gd name="T10" fmla="*/ 1359 w 2750"/>
                <a:gd name="T11" fmla="*/ 638 h 1733"/>
                <a:gd name="T12" fmla="*/ 1471 w 2750"/>
                <a:gd name="T13" fmla="*/ 756 h 1733"/>
                <a:gd name="T14" fmla="*/ 1588 w 2750"/>
                <a:gd name="T15" fmla="*/ 873 h 1733"/>
                <a:gd name="T16" fmla="*/ 1712 w 2750"/>
                <a:gd name="T17" fmla="*/ 988 h 1733"/>
                <a:gd name="T18" fmla="*/ 1841 w 2750"/>
                <a:gd name="T19" fmla="*/ 1101 h 1733"/>
                <a:gd name="T20" fmla="*/ 1974 w 2750"/>
                <a:gd name="T21" fmla="*/ 1211 h 1733"/>
                <a:gd name="T22" fmla="*/ 2110 w 2750"/>
                <a:gd name="T23" fmla="*/ 1317 h 1733"/>
                <a:gd name="T24" fmla="*/ 2250 w 2750"/>
                <a:gd name="T25" fmla="*/ 1419 h 1733"/>
                <a:gd name="T26" fmla="*/ 2391 w 2750"/>
                <a:gd name="T27" fmla="*/ 1516 h 1733"/>
                <a:gd name="T28" fmla="*/ 2534 w 2750"/>
                <a:gd name="T29" fmla="*/ 1608 h 1733"/>
                <a:gd name="T30" fmla="*/ 2678 w 2750"/>
                <a:gd name="T31" fmla="*/ 1693 h 1733"/>
                <a:gd name="T32" fmla="*/ 838 w 2750"/>
                <a:gd name="T33" fmla="*/ 1733 h 1733"/>
                <a:gd name="T34" fmla="*/ 771 w 2750"/>
                <a:gd name="T35" fmla="*/ 1640 h 1733"/>
                <a:gd name="T36" fmla="*/ 705 w 2750"/>
                <a:gd name="T37" fmla="*/ 1542 h 1733"/>
                <a:gd name="T38" fmla="*/ 640 w 2750"/>
                <a:gd name="T39" fmla="*/ 1441 h 1733"/>
                <a:gd name="T40" fmla="*/ 576 w 2750"/>
                <a:gd name="T41" fmla="*/ 1336 h 1733"/>
                <a:gd name="T42" fmla="*/ 514 w 2750"/>
                <a:gd name="T43" fmla="*/ 1227 h 1733"/>
                <a:gd name="T44" fmla="*/ 453 w 2750"/>
                <a:gd name="T45" fmla="*/ 1117 h 1733"/>
                <a:gd name="T46" fmla="*/ 421 w 2750"/>
                <a:gd name="T47" fmla="*/ 1004 h 1733"/>
                <a:gd name="T48" fmla="*/ 355 w 2750"/>
                <a:gd name="T49" fmla="*/ 890 h 1733"/>
                <a:gd name="T50" fmla="*/ 301 w 2750"/>
                <a:gd name="T51" fmla="*/ 779 h 1733"/>
                <a:gd name="T52" fmla="*/ 254 w 2750"/>
                <a:gd name="T53" fmla="*/ 661 h 1733"/>
                <a:gd name="T54" fmla="*/ 205 w 2750"/>
                <a:gd name="T55" fmla="*/ 551 h 1733"/>
                <a:gd name="T56" fmla="*/ 163 w 2750"/>
                <a:gd name="T57" fmla="*/ 437 h 1733"/>
                <a:gd name="T58" fmla="*/ 116 w 2750"/>
                <a:gd name="T59" fmla="*/ 320 h 1733"/>
                <a:gd name="T60" fmla="*/ 76 w 2750"/>
                <a:gd name="T61" fmla="*/ 211 h 1733"/>
                <a:gd name="T62" fmla="*/ 40 w 2750"/>
                <a:gd name="T63" fmla="*/ 106 h 1733"/>
                <a:gd name="T64" fmla="*/ 0 w 2750"/>
                <a:gd name="T65" fmla="*/ 0 h 1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50" h="1733">
                  <a:moveTo>
                    <a:pt x="892" y="0"/>
                  </a:moveTo>
                  <a:lnTo>
                    <a:pt x="923" y="56"/>
                  </a:lnTo>
                  <a:lnTo>
                    <a:pt x="956" y="112"/>
                  </a:lnTo>
                  <a:lnTo>
                    <a:pt x="992" y="169"/>
                  </a:lnTo>
                  <a:lnTo>
                    <a:pt x="1030" y="226"/>
                  </a:lnTo>
                  <a:lnTo>
                    <a:pt x="1070" y="284"/>
                  </a:lnTo>
                  <a:lnTo>
                    <a:pt x="1113" y="343"/>
                  </a:lnTo>
                  <a:lnTo>
                    <a:pt x="1158" y="401"/>
                  </a:lnTo>
                  <a:lnTo>
                    <a:pt x="1206" y="461"/>
                  </a:lnTo>
                  <a:lnTo>
                    <a:pt x="1255" y="520"/>
                  </a:lnTo>
                  <a:lnTo>
                    <a:pt x="1306" y="579"/>
                  </a:lnTo>
                  <a:lnTo>
                    <a:pt x="1359" y="638"/>
                  </a:lnTo>
                  <a:lnTo>
                    <a:pt x="1414" y="697"/>
                  </a:lnTo>
                  <a:lnTo>
                    <a:pt x="1471" y="756"/>
                  </a:lnTo>
                  <a:lnTo>
                    <a:pt x="1529" y="815"/>
                  </a:lnTo>
                  <a:lnTo>
                    <a:pt x="1588" y="873"/>
                  </a:lnTo>
                  <a:lnTo>
                    <a:pt x="1650" y="931"/>
                  </a:lnTo>
                  <a:lnTo>
                    <a:pt x="1712" y="988"/>
                  </a:lnTo>
                  <a:lnTo>
                    <a:pt x="1776" y="1045"/>
                  </a:lnTo>
                  <a:lnTo>
                    <a:pt x="1841" y="1101"/>
                  </a:lnTo>
                  <a:lnTo>
                    <a:pt x="1907" y="1157"/>
                  </a:lnTo>
                  <a:lnTo>
                    <a:pt x="1974" y="1211"/>
                  </a:lnTo>
                  <a:lnTo>
                    <a:pt x="2041" y="1265"/>
                  </a:lnTo>
                  <a:lnTo>
                    <a:pt x="2110" y="1317"/>
                  </a:lnTo>
                  <a:lnTo>
                    <a:pt x="2180" y="1369"/>
                  </a:lnTo>
                  <a:lnTo>
                    <a:pt x="2250" y="1419"/>
                  </a:lnTo>
                  <a:lnTo>
                    <a:pt x="2320" y="1469"/>
                  </a:lnTo>
                  <a:lnTo>
                    <a:pt x="2391" y="1516"/>
                  </a:lnTo>
                  <a:lnTo>
                    <a:pt x="2462" y="1563"/>
                  </a:lnTo>
                  <a:lnTo>
                    <a:pt x="2534" y="1608"/>
                  </a:lnTo>
                  <a:lnTo>
                    <a:pt x="2606" y="1651"/>
                  </a:lnTo>
                  <a:lnTo>
                    <a:pt x="2678" y="1693"/>
                  </a:lnTo>
                  <a:lnTo>
                    <a:pt x="2750" y="1733"/>
                  </a:lnTo>
                  <a:lnTo>
                    <a:pt x="838" y="1733"/>
                  </a:lnTo>
                  <a:lnTo>
                    <a:pt x="805" y="1687"/>
                  </a:lnTo>
                  <a:lnTo>
                    <a:pt x="771" y="1640"/>
                  </a:lnTo>
                  <a:lnTo>
                    <a:pt x="738" y="1592"/>
                  </a:lnTo>
                  <a:lnTo>
                    <a:pt x="705" y="1542"/>
                  </a:lnTo>
                  <a:lnTo>
                    <a:pt x="672" y="1492"/>
                  </a:lnTo>
                  <a:lnTo>
                    <a:pt x="640" y="1441"/>
                  </a:lnTo>
                  <a:lnTo>
                    <a:pt x="608" y="1389"/>
                  </a:lnTo>
                  <a:lnTo>
                    <a:pt x="576" y="1336"/>
                  </a:lnTo>
                  <a:lnTo>
                    <a:pt x="545" y="1282"/>
                  </a:lnTo>
                  <a:lnTo>
                    <a:pt x="514" y="1227"/>
                  </a:lnTo>
                  <a:lnTo>
                    <a:pt x="483" y="1172"/>
                  </a:lnTo>
                  <a:lnTo>
                    <a:pt x="453" y="1117"/>
                  </a:lnTo>
                  <a:lnTo>
                    <a:pt x="427" y="1057"/>
                  </a:lnTo>
                  <a:lnTo>
                    <a:pt x="421" y="1004"/>
                  </a:lnTo>
                  <a:lnTo>
                    <a:pt x="386" y="947"/>
                  </a:lnTo>
                  <a:lnTo>
                    <a:pt x="355" y="890"/>
                  </a:lnTo>
                  <a:lnTo>
                    <a:pt x="329" y="832"/>
                  </a:lnTo>
                  <a:lnTo>
                    <a:pt x="301" y="779"/>
                  </a:lnTo>
                  <a:lnTo>
                    <a:pt x="277" y="719"/>
                  </a:lnTo>
                  <a:lnTo>
                    <a:pt x="254" y="661"/>
                  </a:lnTo>
                  <a:lnTo>
                    <a:pt x="227" y="607"/>
                  </a:lnTo>
                  <a:lnTo>
                    <a:pt x="205" y="551"/>
                  </a:lnTo>
                  <a:lnTo>
                    <a:pt x="182" y="491"/>
                  </a:lnTo>
                  <a:lnTo>
                    <a:pt x="163" y="437"/>
                  </a:lnTo>
                  <a:lnTo>
                    <a:pt x="140" y="380"/>
                  </a:lnTo>
                  <a:lnTo>
                    <a:pt x="116" y="320"/>
                  </a:lnTo>
                  <a:lnTo>
                    <a:pt x="94" y="268"/>
                  </a:lnTo>
                  <a:lnTo>
                    <a:pt x="76" y="211"/>
                  </a:lnTo>
                  <a:lnTo>
                    <a:pt x="55" y="158"/>
                  </a:lnTo>
                  <a:lnTo>
                    <a:pt x="40" y="106"/>
                  </a:lnTo>
                  <a:lnTo>
                    <a:pt x="25" y="50"/>
                  </a:lnTo>
                  <a:lnTo>
                    <a:pt x="0" y="0"/>
                  </a:lnTo>
                  <a:lnTo>
                    <a:pt x="892" y="0"/>
                  </a:lnTo>
                  <a:close/>
                </a:path>
              </a:pathLst>
            </a:custGeom>
            <a:gradFill rotWithShape="0">
              <a:gsLst>
                <a:gs pos="0">
                  <a:srgbClr val="26CA74"/>
                </a:gs>
                <a:gs pos="100000">
                  <a:srgbClr val="26CA74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auto">
            <a:xfrm rot="5400000">
              <a:off x="2887" y="2153"/>
              <a:ext cx="1028" cy="635"/>
            </a:xfrm>
            <a:custGeom>
              <a:avLst/>
              <a:gdLst>
                <a:gd name="T0" fmla="*/ 0 w 6472"/>
                <a:gd name="T1" fmla="*/ 2485 h 2485"/>
                <a:gd name="T2" fmla="*/ 6472 w 6472"/>
                <a:gd name="T3" fmla="*/ 2485 h 2485"/>
                <a:gd name="T4" fmla="*/ 3236 w 6472"/>
                <a:gd name="T5" fmla="*/ 0 h 2485"/>
                <a:gd name="T6" fmla="*/ 0 w 6472"/>
                <a:gd name="T7" fmla="*/ 2485 h 2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72" h="2485">
                  <a:moveTo>
                    <a:pt x="0" y="2485"/>
                  </a:moveTo>
                  <a:lnTo>
                    <a:pt x="6472" y="2485"/>
                  </a:lnTo>
                  <a:lnTo>
                    <a:pt x="3236" y="0"/>
                  </a:lnTo>
                  <a:lnTo>
                    <a:pt x="0" y="2485"/>
                  </a:lnTo>
                  <a:close/>
                </a:path>
              </a:pathLst>
            </a:custGeom>
            <a:gradFill rotWithShape="0">
              <a:gsLst>
                <a:gs pos="0">
                  <a:srgbClr val="006666"/>
                </a:gs>
                <a:gs pos="100000">
                  <a:srgbClr val="006666">
                    <a:gamma/>
                    <a:tint val="3372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 rot="5400000">
              <a:off x="1387" y="1058"/>
              <a:ext cx="1747" cy="1645"/>
            </a:xfrm>
            <a:custGeom>
              <a:avLst/>
              <a:gdLst>
                <a:gd name="T0" fmla="*/ 7309 w 11000"/>
                <a:gd name="T1" fmla="*/ 222 h 6931"/>
                <a:gd name="T2" fmla="*/ 7034 w 11000"/>
                <a:gd name="T3" fmla="*/ 675 h 6931"/>
                <a:gd name="T4" fmla="*/ 6720 w 11000"/>
                <a:gd name="T5" fmla="*/ 1137 h 6931"/>
                <a:gd name="T6" fmla="*/ 6367 w 11000"/>
                <a:gd name="T7" fmla="*/ 1605 h 6931"/>
                <a:gd name="T8" fmla="*/ 5981 w 11000"/>
                <a:gd name="T9" fmla="*/ 2078 h 6931"/>
                <a:gd name="T10" fmla="*/ 5564 w 11000"/>
                <a:gd name="T11" fmla="*/ 2551 h 6931"/>
                <a:gd name="T12" fmla="*/ 5118 w 11000"/>
                <a:gd name="T13" fmla="*/ 3023 h 6931"/>
                <a:gd name="T14" fmla="*/ 4647 w 11000"/>
                <a:gd name="T15" fmla="*/ 3491 h 6931"/>
                <a:gd name="T16" fmla="*/ 4152 w 11000"/>
                <a:gd name="T17" fmla="*/ 3953 h 6931"/>
                <a:gd name="T18" fmla="*/ 3638 w 11000"/>
                <a:gd name="T19" fmla="*/ 4405 h 6931"/>
                <a:gd name="T20" fmla="*/ 3106 w 11000"/>
                <a:gd name="T21" fmla="*/ 4844 h 6931"/>
                <a:gd name="T22" fmla="*/ 2560 w 11000"/>
                <a:gd name="T23" fmla="*/ 5269 h 6931"/>
                <a:gd name="T24" fmla="*/ 2002 w 11000"/>
                <a:gd name="T25" fmla="*/ 5677 h 6931"/>
                <a:gd name="T26" fmla="*/ 1437 w 11000"/>
                <a:gd name="T27" fmla="*/ 6065 h 6931"/>
                <a:gd name="T28" fmla="*/ 864 w 11000"/>
                <a:gd name="T29" fmla="*/ 6431 h 6931"/>
                <a:gd name="T30" fmla="*/ 288 w 11000"/>
                <a:gd name="T31" fmla="*/ 6771 h 6931"/>
                <a:gd name="T32" fmla="*/ 7647 w 11000"/>
                <a:gd name="T33" fmla="*/ 6931 h 6931"/>
                <a:gd name="T34" fmla="*/ 7915 w 11000"/>
                <a:gd name="T35" fmla="*/ 6560 h 6931"/>
                <a:gd name="T36" fmla="*/ 8180 w 11000"/>
                <a:gd name="T37" fmla="*/ 6169 h 6931"/>
                <a:gd name="T38" fmla="*/ 8442 w 11000"/>
                <a:gd name="T39" fmla="*/ 5762 h 6931"/>
                <a:gd name="T40" fmla="*/ 8696 w 11000"/>
                <a:gd name="T41" fmla="*/ 5342 h 6931"/>
                <a:gd name="T42" fmla="*/ 8946 w 11000"/>
                <a:gd name="T43" fmla="*/ 4909 h 6931"/>
                <a:gd name="T44" fmla="*/ 9188 w 11000"/>
                <a:gd name="T45" fmla="*/ 4468 h 6931"/>
                <a:gd name="T46" fmla="*/ 9422 w 11000"/>
                <a:gd name="T47" fmla="*/ 4019 h 6931"/>
                <a:gd name="T48" fmla="*/ 9647 w 11000"/>
                <a:gd name="T49" fmla="*/ 3563 h 6931"/>
                <a:gd name="T50" fmla="*/ 9862 w 11000"/>
                <a:gd name="T51" fmla="*/ 3106 h 6931"/>
                <a:gd name="T52" fmla="*/ 10066 w 11000"/>
                <a:gd name="T53" fmla="*/ 2647 h 6931"/>
                <a:gd name="T54" fmla="*/ 10257 w 11000"/>
                <a:gd name="T55" fmla="*/ 2190 h 6931"/>
                <a:gd name="T56" fmla="*/ 10436 w 11000"/>
                <a:gd name="T57" fmla="*/ 1735 h 6931"/>
                <a:gd name="T58" fmla="*/ 10601 w 11000"/>
                <a:gd name="T59" fmla="*/ 1287 h 6931"/>
                <a:gd name="T60" fmla="*/ 10750 w 11000"/>
                <a:gd name="T61" fmla="*/ 847 h 6931"/>
                <a:gd name="T62" fmla="*/ 10884 w 11000"/>
                <a:gd name="T63" fmla="*/ 417 h 6931"/>
                <a:gd name="T64" fmla="*/ 11000 w 11000"/>
                <a:gd name="T65" fmla="*/ 0 h 6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00" h="6931">
                  <a:moveTo>
                    <a:pt x="7432" y="0"/>
                  </a:moveTo>
                  <a:lnTo>
                    <a:pt x="7309" y="222"/>
                  </a:lnTo>
                  <a:lnTo>
                    <a:pt x="7177" y="447"/>
                  </a:lnTo>
                  <a:lnTo>
                    <a:pt x="7034" y="675"/>
                  </a:lnTo>
                  <a:lnTo>
                    <a:pt x="6882" y="905"/>
                  </a:lnTo>
                  <a:lnTo>
                    <a:pt x="6720" y="1137"/>
                  </a:lnTo>
                  <a:lnTo>
                    <a:pt x="6548" y="1370"/>
                  </a:lnTo>
                  <a:lnTo>
                    <a:pt x="6367" y="1605"/>
                  </a:lnTo>
                  <a:lnTo>
                    <a:pt x="6178" y="1842"/>
                  </a:lnTo>
                  <a:lnTo>
                    <a:pt x="5981" y="2078"/>
                  </a:lnTo>
                  <a:lnTo>
                    <a:pt x="5776" y="2315"/>
                  </a:lnTo>
                  <a:lnTo>
                    <a:pt x="5564" y="2551"/>
                  </a:lnTo>
                  <a:lnTo>
                    <a:pt x="5344" y="2788"/>
                  </a:lnTo>
                  <a:lnTo>
                    <a:pt x="5118" y="3023"/>
                  </a:lnTo>
                  <a:lnTo>
                    <a:pt x="4886" y="3258"/>
                  </a:lnTo>
                  <a:lnTo>
                    <a:pt x="4647" y="3491"/>
                  </a:lnTo>
                  <a:lnTo>
                    <a:pt x="4402" y="3722"/>
                  </a:lnTo>
                  <a:lnTo>
                    <a:pt x="4152" y="3953"/>
                  </a:lnTo>
                  <a:lnTo>
                    <a:pt x="3897" y="4180"/>
                  </a:lnTo>
                  <a:lnTo>
                    <a:pt x="3638" y="4405"/>
                  </a:lnTo>
                  <a:lnTo>
                    <a:pt x="3374" y="4626"/>
                  </a:lnTo>
                  <a:lnTo>
                    <a:pt x="3106" y="4844"/>
                  </a:lnTo>
                  <a:lnTo>
                    <a:pt x="2835" y="5058"/>
                  </a:lnTo>
                  <a:lnTo>
                    <a:pt x="2560" y="5269"/>
                  </a:lnTo>
                  <a:lnTo>
                    <a:pt x="2282" y="5475"/>
                  </a:lnTo>
                  <a:lnTo>
                    <a:pt x="2002" y="5677"/>
                  </a:lnTo>
                  <a:lnTo>
                    <a:pt x="1720" y="5874"/>
                  </a:lnTo>
                  <a:lnTo>
                    <a:pt x="1437" y="6065"/>
                  </a:lnTo>
                  <a:lnTo>
                    <a:pt x="1151" y="6251"/>
                  </a:lnTo>
                  <a:lnTo>
                    <a:pt x="864" y="6431"/>
                  </a:lnTo>
                  <a:lnTo>
                    <a:pt x="576" y="6604"/>
                  </a:lnTo>
                  <a:lnTo>
                    <a:pt x="288" y="6771"/>
                  </a:lnTo>
                  <a:lnTo>
                    <a:pt x="0" y="6931"/>
                  </a:lnTo>
                  <a:lnTo>
                    <a:pt x="7647" y="6931"/>
                  </a:lnTo>
                  <a:lnTo>
                    <a:pt x="7782" y="6748"/>
                  </a:lnTo>
                  <a:lnTo>
                    <a:pt x="7915" y="6560"/>
                  </a:lnTo>
                  <a:lnTo>
                    <a:pt x="8049" y="6366"/>
                  </a:lnTo>
                  <a:lnTo>
                    <a:pt x="8180" y="6169"/>
                  </a:lnTo>
                  <a:lnTo>
                    <a:pt x="8312" y="5968"/>
                  </a:lnTo>
                  <a:lnTo>
                    <a:pt x="8442" y="5762"/>
                  </a:lnTo>
                  <a:lnTo>
                    <a:pt x="8570" y="5554"/>
                  </a:lnTo>
                  <a:lnTo>
                    <a:pt x="8696" y="5342"/>
                  </a:lnTo>
                  <a:lnTo>
                    <a:pt x="8822" y="5127"/>
                  </a:lnTo>
                  <a:lnTo>
                    <a:pt x="8946" y="4909"/>
                  </a:lnTo>
                  <a:lnTo>
                    <a:pt x="9069" y="4689"/>
                  </a:lnTo>
                  <a:lnTo>
                    <a:pt x="9188" y="4468"/>
                  </a:lnTo>
                  <a:lnTo>
                    <a:pt x="9307" y="4243"/>
                  </a:lnTo>
                  <a:lnTo>
                    <a:pt x="9422" y="4019"/>
                  </a:lnTo>
                  <a:lnTo>
                    <a:pt x="9536" y="3792"/>
                  </a:lnTo>
                  <a:lnTo>
                    <a:pt x="9647" y="3563"/>
                  </a:lnTo>
                  <a:lnTo>
                    <a:pt x="9756" y="3335"/>
                  </a:lnTo>
                  <a:lnTo>
                    <a:pt x="9862" y="3106"/>
                  </a:lnTo>
                  <a:lnTo>
                    <a:pt x="9966" y="2876"/>
                  </a:lnTo>
                  <a:lnTo>
                    <a:pt x="10066" y="2647"/>
                  </a:lnTo>
                  <a:lnTo>
                    <a:pt x="10163" y="2418"/>
                  </a:lnTo>
                  <a:lnTo>
                    <a:pt x="10257" y="2190"/>
                  </a:lnTo>
                  <a:lnTo>
                    <a:pt x="10348" y="1963"/>
                  </a:lnTo>
                  <a:lnTo>
                    <a:pt x="10436" y="1735"/>
                  </a:lnTo>
                  <a:lnTo>
                    <a:pt x="10520" y="1511"/>
                  </a:lnTo>
                  <a:lnTo>
                    <a:pt x="10601" y="1287"/>
                  </a:lnTo>
                  <a:lnTo>
                    <a:pt x="10677" y="1066"/>
                  </a:lnTo>
                  <a:lnTo>
                    <a:pt x="10750" y="847"/>
                  </a:lnTo>
                  <a:lnTo>
                    <a:pt x="10818" y="631"/>
                  </a:lnTo>
                  <a:lnTo>
                    <a:pt x="10884" y="417"/>
                  </a:lnTo>
                  <a:lnTo>
                    <a:pt x="10944" y="207"/>
                  </a:lnTo>
                  <a:lnTo>
                    <a:pt x="11000" y="0"/>
                  </a:lnTo>
                  <a:lnTo>
                    <a:pt x="743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 rot="5400000">
              <a:off x="2277" y="1947"/>
              <a:ext cx="566" cy="1048"/>
            </a:xfrm>
            <a:custGeom>
              <a:avLst/>
              <a:gdLst>
                <a:gd name="T0" fmla="*/ 34 w 3568"/>
                <a:gd name="T1" fmla="*/ 128 h 4416"/>
                <a:gd name="T2" fmla="*/ 107 w 3568"/>
                <a:gd name="T3" fmla="*/ 386 h 4416"/>
                <a:gd name="T4" fmla="*/ 187 w 3568"/>
                <a:gd name="T5" fmla="*/ 650 h 4416"/>
                <a:gd name="T6" fmla="*/ 273 w 3568"/>
                <a:gd name="T7" fmla="*/ 918 h 4416"/>
                <a:gd name="T8" fmla="*/ 365 w 3568"/>
                <a:gd name="T9" fmla="*/ 1190 h 4416"/>
                <a:gd name="T10" fmla="*/ 463 w 3568"/>
                <a:gd name="T11" fmla="*/ 1465 h 4416"/>
                <a:gd name="T12" fmla="*/ 566 w 3568"/>
                <a:gd name="T13" fmla="*/ 1742 h 4416"/>
                <a:gd name="T14" fmla="*/ 676 w 3568"/>
                <a:gd name="T15" fmla="*/ 2022 h 4416"/>
                <a:gd name="T16" fmla="*/ 790 w 3568"/>
                <a:gd name="T17" fmla="*/ 2304 h 4416"/>
                <a:gd name="T18" fmla="*/ 908 w 3568"/>
                <a:gd name="T19" fmla="*/ 2586 h 4416"/>
                <a:gd name="T20" fmla="*/ 1032 w 3568"/>
                <a:gd name="T21" fmla="*/ 2870 h 4416"/>
                <a:gd name="T22" fmla="*/ 1160 w 3568"/>
                <a:gd name="T23" fmla="*/ 3153 h 4416"/>
                <a:gd name="T24" fmla="*/ 1292 w 3568"/>
                <a:gd name="T25" fmla="*/ 3437 h 4416"/>
                <a:gd name="T26" fmla="*/ 1428 w 3568"/>
                <a:gd name="T27" fmla="*/ 3718 h 4416"/>
                <a:gd name="T28" fmla="*/ 1567 w 3568"/>
                <a:gd name="T29" fmla="*/ 3999 h 4416"/>
                <a:gd name="T30" fmla="*/ 1711 w 3568"/>
                <a:gd name="T31" fmla="*/ 4277 h 4416"/>
                <a:gd name="T32" fmla="*/ 1857 w 3568"/>
                <a:gd name="T33" fmla="*/ 4277 h 4416"/>
                <a:gd name="T34" fmla="*/ 2001 w 3568"/>
                <a:gd name="T35" fmla="*/ 3999 h 4416"/>
                <a:gd name="T36" fmla="*/ 2140 w 3568"/>
                <a:gd name="T37" fmla="*/ 3718 h 4416"/>
                <a:gd name="T38" fmla="*/ 2276 w 3568"/>
                <a:gd name="T39" fmla="*/ 3437 h 4416"/>
                <a:gd name="T40" fmla="*/ 2408 w 3568"/>
                <a:gd name="T41" fmla="*/ 3153 h 4416"/>
                <a:gd name="T42" fmla="*/ 2536 w 3568"/>
                <a:gd name="T43" fmla="*/ 2870 h 4416"/>
                <a:gd name="T44" fmla="*/ 2660 w 3568"/>
                <a:gd name="T45" fmla="*/ 2586 h 4416"/>
                <a:gd name="T46" fmla="*/ 2778 w 3568"/>
                <a:gd name="T47" fmla="*/ 2304 h 4416"/>
                <a:gd name="T48" fmla="*/ 2892 w 3568"/>
                <a:gd name="T49" fmla="*/ 2022 h 4416"/>
                <a:gd name="T50" fmla="*/ 3002 w 3568"/>
                <a:gd name="T51" fmla="*/ 1742 h 4416"/>
                <a:gd name="T52" fmla="*/ 3105 w 3568"/>
                <a:gd name="T53" fmla="*/ 1465 h 4416"/>
                <a:gd name="T54" fmla="*/ 3203 w 3568"/>
                <a:gd name="T55" fmla="*/ 1190 h 4416"/>
                <a:gd name="T56" fmla="*/ 3295 w 3568"/>
                <a:gd name="T57" fmla="*/ 918 h 4416"/>
                <a:gd name="T58" fmla="*/ 3381 w 3568"/>
                <a:gd name="T59" fmla="*/ 650 h 4416"/>
                <a:gd name="T60" fmla="*/ 3461 w 3568"/>
                <a:gd name="T61" fmla="*/ 386 h 4416"/>
                <a:gd name="T62" fmla="*/ 3534 w 3568"/>
                <a:gd name="T63" fmla="*/ 128 h 4416"/>
                <a:gd name="T64" fmla="*/ 0 w 3568"/>
                <a:gd name="T65" fmla="*/ 0 h 4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68" h="4416">
                  <a:moveTo>
                    <a:pt x="0" y="0"/>
                  </a:moveTo>
                  <a:lnTo>
                    <a:pt x="34" y="128"/>
                  </a:lnTo>
                  <a:lnTo>
                    <a:pt x="70" y="256"/>
                  </a:lnTo>
                  <a:lnTo>
                    <a:pt x="107" y="386"/>
                  </a:lnTo>
                  <a:lnTo>
                    <a:pt x="146" y="517"/>
                  </a:lnTo>
                  <a:lnTo>
                    <a:pt x="187" y="650"/>
                  </a:lnTo>
                  <a:lnTo>
                    <a:pt x="229" y="784"/>
                  </a:lnTo>
                  <a:lnTo>
                    <a:pt x="273" y="918"/>
                  </a:lnTo>
                  <a:lnTo>
                    <a:pt x="319" y="1053"/>
                  </a:lnTo>
                  <a:lnTo>
                    <a:pt x="365" y="1190"/>
                  </a:lnTo>
                  <a:lnTo>
                    <a:pt x="413" y="1328"/>
                  </a:lnTo>
                  <a:lnTo>
                    <a:pt x="463" y="1465"/>
                  </a:lnTo>
                  <a:lnTo>
                    <a:pt x="514" y="1603"/>
                  </a:lnTo>
                  <a:lnTo>
                    <a:pt x="566" y="1742"/>
                  </a:lnTo>
                  <a:lnTo>
                    <a:pt x="620" y="1882"/>
                  </a:lnTo>
                  <a:lnTo>
                    <a:pt x="676" y="2022"/>
                  </a:lnTo>
                  <a:lnTo>
                    <a:pt x="732" y="2163"/>
                  </a:lnTo>
                  <a:lnTo>
                    <a:pt x="790" y="2304"/>
                  </a:lnTo>
                  <a:lnTo>
                    <a:pt x="849" y="2445"/>
                  </a:lnTo>
                  <a:lnTo>
                    <a:pt x="908" y="2586"/>
                  </a:lnTo>
                  <a:lnTo>
                    <a:pt x="970" y="2728"/>
                  </a:lnTo>
                  <a:lnTo>
                    <a:pt x="1032" y="2870"/>
                  </a:lnTo>
                  <a:lnTo>
                    <a:pt x="1095" y="3011"/>
                  </a:lnTo>
                  <a:lnTo>
                    <a:pt x="1160" y="3153"/>
                  </a:lnTo>
                  <a:lnTo>
                    <a:pt x="1225" y="3295"/>
                  </a:lnTo>
                  <a:lnTo>
                    <a:pt x="1292" y="3437"/>
                  </a:lnTo>
                  <a:lnTo>
                    <a:pt x="1359" y="3577"/>
                  </a:lnTo>
                  <a:lnTo>
                    <a:pt x="1428" y="3718"/>
                  </a:lnTo>
                  <a:lnTo>
                    <a:pt x="1497" y="3858"/>
                  </a:lnTo>
                  <a:lnTo>
                    <a:pt x="1567" y="3999"/>
                  </a:lnTo>
                  <a:lnTo>
                    <a:pt x="1639" y="4138"/>
                  </a:lnTo>
                  <a:lnTo>
                    <a:pt x="1711" y="4277"/>
                  </a:lnTo>
                  <a:lnTo>
                    <a:pt x="1784" y="4416"/>
                  </a:lnTo>
                  <a:lnTo>
                    <a:pt x="1857" y="4277"/>
                  </a:lnTo>
                  <a:lnTo>
                    <a:pt x="1929" y="4138"/>
                  </a:lnTo>
                  <a:lnTo>
                    <a:pt x="2001" y="3999"/>
                  </a:lnTo>
                  <a:lnTo>
                    <a:pt x="2071" y="3858"/>
                  </a:lnTo>
                  <a:lnTo>
                    <a:pt x="2140" y="3718"/>
                  </a:lnTo>
                  <a:lnTo>
                    <a:pt x="2208" y="3577"/>
                  </a:lnTo>
                  <a:lnTo>
                    <a:pt x="2276" y="3437"/>
                  </a:lnTo>
                  <a:lnTo>
                    <a:pt x="2343" y="3295"/>
                  </a:lnTo>
                  <a:lnTo>
                    <a:pt x="2408" y="3153"/>
                  </a:lnTo>
                  <a:lnTo>
                    <a:pt x="2473" y="3011"/>
                  </a:lnTo>
                  <a:lnTo>
                    <a:pt x="2536" y="2870"/>
                  </a:lnTo>
                  <a:lnTo>
                    <a:pt x="2598" y="2728"/>
                  </a:lnTo>
                  <a:lnTo>
                    <a:pt x="2660" y="2586"/>
                  </a:lnTo>
                  <a:lnTo>
                    <a:pt x="2719" y="2445"/>
                  </a:lnTo>
                  <a:lnTo>
                    <a:pt x="2778" y="2304"/>
                  </a:lnTo>
                  <a:lnTo>
                    <a:pt x="2836" y="2163"/>
                  </a:lnTo>
                  <a:lnTo>
                    <a:pt x="2892" y="2022"/>
                  </a:lnTo>
                  <a:lnTo>
                    <a:pt x="2948" y="1882"/>
                  </a:lnTo>
                  <a:lnTo>
                    <a:pt x="3002" y="1742"/>
                  </a:lnTo>
                  <a:lnTo>
                    <a:pt x="3054" y="1603"/>
                  </a:lnTo>
                  <a:lnTo>
                    <a:pt x="3105" y="1465"/>
                  </a:lnTo>
                  <a:lnTo>
                    <a:pt x="3155" y="1328"/>
                  </a:lnTo>
                  <a:lnTo>
                    <a:pt x="3203" y="1190"/>
                  </a:lnTo>
                  <a:lnTo>
                    <a:pt x="3249" y="1053"/>
                  </a:lnTo>
                  <a:lnTo>
                    <a:pt x="3295" y="918"/>
                  </a:lnTo>
                  <a:lnTo>
                    <a:pt x="3339" y="784"/>
                  </a:lnTo>
                  <a:lnTo>
                    <a:pt x="3381" y="650"/>
                  </a:lnTo>
                  <a:lnTo>
                    <a:pt x="3422" y="517"/>
                  </a:lnTo>
                  <a:lnTo>
                    <a:pt x="3461" y="386"/>
                  </a:lnTo>
                  <a:lnTo>
                    <a:pt x="3498" y="256"/>
                  </a:lnTo>
                  <a:lnTo>
                    <a:pt x="3534" y="128"/>
                  </a:lnTo>
                  <a:lnTo>
                    <a:pt x="3568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336699"/>
                </a:gs>
                <a:gs pos="100000">
                  <a:srgbClr val="33996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5791" dir="2021404" algn="ctr" rotWithShape="0">
                      <a:srgbClr val="143006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4" name="Picture 11" descr="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4551363"/>
            <a:ext cx="1871662" cy="99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5157788"/>
            <a:ext cx="681037" cy="38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3" descr="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5002213"/>
            <a:ext cx="681038" cy="38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4" descr="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4370388"/>
            <a:ext cx="679450" cy="38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reeform 15"/>
          <p:cNvSpPr>
            <a:spLocks/>
          </p:cNvSpPr>
          <p:nvPr/>
        </p:nvSpPr>
        <p:spPr bwMode="auto">
          <a:xfrm>
            <a:off x="1685925" y="4641850"/>
            <a:ext cx="1616075" cy="450850"/>
          </a:xfrm>
          <a:custGeom>
            <a:avLst/>
            <a:gdLst>
              <a:gd name="T0" fmla="*/ 0 w 912"/>
              <a:gd name="T1" fmla="*/ 0 h 240"/>
              <a:gd name="T2" fmla="*/ 288 w 912"/>
              <a:gd name="T3" fmla="*/ 96 h 240"/>
              <a:gd name="T4" fmla="*/ 720 w 912"/>
              <a:gd name="T5" fmla="*/ 192 h 240"/>
              <a:gd name="T6" fmla="*/ 912 w 912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2" h="240">
                <a:moveTo>
                  <a:pt x="0" y="0"/>
                </a:moveTo>
                <a:cubicBezTo>
                  <a:pt x="84" y="32"/>
                  <a:pt x="168" y="64"/>
                  <a:pt x="288" y="96"/>
                </a:cubicBezTo>
                <a:cubicBezTo>
                  <a:pt x="408" y="128"/>
                  <a:pt x="616" y="168"/>
                  <a:pt x="720" y="192"/>
                </a:cubicBezTo>
                <a:cubicBezTo>
                  <a:pt x="824" y="216"/>
                  <a:pt x="868" y="228"/>
                  <a:pt x="912" y="24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Freeform 16"/>
          <p:cNvSpPr>
            <a:spLocks/>
          </p:cNvSpPr>
          <p:nvPr/>
        </p:nvSpPr>
        <p:spPr bwMode="auto">
          <a:xfrm>
            <a:off x="1685925" y="5167313"/>
            <a:ext cx="1616075" cy="195262"/>
          </a:xfrm>
          <a:custGeom>
            <a:avLst/>
            <a:gdLst>
              <a:gd name="T0" fmla="*/ 912 w 912"/>
              <a:gd name="T1" fmla="*/ 8 h 104"/>
              <a:gd name="T2" fmla="*/ 624 w 912"/>
              <a:gd name="T3" fmla="*/ 8 h 104"/>
              <a:gd name="T4" fmla="*/ 336 w 912"/>
              <a:gd name="T5" fmla="*/ 8 h 104"/>
              <a:gd name="T6" fmla="*/ 144 w 912"/>
              <a:gd name="T7" fmla="*/ 56 h 104"/>
              <a:gd name="T8" fmla="*/ 0 w 912"/>
              <a:gd name="T9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2" h="104">
                <a:moveTo>
                  <a:pt x="912" y="8"/>
                </a:moveTo>
                <a:cubicBezTo>
                  <a:pt x="816" y="8"/>
                  <a:pt x="720" y="8"/>
                  <a:pt x="624" y="8"/>
                </a:cubicBezTo>
                <a:cubicBezTo>
                  <a:pt x="528" y="8"/>
                  <a:pt x="416" y="0"/>
                  <a:pt x="336" y="8"/>
                </a:cubicBezTo>
                <a:cubicBezTo>
                  <a:pt x="256" y="16"/>
                  <a:pt x="200" y="40"/>
                  <a:pt x="144" y="56"/>
                </a:cubicBezTo>
                <a:cubicBezTo>
                  <a:pt x="88" y="72"/>
                  <a:pt x="44" y="88"/>
                  <a:pt x="0" y="104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" name="Freeform 17"/>
          <p:cNvSpPr>
            <a:spLocks/>
          </p:cNvSpPr>
          <p:nvPr/>
        </p:nvSpPr>
        <p:spPr bwMode="auto">
          <a:xfrm>
            <a:off x="1600200" y="4730750"/>
            <a:ext cx="100013" cy="452438"/>
          </a:xfrm>
          <a:custGeom>
            <a:avLst/>
            <a:gdLst>
              <a:gd name="T0" fmla="*/ 0 w 56"/>
              <a:gd name="T1" fmla="*/ 0 h 240"/>
              <a:gd name="T2" fmla="*/ 48 w 56"/>
              <a:gd name="T3" fmla="*/ 96 h 240"/>
              <a:gd name="T4" fmla="*/ 48 w 56"/>
              <a:gd name="T5" fmla="*/ 192 h 240"/>
              <a:gd name="T6" fmla="*/ 0 w 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240">
                <a:moveTo>
                  <a:pt x="0" y="0"/>
                </a:moveTo>
                <a:cubicBezTo>
                  <a:pt x="20" y="32"/>
                  <a:pt x="40" y="64"/>
                  <a:pt x="48" y="96"/>
                </a:cubicBezTo>
                <a:cubicBezTo>
                  <a:pt x="56" y="128"/>
                  <a:pt x="56" y="168"/>
                  <a:pt x="48" y="192"/>
                </a:cubicBezTo>
                <a:cubicBezTo>
                  <a:pt x="40" y="216"/>
                  <a:pt x="20" y="228"/>
                  <a:pt x="0" y="24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3046413" y="5284788"/>
            <a:ext cx="1020762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993366"/>
                </a:solidFill>
                <a:effectLst/>
                <a:ea typeface="楷体_GB2312" pitchFamily="49" charset="-122"/>
              </a:rPr>
              <a:t>IPv6</a:t>
            </a:r>
            <a:r>
              <a:rPr lang="zh-CN" altLang="en-US" sz="1600">
                <a:solidFill>
                  <a:srgbClr val="993366"/>
                </a:solidFill>
                <a:effectLst/>
                <a:ea typeface="楷体_GB2312" pitchFamily="49" charset="-122"/>
              </a:rPr>
              <a:t>孤岛</a:t>
            </a:r>
            <a:endParaRPr lang="zh-CN" altLang="en-US" sz="1600">
              <a:solidFill>
                <a:srgbClr val="9933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919163" y="5465763"/>
            <a:ext cx="1020762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993366"/>
                </a:solidFill>
                <a:effectLst/>
                <a:ea typeface="楷体_GB2312" pitchFamily="49" charset="-122"/>
              </a:rPr>
              <a:t>IPv6</a:t>
            </a:r>
            <a:r>
              <a:rPr lang="zh-CN" altLang="en-US" sz="1600">
                <a:solidFill>
                  <a:srgbClr val="993366"/>
                </a:solidFill>
                <a:effectLst/>
                <a:ea typeface="楷体_GB2312" pitchFamily="49" charset="-122"/>
              </a:rPr>
              <a:t>孤岛</a:t>
            </a:r>
            <a:endParaRPr lang="zh-CN" altLang="en-US" sz="1600">
              <a:solidFill>
                <a:srgbClr val="9933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33" name="Picture 20" descr="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2974975"/>
            <a:ext cx="194151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1" descr="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4056063"/>
            <a:ext cx="706438" cy="35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 Box 22"/>
          <p:cNvSpPr txBox="1">
            <a:spLocks noChangeArrowheads="1"/>
          </p:cNvSpPr>
          <p:nvPr/>
        </p:nvSpPr>
        <p:spPr bwMode="auto">
          <a:xfrm>
            <a:off x="4498975" y="2965450"/>
            <a:ext cx="105886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3366"/>
                </a:solidFill>
                <a:effectLst/>
                <a:ea typeface="楷体_GB2312" pitchFamily="49" charset="-122"/>
              </a:rPr>
              <a:t>IPv4 Internet</a:t>
            </a:r>
            <a:endParaRPr lang="en-US" altLang="zh-CN" sz="1600">
              <a:solidFill>
                <a:srgbClr val="0033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36" name="Picture 23" descr="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263" y="3140075"/>
            <a:ext cx="706437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4" descr="3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763" y="3889375"/>
            <a:ext cx="1587500" cy="79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Freeform 25"/>
          <p:cNvSpPr>
            <a:spLocks/>
          </p:cNvSpPr>
          <p:nvPr/>
        </p:nvSpPr>
        <p:spPr bwMode="auto">
          <a:xfrm>
            <a:off x="4146550" y="3224213"/>
            <a:ext cx="1852613" cy="166687"/>
          </a:xfrm>
          <a:custGeom>
            <a:avLst/>
            <a:gdLst>
              <a:gd name="T0" fmla="*/ 0 w 912"/>
              <a:gd name="T1" fmla="*/ 0 h 240"/>
              <a:gd name="T2" fmla="*/ 288 w 912"/>
              <a:gd name="T3" fmla="*/ 96 h 240"/>
              <a:gd name="T4" fmla="*/ 720 w 912"/>
              <a:gd name="T5" fmla="*/ 192 h 240"/>
              <a:gd name="T6" fmla="*/ 912 w 912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2" h="240">
                <a:moveTo>
                  <a:pt x="0" y="0"/>
                </a:moveTo>
                <a:cubicBezTo>
                  <a:pt x="84" y="32"/>
                  <a:pt x="168" y="64"/>
                  <a:pt x="288" y="96"/>
                </a:cubicBezTo>
                <a:cubicBezTo>
                  <a:pt x="408" y="128"/>
                  <a:pt x="616" y="168"/>
                  <a:pt x="720" y="192"/>
                </a:cubicBezTo>
                <a:cubicBezTo>
                  <a:pt x="824" y="216"/>
                  <a:pt x="868" y="228"/>
                  <a:pt x="912" y="24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5292725" y="3719513"/>
            <a:ext cx="1058863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993366"/>
                </a:solidFill>
                <a:effectLst/>
                <a:latin typeface="Times New Roman" pitchFamily="18" charset="0"/>
                <a:ea typeface="楷体_GB2312" pitchFamily="49" charset="-122"/>
              </a:rPr>
              <a:t>协议转换</a:t>
            </a:r>
          </a:p>
        </p:txBody>
      </p:sp>
      <p:sp>
        <p:nvSpPr>
          <p:cNvPr id="40" name="Text Box 27"/>
          <p:cNvSpPr txBox="1">
            <a:spLocks noChangeArrowheads="1"/>
          </p:cNvSpPr>
          <p:nvPr/>
        </p:nvSpPr>
        <p:spPr bwMode="auto">
          <a:xfrm>
            <a:off x="5557838" y="2887663"/>
            <a:ext cx="1058862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993366"/>
                </a:solidFill>
                <a:effectLst/>
                <a:ea typeface="楷体_GB2312" pitchFamily="49" charset="-122"/>
              </a:rPr>
              <a:t>IPv6</a:t>
            </a:r>
            <a:r>
              <a:rPr lang="zh-CN" altLang="en-US" sz="1600">
                <a:solidFill>
                  <a:srgbClr val="993366"/>
                </a:solidFill>
                <a:effectLst/>
                <a:ea typeface="楷体_GB2312" pitchFamily="49" charset="-122"/>
              </a:rPr>
              <a:t>孤岛</a:t>
            </a:r>
            <a:endParaRPr lang="zh-CN" altLang="en-US" sz="1600">
              <a:solidFill>
                <a:srgbClr val="9933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1" name="Text Box 28"/>
          <p:cNvSpPr txBox="1">
            <a:spLocks noChangeArrowheads="1"/>
          </p:cNvSpPr>
          <p:nvPr/>
        </p:nvSpPr>
        <p:spPr bwMode="auto">
          <a:xfrm>
            <a:off x="3263900" y="3136900"/>
            <a:ext cx="1058863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993366"/>
                </a:solidFill>
                <a:effectLst/>
                <a:ea typeface="楷体_GB2312" pitchFamily="49" charset="-122"/>
              </a:rPr>
              <a:t>IPv6</a:t>
            </a:r>
            <a:r>
              <a:rPr lang="zh-CN" altLang="en-US" sz="1600">
                <a:solidFill>
                  <a:srgbClr val="993366"/>
                </a:solidFill>
                <a:effectLst/>
                <a:ea typeface="楷体_GB2312" pitchFamily="49" charset="-122"/>
              </a:rPr>
              <a:t>孤岛</a:t>
            </a:r>
            <a:endParaRPr lang="zh-CN" altLang="en-US" sz="1600">
              <a:solidFill>
                <a:srgbClr val="9933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2" name="Text Box 29"/>
          <p:cNvSpPr txBox="1">
            <a:spLocks noChangeArrowheads="1"/>
          </p:cNvSpPr>
          <p:nvPr/>
        </p:nvSpPr>
        <p:spPr bwMode="auto">
          <a:xfrm>
            <a:off x="4587875" y="3963988"/>
            <a:ext cx="105886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CC0000"/>
                </a:solidFill>
                <a:effectLst/>
                <a:ea typeface="楷体_GB2312" pitchFamily="49" charset="-122"/>
              </a:rPr>
              <a:t>IPv6 Internet</a:t>
            </a:r>
            <a:endParaRPr lang="en-US" altLang="zh-CN" sz="1600">
              <a:solidFill>
                <a:srgbClr val="CC0000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4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309130"/>
              </p:ext>
            </p:extLst>
          </p:nvPr>
        </p:nvGraphicFramePr>
        <p:xfrm>
          <a:off x="4851400" y="3722688"/>
          <a:ext cx="5302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CorelDRAW" r:id="rId9" imgW="2343790" imgH="1484071" progId="CorelDRAW.Graphic.9">
                  <p:embed/>
                </p:oleObj>
              </mc:Choice>
              <mc:Fallback>
                <p:oleObj name="CorelDRAW" r:id="rId9" imgW="2343790" imgH="1484071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3722688"/>
                        <a:ext cx="53022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" name="Picture 31" descr="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8" y="2974975"/>
            <a:ext cx="706437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2" descr="3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50" y="1600200"/>
            <a:ext cx="1560513" cy="86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 Box 33"/>
          <p:cNvSpPr txBox="1">
            <a:spLocks noChangeArrowheads="1"/>
          </p:cNvSpPr>
          <p:nvPr/>
        </p:nvSpPr>
        <p:spPr bwMode="auto">
          <a:xfrm>
            <a:off x="6569075" y="1603375"/>
            <a:ext cx="10382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3366"/>
                </a:solidFill>
                <a:effectLst/>
                <a:ea typeface="楷体_GB2312" pitchFamily="49" charset="-122"/>
              </a:rPr>
              <a:t>IPv6 Internet</a:t>
            </a:r>
            <a:endParaRPr lang="en-US" altLang="zh-CN" sz="1600">
              <a:solidFill>
                <a:srgbClr val="0033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47" name="Picture 34" descr="1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5" y="1512888"/>
            <a:ext cx="779463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Freeform 35"/>
          <p:cNvSpPr>
            <a:spLocks/>
          </p:cNvSpPr>
          <p:nvPr/>
        </p:nvSpPr>
        <p:spPr bwMode="auto">
          <a:xfrm>
            <a:off x="6256338" y="1773238"/>
            <a:ext cx="1482725" cy="434975"/>
          </a:xfrm>
          <a:custGeom>
            <a:avLst/>
            <a:gdLst>
              <a:gd name="T0" fmla="*/ 0 w 912"/>
              <a:gd name="T1" fmla="*/ 0 h 240"/>
              <a:gd name="T2" fmla="*/ 288 w 912"/>
              <a:gd name="T3" fmla="*/ 96 h 240"/>
              <a:gd name="T4" fmla="*/ 720 w 912"/>
              <a:gd name="T5" fmla="*/ 192 h 240"/>
              <a:gd name="T6" fmla="*/ 912 w 912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2" h="240">
                <a:moveTo>
                  <a:pt x="0" y="0"/>
                </a:moveTo>
                <a:cubicBezTo>
                  <a:pt x="84" y="32"/>
                  <a:pt x="168" y="64"/>
                  <a:pt x="288" y="96"/>
                </a:cubicBezTo>
                <a:cubicBezTo>
                  <a:pt x="408" y="128"/>
                  <a:pt x="616" y="168"/>
                  <a:pt x="720" y="192"/>
                </a:cubicBezTo>
                <a:cubicBezTo>
                  <a:pt x="824" y="216"/>
                  <a:pt x="868" y="228"/>
                  <a:pt x="912" y="24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9" name="Text Box 36"/>
          <p:cNvSpPr txBox="1">
            <a:spLocks noChangeArrowheads="1"/>
          </p:cNvSpPr>
          <p:nvPr/>
        </p:nvSpPr>
        <p:spPr bwMode="auto">
          <a:xfrm>
            <a:off x="7607300" y="2425700"/>
            <a:ext cx="10668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993366"/>
                </a:solidFill>
                <a:effectLst/>
                <a:ea typeface="楷体_GB2312" pitchFamily="49" charset="-122"/>
              </a:rPr>
              <a:t>IPv4</a:t>
            </a:r>
            <a:r>
              <a:rPr lang="zh-CN" altLang="en-US" sz="1600">
                <a:solidFill>
                  <a:srgbClr val="993366"/>
                </a:solidFill>
                <a:effectLst/>
                <a:ea typeface="楷体_GB2312" pitchFamily="49" charset="-122"/>
              </a:rPr>
              <a:t>孤岛</a:t>
            </a:r>
            <a:endParaRPr lang="zh-CN" altLang="en-US" sz="1600">
              <a:solidFill>
                <a:srgbClr val="9933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50" name="Picture 37" descr="1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63" y="2033588"/>
            <a:ext cx="779462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5168900" y="1865313"/>
            <a:ext cx="108743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993366"/>
                </a:solidFill>
                <a:effectLst/>
                <a:ea typeface="楷体_GB2312" pitchFamily="49" charset="-122"/>
              </a:rPr>
              <a:t>IPv4</a:t>
            </a:r>
            <a:r>
              <a:rPr lang="zh-CN" altLang="en-US" sz="1600">
                <a:solidFill>
                  <a:srgbClr val="993366"/>
                </a:solidFill>
                <a:effectLst/>
                <a:ea typeface="楷体_GB2312" pitchFamily="49" charset="-122"/>
              </a:rPr>
              <a:t>孤岛</a:t>
            </a:r>
            <a:endParaRPr lang="zh-CN" altLang="en-US" sz="1600">
              <a:solidFill>
                <a:srgbClr val="9933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2" name="Text Box 39"/>
          <p:cNvSpPr txBox="1">
            <a:spLocks noChangeArrowheads="1"/>
          </p:cNvSpPr>
          <p:nvPr/>
        </p:nvSpPr>
        <p:spPr bwMode="auto">
          <a:xfrm>
            <a:off x="1855788" y="4579938"/>
            <a:ext cx="1020762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003366"/>
                </a:solidFill>
                <a:effectLst/>
                <a:ea typeface="楷体_GB2312" pitchFamily="49" charset="-122"/>
              </a:rPr>
              <a:t>IPv4 Internet</a:t>
            </a:r>
            <a:endParaRPr lang="en-US" altLang="zh-CN" sz="1600" dirty="0">
              <a:solidFill>
                <a:srgbClr val="0033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3" name="Text Box 40"/>
          <p:cNvSpPr txBox="1">
            <a:spLocks noChangeArrowheads="1"/>
          </p:cNvSpPr>
          <p:nvPr/>
        </p:nvSpPr>
        <p:spPr bwMode="auto">
          <a:xfrm>
            <a:off x="395288" y="4514850"/>
            <a:ext cx="1020762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993366"/>
                </a:solidFill>
                <a:effectLst/>
                <a:ea typeface="楷体_GB2312" pitchFamily="49" charset="-122"/>
              </a:rPr>
              <a:t>IPv6</a:t>
            </a:r>
            <a:r>
              <a:rPr lang="zh-CN" altLang="en-US" sz="1600">
                <a:solidFill>
                  <a:srgbClr val="993366"/>
                </a:solidFill>
                <a:effectLst/>
                <a:ea typeface="楷体_GB2312" pitchFamily="49" charset="-122"/>
              </a:rPr>
              <a:t>孤岛</a:t>
            </a:r>
            <a:endParaRPr lang="zh-CN" altLang="en-US" sz="1600">
              <a:solidFill>
                <a:srgbClr val="9933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4" name="Text Box 41"/>
          <p:cNvSpPr txBox="1">
            <a:spLocks noChangeArrowheads="1"/>
          </p:cNvSpPr>
          <p:nvPr/>
        </p:nvSpPr>
        <p:spPr bwMode="auto">
          <a:xfrm>
            <a:off x="1746839" y="5826125"/>
            <a:ext cx="1407529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</a:rPr>
              <a:t>部署初期</a:t>
            </a:r>
            <a:endParaRPr lang="zh-CN" altLang="en-US" sz="1800" b="1" dirty="0">
              <a:solidFill>
                <a:srgbClr val="00B0F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Text Box 41"/>
          <p:cNvSpPr txBox="1">
            <a:spLocks noChangeArrowheads="1"/>
          </p:cNvSpPr>
          <p:nvPr/>
        </p:nvSpPr>
        <p:spPr bwMode="auto">
          <a:xfrm>
            <a:off x="6178550" y="2546731"/>
            <a:ext cx="14075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</a:rPr>
              <a:t>   部署</a:t>
            </a:r>
            <a:r>
              <a:rPr lang="zh-CN" altLang="en-US" b="1" dirty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</a:rPr>
              <a:t>末期</a:t>
            </a:r>
            <a:endParaRPr lang="zh-CN" altLang="en-US" sz="1800" b="1" dirty="0">
              <a:solidFill>
                <a:srgbClr val="00B0F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6" name="Text Box 41"/>
          <p:cNvSpPr txBox="1">
            <a:spLocks noChangeArrowheads="1"/>
          </p:cNvSpPr>
          <p:nvPr/>
        </p:nvSpPr>
        <p:spPr bwMode="auto">
          <a:xfrm>
            <a:off x="4369091" y="4773612"/>
            <a:ext cx="14075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</a:rPr>
              <a:t> 部署中期</a:t>
            </a:r>
            <a:endParaRPr lang="zh-CN" altLang="en-US" sz="1800" b="1" dirty="0">
              <a:solidFill>
                <a:srgbClr val="00B0F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392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/>
      <p:bldP spid="32" grpId="0"/>
      <p:bldP spid="35" grpId="0"/>
      <p:bldP spid="38" grpId="0" animBg="1"/>
      <p:bldP spid="39" grpId="0"/>
      <p:bldP spid="40" grpId="0"/>
      <p:bldP spid="41" grpId="0"/>
      <p:bldP spid="42" grpId="0"/>
      <p:bldP spid="46" grpId="0"/>
      <p:bldP spid="48" grpId="0" animBg="1"/>
      <p:bldP spid="49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116632"/>
            <a:ext cx="3707904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23147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zh-CN" altLang="en-US" b="1" dirty="0" smtClean="0">
                  <a:latin typeface="+mj-ea"/>
                  <a:ea typeface="+mj-ea"/>
                </a:rPr>
                <a:t>几种过渡技术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2018/8/10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90600" y="1340182"/>
            <a:ext cx="676910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zh-CN" altLang="en-US" sz="2800" b="0" dirty="0">
                <a:effectLst/>
                <a:latin typeface="Arial" pitchFamily="34" charset="0"/>
                <a:ea typeface="宋体" pitchFamily="2" charset="-122"/>
              </a:rPr>
              <a:t>双协议栈技术</a:t>
            </a:r>
          </a:p>
          <a:p>
            <a:pPr lvl="1" algn="just">
              <a:buClr>
                <a:schemeClr val="accent2"/>
              </a:buClr>
              <a:buSzPct val="70000"/>
              <a:buFont typeface="Wingdings" pitchFamily="2" charset="2"/>
              <a:buChar char="è"/>
            </a:pPr>
            <a:r>
              <a:rPr lang="zh-CN" altLang="en-US" sz="2400" b="0" dirty="0">
                <a:effectLst/>
                <a:latin typeface="Arial" pitchFamily="34" charset="0"/>
                <a:ea typeface="宋体" pitchFamily="2" charset="-122"/>
              </a:rPr>
              <a:t>同时启用</a:t>
            </a:r>
            <a:r>
              <a:rPr lang="en-US" altLang="zh-CN" sz="2400" b="0" dirty="0">
                <a:effectLst/>
                <a:latin typeface="Arial" pitchFamily="34" charset="0"/>
                <a:ea typeface="宋体" pitchFamily="2" charset="-122"/>
              </a:rPr>
              <a:t>v4</a:t>
            </a:r>
            <a:r>
              <a:rPr lang="zh-CN" altLang="en-US" sz="2400" b="0" dirty="0">
                <a:effectLst/>
                <a:latin typeface="Arial" pitchFamily="34" charset="0"/>
                <a:ea typeface="宋体" pitchFamily="2" charset="-122"/>
              </a:rPr>
              <a:t>与</a:t>
            </a:r>
            <a:r>
              <a:rPr lang="en-US" altLang="zh-CN" sz="2400" b="0" dirty="0">
                <a:effectLst/>
                <a:latin typeface="Arial" pitchFamily="34" charset="0"/>
                <a:ea typeface="宋体" pitchFamily="2" charset="-122"/>
              </a:rPr>
              <a:t>v6</a:t>
            </a:r>
            <a:r>
              <a:rPr lang="zh-CN" altLang="en-US" sz="2400" b="0" dirty="0">
                <a:effectLst/>
                <a:latin typeface="Arial" pitchFamily="34" charset="0"/>
                <a:ea typeface="宋体" pitchFamily="2" charset="-122"/>
              </a:rPr>
              <a:t>协议</a:t>
            </a:r>
            <a:r>
              <a:rPr lang="zh-CN" altLang="en-US" sz="2400" b="0" dirty="0" smtClean="0">
                <a:effectLst/>
                <a:latin typeface="Arial" pitchFamily="34" charset="0"/>
                <a:ea typeface="宋体" pitchFamily="2" charset="-122"/>
              </a:rPr>
              <a:t>栈</a:t>
            </a:r>
            <a:endParaRPr lang="en-US" altLang="zh-CN" sz="2400" b="0" dirty="0" smtClean="0">
              <a:effectLst/>
              <a:latin typeface="Arial" pitchFamily="34" charset="0"/>
              <a:ea typeface="宋体" pitchFamily="2" charset="-122"/>
            </a:endParaRPr>
          </a:p>
          <a:p>
            <a:pPr lvl="1" algn="just">
              <a:buClr>
                <a:schemeClr val="accent2"/>
              </a:buClr>
              <a:buSzPct val="70000"/>
            </a:pPr>
            <a:endParaRPr lang="en-US" altLang="zh-CN" sz="2400" dirty="0">
              <a:latin typeface="Arial" pitchFamily="34" charset="0"/>
              <a:ea typeface="宋体" pitchFamily="2" charset="-122"/>
            </a:endParaRPr>
          </a:p>
          <a:p>
            <a:pPr lvl="1" algn="just">
              <a:buClr>
                <a:schemeClr val="accent2"/>
              </a:buClr>
              <a:buSzPct val="70000"/>
            </a:pPr>
            <a:endParaRPr lang="zh-CN" altLang="en-US" sz="2400" b="0" dirty="0">
              <a:effectLst/>
              <a:latin typeface="Arial" pitchFamily="34" charset="0"/>
              <a:ea typeface="宋体" pitchFamily="2" charset="-122"/>
            </a:endParaRPr>
          </a:p>
          <a:p>
            <a:pPr algn="just"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zh-CN" altLang="en-US" sz="2800" b="0" dirty="0">
                <a:effectLst/>
                <a:latin typeface="Arial" pitchFamily="34" charset="0"/>
                <a:ea typeface="宋体" pitchFamily="2" charset="-122"/>
              </a:rPr>
              <a:t>隧道技术</a:t>
            </a:r>
          </a:p>
          <a:p>
            <a:pPr lvl="1" algn="just">
              <a:buClr>
                <a:schemeClr val="accent2"/>
              </a:buClr>
              <a:buSzPct val="70000"/>
              <a:buFont typeface="Wingdings" pitchFamily="2" charset="2"/>
              <a:buChar char="è"/>
            </a:pPr>
            <a:r>
              <a:rPr lang="en-US" altLang="zh-CN" sz="2400" b="0" dirty="0">
                <a:effectLst/>
                <a:latin typeface="Arial" pitchFamily="34" charset="0"/>
                <a:ea typeface="宋体" pitchFamily="2" charset="-122"/>
              </a:rPr>
              <a:t>v6</a:t>
            </a:r>
            <a:r>
              <a:rPr lang="zh-CN" altLang="en-US" sz="2400" b="0" dirty="0">
                <a:effectLst/>
                <a:latin typeface="Arial" pitchFamily="34" charset="0"/>
                <a:ea typeface="宋体" pitchFamily="2" charset="-122"/>
              </a:rPr>
              <a:t>报文封装在</a:t>
            </a:r>
            <a:r>
              <a:rPr lang="en-US" altLang="zh-CN" sz="2400" b="0" dirty="0">
                <a:effectLst/>
                <a:latin typeface="Arial" pitchFamily="34" charset="0"/>
                <a:ea typeface="宋体" pitchFamily="2" charset="-122"/>
              </a:rPr>
              <a:t>v4</a:t>
            </a:r>
            <a:r>
              <a:rPr lang="zh-CN" altLang="en-US" sz="2400" b="0" dirty="0" smtClean="0">
                <a:effectLst/>
                <a:latin typeface="Arial" pitchFamily="34" charset="0"/>
                <a:ea typeface="宋体" pitchFamily="2" charset="-122"/>
              </a:rPr>
              <a:t>中</a:t>
            </a:r>
            <a:r>
              <a:rPr lang="en-US" altLang="zh-CN" sz="2400" b="0" dirty="0" smtClean="0">
                <a:effectLst/>
                <a:latin typeface="Arial" pitchFamily="34" charset="0"/>
                <a:ea typeface="宋体" pitchFamily="2" charset="-122"/>
              </a:rPr>
              <a:t>(IPv6 over IPv4)</a:t>
            </a:r>
            <a:endParaRPr lang="zh-CN" altLang="en-US" sz="2400" b="0" dirty="0">
              <a:effectLst/>
              <a:latin typeface="Arial" pitchFamily="34" charset="0"/>
              <a:ea typeface="宋体" pitchFamily="2" charset="-122"/>
            </a:endParaRPr>
          </a:p>
          <a:p>
            <a:pPr lvl="1" algn="just">
              <a:buClr>
                <a:schemeClr val="accent2"/>
              </a:buClr>
              <a:buSzPct val="70000"/>
            </a:pPr>
            <a:endParaRPr lang="en-US" altLang="zh-CN" sz="2400" b="0" dirty="0" smtClean="0">
              <a:effectLst/>
              <a:latin typeface="Arial" pitchFamily="34" charset="0"/>
              <a:ea typeface="宋体" pitchFamily="2" charset="-122"/>
            </a:endParaRPr>
          </a:p>
          <a:p>
            <a:pPr lvl="1" algn="just">
              <a:buClr>
                <a:schemeClr val="accent2"/>
              </a:buClr>
              <a:buSzPct val="70000"/>
            </a:pPr>
            <a:endParaRPr lang="zh-CN" altLang="en-US" sz="2400" b="0" dirty="0">
              <a:effectLst/>
              <a:latin typeface="Arial" pitchFamily="34" charset="0"/>
              <a:ea typeface="宋体" pitchFamily="2" charset="-122"/>
            </a:endParaRPr>
          </a:p>
          <a:p>
            <a:pPr algn="just"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v4 v6</a:t>
            </a:r>
            <a:r>
              <a:rPr lang="zh-CN" altLang="en-US" sz="2800" b="0" dirty="0" smtClean="0">
                <a:effectLst/>
                <a:latin typeface="Arial" pitchFamily="34" charset="0"/>
                <a:ea typeface="宋体" pitchFamily="2" charset="-122"/>
              </a:rPr>
              <a:t>网络</a:t>
            </a:r>
            <a:r>
              <a:rPr lang="zh-CN" altLang="en-US" sz="2800" b="0" dirty="0">
                <a:effectLst/>
                <a:latin typeface="Arial" pitchFamily="34" charset="0"/>
                <a:ea typeface="宋体" pitchFamily="2" charset="-122"/>
              </a:rPr>
              <a:t>地址转换</a:t>
            </a:r>
            <a:endParaRPr lang="zh-CN" altLang="en-US" sz="2400" b="0" dirty="0">
              <a:effectLst/>
              <a:latin typeface="Arial" pitchFamily="34" charset="0"/>
              <a:ea typeface="宋体" pitchFamily="2" charset="-122"/>
            </a:endParaRPr>
          </a:p>
          <a:p>
            <a:pPr lvl="1">
              <a:buClr>
                <a:schemeClr val="accent2"/>
              </a:buClr>
              <a:buSzPct val="70000"/>
              <a:buFont typeface="Wingdings" pitchFamily="2" charset="2"/>
              <a:buChar char="è"/>
            </a:pPr>
            <a:r>
              <a:rPr lang="en-US" altLang="zh-CN" sz="2400" b="0" dirty="0">
                <a:effectLst/>
                <a:latin typeface="Arial" pitchFamily="34" charset="0"/>
                <a:ea typeface="宋体" pitchFamily="2" charset="-122"/>
              </a:rPr>
              <a:t>NAT</a:t>
            </a:r>
            <a:r>
              <a:rPr lang="zh-CN" altLang="en-US" sz="2400" b="0" dirty="0">
                <a:effectLst/>
                <a:latin typeface="Arial" pitchFamily="34" charset="0"/>
                <a:ea typeface="宋体" pitchFamily="2" charset="-122"/>
              </a:rPr>
              <a:t>－</a:t>
            </a:r>
            <a:r>
              <a:rPr lang="en-US" altLang="zh-CN" sz="2400" b="0" dirty="0" smtClean="0">
                <a:effectLst/>
                <a:latin typeface="Arial" pitchFamily="34" charset="0"/>
                <a:ea typeface="宋体" pitchFamily="2" charset="-122"/>
              </a:rPr>
              <a:t>PT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(Network Address Translation-Protocol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Translation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)</a:t>
            </a:r>
            <a:endParaRPr lang="en-US" altLang="zh-CN" sz="2400" b="0" dirty="0"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2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116632"/>
            <a:ext cx="3707904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23147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b="1" dirty="0" smtClean="0">
                  <a:latin typeface="+mj-ea"/>
                  <a:ea typeface="+mj-ea"/>
                </a:rPr>
                <a:t>IPv6 Tunnel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2018/8/10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043608" y="3173522"/>
            <a:ext cx="6769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-285750" algn="just"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自动隧道技术</a:t>
            </a:r>
            <a:endParaRPr lang="zh-CN" altLang="en-US" sz="28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971600" y="1484784"/>
            <a:ext cx="6769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-285750" algn="just"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手工隧道技术</a:t>
            </a:r>
            <a:endParaRPr lang="zh-CN" altLang="en-US" sz="28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9816" y="2008003"/>
            <a:ext cx="36541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GRE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隧道</a:t>
            </a:r>
          </a:p>
          <a:p>
            <a:pPr lvl="2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IPv6 in IPv4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隧道</a:t>
            </a:r>
          </a:p>
        </p:txBody>
      </p:sp>
      <p:sp>
        <p:nvSpPr>
          <p:cNvPr id="16" name="矩形 15"/>
          <p:cNvSpPr/>
          <p:nvPr/>
        </p:nvSpPr>
        <p:spPr>
          <a:xfrm>
            <a:off x="611560" y="3717032"/>
            <a:ext cx="36541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6To4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隧道</a:t>
            </a:r>
          </a:p>
          <a:p>
            <a:pPr lvl="2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6PE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隧道</a:t>
            </a: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ISATAP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隧道</a:t>
            </a: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其他类型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</a:t>
            </a:r>
            <a:endParaRPr lang="zh-CN" altLang="en-US" sz="2400" dirty="0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585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12130</TotalTime>
  <Words>1732</Words>
  <Application>Microsoft Office PowerPoint</Application>
  <PresentationFormat>全屏显示(4:3)</PresentationFormat>
  <Paragraphs>255</Paragraphs>
  <Slides>22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Office 主题</vt:lpstr>
      <vt:lpstr>CorelDRAW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skysoft</dc:creator>
  <cp:lastModifiedBy>skysoft</cp:lastModifiedBy>
  <cp:revision>494</cp:revision>
  <dcterms:created xsi:type="dcterms:W3CDTF">2016-05-17T03:47:03Z</dcterms:created>
  <dcterms:modified xsi:type="dcterms:W3CDTF">2018-08-10T05:12:04Z</dcterms:modified>
</cp:coreProperties>
</file>