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charts/chart3.xml" ContentType="application/vnd.openxmlformats-officedocument.drawingml.char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8" r:id="rId6"/>
    <p:sldId id="266" r:id="rId7"/>
    <p:sldId id="265" r:id="rId8"/>
    <p:sldId id="282" r:id="rId9"/>
    <p:sldId id="276" r:id="rId10"/>
    <p:sldId id="270" r:id="rId11"/>
    <p:sldId id="279" r:id="rId12"/>
    <p:sldId id="280" r:id="rId13"/>
    <p:sldId id="269" r:id="rId14"/>
    <p:sldId id="273" r:id="rId15"/>
    <p:sldId id="275" r:id="rId16"/>
    <p:sldId id="277" r:id="rId17"/>
    <p:sldId id="272" r:id="rId18"/>
    <p:sldId id="274" r:id="rId19"/>
    <p:sldId id="281" r:id="rId20"/>
    <p:sldId id="284" r:id="rId21"/>
    <p:sldId id="283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5018" autoAdjust="0"/>
  </p:normalViewPr>
  <p:slideViewPr>
    <p:cSldViewPr>
      <p:cViewPr>
        <p:scale>
          <a:sx n="80" d="100"/>
          <a:sy n="80" d="100"/>
        </p:scale>
        <p:origin x="-19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94432"/>
        <c:axId val="92398720"/>
      </c:barChart>
      <c:catAx>
        <c:axId val="88194432"/>
        <c:scaling>
          <c:orientation val="minMax"/>
        </c:scaling>
        <c:delete val="0"/>
        <c:axPos val="b"/>
        <c:majorTickMark val="out"/>
        <c:minorTickMark val="none"/>
        <c:tickLblPos val="nextTo"/>
        <c:crossAx val="92398720"/>
        <c:crosses val="autoZero"/>
        <c:auto val="1"/>
        <c:lblAlgn val="ctr"/>
        <c:lblOffset val="100"/>
        <c:noMultiLvlLbl val="0"/>
      </c:catAx>
      <c:valAx>
        <c:axId val="9239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1944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316160"/>
        <c:axId val="88326144"/>
      </c:barChart>
      <c:catAx>
        <c:axId val="88316160"/>
        <c:scaling>
          <c:orientation val="minMax"/>
        </c:scaling>
        <c:delete val="0"/>
        <c:axPos val="b"/>
        <c:majorTickMark val="out"/>
        <c:minorTickMark val="none"/>
        <c:tickLblPos val="nextTo"/>
        <c:crossAx val="88326144"/>
        <c:crosses val="autoZero"/>
        <c:auto val="1"/>
        <c:lblAlgn val="ctr"/>
        <c:lblOffset val="100"/>
        <c:noMultiLvlLbl val="0"/>
      </c:catAx>
      <c:valAx>
        <c:axId val="88326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316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152384"/>
        <c:axId val="93153920"/>
      </c:barChart>
      <c:catAx>
        <c:axId val="93152384"/>
        <c:scaling>
          <c:orientation val="minMax"/>
        </c:scaling>
        <c:delete val="0"/>
        <c:axPos val="b"/>
        <c:majorTickMark val="out"/>
        <c:minorTickMark val="none"/>
        <c:tickLblPos val="nextTo"/>
        <c:crossAx val="93153920"/>
        <c:crosses val="autoZero"/>
        <c:auto val="1"/>
        <c:lblAlgn val="ctr"/>
        <c:lblOffset val="100"/>
        <c:noMultiLvlLbl val="0"/>
      </c:catAx>
      <c:valAx>
        <c:axId val="93153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52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C877-3E13-424D-925C-ABC1006EE009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0762F-54E9-48F5-BC91-2673554E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71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F500-4BA6-402A-AF71-7D5D902F0F95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6D69B-BA0A-40A4-A680-1F40E9CAB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IKE-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en-US" altLang="zh-CN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对等体身份认证，并在对等体之间建立安全通道用于密钥交换。</a:t>
            </a:r>
          </a:p>
          <a:p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en-US" altLang="zh-CN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主要进行以下工作：</a:t>
            </a:r>
            <a:endParaRPr lang="zh-CN" altLang="en-US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对等体的身份验证；</a:t>
            </a: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在对等体之间协商能匹配的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 SA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策略，以保护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密钥交换；</a:t>
            </a: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使用已验证的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Diffie-Hellman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交换“密钥材料”，最终生成匹配的共享密钥；</a:t>
            </a: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建立安全隧道，用于协商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阶段参数。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IKE-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en-US" altLang="zh-CN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协商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SA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，建立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隧道。</a:t>
            </a:r>
          </a:p>
          <a:p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</a:t>
            </a:r>
            <a:r>
              <a:rPr lang="en-US" altLang="zh-CN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主要进行以下工作：</a:t>
            </a:r>
            <a:endParaRPr lang="zh-CN" altLang="en-US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在阶段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 SA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保护下，进行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SA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的参数协商；</a:t>
            </a: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SA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定期重新协商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 SA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，以确保安全；</a:t>
            </a:r>
          </a:p>
          <a:p>
            <a:pPr lvl="1" latinLnBrk="1"/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进行额外的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Diffie-Hellman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交换（可选）。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兴趣流：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是需要消耗资源的保护措施，并非所有流量都需要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进行处理，而需要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进行保护的流量就称为兴趣流，最后协商出来的兴趣流是由发起方和响应方所指定兴趣流的交集，</a:t>
            </a:r>
            <a:endParaRPr lang="en-US" altLang="zh-CN" sz="9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发起方：在通常实施方案过程中，通常会设计成发起方指定兴趣流属于协商兴趣流。</a:t>
            </a:r>
            <a:endParaRPr lang="en-US" altLang="zh-CN" sz="90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响应方：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Responder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会话协商的接收方，响应方是被动协商，响应方可以指定兴趣流，也可以不指定（完全由发起方指定）。</a:t>
            </a:r>
            <a:endParaRPr lang="en-US" altLang="zh-CN" sz="9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发起方和响应方协商的内容主要包括：双方身份的确认和密钥种子刷新周期、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AH/ESP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的组合方式及各自使用的算法，还包括兴趣流、封装模式等。</a:t>
            </a:r>
            <a:endParaRPr lang="zh-CN" altLang="en-US" sz="90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：发起方、响应方协商的结果就是曝光率很高的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zh-CN" altLang="en-US" sz="9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通常是包括密钥及密钥生存期、算法、封装模式、发起方、响应方地址、兴趣流等内容。</a:t>
            </a:r>
            <a:endParaRPr lang="zh-CN" altLang="en-US" sz="9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mtClean="0">
                <a:latin typeface="隶书" pitchFamily="49" charset="-122"/>
                <a:ea typeface="隶书" pitchFamily="49" charset="-122"/>
              </a:rPr>
              <a:t>* 由于</a:t>
            </a:r>
            <a:r>
              <a:rPr lang="en-US" altLang="zh-CN" sz="1200" smtClean="0">
                <a:latin typeface="隶书" pitchFamily="49" charset="-122"/>
                <a:ea typeface="隶书" pitchFamily="49" charset="-122"/>
              </a:rPr>
              <a:t>SA</a:t>
            </a:r>
            <a:r>
              <a:rPr lang="zh-CN" altLang="en-US" sz="1200" smtClean="0">
                <a:latin typeface="隶书" pitchFamily="49" charset="-122"/>
                <a:ea typeface="隶书" pitchFamily="49" charset="-122"/>
              </a:rPr>
              <a:t>是单向的，因此在双向通信时要建立两个</a:t>
            </a:r>
            <a:r>
              <a:rPr lang="en-US" altLang="zh-CN" sz="1200" smtClean="0">
                <a:latin typeface="隶书" pitchFamily="49" charset="-122"/>
                <a:ea typeface="隶书" pitchFamily="49" charset="-122"/>
              </a:rPr>
              <a:t>SA</a:t>
            </a:r>
            <a:r>
              <a:rPr lang="zh-CN" altLang="en-US" sz="120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120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1200" smtClean="0">
                <a:latin typeface="隶书" pitchFamily="49" charset="-122"/>
                <a:ea typeface="隶书" pitchFamily="49" charset="-122"/>
              </a:rPr>
              <a:t>eg: </a:t>
            </a:r>
            <a:r>
              <a:rPr lang="zh-CN" altLang="en-US" sz="1200" smtClean="0">
                <a:latin typeface="隶书" pitchFamily="49" charset="-122"/>
                <a:ea typeface="隶书" pitchFamily="49" charset="-122"/>
              </a:rPr>
              <a:t>对于某个主机来说，某个会话的输出数据和输入数据流需要两个独立的</a:t>
            </a:r>
            <a:r>
              <a:rPr lang="en-US" altLang="zh-CN" sz="1200" smtClean="0">
                <a:latin typeface="隶书" pitchFamily="49" charset="-122"/>
                <a:ea typeface="隶书" pitchFamily="49" charset="-122"/>
              </a:rPr>
              <a:t>SA</a:t>
            </a:r>
            <a:r>
              <a:rPr lang="zh-CN" altLang="en-US" sz="1200" smtClean="0">
                <a:latin typeface="隶书" pitchFamily="49" charset="-122"/>
                <a:ea typeface="隶书" pitchFamily="49" charset="-122"/>
              </a:rPr>
              <a:t>。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2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3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/>
                </a:rPr>
                <a:t>目录</a:t>
              </a:r>
              <a:endParaRPr lang="zh-CN" altLang="en-US" b="1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6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1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1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2994961554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/>
                </a:rPr>
                <a:t>图表样式</a:t>
              </a:r>
              <a:endParaRPr lang="zh-CN" altLang="en-US" b="1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1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0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8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8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/>
                </a:rPr>
                <a:t>目录</a:t>
              </a:r>
              <a:endParaRPr lang="zh-CN" altLang="en-US" b="1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0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2876743274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/>
                </a:rPr>
                <a:t>图表样式</a:t>
              </a:r>
              <a:endParaRPr lang="zh-CN" altLang="en-US" b="1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2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7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/>
                </a:rPr>
                <a:t>目录</a:t>
              </a:r>
              <a:endParaRPr lang="zh-CN" altLang="en-US" b="1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4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1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9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2551246525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prstClr val="white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/>
                </a:rPr>
                <a:t>图表样式</a:t>
              </a:r>
              <a:endParaRPr lang="zh-CN" altLang="en-US" b="1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50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55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0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se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iki.strongswan.org/projects/strongswan/wiki/IpsecStandards" TargetMode="External"/><Relationship Id="rId4" Type="http://schemas.openxmlformats.org/officeDocument/2006/relationships/hyperlink" Target="https://en.wikipedia.org/wiki/Internet_Key_Exchang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3383525" cy="423489"/>
          </a:xfrm>
        </p:spPr>
        <p:txBody>
          <a:bodyPr/>
          <a:lstStyle/>
          <a:p>
            <a:pPr algn="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测试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部：</a:t>
            </a:r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Tessie </a:t>
            </a:r>
            <a:r>
              <a:rPr lang="en-US" altLang="zh-CN" err="1" smtClean="0">
                <a:solidFill>
                  <a:schemeClr val="bg1">
                    <a:lumMod val="95000"/>
                  </a:schemeClr>
                </a:solidFill>
              </a:rPr>
              <a:t>Hou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IPSec</a:t>
            </a:r>
            <a:r>
              <a:rPr lang="zh-CN" altLang="en-US" smtClean="0"/>
              <a:t>基础</a:t>
            </a:r>
            <a:r>
              <a:rPr lang="zh-CN" altLang="en-US"/>
              <a:t>培训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884" y="980728"/>
            <a:ext cx="325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+mn-ea"/>
              </a:rPr>
              <a:t>AH</a:t>
            </a:r>
            <a:r>
              <a:rPr lang="zh-CN" altLang="en-US" sz="1400" b="1" smtClean="0">
                <a:latin typeface="+mn-ea"/>
              </a:rPr>
              <a:t>和</a:t>
            </a:r>
            <a:r>
              <a:rPr lang="en-US" altLang="zh-CN" sz="1400" b="1" smtClean="0">
                <a:latin typeface="+mn-ea"/>
              </a:rPr>
              <a:t>ESP</a:t>
            </a:r>
            <a:r>
              <a:rPr lang="zh-CN" altLang="en-US" sz="1400" b="1" smtClean="0">
                <a:latin typeface="+mn-ea"/>
              </a:rPr>
              <a:t>的比较：</a:t>
            </a:r>
            <a:endParaRPr lang="en-US" altLang="zh-CN" sz="1400" b="1" smtClean="0"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pic>
        <p:nvPicPr>
          <p:cNvPr id="8201" name="Picture 9" descr="https://timgsa.baidu.com/timg?image&amp;quality=80&amp;size=b9999_10000&amp;sec=1534874407645&amp;di=31fed0212058206df181e2639a448fcc&amp;imgtype=0&amp;src=http%3A%2F%2Fs7.sinaimg.cn%2Fbmiddle%2F62b55196t79326a2d7506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2" y="1575956"/>
            <a:ext cx="46672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2009å¹´11æ25æ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63490"/>
            <a:ext cx="46672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36096" y="177281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不提供加密服务</a:t>
            </a:r>
            <a:endParaRPr lang="zh-CN" altLang="en-US" sz="14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962" y="400506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ESP</a:t>
            </a:r>
            <a:r>
              <a:rPr lang="zh-CN" altLang="en-US" sz="1400" smtClean="0">
                <a:latin typeface="+mn-ea"/>
              </a:rPr>
              <a:t>为数据提供加密服务</a:t>
            </a:r>
            <a:endParaRPr lang="zh-CN" altLang="en-US" sz="14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258907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提供的验证保护可以保护整个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数据包</a:t>
            </a:r>
            <a:endParaRPr lang="zh-CN" altLang="en-US" sz="14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962" y="4589962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+mn-ea"/>
              </a:rPr>
              <a:t>ESP</a:t>
            </a:r>
            <a:r>
              <a:rPr lang="zh-CN" altLang="en-US" sz="1400" smtClean="0">
                <a:latin typeface="+mn-ea"/>
              </a:rPr>
              <a:t>的验证保护无法保护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头</a:t>
            </a:r>
            <a:endParaRPr lang="zh-CN" altLang="en-US" sz="14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775" y="5517232"/>
            <a:ext cx="7986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* 延伸：</a:t>
            </a:r>
            <a:endParaRPr lang="en-US" altLang="zh-CN" sz="1400" smtClean="0">
              <a:latin typeface="+mn-ea"/>
            </a:endParaRPr>
          </a:p>
          <a:p>
            <a:r>
              <a:rPr lang="zh-CN" altLang="en-US" sz="1400">
                <a:latin typeface="+mn-ea"/>
              </a:rPr>
              <a:t>由于</a:t>
            </a:r>
            <a:r>
              <a:rPr lang="en-US" altLang="zh-CN" sz="1400" smtClean="0"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可以提供数据来源确认，源地址一旦改变，</a:t>
            </a:r>
            <a:r>
              <a:rPr lang="en-US" altLang="zh-CN" sz="1400" smtClean="0"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校验就会失败，因此</a:t>
            </a:r>
            <a:r>
              <a:rPr lang="en-US" altLang="zh-CN" sz="1400" smtClean="0"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协议无法穿越</a:t>
            </a:r>
            <a:r>
              <a:rPr lang="en-US" altLang="zh-CN" sz="1400" smtClean="0">
                <a:latin typeface="+mn-ea"/>
              </a:rPr>
              <a:t>NAT</a:t>
            </a:r>
            <a:r>
              <a:rPr lang="zh-CN" altLang="en-US" sz="1400" smtClean="0">
                <a:latin typeface="+mn-ea"/>
              </a:rPr>
              <a:t>。</a:t>
            </a:r>
            <a:endParaRPr lang="zh-CN" altLang="en-US" sz="1400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安全协议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6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pic>
        <p:nvPicPr>
          <p:cNvPr id="23" name="Picture 2" descr="https://timgsa.baidu.com/timg?image&amp;quality=80&amp;size=b9999_10000&amp;sec=1534954619790&amp;di=8e04b23998b4e4cca411715cdf076c17&amp;imgtype=0&amp;src=http%3A%2F%2Fi-msdn.sec.s-msft.com%2Fzh-tw%2Fmagazine%2Fee412260.figure3%2528en-us%25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19" y="1988840"/>
            <a:ext cx="53530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0375" y="5301208"/>
            <a:ext cx="827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</a:rPr>
              <a:t>隧道（</a:t>
            </a:r>
            <a:r>
              <a:rPr lang="en-US" altLang="zh-CN" sz="1400" b="1">
                <a:latin typeface="+mn-ea"/>
              </a:rPr>
              <a:t>tunnel</a:t>
            </a:r>
            <a:r>
              <a:rPr lang="zh-CN" altLang="en-US" sz="1400" b="1">
                <a:latin typeface="+mn-ea"/>
              </a:rPr>
              <a:t>）模式</a:t>
            </a:r>
            <a:r>
              <a:rPr lang="zh-CN" altLang="en-US" sz="1400">
                <a:latin typeface="+mn-ea"/>
              </a:rPr>
              <a:t>：隧道模式保护的是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分组</a:t>
            </a:r>
            <a:r>
              <a:rPr lang="zh-CN" altLang="en-US" sz="1400">
                <a:latin typeface="+mn-ea"/>
              </a:rPr>
              <a:t>，安全协议的头前增加新的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头。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374" y="1029001"/>
            <a:ext cx="827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+mn-ea"/>
              </a:rPr>
              <a:t>传输（</a:t>
            </a:r>
            <a:r>
              <a:rPr lang="en-US" altLang="zh-CN" sz="1400" b="1">
                <a:latin typeface="+mn-ea"/>
              </a:rPr>
              <a:t>transport</a:t>
            </a:r>
            <a:r>
              <a:rPr lang="zh-CN" altLang="en-US" sz="1400" b="1">
                <a:latin typeface="+mn-ea"/>
              </a:rPr>
              <a:t>）模式</a:t>
            </a:r>
            <a:r>
              <a:rPr lang="zh-CN" altLang="en-US" sz="1400">
                <a:latin typeface="+mn-ea"/>
              </a:rPr>
              <a:t>：传输模式保护的是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数据</a:t>
            </a:r>
            <a:r>
              <a:rPr lang="zh-CN" altLang="en-US" sz="1400">
                <a:latin typeface="+mn-ea"/>
              </a:rPr>
              <a:t>，安全协议头插在原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头和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数据之间；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3" name="燕尾形 12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操作模式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pic>
        <p:nvPicPr>
          <p:cNvPr id="1026" name="Picture 2" descr="https://5b0988e595225.cdn.sohucs.com/images/20171228/4ca23ad299a24b04998c65244c6ed8d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994810"/>
            <a:ext cx="423862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5b0988e595225.cdn.sohucs.com/images/20171228/ff1c6f083edd400781f9dcf653d552c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2" y="2636912"/>
            <a:ext cx="4238625" cy="10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5b0988e595225.cdn.sohucs.com/images/20171228/1b2e2478beec4bcd9372c6fa3b677a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4" y="4149080"/>
            <a:ext cx="4238625" cy="112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891708" y="805789"/>
            <a:ext cx="810732" cy="3780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+mn-ea"/>
              </a:rPr>
              <a:t>传输模式</a:t>
            </a:r>
            <a:endParaRPr lang="zh-CN" altLang="en-US" sz="120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1707" y="1682501"/>
            <a:ext cx="848673" cy="3780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+mn-ea"/>
              </a:rPr>
              <a:t>AH</a:t>
            </a:r>
            <a:endParaRPr lang="zh-CN" altLang="en-US" sz="120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4487" y="4192432"/>
            <a:ext cx="847813" cy="316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+mn-ea"/>
              </a:rPr>
              <a:t>ESP</a:t>
            </a:r>
            <a:endParaRPr lang="zh-CN" altLang="en-US" sz="120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4487" y="3321609"/>
            <a:ext cx="847813" cy="4033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+mn-ea"/>
              </a:rPr>
              <a:t>隧道</a:t>
            </a:r>
            <a:r>
              <a:rPr lang="zh-CN" altLang="en-US" sz="1200" smtClean="0">
                <a:latin typeface="+mn-ea"/>
              </a:rPr>
              <a:t>模式</a:t>
            </a:r>
            <a:endParaRPr lang="zh-CN" altLang="en-US" sz="1200">
              <a:latin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487523" y="2636912"/>
            <a:ext cx="673111" cy="2709339"/>
          </a:xfrm>
          <a:custGeom>
            <a:avLst/>
            <a:gdLst>
              <a:gd name="connsiteX0" fmla="*/ 0 w 673111"/>
              <a:gd name="connsiteY0" fmla="*/ 100552 h 5258106"/>
              <a:gd name="connsiteX1" fmla="*/ 345056 w 673111"/>
              <a:gd name="connsiteY1" fmla="*/ 273080 h 5258106"/>
              <a:gd name="connsiteX2" fmla="*/ 362309 w 673111"/>
              <a:gd name="connsiteY2" fmla="*/ 2429684 h 5258106"/>
              <a:gd name="connsiteX3" fmla="*/ 672860 w 673111"/>
              <a:gd name="connsiteY3" fmla="*/ 2636718 h 5258106"/>
              <a:gd name="connsiteX4" fmla="*/ 414068 w 673111"/>
              <a:gd name="connsiteY4" fmla="*/ 2774740 h 5258106"/>
              <a:gd name="connsiteX5" fmla="*/ 362309 w 673111"/>
              <a:gd name="connsiteY5" fmla="*/ 5000356 h 5258106"/>
              <a:gd name="connsiteX6" fmla="*/ 17252 w 673111"/>
              <a:gd name="connsiteY6" fmla="*/ 5121125 h 52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111" h="5258106">
                <a:moveTo>
                  <a:pt x="0" y="100552"/>
                </a:moveTo>
                <a:cubicBezTo>
                  <a:pt x="142335" y="-7279"/>
                  <a:pt x="284671" y="-115109"/>
                  <a:pt x="345056" y="273080"/>
                </a:cubicBezTo>
                <a:cubicBezTo>
                  <a:pt x="405441" y="661269"/>
                  <a:pt x="307675" y="2035744"/>
                  <a:pt x="362309" y="2429684"/>
                </a:cubicBezTo>
                <a:cubicBezTo>
                  <a:pt x="416943" y="2823624"/>
                  <a:pt x="664234" y="2579209"/>
                  <a:pt x="672860" y="2636718"/>
                </a:cubicBezTo>
                <a:cubicBezTo>
                  <a:pt x="681487" y="2694227"/>
                  <a:pt x="465826" y="2380800"/>
                  <a:pt x="414068" y="2774740"/>
                </a:cubicBezTo>
                <a:cubicBezTo>
                  <a:pt x="362310" y="3168680"/>
                  <a:pt x="428445" y="4609292"/>
                  <a:pt x="362309" y="5000356"/>
                </a:cubicBezTo>
                <a:cubicBezTo>
                  <a:pt x="296173" y="5391420"/>
                  <a:pt x="156712" y="5256272"/>
                  <a:pt x="17252" y="51211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08433" y="1682501"/>
            <a:ext cx="864096" cy="3512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+mn-ea"/>
              </a:rPr>
              <a:t>ESP</a:t>
            </a:r>
            <a:endParaRPr lang="zh-CN" altLang="en-US" sz="120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08433" y="805789"/>
            <a:ext cx="864096" cy="3726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+mn-ea"/>
              </a:rPr>
              <a:t>隧道</a:t>
            </a:r>
            <a:r>
              <a:rPr lang="zh-CN" altLang="en-US" sz="1200" smtClean="0">
                <a:latin typeface="+mn-ea"/>
              </a:rPr>
              <a:t>模式</a:t>
            </a:r>
            <a:endParaRPr lang="zh-CN" altLang="en-US" sz="1200">
              <a:latin typeface="+mn-ea"/>
            </a:endParaRPr>
          </a:p>
        </p:txBody>
      </p:sp>
      <p:sp>
        <p:nvSpPr>
          <p:cNvPr id="21" name="乘号 20"/>
          <p:cNvSpPr/>
          <p:nvPr/>
        </p:nvSpPr>
        <p:spPr>
          <a:xfrm>
            <a:off x="6740381" y="1217109"/>
            <a:ext cx="432000" cy="432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减号 30"/>
          <p:cNvSpPr/>
          <p:nvPr/>
        </p:nvSpPr>
        <p:spPr>
          <a:xfrm rot="5400000">
            <a:off x="7442459" y="1287787"/>
            <a:ext cx="468052" cy="252028"/>
          </a:xfrm>
          <a:prstGeom prst="mathMin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2" name="减号 31"/>
          <p:cNvSpPr/>
          <p:nvPr/>
        </p:nvSpPr>
        <p:spPr>
          <a:xfrm rot="5400000">
            <a:off x="6068824" y="1286457"/>
            <a:ext cx="468052" cy="252028"/>
          </a:xfrm>
          <a:prstGeom prst="mathMin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602" y="5805264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注：安全网关也可以作为</a:t>
            </a:r>
            <a:r>
              <a:rPr lang="zh-CN" altLang="en-US" sz="1400">
                <a:latin typeface="+mn-ea"/>
              </a:rPr>
              <a:t>主机</a:t>
            </a:r>
            <a:r>
              <a:rPr lang="zh-CN" altLang="en-US" sz="1400" smtClean="0">
                <a:latin typeface="+mn-ea"/>
              </a:rPr>
              <a:t>使用，此时同场景一。</a:t>
            </a:r>
            <a:endParaRPr lang="zh-CN" altLang="en-US" sz="1400">
              <a:latin typeface="+mn-ea"/>
            </a:endParaRPr>
          </a:p>
        </p:txBody>
      </p:sp>
      <p:sp>
        <p:nvSpPr>
          <p:cNvPr id="27" name="减号 26"/>
          <p:cNvSpPr/>
          <p:nvPr/>
        </p:nvSpPr>
        <p:spPr>
          <a:xfrm rot="5400000">
            <a:off x="6614367" y="3822462"/>
            <a:ext cx="468052" cy="252028"/>
          </a:xfrm>
          <a:prstGeom prst="mathMin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9" name="燕尾形 28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应用场景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4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175" y="982562"/>
            <a:ext cx="7767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+mn-ea"/>
              </a:rPr>
              <a:t>NAT(Network Address Translation)</a:t>
            </a:r>
            <a:r>
              <a:rPr lang="zh-CN" altLang="en-US" sz="1400" smtClean="0">
                <a:latin typeface="+mn-ea"/>
              </a:rPr>
              <a:t>，</a:t>
            </a:r>
            <a:r>
              <a:rPr lang="en-US" altLang="zh-CN" sz="1400" smtClean="0">
                <a:latin typeface="+mn-ea"/>
              </a:rPr>
              <a:t>NATPT</a:t>
            </a:r>
            <a:r>
              <a:rPr lang="zh-CN" altLang="en-US" sz="1400" smtClean="0">
                <a:latin typeface="+mn-ea"/>
              </a:rPr>
              <a:t>通常在防火墙或网关上实现，对过往的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地址、端口号进行转换。</a:t>
            </a:r>
            <a:endParaRPr lang="en-US" altLang="zh-CN" sz="1400" smtClean="0"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具有</a:t>
            </a:r>
            <a:r>
              <a:rPr lang="en-US" altLang="zh-CN" sz="1400" smtClean="0"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头标或</a:t>
            </a:r>
            <a:r>
              <a:rPr lang="en-US" altLang="zh-CN" sz="1400" smtClean="0">
                <a:latin typeface="+mn-ea"/>
              </a:rPr>
              <a:t>ESP</a:t>
            </a:r>
            <a:r>
              <a:rPr lang="zh-CN" altLang="en-US" sz="1400" smtClean="0">
                <a:latin typeface="+mn-ea"/>
              </a:rPr>
              <a:t>头标的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分组不能穿越</a:t>
            </a:r>
            <a:r>
              <a:rPr lang="en-US" altLang="zh-CN" sz="1400" smtClean="0">
                <a:latin typeface="+mn-ea"/>
              </a:rPr>
              <a:t>NAT</a:t>
            </a:r>
            <a:r>
              <a:rPr lang="zh-CN" altLang="en-US" sz="1400" smtClean="0">
                <a:latin typeface="+mn-ea"/>
              </a:rPr>
              <a:t>和</a:t>
            </a:r>
            <a:r>
              <a:rPr lang="en-US" altLang="zh-CN" sz="1400" smtClean="0">
                <a:latin typeface="+mn-ea"/>
              </a:rPr>
              <a:t>NATPT</a:t>
            </a:r>
            <a:r>
              <a:rPr lang="zh-CN" altLang="en-US" sz="1400" smtClean="0">
                <a:latin typeface="+mn-ea"/>
              </a:rPr>
              <a:t>。</a:t>
            </a:r>
            <a:endParaRPr lang="en-US" altLang="zh-CN" sz="1400"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smtClean="0">
                <a:latin typeface="+mn-ea"/>
              </a:rPr>
              <a:t>地址的修改使得接收端的</a:t>
            </a:r>
            <a:r>
              <a:rPr lang="en-US" altLang="zh-CN" sz="1400" smtClean="0">
                <a:latin typeface="+mn-ea"/>
              </a:rPr>
              <a:t>AH</a:t>
            </a:r>
            <a:r>
              <a:rPr lang="zh-CN" altLang="en-US" sz="1400" smtClean="0">
                <a:latin typeface="+mn-ea"/>
              </a:rPr>
              <a:t>认证失败；</a:t>
            </a:r>
            <a:endParaRPr lang="en-US" altLang="zh-CN" sz="140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smtClean="0">
                <a:latin typeface="+mn-ea"/>
              </a:rPr>
              <a:t>上层信息的加密，使端口无法得知，校验和验证失败；</a:t>
            </a:r>
            <a:endParaRPr lang="en-US" altLang="zh-CN" sz="140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smtClean="0">
                <a:latin typeface="+mn-ea"/>
              </a:rPr>
              <a:t>针对</a:t>
            </a:r>
            <a:r>
              <a:rPr lang="en-US" altLang="zh-CN" sz="1400" smtClean="0">
                <a:latin typeface="+mn-ea"/>
              </a:rPr>
              <a:t>ESP</a:t>
            </a:r>
            <a:r>
              <a:rPr lang="zh-CN" altLang="en-US" sz="1400" smtClean="0">
                <a:latin typeface="+mn-ea"/>
              </a:rPr>
              <a:t>协议的做法，将</a:t>
            </a:r>
            <a:r>
              <a:rPr lang="en-US" altLang="zh-CN" sz="1400" smtClean="0">
                <a:latin typeface="+mn-ea"/>
              </a:rPr>
              <a:t>ESP</a:t>
            </a:r>
            <a:r>
              <a:rPr lang="zh-CN" altLang="en-US" sz="1400" smtClean="0">
                <a:latin typeface="+mn-ea"/>
              </a:rPr>
              <a:t>协议包封装到</a:t>
            </a:r>
            <a:r>
              <a:rPr lang="en-US" altLang="zh-CN" sz="1400" smtClean="0">
                <a:latin typeface="+mn-ea"/>
              </a:rPr>
              <a:t>UDP</a:t>
            </a:r>
            <a:r>
              <a:rPr lang="zh-CN" altLang="en-US" sz="1400" smtClean="0">
                <a:latin typeface="+mn-ea"/>
              </a:rPr>
              <a:t>包中，即在原</a:t>
            </a:r>
            <a:r>
              <a:rPr lang="en-US" altLang="zh-CN" sz="1400" smtClean="0">
                <a:latin typeface="+mn-ea"/>
              </a:rPr>
              <a:t>ESP</a:t>
            </a:r>
            <a:r>
              <a:rPr lang="zh-CN" altLang="en-US" sz="1400" smtClean="0">
                <a:latin typeface="+mn-ea"/>
              </a:rPr>
              <a:t>协议的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包头外添加新的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头和</a:t>
            </a:r>
            <a:r>
              <a:rPr lang="en-US" altLang="zh-CN" sz="1400" smtClean="0">
                <a:latin typeface="+mn-ea"/>
              </a:rPr>
              <a:t>UDP</a:t>
            </a:r>
            <a:r>
              <a:rPr lang="zh-CN" altLang="en-US" sz="1400" smtClean="0">
                <a:latin typeface="+mn-ea"/>
              </a:rPr>
              <a:t>头，使得</a:t>
            </a:r>
            <a:r>
              <a:rPr lang="en-US" altLang="zh-CN" sz="1400" smtClean="0">
                <a:latin typeface="+mn-ea"/>
              </a:rPr>
              <a:t>NAT</a:t>
            </a:r>
            <a:r>
              <a:rPr lang="zh-CN" altLang="en-US" sz="1400" smtClean="0">
                <a:latin typeface="+mn-ea"/>
              </a:rPr>
              <a:t>可以像对待普通</a:t>
            </a:r>
            <a:r>
              <a:rPr lang="en-US" altLang="zh-CN" sz="1400" smtClean="0">
                <a:latin typeface="+mn-ea"/>
              </a:rPr>
              <a:t>UDP</a:t>
            </a:r>
            <a:r>
              <a:rPr lang="zh-CN" altLang="en-US" sz="1400" smtClean="0">
                <a:latin typeface="+mn-ea"/>
              </a:rPr>
              <a:t>包一样。端口号</a:t>
            </a:r>
            <a:r>
              <a:rPr lang="en-US" altLang="zh-CN" sz="1400" smtClean="0">
                <a:latin typeface="+mn-ea"/>
              </a:rPr>
              <a:t>4500</a:t>
            </a:r>
          </a:p>
          <a:p>
            <a:endParaRPr lang="zh-CN" altLang="en-US" sz="1400"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3" name="燕尾形 12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与</a:t>
              </a:r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NAT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15" name="Picture 4" descr="C:\Users\Administrato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13871"/>
            <a:ext cx="4789388" cy="30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Franklin Gothic Medium" panose="020B0603020102020204" pitchFamily="34" charset="0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Franklin Gothic Medium" panose="020B0603020102020204" pitchFamily="34" charset="0"/>
              </a:rPr>
              <a:t>成都天软信息技术有限公司</a:t>
            </a:r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Franklin Gothic Medium" panose="020B0603020102020204" pitchFamily="34" charset="0"/>
              </a:rPr>
              <a:pPr algn="ctr"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11" y="292006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latin typeface="Franklin Gothic Medium" panose="020B0603020102020204" pitchFamily="34" charset="0"/>
              </a:rPr>
              <a:t>IKEv1</a:t>
            </a:r>
            <a:r>
              <a:rPr lang="zh-CN" altLang="en-US" sz="2000" b="1" smtClean="0">
                <a:latin typeface="Franklin Gothic Medium" panose="020B0603020102020204" pitchFamily="34" charset="0"/>
              </a:rPr>
              <a:t>的实现</a:t>
            </a:r>
            <a:endParaRPr lang="zh-CN" altLang="en-US" sz="2000" b="1">
              <a:latin typeface="Franklin Gothic Medium" panose="020B0603020102020204" pitchFamily="34" charset="0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Franklin Gothic Medium" panose="020B06030201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545" y="964603"/>
            <a:ext cx="3331008" cy="250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Franklin Gothic Medium" panose="020B0603020102020204" pitchFamily="34" charset="0"/>
              </a:rPr>
              <a:t>IKEv1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7544" y="1340768"/>
            <a:ext cx="2148994" cy="229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Franklin Gothic Medium" panose="020B0603020102020204" pitchFamily="34" charset="0"/>
              </a:rPr>
              <a:t>Phase I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65376" y="1340768"/>
            <a:ext cx="933177" cy="2360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Franklin Gothic Medium" panose="020B0603020102020204" pitchFamily="34" charset="0"/>
              </a:rPr>
              <a:t>Phase II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7545" y="1705142"/>
            <a:ext cx="960333" cy="191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Franklin Gothic Medium" panose="020B0603020102020204" pitchFamily="34" charset="0"/>
              </a:rPr>
              <a:t>Main Mode</a:t>
            </a:r>
            <a:endParaRPr lang="zh-CN" altLang="en-US" sz="1100">
              <a:latin typeface="Franklin Gothic Medium" panose="020B06030201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72523" y="1700808"/>
            <a:ext cx="944016" cy="206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Franklin Gothic Medium" panose="020B0603020102020204" pitchFamily="34" charset="0"/>
              </a:rPr>
              <a:t>野蛮</a:t>
            </a:r>
            <a:r>
              <a:rPr lang="en-US" altLang="zh-CN" sz="1050" smtClean="0">
                <a:latin typeface="Franklin Gothic Medium" panose="020B0603020102020204" pitchFamily="34" charset="0"/>
              </a:rPr>
              <a:t> </a:t>
            </a:r>
            <a:r>
              <a:rPr lang="en-US" altLang="zh-CN" sz="1100" smtClean="0">
                <a:latin typeface="Franklin Gothic Medium" panose="020B0603020102020204" pitchFamily="34" charset="0"/>
              </a:rPr>
              <a:t>Mode</a:t>
            </a:r>
            <a:endParaRPr lang="zh-CN" altLang="en-US" sz="1100">
              <a:latin typeface="Franklin Gothic Medium" panose="020B06030201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65377" y="1700808"/>
            <a:ext cx="933176" cy="197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Franklin Gothic Medium" panose="020B0603020102020204" pitchFamily="34" charset="0"/>
              </a:rPr>
              <a:t>Quick Mode</a:t>
            </a:r>
            <a:endParaRPr lang="zh-CN" altLang="en-US" sz="1100">
              <a:latin typeface="Franklin Gothic Medium" panose="020B0603020102020204" pitchFamily="34" charset="0"/>
            </a:endParaRPr>
          </a:p>
        </p:txBody>
      </p:sp>
      <p:pic>
        <p:nvPicPr>
          <p:cNvPr id="32" name="Picture 4" descr="https://ss3.bdstatic.com/70cFv8Sh_Q1YnxGkpoWK1HF6hhy/it/u=3565765154,1205151850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69453"/>
            <a:ext cx="47625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467544" y="1990112"/>
            <a:ext cx="960333" cy="2464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Franklin Gothic Medium" panose="020B0603020102020204" pitchFamily="34" charset="0"/>
              </a:rPr>
              <a:t>6 messages</a:t>
            </a:r>
            <a:endParaRPr lang="zh-CN" altLang="en-US" sz="1100">
              <a:latin typeface="Franklin Gothic Medium" panose="020B06030201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72523" y="1988840"/>
            <a:ext cx="944015" cy="2476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Franklin Gothic Medium" panose="020B0603020102020204" pitchFamily="34" charset="0"/>
              </a:rPr>
              <a:t>3</a:t>
            </a:r>
            <a:r>
              <a:rPr lang="en-US" altLang="zh-CN" sz="1100" smtClean="0">
                <a:latin typeface="Franklin Gothic Medium" panose="020B0603020102020204" pitchFamily="34" charset="0"/>
              </a:rPr>
              <a:t> messages</a:t>
            </a:r>
            <a:endParaRPr lang="zh-CN" altLang="en-US" sz="1100">
              <a:latin typeface="Franklin Gothic Medium" panose="020B06030201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65376" y="1990112"/>
            <a:ext cx="933177" cy="2609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Franklin Gothic Medium" panose="020B0603020102020204" pitchFamily="34" charset="0"/>
              </a:rPr>
              <a:t>3</a:t>
            </a:r>
            <a:r>
              <a:rPr lang="en-US" altLang="zh-CN" sz="1100" smtClean="0">
                <a:latin typeface="Franklin Gothic Medium" panose="020B0603020102020204" pitchFamily="34" charset="0"/>
              </a:rPr>
              <a:t> messages</a:t>
            </a:r>
            <a:endParaRPr lang="zh-CN" altLang="en-US" sz="1100">
              <a:latin typeface="Franklin Gothic Medium" panose="020B0603020102020204" pitchFamily="34" charset="0"/>
            </a:endParaRPr>
          </a:p>
        </p:txBody>
      </p:sp>
      <p:pic>
        <p:nvPicPr>
          <p:cNvPr id="11268" name="Picture 4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75" y="4472004"/>
            <a:ext cx="1725071" cy="9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10800000" flipV="1">
            <a:off x="472985" y="3140968"/>
            <a:ext cx="732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latin typeface="Franklin Gothic Medium" panose="020B0603020102020204" pitchFamily="34" charset="0"/>
              </a:rPr>
              <a:t>Main Mode</a:t>
            </a:r>
            <a:r>
              <a:rPr lang="zh-CN" altLang="en-US" sz="1200" b="1" smtClean="0">
                <a:latin typeface="Franklin Gothic Medium" panose="020B0603020102020204" pitchFamily="34" charset="0"/>
              </a:rPr>
              <a:t>（主模式）</a:t>
            </a:r>
            <a:r>
              <a:rPr lang="zh-CN" altLang="en-US" sz="1200">
                <a:latin typeface="Franklin Gothic Medium" panose="020B0603020102020204" pitchFamily="34" charset="0"/>
              </a:rPr>
              <a:t>：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双方</a:t>
            </a:r>
            <a:r>
              <a:rPr lang="zh-CN" altLang="en-US" sz="1200">
                <a:latin typeface="Franklin Gothic Medium" panose="020B0603020102020204" pitchFamily="34" charset="0"/>
              </a:rPr>
              <a:t>三层交换信息，总共六个包。简单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说下</a:t>
            </a:r>
            <a:endParaRPr lang="en-US" altLang="zh-CN" sz="1200" smtClean="0">
              <a:latin typeface="Franklin Gothic Medium" panose="020B0603020102020204" pitchFamily="34" charset="0"/>
            </a:endParaRPr>
          </a:p>
          <a:p>
            <a:r>
              <a:rPr lang="en-US" altLang="zh-CN" sz="1200" smtClean="0">
                <a:latin typeface="Franklin Gothic Medium" panose="020B0603020102020204" pitchFamily="34" charset="0"/>
              </a:rPr>
              <a:t>1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、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2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个</a:t>
            </a:r>
            <a:r>
              <a:rPr lang="zh-CN" altLang="en-US" sz="1200">
                <a:latin typeface="Franklin Gothic Medium" panose="020B0603020102020204" pitchFamily="34" charset="0"/>
              </a:rPr>
              <a:t>包协商加密和认证算法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。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3</a:t>
            </a:r>
            <a:r>
              <a:rPr lang="zh-CN" altLang="en-US" sz="1200">
                <a:latin typeface="Franklin Gothic Medium" panose="020B0603020102020204" pitchFamily="34" charset="0"/>
              </a:rPr>
              <a:t>、</a:t>
            </a:r>
            <a:r>
              <a:rPr lang="en-US" altLang="zh-CN" sz="1200">
                <a:latin typeface="Franklin Gothic Medium" panose="020B0603020102020204" pitchFamily="34" charset="0"/>
              </a:rPr>
              <a:t>4</a:t>
            </a:r>
            <a:r>
              <a:rPr lang="zh-CN" altLang="en-US" sz="1200">
                <a:latin typeface="Franklin Gothic Medium" panose="020B0603020102020204" pitchFamily="34" charset="0"/>
              </a:rPr>
              <a:t>个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包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DH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交换。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5</a:t>
            </a:r>
            <a:r>
              <a:rPr lang="zh-CN" altLang="en-US" sz="1200">
                <a:latin typeface="Franklin Gothic Medium" panose="020B0603020102020204" pitchFamily="34" charset="0"/>
              </a:rPr>
              <a:t>、</a:t>
            </a:r>
            <a:r>
              <a:rPr lang="en-US" altLang="zh-CN" sz="1200">
                <a:latin typeface="Franklin Gothic Medium" panose="020B0603020102020204" pitchFamily="34" charset="0"/>
              </a:rPr>
              <a:t>6</a:t>
            </a:r>
            <a:r>
              <a:rPr lang="zh-CN" altLang="en-US" sz="1200">
                <a:latin typeface="Franklin Gothic Medium" panose="020B0603020102020204" pitchFamily="34" charset="0"/>
              </a:rPr>
              <a:t>个包提供身份和密钥的验证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。</a:t>
            </a:r>
            <a:endParaRPr lang="en-US" altLang="zh-CN" sz="1200" smtClean="0">
              <a:latin typeface="Franklin Gothic Medium" panose="020B0603020102020204" pitchFamily="34" charset="0"/>
            </a:endParaRPr>
          </a:p>
          <a:p>
            <a:endParaRPr lang="en-US" altLang="zh-CN" sz="1200" smtClean="0">
              <a:latin typeface="Franklin Gothic Medium" panose="020B0603020102020204" pitchFamily="34" charset="0"/>
            </a:endParaRPr>
          </a:p>
          <a:p>
            <a:r>
              <a:rPr lang="en-US" altLang="zh-CN" sz="1200" b="1" smtClean="0">
                <a:latin typeface="Franklin Gothic Medium" panose="020B0603020102020204" pitchFamily="34" charset="0"/>
              </a:rPr>
              <a:t>Aggressive Mode</a:t>
            </a:r>
            <a:r>
              <a:rPr lang="zh-CN" altLang="en-US" sz="1200" b="1" smtClean="0">
                <a:latin typeface="Franklin Gothic Medium" panose="020B0603020102020204" pitchFamily="34" charset="0"/>
              </a:rPr>
              <a:t>（野蛮模式）：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双方</a:t>
            </a:r>
            <a:r>
              <a:rPr lang="zh-CN" altLang="en-US" sz="1200">
                <a:latin typeface="Franklin Gothic Medium" panose="020B0603020102020204" pitchFamily="34" charset="0"/>
              </a:rPr>
              <a:t>进行两次交换，总共三个包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。</a:t>
            </a:r>
            <a:endParaRPr lang="en-US" altLang="zh-CN" sz="1200" smtClean="0">
              <a:latin typeface="Franklin Gothic Medium" panose="020B0603020102020204" pitchFamily="34" charset="0"/>
            </a:endParaRPr>
          </a:p>
          <a:p>
            <a:r>
              <a:rPr lang="en-US" altLang="zh-CN" sz="1200" smtClean="0">
                <a:latin typeface="Franklin Gothic Medium" panose="020B0603020102020204" pitchFamily="34" charset="0"/>
              </a:rPr>
              <a:t>1</a:t>
            </a:r>
            <a:r>
              <a:rPr lang="zh-CN" altLang="en-US" sz="1200">
                <a:latin typeface="Franklin Gothic Medium" panose="020B0603020102020204" pitchFamily="34" charset="0"/>
              </a:rPr>
              <a:t>个包发起方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建议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SA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，发起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DH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交换。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2</a:t>
            </a:r>
            <a:r>
              <a:rPr lang="zh-CN" altLang="en-US" sz="1200" i="1" smtClean="0">
                <a:latin typeface="Franklin Gothic Medium" panose="020B0603020102020204" pitchFamily="34" charset="0"/>
              </a:rPr>
              <a:t>个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包</a:t>
            </a:r>
            <a:r>
              <a:rPr lang="zh-CN" altLang="en-US" sz="1200">
                <a:latin typeface="Franklin Gothic Medium" panose="020B0603020102020204" pitchFamily="34" charset="0"/>
              </a:rPr>
              <a:t>接收方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接受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SA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。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3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个</a:t>
            </a:r>
            <a:r>
              <a:rPr lang="zh-CN" altLang="en-US" sz="1200">
                <a:latin typeface="Franklin Gothic Medium" panose="020B0603020102020204" pitchFamily="34" charset="0"/>
              </a:rPr>
              <a:t>包发起方认证接受方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。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748" y="4956042"/>
            <a:ext cx="54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Franklin Gothic Medium" panose="020B0603020102020204" pitchFamily="34" charset="0"/>
              </a:rPr>
              <a:t>这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是</a:t>
            </a:r>
            <a:r>
              <a:rPr lang="en-US" altLang="zh-CN" sz="1200" smtClean="0">
                <a:latin typeface="Franklin Gothic Medium" panose="020B0603020102020204" pitchFamily="34" charset="0"/>
              </a:rPr>
              <a:t>IKE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协商</a:t>
            </a:r>
            <a:r>
              <a:rPr lang="zh-CN" altLang="en-US" sz="1200">
                <a:latin typeface="Franklin Gothic Medium" panose="020B0603020102020204" pitchFamily="34" charset="0"/>
              </a:rPr>
              <a:t>方面的一些差别，另外，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在野蛮模式</a:t>
            </a:r>
            <a:r>
              <a:rPr lang="zh-CN" altLang="en-US" sz="1200">
                <a:latin typeface="Franklin Gothic Medium" panose="020B0603020102020204" pitchFamily="34" charset="0"/>
              </a:rPr>
              <a:t>中数据包是在明文中进行交换的，不提供身份保护，而主模式则不然</a:t>
            </a:r>
            <a:r>
              <a:rPr lang="zh-CN" altLang="en-US" sz="1200" smtClean="0">
                <a:latin typeface="Franklin Gothic Medium" panose="020B0603020102020204" pitchFamily="34" charset="0"/>
              </a:rPr>
              <a:t>。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719" y="5897058"/>
            <a:ext cx="3008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Franklin Gothic Medium" panose="020B0603020102020204" pitchFamily="34" charset="0"/>
              </a:rPr>
              <a:t>（每个对等体的</a:t>
            </a:r>
            <a:r>
              <a:rPr lang="en-US" altLang="zh-CN" sz="1200">
                <a:latin typeface="Franklin Gothic Medium" panose="020B0603020102020204" pitchFamily="34" charset="0"/>
              </a:rPr>
              <a:t>IKE SA</a:t>
            </a:r>
            <a:r>
              <a:rPr lang="zh-CN" altLang="en-US" sz="1200">
                <a:latin typeface="Franklin Gothic Medium" panose="020B0603020102020204" pitchFamily="34" charset="0"/>
              </a:rPr>
              <a:t>都是双向的）</a:t>
            </a:r>
          </a:p>
        </p:txBody>
      </p:sp>
      <p:sp>
        <p:nvSpPr>
          <p:cNvPr id="13" name="对角圆角矩形 12"/>
          <p:cNvSpPr/>
          <p:nvPr/>
        </p:nvSpPr>
        <p:spPr>
          <a:xfrm>
            <a:off x="467545" y="2348880"/>
            <a:ext cx="2167656" cy="216024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Franklin Gothic Medium" panose="020B0603020102020204" pitchFamily="34" charset="0"/>
              </a:rPr>
              <a:t>IKE SA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2865376" y="2348880"/>
            <a:ext cx="933177" cy="216024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Franklin Gothic Medium" panose="020B0603020102020204" pitchFamily="34" charset="0"/>
              </a:rPr>
              <a:t>IPSec SA</a:t>
            </a:r>
            <a:endParaRPr lang="zh-CN" altLang="en-US" sz="120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11" y="292006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latin typeface="+mn-ea"/>
              </a:rPr>
              <a:t>IKEv1</a:t>
            </a:r>
            <a:r>
              <a:rPr lang="zh-CN" altLang="en-US" sz="2000" b="1" smtClean="0">
                <a:latin typeface="+mn-ea"/>
              </a:rPr>
              <a:t>的实现</a:t>
            </a:r>
            <a:endParaRPr lang="zh-CN" altLang="en-US" sz="2000" b="1"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175" y="1628800"/>
            <a:ext cx="7767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+mn-ea"/>
              </a:rPr>
              <a:t>Q</a:t>
            </a:r>
            <a:r>
              <a:rPr lang="en-US" altLang="zh-CN" sz="1400" b="1" smtClean="0">
                <a:latin typeface="+mn-ea"/>
              </a:rPr>
              <a:t>uick Mode</a:t>
            </a:r>
            <a:r>
              <a:rPr lang="zh-CN" altLang="en-US" sz="1400" b="1">
                <a:latin typeface="+mn-ea"/>
              </a:rPr>
              <a:t>（快速模式）</a:t>
            </a:r>
            <a:r>
              <a:rPr lang="zh-CN" altLang="en-US" sz="1400">
                <a:latin typeface="+mn-ea"/>
              </a:rPr>
              <a:t>：在阶段</a:t>
            </a:r>
            <a:r>
              <a:rPr lang="en-US" altLang="zh-CN" sz="1400">
                <a:latin typeface="+mn-ea"/>
              </a:rPr>
              <a:t>1</a:t>
            </a:r>
            <a:r>
              <a:rPr lang="zh-CN" altLang="en-US" sz="1400">
                <a:latin typeface="+mn-ea"/>
              </a:rPr>
              <a:t>建立了安全隧道后，进入快速模式，协商共享的安全策略，派生出用于</a:t>
            </a:r>
            <a:r>
              <a:rPr lang="en-US" altLang="zh-CN" sz="1400">
                <a:latin typeface="+mn-ea"/>
              </a:rPr>
              <a:t>IPSec</a:t>
            </a:r>
            <a:r>
              <a:rPr lang="zh-CN" altLang="en-US" sz="1400">
                <a:latin typeface="+mn-ea"/>
              </a:rPr>
              <a:t>安全算法的共享密钥材料，建立</a:t>
            </a:r>
            <a:r>
              <a:rPr lang="en-US" altLang="zh-CN" sz="1400">
                <a:latin typeface="+mn-ea"/>
              </a:rPr>
              <a:t>IPSec SA</a:t>
            </a:r>
            <a:r>
              <a:rPr lang="zh-CN" altLang="en-US" sz="1400">
                <a:latin typeface="+mn-ea"/>
              </a:rPr>
              <a:t>。每个对等体在协商后，至少会产生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两个单向的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IPSec SA</a:t>
            </a:r>
            <a:r>
              <a:rPr lang="zh-CN" altLang="en-US" sz="1400">
                <a:latin typeface="+mn-ea"/>
              </a:rPr>
              <a:t>（一个入站和一个出站）。</a:t>
            </a:r>
          </a:p>
        </p:txBody>
      </p:sp>
    </p:spTree>
    <p:extLst>
      <p:ext uri="{BB962C8B-B14F-4D97-AF65-F5344CB8AC3E}">
        <p14:creationId xmlns:p14="http://schemas.microsoft.com/office/powerpoint/2010/main" val="31428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368" y="1262370"/>
            <a:ext cx="53273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Two hosts on the same network: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smtClean="0"/>
              <a:t>10.8.6.187 StrongSwan 5.3.5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smtClean="0"/>
              <a:t>10.8.6.188 StrongSwan 5.3.5</a:t>
            </a:r>
          </a:p>
          <a:p>
            <a:endParaRPr lang="en-US" altLang="zh-CN" sz="1400" smtClean="0"/>
          </a:p>
          <a:p>
            <a:endParaRPr lang="en-US" altLang="zh-CN" sz="1400"/>
          </a:p>
          <a:p>
            <a:endParaRPr lang="en-US" altLang="zh-CN" sz="1400" smtClean="0"/>
          </a:p>
          <a:p>
            <a:r>
              <a:rPr lang="en-US" altLang="zh-CN" sz="1400"/>
              <a:t>IKEv1</a:t>
            </a:r>
            <a:endParaRPr lang="zh-CN" altLang="en-US" sz="1400"/>
          </a:p>
          <a:p>
            <a:endParaRPr lang="en-US" altLang="zh-CN" sz="1400" smtClean="0"/>
          </a:p>
          <a:p>
            <a:r>
              <a:rPr lang="en-US" altLang="zh-CN" sz="1400" smtClean="0"/>
              <a:t>PSK</a:t>
            </a:r>
            <a:r>
              <a:rPr lang="zh-CN" altLang="en-US" sz="1400" smtClean="0"/>
              <a:t>身份认证，密码</a:t>
            </a:r>
            <a:r>
              <a:rPr lang="en-US" altLang="zh-CN" sz="1400" smtClean="0"/>
              <a:t>123456</a:t>
            </a:r>
          </a:p>
          <a:p>
            <a:r>
              <a:rPr lang="en-US" altLang="zh-CN" sz="1400" smtClean="0"/>
              <a:t>Main Mode</a:t>
            </a:r>
          </a:p>
          <a:p>
            <a:r>
              <a:rPr lang="en-US" altLang="zh-CN" sz="1400" smtClean="0"/>
              <a:t>IKE SA</a:t>
            </a:r>
            <a:r>
              <a:rPr lang="zh-CN" altLang="en-US" sz="1400" smtClean="0"/>
              <a:t>算法：</a:t>
            </a:r>
            <a:r>
              <a:rPr lang="en-US" altLang="zh-CN" sz="1400" smtClean="0"/>
              <a:t>aes128-sha256-modp3072</a:t>
            </a:r>
          </a:p>
          <a:p>
            <a:endParaRPr lang="en-US" altLang="zh-CN" sz="1400"/>
          </a:p>
          <a:p>
            <a:r>
              <a:rPr lang="en-US" altLang="zh-CN" sz="1400"/>
              <a:t>AH + </a:t>
            </a:r>
            <a:r>
              <a:rPr lang="en-US" altLang="zh-CN" sz="1400" smtClean="0"/>
              <a:t>transport  /  AH </a:t>
            </a:r>
            <a:r>
              <a:rPr lang="en-US" altLang="zh-CN" sz="1400"/>
              <a:t>+ </a:t>
            </a:r>
            <a:r>
              <a:rPr lang="en-US" altLang="zh-CN" sz="1400" smtClean="0"/>
              <a:t>tunnel  /  ESP + transport  /  ESP + tunnel</a:t>
            </a:r>
          </a:p>
          <a:p>
            <a:r>
              <a:rPr lang="en-US" altLang="zh-CN" sz="1400" smtClean="0"/>
              <a:t>AH</a:t>
            </a:r>
            <a:r>
              <a:rPr lang="zh-CN" altLang="en-US" sz="1400" smtClean="0"/>
              <a:t>算法：</a:t>
            </a:r>
            <a:r>
              <a:rPr lang="en-US" altLang="zh-CN" sz="1400" smtClean="0"/>
              <a:t>sha256</a:t>
            </a:r>
          </a:p>
          <a:p>
            <a:r>
              <a:rPr lang="en-US" altLang="zh-CN" sz="1400" smtClean="0"/>
              <a:t>ESP</a:t>
            </a:r>
            <a:r>
              <a:rPr lang="zh-CN" altLang="en-US" sz="1400" smtClean="0"/>
              <a:t>算法：</a:t>
            </a:r>
            <a:r>
              <a:rPr lang="en-US" altLang="zh-CN" sz="1400" smtClean="0"/>
              <a:t>aes128-sha256</a:t>
            </a:r>
            <a:endParaRPr lang="en-US" altLang="zh-CN" sz="1400"/>
          </a:p>
        </p:txBody>
      </p:sp>
      <p:grpSp>
        <p:nvGrpSpPr>
          <p:cNvPr id="12" name="组合 11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3" name="燕尾形 12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微软雅黑"/>
                </a:rPr>
                <a:t>IPSec Example</a:t>
              </a:r>
              <a:endParaRPr lang="zh-CN" altLang="en-US" b="1">
                <a:solidFill>
                  <a:prstClr val="white"/>
                </a:solidFill>
                <a:latin typeface="微软雅黑"/>
              </a:endParaRPr>
            </a:p>
          </p:txBody>
        </p:sp>
      </p:grpSp>
      <p:pic>
        <p:nvPicPr>
          <p:cNvPr id="1026" name="Picture 2" descr="C:\Users\zhaorui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84443"/>
            <a:ext cx="4838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63888" y="4963181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抓包查看</a:t>
            </a:r>
            <a:r>
              <a:rPr lang="en-US" altLang="zh-CN" sz="1400" smtClean="0">
                <a:solidFill>
                  <a:srgbClr val="FF0000"/>
                </a:solidFill>
              </a:rPr>
              <a:t>isakmp||ah||esp||icmp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956" y="1124744"/>
            <a:ext cx="7767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总结：</a:t>
            </a:r>
            <a:endParaRPr lang="en-US" altLang="zh-CN" sz="1400" smtClean="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当前我们了解的</a:t>
            </a:r>
            <a:r>
              <a:rPr lang="en-US" altLang="zh-CN" sz="1400" smtClean="0">
                <a:latin typeface="+mn-ea"/>
              </a:rPr>
              <a:t>IPSec</a:t>
            </a:r>
            <a:r>
              <a:rPr lang="zh-CN" altLang="en-US" sz="1400" smtClean="0">
                <a:latin typeface="+mn-ea"/>
              </a:rPr>
              <a:t>的基本特性，以及不同应用场景下</a:t>
            </a:r>
            <a:r>
              <a:rPr lang="en-US" altLang="zh-CN" sz="1400" smtClean="0">
                <a:latin typeface="+mn-ea"/>
              </a:rPr>
              <a:t>AH/ESP</a:t>
            </a:r>
            <a:r>
              <a:rPr lang="zh-CN" altLang="en-US" sz="1400" smtClean="0">
                <a:latin typeface="+mn-ea"/>
              </a:rPr>
              <a:t>协议、传输</a:t>
            </a:r>
            <a:r>
              <a:rPr lang="en-US" altLang="zh-CN" sz="1400" smtClean="0">
                <a:latin typeface="+mn-ea"/>
              </a:rPr>
              <a:t>/</a:t>
            </a:r>
            <a:r>
              <a:rPr lang="zh-CN" altLang="en-US" sz="1400" smtClean="0">
                <a:latin typeface="+mn-ea"/>
              </a:rPr>
              <a:t>隧道模式的选择；还了解了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基于策略的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sz="1400" smtClean="0">
                <a:latin typeface="+mn-ea"/>
              </a:rPr>
              <a:t>通过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IKEv1</a:t>
            </a:r>
            <a:r>
              <a:rPr lang="zh-CN" altLang="en-US" sz="1400" smtClean="0">
                <a:latin typeface="+mn-ea"/>
              </a:rPr>
              <a:t>协商</a:t>
            </a:r>
            <a:r>
              <a:rPr lang="en-US" altLang="zh-CN" sz="1400" smtClean="0">
                <a:latin typeface="+mn-ea"/>
              </a:rPr>
              <a:t>SA</a:t>
            </a:r>
            <a:r>
              <a:rPr lang="zh-CN" altLang="en-US" sz="1400" smtClean="0">
                <a:latin typeface="+mn-ea"/>
              </a:rPr>
              <a:t>的具体实现。</a:t>
            </a:r>
            <a:endParaRPr lang="en-US" altLang="zh-CN" sz="1400" smtClean="0">
              <a:latin typeface="+mn-ea"/>
            </a:endParaRPr>
          </a:p>
          <a:p>
            <a:endParaRPr lang="en-US" altLang="zh-CN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5175" y="1340768"/>
            <a:ext cx="77672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一、</a:t>
            </a:r>
            <a:r>
              <a:rPr lang="en-US" altLang="zh-CN" sz="1400"/>
              <a:t>IPSec wikipedia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en-US" altLang="zh-CN" sz="1400" smtClean="0">
                <a:hlinkClick r:id="rId3"/>
              </a:rPr>
              <a:t>https</a:t>
            </a:r>
            <a:r>
              <a:rPr lang="en-US" altLang="zh-CN" sz="1400">
                <a:hlinkClick r:id="rId3"/>
              </a:rPr>
              <a:t>://</a:t>
            </a:r>
            <a:r>
              <a:rPr lang="en-US" altLang="zh-CN" sz="1400" smtClean="0">
                <a:hlinkClick r:id="rId3"/>
              </a:rPr>
              <a:t>en.wikipedia.org/wiki/IPsec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smtClean="0"/>
              <a:t>二、</a:t>
            </a:r>
            <a:r>
              <a:rPr lang="en-US" altLang="zh-CN" sz="1400" smtClean="0"/>
              <a:t>IKE wikipedia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en-US" altLang="zh-CN" sz="1400">
                <a:hlinkClick r:id="rId4"/>
              </a:rPr>
              <a:t>https://</a:t>
            </a:r>
            <a:r>
              <a:rPr lang="en-US" altLang="zh-CN" sz="1400" smtClean="0">
                <a:hlinkClick r:id="rId4"/>
              </a:rPr>
              <a:t>en.wikipedia.org/wiki/Internet_Key_Exchange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smtClean="0"/>
              <a:t>三、</a:t>
            </a:r>
            <a:r>
              <a:rPr lang="en-US" altLang="zh-CN" sz="1400" smtClean="0"/>
              <a:t>IPsec </a:t>
            </a:r>
            <a:r>
              <a:rPr lang="en-US" altLang="zh-CN" sz="1400"/>
              <a:t>and related </a:t>
            </a:r>
            <a:r>
              <a:rPr lang="en-US" altLang="zh-CN" sz="1400" smtClean="0"/>
              <a:t>standards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>
                <a:hlinkClick r:id="rId5"/>
              </a:rPr>
              <a:t>https</a:t>
            </a:r>
            <a:r>
              <a:rPr lang="en-US" altLang="zh-CN" sz="1400">
                <a:hlinkClick r:id="rId5"/>
              </a:rPr>
              <a:t>://</a:t>
            </a:r>
            <a:r>
              <a:rPr lang="en-US" altLang="zh-CN" sz="1400" smtClean="0">
                <a:hlinkClick r:id="rId5"/>
              </a:rPr>
              <a:t>wiki.strongswan.org/projects/strongswan/wiki/IpsecStandards</a:t>
            </a:r>
            <a:endParaRPr lang="en-US" altLang="zh-CN" sz="1400" smtClean="0"/>
          </a:p>
          <a:p>
            <a:endParaRPr lang="zh-CN" altLang="en-US" sz="1400"/>
          </a:p>
        </p:txBody>
      </p:sp>
      <p:grpSp>
        <p:nvGrpSpPr>
          <p:cNvPr id="15" name="组合 14"/>
          <p:cNvGrpSpPr/>
          <p:nvPr/>
        </p:nvGrpSpPr>
        <p:grpSpPr>
          <a:xfrm>
            <a:off x="-14892" y="116632"/>
            <a:ext cx="3362756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6" name="燕尾形 1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>
                  <a:solidFill>
                    <a:prstClr val="white"/>
                  </a:solidFill>
                  <a:latin typeface="微软雅黑"/>
                </a:rPr>
                <a:t>IPSec 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794542" y="2564904"/>
            <a:ext cx="2873802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>
                <a:latin typeface="Calibri" pitchFamily="34" charset="0"/>
                <a:ea typeface="Arial Unicode MS" pitchFamily="34" charset="-122"/>
                <a:cs typeface="Calibri" pitchFamily="34" charset="0"/>
              </a:rPr>
              <a:t>THANK YOU !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858" y="155740"/>
            <a:ext cx="27987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  录</a:t>
            </a:r>
            <a:endParaRPr lang="en-US" altLang="zh-CN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特性</a:t>
            </a:r>
            <a:r>
              <a:rPr lang="zh-CN" altLang="en-US" sz="1600">
                <a:latin typeface="+mn-ea"/>
              </a:rPr>
              <a:t>简介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体系结构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方案聚焦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安全策略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安全关联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+mn-ea"/>
              </a:rPr>
              <a:t>IPSec</a:t>
            </a:r>
            <a:r>
              <a:rPr lang="zh-CN" altLang="en-US" sz="1600">
                <a:latin typeface="+mn-ea"/>
              </a:rPr>
              <a:t>的实现</a:t>
            </a:r>
            <a:endParaRPr lang="en-US" altLang="zh-CN" sz="16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安全协议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操作模式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应用场景</a:t>
            </a: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</a:t>
            </a:r>
            <a:r>
              <a:rPr lang="zh-CN" altLang="en-US" sz="1600" smtClean="0">
                <a:latin typeface="+mn-ea"/>
              </a:rPr>
              <a:t>与</a:t>
            </a:r>
            <a:r>
              <a:rPr lang="en-US" altLang="zh-CN" sz="1600" smtClean="0">
                <a:latin typeface="+mn-ea"/>
              </a:rPr>
              <a:t>NAT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+mn-ea"/>
              </a:rPr>
              <a:t>IPSec Example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+mn-ea"/>
              </a:rPr>
              <a:t>IPSec Documentation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+mn-ea"/>
            </a:endParaRPr>
          </a:p>
        </p:txBody>
      </p:sp>
      <p:pic>
        <p:nvPicPr>
          <p:cNvPr id="8" name="Picture 2" descr="https://www.linuxidc.com/upload/2015_06/1506091040618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3405813" cy="233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09" y="836815"/>
            <a:ext cx="861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首先我们</a:t>
            </a:r>
            <a:r>
              <a:rPr lang="zh-CN" altLang="en-US" sz="1400">
                <a:latin typeface="+mn-ea"/>
              </a:rPr>
              <a:t>通过一个小故事，分析一下通信过程中可能出现安全隐患</a:t>
            </a:r>
            <a:r>
              <a:rPr lang="zh-CN" altLang="en-US" sz="1400" smtClean="0">
                <a:latin typeface="+mn-ea"/>
              </a:rPr>
              <a:t>。假设</a:t>
            </a:r>
            <a:r>
              <a:rPr lang="en-US" altLang="zh-CN" sz="1400">
                <a:latin typeface="+mn-ea"/>
              </a:rPr>
              <a:t>Alice</a:t>
            </a:r>
            <a:r>
              <a:rPr lang="zh-CN" altLang="en-US" sz="1400">
                <a:latin typeface="+mn-ea"/>
              </a:rPr>
              <a:t>和</a:t>
            </a:r>
            <a:r>
              <a:rPr lang="en-US" altLang="zh-CN" sz="1400">
                <a:latin typeface="+mn-ea"/>
              </a:rPr>
              <a:t>Bob</a:t>
            </a:r>
            <a:r>
              <a:rPr lang="zh-CN" altLang="en-US" sz="1400">
                <a:latin typeface="+mn-ea"/>
              </a:rPr>
              <a:t>需要通信，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是入侵者，企图干扰两个人的通信。那么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采用哪些方式达到目的，如何</a:t>
            </a:r>
            <a:r>
              <a:rPr lang="zh-CN" altLang="en-US" sz="1400" smtClean="0">
                <a:latin typeface="+mn-ea"/>
              </a:rPr>
              <a:t>预防呢？</a:t>
            </a:r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85" y="5508806"/>
            <a:ext cx="3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提供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了数据的抗重传功能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029" y="1700808"/>
            <a:ext cx="8611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+mn-ea"/>
              </a:rPr>
              <a:t>（</a:t>
            </a:r>
            <a:r>
              <a:rPr lang="en-US" altLang="zh-CN" sz="1400">
                <a:latin typeface="+mn-ea"/>
              </a:rPr>
              <a:t>1</a:t>
            </a:r>
            <a:r>
              <a:rPr lang="zh-CN" altLang="en-US" sz="1400">
                <a:latin typeface="+mn-ea"/>
              </a:rPr>
              <a:t>）伪造身份：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伪装成</a:t>
            </a:r>
            <a:r>
              <a:rPr lang="en-US" altLang="zh-CN" sz="1400">
                <a:latin typeface="+mn-ea"/>
              </a:rPr>
              <a:t>Alice</a:t>
            </a:r>
            <a:r>
              <a:rPr lang="zh-CN" altLang="en-US" sz="1400">
                <a:latin typeface="+mn-ea"/>
              </a:rPr>
              <a:t>与</a:t>
            </a:r>
            <a:r>
              <a:rPr lang="en-US" altLang="zh-CN" sz="1400">
                <a:latin typeface="+mn-ea"/>
              </a:rPr>
              <a:t>Bob</a:t>
            </a:r>
            <a:r>
              <a:rPr lang="zh-CN" altLang="en-US" sz="1400">
                <a:latin typeface="+mn-ea"/>
              </a:rPr>
              <a:t>进行通信，这样</a:t>
            </a:r>
            <a:r>
              <a:rPr lang="en-US" altLang="zh-CN" sz="1400">
                <a:latin typeface="+mn-ea"/>
              </a:rPr>
              <a:t>Bob</a:t>
            </a:r>
            <a:r>
              <a:rPr lang="zh-CN" altLang="en-US" sz="1400">
                <a:latin typeface="+mn-ea"/>
              </a:rPr>
              <a:t>通信的对象就是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而不是</a:t>
            </a:r>
            <a:r>
              <a:rPr lang="en-US" altLang="zh-CN" sz="1400">
                <a:latin typeface="+mn-ea"/>
              </a:rPr>
              <a:t>Alice</a:t>
            </a:r>
            <a:r>
              <a:rPr lang="zh-CN" altLang="en-US" sz="1400" smtClean="0">
                <a:latin typeface="+mn-ea"/>
              </a:rPr>
              <a:t>。</a:t>
            </a:r>
            <a:endParaRPr lang="zh-CN" altLang="en-US" sz="1400" i="1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385" y="2008585"/>
            <a:ext cx="8611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提供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了身份认证功能，通过密码（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PSK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）和证书（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CA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）等方式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，确认对方身份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11" y="2708920"/>
            <a:ext cx="431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</a:rPr>
              <a:t>（</a:t>
            </a:r>
            <a:r>
              <a:rPr lang="en-US" altLang="zh-CN" sz="1400">
                <a:latin typeface="+mn-ea"/>
              </a:rPr>
              <a:t>2</a:t>
            </a:r>
            <a:r>
              <a:rPr lang="zh-CN" altLang="en-US" sz="1400">
                <a:latin typeface="+mn-ea"/>
              </a:rPr>
              <a:t>）监听：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可以监听</a:t>
            </a:r>
            <a:r>
              <a:rPr lang="en-US" altLang="zh-CN" sz="1400">
                <a:latin typeface="+mn-ea"/>
              </a:rPr>
              <a:t>Alice</a:t>
            </a:r>
            <a:r>
              <a:rPr lang="zh-CN" altLang="en-US" sz="1400">
                <a:latin typeface="+mn-ea"/>
              </a:rPr>
              <a:t>和</a:t>
            </a:r>
            <a:r>
              <a:rPr lang="en-US" altLang="zh-CN" sz="1400">
                <a:latin typeface="+mn-ea"/>
              </a:rPr>
              <a:t>Bob</a:t>
            </a:r>
            <a:r>
              <a:rPr lang="zh-CN" altLang="en-US" sz="1400">
                <a:latin typeface="+mn-ea"/>
              </a:rPr>
              <a:t>之间通信内容</a:t>
            </a:r>
            <a:r>
              <a:rPr lang="zh-CN" altLang="en-US" sz="1400" smtClean="0">
                <a:latin typeface="+mn-ea"/>
              </a:rPr>
              <a:t>。</a:t>
            </a:r>
            <a:endParaRPr lang="zh-CN" altLang="en-US" sz="14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211" y="3016697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可以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对通信内容进行加密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210" y="3707740"/>
            <a:ext cx="710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</a:rPr>
              <a:t>（</a:t>
            </a:r>
            <a:r>
              <a:rPr lang="en-US" altLang="zh-CN" sz="1400">
                <a:latin typeface="+mn-ea"/>
              </a:rPr>
              <a:t>3</a:t>
            </a:r>
            <a:r>
              <a:rPr lang="zh-CN" altLang="en-US" sz="1400">
                <a:latin typeface="+mn-ea"/>
              </a:rPr>
              <a:t>）数据篡改：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伪装成</a:t>
            </a:r>
            <a:r>
              <a:rPr lang="en-US" altLang="zh-CN" sz="1400">
                <a:latin typeface="+mn-ea"/>
              </a:rPr>
              <a:t>Alice</a:t>
            </a:r>
            <a:r>
              <a:rPr lang="zh-CN" altLang="en-US" sz="1400">
                <a:latin typeface="+mn-ea"/>
              </a:rPr>
              <a:t>的网关，这样</a:t>
            </a:r>
            <a:r>
              <a:rPr lang="en-US" altLang="zh-CN" sz="1400">
                <a:latin typeface="+mn-ea"/>
              </a:rPr>
              <a:t>Alice</a:t>
            </a:r>
            <a:r>
              <a:rPr lang="zh-CN" altLang="en-US" sz="1400">
                <a:latin typeface="+mn-ea"/>
              </a:rPr>
              <a:t>发送的内容都必须经过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转发出去，只要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随便修改数据，</a:t>
            </a:r>
            <a:r>
              <a:rPr lang="en-US" altLang="zh-CN" sz="1400">
                <a:latin typeface="+mn-ea"/>
              </a:rPr>
              <a:t>Bob</a:t>
            </a:r>
            <a:r>
              <a:rPr lang="zh-CN" altLang="en-US" sz="1400">
                <a:latin typeface="+mn-ea"/>
              </a:rPr>
              <a:t>就无法正常解密。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210" y="4291072"/>
            <a:ext cx="544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提供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数据完整性验证，可以让</a:t>
            </a:r>
            <a:r>
              <a:rPr lang="en-US" altLang="zh-CN" sz="1400">
                <a:solidFill>
                  <a:srgbClr val="FF0000"/>
                </a:solidFill>
                <a:latin typeface="+mn-ea"/>
              </a:rPr>
              <a:t>Bob</a:t>
            </a:r>
            <a:r>
              <a:rPr lang="zh-CN" altLang="en-US" sz="1400">
                <a:solidFill>
                  <a:srgbClr val="FF0000"/>
                </a:solidFill>
                <a:latin typeface="+mn-ea"/>
              </a:rPr>
              <a:t>及时发现数据是否被篡改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165" y="4985586"/>
            <a:ext cx="544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n-ea"/>
              </a:rPr>
              <a:t>（</a:t>
            </a:r>
            <a:r>
              <a:rPr lang="en-US" altLang="zh-CN" sz="1400">
                <a:latin typeface="+mn-ea"/>
              </a:rPr>
              <a:t>4</a:t>
            </a:r>
            <a:r>
              <a:rPr lang="zh-CN" altLang="en-US" sz="1400">
                <a:latin typeface="+mn-ea"/>
              </a:rPr>
              <a:t>）重传攻击：</a:t>
            </a:r>
            <a:r>
              <a:rPr lang="en-US" altLang="zh-CN" sz="1400">
                <a:latin typeface="+mn-ea"/>
              </a:rPr>
              <a:t>Eve</a:t>
            </a:r>
            <a:r>
              <a:rPr lang="zh-CN" altLang="en-US" sz="1400">
                <a:latin typeface="+mn-ea"/>
              </a:rPr>
              <a:t>实在没有办法了，只要反复地重传数据，这样</a:t>
            </a:r>
            <a:r>
              <a:rPr lang="en-US" altLang="zh-CN" sz="1400">
                <a:latin typeface="+mn-ea"/>
              </a:rPr>
              <a:t>Bob</a:t>
            </a:r>
            <a:r>
              <a:rPr lang="zh-CN" altLang="en-US" sz="1400">
                <a:latin typeface="+mn-ea"/>
              </a:rPr>
              <a:t>看到了大量了垃圾数据。</a:t>
            </a:r>
          </a:p>
        </p:txBody>
      </p:sp>
      <p:pic>
        <p:nvPicPr>
          <p:cNvPr id="18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13" y="4363379"/>
            <a:ext cx="2286814" cy="181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燕尾形 20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特性简介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91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574" y="4489375"/>
            <a:ext cx="441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400" b="1" smtClean="0">
                <a:latin typeface="+mn-ea"/>
              </a:rPr>
              <a:t>用于网络认证和加密的一些算法</a:t>
            </a:r>
            <a:endParaRPr lang="en-US" altLang="zh-CN" sz="1400" b="1" smtClean="0"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pic>
        <p:nvPicPr>
          <p:cNvPr id="18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66332"/>
            <a:ext cx="1222921" cy="18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体系结构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5574" y="1032991"/>
            <a:ext cx="4570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IPSec</a:t>
            </a:r>
            <a:r>
              <a:rPr lang="zh-CN" altLang="en-US" sz="1400"/>
              <a:t>协议不是一个单独的协议，而是一整套体系结构</a:t>
            </a:r>
            <a:r>
              <a:rPr lang="zh-CN" altLang="en-US" sz="1400" smtClean="0"/>
              <a:t>：</a:t>
            </a:r>
            <a:endParaRPr lang="zh-CN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549429" y="1556792"/>
            <a:ext cx="61328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400" b="1"/>
              <a:t>密钥交换协议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IKE (Internet Key Exchange</a:t>
            </a:r>
            <a:r>
              <a:rPr lang="zh-CN" altLang="en-US" sz="1400"/>
              <a:t>，密钥交换协议</a:t>
            </a:r>
            <a:r>
              <a:rPr lang="en-US" altLang="zh-CN" sz="1400"/>
              <a:t>)</a:t>
            </a:r>
            <a:r>
              <a:rPr lang="zh-CN" altLang="en-US" sz="1400"/>
              <a:t>，应用层协议，使用</a:t>
            </a:r>
            <a:r>
              <a:rPr lang="en-US" altLang="zh-CN" sz="1400"/>
              <a:t>UDP:500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  IKE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有两个版本，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IKEv1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IKEv2</a:t>
            </a:r>
            <a:r>
              <a:rPr lang="zh-CN" altLang="en-US" sz="1400" smtClean="0">
                <a:solidFill>
                  <a:srgbClr val="FF0000"/>
                </a:solidFill>
                <a:latin typeface="+mn-ea"/>
              </a:rPr>
              <a:t>，两个版本不兼容。</a:t>
            </a:r>
            <a:endParaRPr lang="en-US" altLang="zh-CN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574" y="2454054"/>
            <a:ext cx="6326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400" b="1">
                <a:latin typeface="+mn-ea"/>
              </a:rPr>
              <a:t>安全协议</a:t>
            </a:r>
            <a:endParaRPr lang="en-US" altLang="zh-CN" sz="1400" b="1">
              <a:latin typeface="+mn-ea"/>
            </a:endParaRPr>
          </a:p>
          <a:p>
            <a:r>
              <a:rPr lang="en-US" altLang="zh-CN" sz="1400">
                <a:latin typeface="+mn-ea"/>
              </a:rPr>
              <a:t>  AH (Authentication Header</a:t>
            </a:r>
            <a:r>
              <a:rPr lang="zh-CN" altLang="en-US" sz="1400">
                <a:latin typeface="+mn-ea"/>
              </a:rPr>
              <a:t>，认证头协议</a:t>
            </a:r>
            <a:r>
              <a:rPr lang="en-US" altLang="zh-CN" sz="1400">
                <a:latin typeface="+mn-ea"/>
              </a:rPr>
              <a:t>)</a:t>
            </a:r>
            <a:r>
              <a:rPr lang="zh-CN" altLang="en-US" sz="1400">
                <a:latin typeface="+mn-ea"/>
              </a:rPr>
              <a:t>，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协议号</a:t>
            </a:r>
            <a:r>
              <a:rPr lang="en-US" altLang="zh-CN" sz="1400">
                <a:latin typeface="+mn-ea"/>
              </a:rPr>
              <a:t>51</a:t>
            </a:r>
            <a:r>
              <a:rPr lang="zh-CN" altLang="en-US" sz="1400">
                <a:latin typeface="+mn-ea"/>
              </a:rPr>
              <a:t>。</a:t>
            </a:r>
            <a:endParaRPr lang="en-US" altLang="zh-CN" sz="140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r>
              <a:rPr lang="en-US" altLang="zh-CN" sz="1400">
                <a:latin typeface="+mn-ea"/>
              </a:rPr>
              <a:t>  ESP (Encapsulating Security Payload</a:t>
            </a:r>
            <a:r>
              <a:rPr lang="zh-CN" altLang="en-US" sz="1400">
                <a:latin typeface="+mn-ea"/>
              </a:rPr>
              <a:t>，封装安全载荷协议</a:t>
            </a:r>
            <a:r>
              <a:rPr lang="en-US" altLang="zh-CN" sz="1400">
                <a:latin typeface="+mn-ea"/>
              </a:rPr>
              <a:t>)</a:t>
            </a:r>
            <a:r>
              <a:rPr lang="zh-CN" altLang="en-US" sz="1400">
                <a:latin typeface="+mn-ea"/>
              </a:rPr>
              <a:t>，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协议号</a:t>
            </a:r>
            <a:r>
              <a:rPr lang="en-US" altLang="zh-CN" sz="1400">
                <a:latin typeface="+mn-ea"/>
              </a:rPr>
              <a:t>50</a:t>
            </a:r>
            <a:r>
              <a:rPr lang="zh-CN" altLang="en-US" sz="1400" smtClean="0">
                <a:latin typeface="+mn-ea"/>
              </a:rPr>
              <a:t>。</a:t>
            </a:r>
            <a:endParaRPr lang="en-US" altLang="zh-CN" sz="14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574" y="3678190"/>
            <a:ext cx="721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400" b="1">
                <a:latin typeface="+mn-ea"/>
              </a:rPr>
              <a:t>安全关联</a:t>
            </a:r>
            <a:endParaRPr lang="en-US" altLang="zh-CN" sz="1400" b="1">
              <a:latin typeface="+mn-ea"/>
            </a:endParaRPr>
          </a:p>
          <a:p>
            <a:r>
              <a:rPr lang="en-US" altLang="zh-CN" sz="1400">
                <a:latin typeface="+mn-ea"/>
              </a:rPr>
              <a:t>  SA (Security Associations</a:t>
            </a:r>
            <a:r>
              <a:rPr lang="zh-CN" altLang="en-US" sz="1400">
                <a:latin typeface="+mn-ea"/>
              </a:rPr>
              <a:t>，安全关联</a:t>
            </a:r>
            <a:r>
              <a:rPr lang="en-US" altLang="zh-CN" sz="1400">
                <a:latin typeface="+mn-ea"/>
              </a:rPr>
              <a:t>),</a:t>
            </a:r>
            <a:r>
              <a:rPr lang="zh-CN" altLang="en-US" sz="1400">
                <a:latin typeface="+mn-ea"/>
              </a:rPr>
              <a:t>负责将安全服务和使用该服务的通信流相联系</a:t>
            </a:r>
            <a:r>
              <a:rPr lang="zh-CN" altLang="en-US" sz="1400" smtClean="0">
                <a:latin typeface="+mn-ea"/>
              </a:rPr>
              <a:t>。</a:t>
            </a:r>
            <a:endParaRPr lang="en-US" altLang="zh-CN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4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ea typeface="微软雅黑"/>
              </a:rPr>
              <a:t>成都天软信息技术有限公司</a:t>
            </a:r>
            <a:endParaRPr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Picture 2" descr="http://www.h3c.com.cn/res/201005/12/20100512_977664_image006_675214_30005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449564" cy="484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微软雅黑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微软雅黑"/>
                </a:rPr>
                <a:t>方案聚焦</a:t>
              </a:r>
              <a:endParaRPr lang="zh-CN" altLang="en-US" b="1">
                <a:solidFill>
                  <a:prstClr val="white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775" y="1192501"/>
            <a:ext cx="8288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+mn-ea"/>
              </a:rPr>
              <a:t>SP </a:t>
            </a:r>
            <a:r>
              <a:rPr lang="en-US" altLang="zh-CN" sz="1400" b="1">
                <a:latin typeface="+mn-ea"/>
              </a:rPr>
              <a:t>(Security </a:t>
            </a:r>
            <a:r>
              <a:rPr lang="en-US" altLang="zh-CN" sz="1400" b="1" smtClean="0">
                <a:latin typeface="+mn-ea"/>
              </a:rPr>
              <a:t>Policy</a:t>
            </a:r>
            <a:r>
              <a:rPr lang="zh-CN" altLang="en-US" sz="1400" b="1" smtClean="0">
                <a:latin typeface="+mn-ea"/>
              </a:rPr>
              <a:t>，安全策略</a:t>
            </a:r>
            <a:r>
              <a:rPr lang="en-US" altLang="zh-CN" sz="1400" b="1" smtClean="0">
                <a:latin typeface="+mn-ea"/>
              </a:rPr>
              <a:t>)</a:t>
            </a:r>
            <a:r>
              <a:rPr lang="zh-CN" altLang="en-US" sz="1400" smtClean="0">
                <a:latin typeface="+mn-ea"/>
              </a:rPr>
              <a:t>，定义对满足条件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报文进行安全处理的规则。即一条路由</a:t>
            </a:r>
            <a:r>
              <a:rPr lang="zh-CN" altLang="en-US" sz="1400" smtClean="0">
                <a:latin typeface="+mn-ea"/>
              </a:rPr>
              <a:t>。称为</a:t>
            </a:r>
            <a:r>
              <a:rPr lang="en-US" altLang="zh-CN" sz="1400" smtClean="0">
                <a:solidFill>
                  <a:srgbClr val="FF0000"/>
                </a:solidFill>
                <a:latin typeface="+mn-ea"/>
              </a:rPr>
              <a:t>eroute</a:t>
            </a:r>
            <a:r>
              <a:rPr lang="zh-CN" altLang="en-US" sz="1400" smtClean="0">
                <a:latin typeface="+mn-ea"/>
              </a:rPr>
              <a:t>。</a:t>
            </a:r>
            <a:endParaRPr lang="en-US" altLang="zh-CN" sz="1400" smtClean="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或者另一描述：安全策略是用来识别一个数据包是应该处理、忽略、还是应该丢弃。</a:t>
            </a:r>
            <a:endParaRPr lang="en-US" altLang="zh-CN" sz="1400" smtClean="0"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3" name="燕尾形 12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安全策略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2775" y="3717032"/>
            <a:ext cx="7096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+mn-ea"/>
              </a:rPr>
              <a:t>SPD (Security Policy Database</a:t>
            </a:r>
            <a:r>
              <a:rPr lang="zh-CN" altLang="en-US" sz="1400" b="1" smtClean="0">
                <a:latin typeface="+mn-ea"/>
              </a:rPr>
              <a:t>，安全策略数据库</a:t>
            </a:r>
            <a:r>
              <a:rPr lang="en-US" altLang="zh-CN" sz="1400" b="1" smtClean="0">
                <a:latin typeface="+mn-ea"/>
              </a:rPr>
              <a:t>)</a:t>
            </a:r>
            <a:r>
              <a:rPr lang="zh-CN" altLang="en-US" sz="1400" smtClean="0">
                <a:latin typeface="+mn-ea"/>
              </a:rPr>
              <a:t>，存放所有本机安全策略的集合。</a:t>
            </a:r>
            <a:endParaRPr lang="zh-CN" altLang="en-US" sz="14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775" y="2348880"/>
            <a:ext cx="777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内容包括</a:t>
            </a:r>
            <a:r>
              <a:rPr lang="zh-CN" altLang="en-US" sz="1400">
                <a:latin typeface="+mn-ea"/>
              </a:rPr>
              <a:t>源、目的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地址、掩码、端口，传输层协议，动作</a:t>
            </a:r>
            <a:r>
              <a:rPr lang="en-US" altLang="zh-CN" sz="1400">
                <a:latin typeface="+mn-ea"/>
              </a:rPr>
              <a:t>(</a:t>
            </a:r>
            <a:r>
              <a:rPr lang="zh-CN" altLang="en-US" sz="1400">
                <a:latin typeface="+mn-ea"/>
              </a:rPr>
              <a:t>丢弃、绕过、应用</a:t>
            </a:r>
            <a:r>
              <a:rPr lang="en-US" altLang="zh-CN" sz="1400">
                <a:latin typeface="+mn-ea"/>
              </a:rPr>
              <a:t>)</a:t>
            </a:r>
            <a:r>
              <a:rPr lang="zh-CN" altLang="en-US" sz="1400">
                <a:latin typeface="+mn-ea"/>
              </a:rPr>
              <a:t>，进出标志，标识符，</a:t>
            </a:r>
            <a:r>
              <a:rPr lang="en-US" altLang="zh-CN" sz="1400">
                <a:latin typeface="+mn-ea"/>
              </a:rPr>
              <a:t>SA</a:t>
            </a:r>
            <a:r>
              <a:rPr lang="zh-CN" altLang="en-US" sz="1400">
                <a:latin typeface="+mn-ea"/>
              </a:rPr>
              <a:t>和策略指针。</a:t>
            </a:r>
          </a:p>
        </p:txBody>
      </p:sp>
    </p:spTree>
    <p:extLst>
      <p:ext uri="{BB962C8B-B14F-4D97-AF65-F5344CB8AC3E}">
        <p14:creationId xmlns:p14="http://schemas.microsoft.com/office/powerpoint/2010/main" val="12851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512" y="4212375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+mn-ea"/>
              </a:rPr>
              <a:t>对等体之间的</a:t>
            </a:r>
            <a:r>
              <a:rPr lang="en-US" altLang="zh-CN" sz="1400" smtClean="0">
                <a:latin typeface="+mn-ea"/>
              </a:rPr>
              <a:t>IKE SA</a:t>
            </a:r>
            <a:r>
              <a:rPr lang="zh-CN" altLang="en-US" sz="1400" smtClean="0">
                <a:latin typeface="+mn-ea"/>
              </a:rPr>
              <a:t>只能有一个</a:t>
            </a:r>
            <a:endParaRPr lang="en-US" altLang="zh-CN" sz="1400" smtClean="0">
              <a:latin typeface="+mn-ea"/>
            </a:endParaRPr>
          </a:p>
          <a:p>
            <a:endParaRPr lang="en-US" altLang="zh-CN" sz="1400" smtClean="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对等体之间的</a:t>
            </a:r>
            <a:r>
              <a:rPr lang="en-US" altLang="zh-CN" sz="1400" smtClean="0">
                <a:latin typeface="+mn-ea"/>
              </a:rPr>
              <a:t>IPSec SA</a:t>
            </a:r>
            <a:r>
              <a:rPr lang="zh-CN" altLang="en-US" sz="1400" smtClean="0">
                <a:latin typeface="+mn-ea"/>
              </a:rPr>
              <a:t>可以有多个</a:t>
            </a:r>
            <a:endParaRPr lang="zh-CN" altLang="en-US" sz="140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62907" y="4131077"/>
            <a:ext cx="36374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+mn-ea"/>
              </a:rPr>
              <a:t>* </a:t>
            </a:r>
            <a:r>
              <a:rPr lang="en-US" altLang="zh-CN" sz="1400" smtClean="0">
                <a:latin typeface="+mn-ea"/>
              </a:rPr>
              <a:t>SA</a:t>
            </a:r>
            <a:r>
              <a:rPr lang="zh-CN" altLang="en-US" sz="1400" smtClean="0">
                <a:latin typeface="+mn-ea"/>
              </a:rPr>
              <a:t>三</a:t>
            </a:r>
            <a:r>
              <a:rPr lang="zh-CN" altLang="en-US" sz="1400">
                <a:latin typeface="+mn-ea"/>
              </a:rPr>
              <a:t>因素：</a:t>
            </a:r>
            <a:endParaRPr lang="en-US" altLang="zh-CN" sz="140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latin typeface="+mn-ea"/>
              </a:rPr>
              <a:t>安全参数索引</a:t>
            </a:r>
            <a:r>
              <a:rPr lang="en-US" altLang="zh-CN" sz="1400">
                <a:latin typeface="+mn-ea"/>
              </a:rPr>
              <a:t>SPI</a:t>
            </a:r>
          </a:p>
          <a:p>
            <a:pPr marL="342900" indent="-342900">
              <a:buAutoNum type="arabicPeriod"/>
            </a:pPr>
            <a:r>
              <a:rPr lang="en-US" altLang="zh-CN" sz="1400">
                <a:latin typeface="+mn-ea"/>
              </a:rPr>
              <a:t>IPSec</a:t>
            </a:r>
            <a:r>
              <a:rPr lang="zh-CN" altLang="en-US" sz="1400">
                <a:latin typeface="+mn-ea"/>
              </a:rPr>
              <a:t>协议值，如</a:t>
            </a:r>
            <a:r>
              <a:rPr lang="en-US" altLang="zh-CN" sz="1400">
                <a:latin typeface="+mn-ea"/>
              </a:rPr>
              <a:t>ESP</a:t>
            </a:r>
            <a:r>
              <a:rPr lang="zh-CN" altLang="en-US" sz="1400">
                <a:latin typeface="+mn-ea"/>
              </a:rPr>
              <a:t>、</a:t>
            </a:r>
            <a:r>
              <a:rPr lang="en-US" altLang="zh-CN" sz="1400">
                <a:latin typeface="+mn-ea"/>
              </a:rPr>
              <a:t>AH</a:t>
            </a:r>
          </a:p>
          <a:p>
            <a:pPr marL="342900" indent="-342900">
              <a:buAutoNum type="arabicPeriod"/>
            </a:pP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报文的目的地址</a:t>
            </a:r>
            <a:r>
              <a:rPr lang="zh-CN" altLang="en-US" sz="1400">
                <a:latin typeface="+mn-ea"/>
              </a:rPr>
              <a:t>，决定了</a:t>
            </a:r>
            <a:r>
              <a:rPr lang="en-US" altLang="zh-CN" sz="1400">
                <a:latin typeface="+mn-ea"/>
              </a:rPr>
              <a:t>SA</a:t>
            </a:r>
            <a:r>
              <a:rPr lang="zh-CN" altLang="en-US" sz="1400">
                <a:latin typeface="+mn-ea"/>
              </a:rPr>
              <a:t>的方向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808" y="1901150"/>
            <a:ext cx="78406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+mn-ea"/>
              </a:rPr>
              <a:t>SA</a:t>
            </a:r>
            <a:r>
              <a:rPr lang="zh-CN" altLang="en-US" sz="1400" smtClean="0">
                <a:latin typeface="+mn-ea"/>
              </a:rPr>
              <a:t>分为两种：</a:t>
            </a:r>
            <a:endParaRPr lang="en-US" altLang="zh-CN" sz="1400" smtClean="0">
              <a:latin typeface="+mn-ea"/>
            </a:endParaRPr>
          </a:p>
          <a:p>
            <a:endParaRPr lang="en-US" altLang="zh-CN" sz="1400">
              <a:latin typeface="+mn-ea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1400" b="1" smtClean="0">
                <a:latin typeface="+mn-ea"/>
              </a:rPr>
              <a:t>IKE SA</a:t>
            </a:r>
          </a:p>
          <a:p>
            <a:pPr lvl="2"/>
            <a:r>
              <a:rPr lang="zh-CN" altLang="en-US" sz="1400" smtClean="0">
                <a:latin typeface="+mn-ea"/>
              </a:rPr>
              <a:t>协商对</a:t>
            </a:r>
            <a:r>
              <a:rPr lang="en-US" altLang="zh-CN" sz="1400" smtClean="0">
                <a:latin typeface="+mn-ea"/>
              </a:rPr>
              <a:t>IKE</a:t>
            </a:r>
            <a:r>
              <a:rPr lang="zh-CN" altLang="en-US" sz="1400" smtClean="0">
                <a:latin typeface="+mn-ea"/>
              </a:rPr>
              <a:t>数据流进行加密以及对对等体进行验证的算法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对密钥的加密和</a:t>
            </a:r>
            <a:r>
              <a:rPr lang="en-US" altLang="zh-CN" sz="1400" smtClean="0">
                <a:latin typeface="+mn-ea"/>
              </a:rPr>
              <a:t>peer</a:t>
            </a:r>
            <a:r>
              <a:rPr lang="zh-CN" altLang="en-US" sz="1400" smtClean="0">
                <a:latin typeface="+mn-ea"/>
              </a:rPr>
              <a:t>的认证</a:t>
            </a:r>
            <a:r>
              <a:rPr lang="en-US" altLang="zh-CN" sz="1400" smtClean="0">
                <a:latin typeface="+mn-ea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CN" sz="1400" smtClean="0">
              <a:latin typeface="+mn-ea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zh-CN" sz="1400">
              <a:latin typeface="+mn-ea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1400" b="1" smtClean="0">
                <a:latin typeface="+mn-ea"/>
              </a:rPr>
              <a:t>IPSec/CHILD SA</a:t>
            </a:r>
          </a:p>
          <a:p>
            <a:pPr lvl="2"/>
            <a:r>
              <a:rPr lang="zh-CN" altLang="en-US" sz="1400" smtClean="0">
                <a:latin typeface="+mn-ea"/>
              </a:rPr>
              <a:t>协商对对等体之间的</a:t>
            </a:r>
            <a:r>
              <a:rPr lang="en-US" altLang="zh-CN" sz="1400" smtClean="0">
                <a:latin typeface="+mn-ea"/>
              </a:rPr>
              <a:t>IP</a:t>
            </a:r>
            <a:r>
              <a:rPr lang="zh-CN" altLang="en-US" sz="1400" smtClean="0">
                <a:latin typeface="+mn-ea"/>
              </a:rPr>
              <a:t>数据流进行加密的算法</a:t>
            </a:r>
            <a:endParaRPr lang="zh-CN" altLang="en-US" sz="1400">
              <a:latin typeface="+mn-ea"/>
            </a:endParaRPr>
          </a:p>
        </p:txBody>
      </p:sp>
      <p:pic>
        <p:nvPicPr>
          <p:cNvPr id="9224" name="Picture 8" descr="Image result for security associ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06" y="5875111"/>
            <a:ext cx="578225" cy="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security associ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40" y="5865104"/>
            <a:ext cx="584002" cy="5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Image result for security associ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79" y="5861824"/>
            <a:ext cx="504056" cy="5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Security Police Associ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92" y="586182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Security Forces Associ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18" y="5862453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安全关联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0375" y="5219113"/>
            <a:ext cx="7595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+mn-ea"/>
              </a:rPr>
              <a:t>SAD (Security Association Database</a:t>
            </a:r>
            <a:r>
              <a:rPr lang="zh-CN" altLang="en-US" sz="1400" b="1" smtClean="0">
                <a:latin typeface="+mn-ea"/>
              </a:rPr>
              <a:t>，安全关联数据库</a:t>
            </a:r>
            <a:r>
              <a:rPr lang="en-US" altLang="zh-CN" sz="1400" b="1" smtClean="0">
                <a:latin typeface="+mn-ea"/>
              </a:rPr>
              <a:t>)</a:t>
            </a:r>
            <a:r>
              <a:rPr lang="zh-CN" altLang="en-US" sz="1400" smtClean="0">
                <a:latin typeface="+mn-ea"/>
              </a:rPr>
              <a:t>，存放本机所有安全关联的集合。</a:t>
            </a:r>
            <a:endParaRPr lang="zh-CN" altLang="en-US" sz="14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809" y="993559"/>
            <a:ext cx="798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+mn-ea"/>
              </a:rPr>
              <a:t>SA</a:t>
            </a:r>
            <a:r>
              <a:rPr lang="zh-CN" altLang="en-US" sz="1400">
                <a:latin typeface="+mn-ea"/>
              </a:rPr>
              <a:t>内容</a:t>
            </a:r>
            <a:r>
              <a:rPr lang="zh-CN" altLang="en-US" sz="1400" smtClean="0">
                <a:latin typeface="+mn-ea"/>
              </a:rPr>
              <a:t>包括</a:t>
            </a:r>
            <a:r>
              <a:rPr lang="zh-CN" altLang="en-US" sz="1400">
                <a:latin typeface="+mn-ea"/>
              </a:rPr>
              <a:t>目的</a:t>
            </a:r>
            <a:r>
              <a:rPr lang="en-US" altLang="zh-CN" sz="1400">
                <a:latin typeface="+mn-ea"/>
              </a:rPr>
              <a:t>IP</a:t>
            </a:r>
            <a:r>
              <a:rPr lang="zh-CN" altLang="en-US" sz="1400">
                <a:latin typeface="+mn-ea"/>
              </a:rPr>
              <a:t>地址、安全协议，</a:t>
            </a:r>
            <a:r>
              <a:rPr lang="en-US" altLang="zh-CN" sz="1400">
                <a:latin typeface="+mn-ea"/>
              </a:rPr>
              <a:t>SPI</a:t>
            </a:r>
            <a:r>
              <a:rPr lang="zh-CN" altLang="en-US" sz="1400">
                <a:latin typeface="+mn-ea"/>
              </a:rPr>
              <a:t>，序列号计数器，序列号溢出标志、抗重播窗口、</a:t>
            </a:r>
            <a:r>
              <a:rPr lang="en-US" altLang="zh-CN" sz="1400">
                <a:latin typeface="+mn-ea"/>
              </a:rPr>
              <a:t>SA</a:t>
            </a:r>
            <a:r>
              <a:rPr lang="zh-CN" altLang="en-US" sz="1400">
                <a:latin typeface="+mn-ea"/>
              </a:rPr>
              <a:t>的生命期、进出标志，</a:t>
            </a:r>
            <a:r>
              <a:rPr lang="en-US" altLang="zh-CN" sz="1400">
                <a:latin typeface="+mn-ea"/>
              </a:rPr>
              <a:t>SA</a:t>
            </a:r>
            <a:r>
              <a:rPr lang="zh-CN" altLang="en-US" sz="1400">
                <a:latin typeface="+mn-ea"/>
              </a:rPr>
              <a:t>状态，</a:t>
            </a:r>
            <a:r>
              <a:rPr lang="en-US" altLang="zh-CN" sz="1400">
                <a:latin typeface="+mn-ea"/>
              </a:rPr>
              <a:t>IPSec</a:t>
            </a:r>
            <a:r>
              <a:rPr lang="zh-CN" altLang="en-US" sz="1400">
                <a:latin typeface="+mn-ea"/>
              </a:rPr>
              <a:t>协议模式</a:t>
            </a:r>
            <a:r>
              <a:rPr lang="en-US" altLang="zh-CN" sz="1400">
                <a:latin typeface="+mn-ea"/>
              </a:rPr>
              <a:t>(</a:t>
            </a:r>
            <a:r>
              <a:rPr lang="zh-CN" altLang="en-US" sz="1400">
                <a:latin typeface="+mn-ea"/>
              </a:rPr>
              <a:t>传输或隧道</a:t>
            </a:r>
            <a:r>
              <a:rPr lang="en-US" altLang="zh-CN" sz="1400">
                <a:latin typeface="+mn-ea"/>
              </a:rPr>
              <a:t>)</a:t>
            </a:r>
            <a:r>
              <a:rPr lang="zh-CN" altLang="en-US" sz="1400">
                <a:latin typeface="+mn-ea"/>
              </a:rPr>
              <a:t>、加密算法和验证算法相关项目。</a:t>
            </a:r>
          </a:p>
        </p:txBody>
      </p:sp>
    </p:spTree>
    <p:extLst>
      <p:ext uri="{BB962C8B-B14F-4D97-AF65-F5344CB8AC3E}">
        <p14:creationId xmlns:p14="http://schemas.microsoft.com/office/powerpoint/2010/main" val="4837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57" y="836712"/>
            <a:ext cx="2947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+mn-ea"/>
              </a:rPr>
              <a:t>Linux</a:t>
            </a:r>
            <a:r>
              <a:rPr lang="zh-CN" altLang="en-US" sz="1400" smtClean="0">
                <a:latin typeface="+mn-ea"/>
              </a:rPr>
              <a:t>：</a:t>
            </a:r>
            <a:r>
              <a:rPr lang="en-US" altLang="zh-CN" sz="1400" smtClean="0">
                <a:latin typeface="+mn-ea"/>
              </a:rPr>
              <a:t>OpenSwan</a:t>
            </a:r>
            <a:r>
              <a:rPr lang="zh-CN" altLang="en-US" sz="1400" smtClean="0">
                <a:latin typeface="+mn-ea"/>
              </a:rPr>
              <a:t>、</a:t>
            </a:r>
            <a:r>
              <a:rPr lang="en-US" altLang="zh-CN" sz="1400" smtClean="0">
                <a:latin typeface="+mn-ea"/>
              </a:rPr>
              <a:t>StrongSwan</a:t>
            </a:r>
          </a:p>
          <a:p>
            <a:r>
              <a:rPr lang="en-US" altLang="zh-CN" sz="1400" smtClean="0">
                <a:latin typeface="+mn-ea"/>
              </a:rPr>
              <a:t>Windows</a:t>
            </a:r>
            <a:r>
              <a:rPr lang="zh-CN" altLang="en-US" sz="1400" smtClean="0">
                <a:latin typeface="+mn-ea"/>
              </a:rPr>
              <a:t>：</a:t>
            </a:r>
            <a:r>
              <a:rPr lang="en-US" altLang="zh-CN" sz="1400" smtClean="0">
                <a:latin typeface="+mn-ea"/>
              </a:rPr>
              <a:t>TheGreenBow</a:t>
            </a:r>
            <a:endParaRPr lang="zh-CN" altLang="en-US" sz="1400">
              <a:latin typeface="+mn-ea"/>
            </a:endParaRPr>
          </a:p>
        </p:txBody>
      </p:sp>
      <p:pic>
        <p:nvPicPr>
          <p:cNvPr id="1026" name="Picture 2" descr="https://view42.book118.com/cache/ppt/11706240125551230021013039_1174018/img/image2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3" y="1446725"/>
            <a:ext cx="5359342" cy="49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16216" y="414908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</a:rPr>
              <a:t>图：</a:t>
            </a:r>
            <a:r>
              <a:rPr lang="en-US" altLang="zh-CN" smtClean="0">
                <a:latin typeface="+mn-ea"/>
              </a:rPr>
              <a:t>IPSec</a:t>
            </a:r>
            <a:r>
              <a:rPr lang="zh-CN" altLang="en-US" smtClean="0">
                <a:latin typeface="+mn-ea"/>
              </a:rPr>
              <a:t>模块</a:t>
            </a:r>
            <a:endParaRPr lang="zh-CN" altLang="en-US"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14892" y="116632"/>
            <a:ext cx="2354644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b="1" smtClean="0">
                  <a:solidFill>
                    <a:prstClr val="white"/>
                  </a:solidFill>
                  <a:latin typeface="+mn-ea"/>
                </a:rPr>
                <a:t>IPSec</a:t>
              </a:r>
              <a:r>
                <a:rPr lang="zh-CN" altLang="en-US" b="1" smtClean="0">
                  <a:solidFill>
                    <a:prstClr val="white"/>
                  </a:solidFill>
                  <a:latin typeface="+mn-ea"/>
                </a:rPr>
                <a:t>的实现</a:t>
              </a:r>
              <a:endParaRPr lang="zh-CN" altLang="en-US" b="1">
                <a:solidFill>
                  <a:prstClr val="white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3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1E4A4647-996B-4E05-ABFD-42A1B8539CF9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2018/8/24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smtClean="0">
                <a:latin typeface="+mn-ea"/>
              </a:rPr>
              <a:t>成都天软信息技术有限公司</a:t>
            </a:r>
            <a:endParaRPr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+mn-ea"/>
              </a:rPr>
              <a:pPr algn="ctr"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11" y="292006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latin typeface="+mn-ea"/>
              </a:rPr>
              <a:t>IPSec</a:t>
            </a:r>
            <a:r>
              <a:rPr lang="zh-CN" altLang="en-US" sz="2000" b="1" smtClean="0">
                <a:latin typeface="+mn-ea"/>
              </a:rPr>
              <a:t>的实现</a:t>
            </a:r>
            <a:endParaRPr lang="zh-CN" altLang="en-US" sz="2000" b="1">
              <a:latin typeface="+mn-ea"/>
            </a:endParaRPr>
          </a:p>
        </p:txBody>
      </p:sp>
      <p:sp>
        <p:nvSpPr>
          <p:cNvPr id="5" name="AutoShape 2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AutoShape 4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AutoShape 6" descr="https://img-blog.csdn.net/20140806101629359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</a:endParaRPr>
          </a:p>
        </p:txBody>
      </p:sp>
      <p:pic>
        <p:nvPicPr>
          <p:cNvPr id="2050" name="Picture 2" descr="https://view42.book118.com/cache/ppt/11706240125551230021013039_1174018/img/image2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1" y="1412775"/>
            <a:ext cx="4169625" cy="49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iew42.book118.com/cache/ppt/11706240125551230021013039_1174018/img/image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29789"/>
            <a:ext cx="2232248" cy="46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57344" y="94007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+mn-ea"/>
              </a:rPr>
              <a:t>out  IP</a:t>
            </a:r>
            <a:r>
              <a:rPr lang="zh-CN" altLang="en-US" smtClean="0">
                <a:latin typeface="+mn-ea"/>
              </a:rPr>
              <a:t>分组</a:t>
            </a:r>
            <a:endParaRPr lang="zh-CN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94007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+mn-ea"/>
              </a:rPr>
              <a:t>in  IP</a:t>
            </a:r>
            <a:r>
              <a:rPr lang="zh-CN" altLang="en-US" smtClean="0">
                <a:latin typeface="+mn-ea"/>
              </a:rPr>
              <a:t>分组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3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</TotalTime>
  <Words>1758</Words>
  <Application>Microsoft Office PowerPoint</Application>
  <PresentationFormat>全屏显示(4:3)</PresentationFormat>
  <Paragraphs>248</Paragraphs>
  <Slides>19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tessie</cp:lastModifiedBy>
  <cp:revision>378</cp:revision>
  <dcterms:created xsi:type="dcterms:W3CDTF">2018-08-11T01:37:11Z</dcterms:created>
  <dcterms:modified xsi:type="dcterms:W3CDTF">2018-08-24T08:21:33Z</dcterms:modified>
</cp:coreProperties>
</file>