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7" r:id="rId3"/>
    <p:sldId id="296" r:id="rId4"/>
    <p:sldId id="257" r:id="rId5"/>
    <p:sldId id="297" r:id="rId6"/>
    <p:sldId id="298" r:id="rId7"/>
    <p:sldId id="302" r:id="rId8"/>
    <p:sldId id="303" r:id="rId9"/>
    <p:sldId id="304" r:id="rId10"/>
    <p:sldId id="334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4" r:id="rId21"/>
    <p:sldId id="316" r:id="rId22"/>
    <p:sldId id="318" r:id="rId23"/>
    <p:sldId id="319" r:id="rId24"/>
    <p:sldId id="320" r:id="rId25"/>
    <p:sldId id="332" r:id="rId26"/>
    <p:sldId id="321" r:id="rId27"/>
    <p:sldId id="323" r:id="rId28"/>
    <p:sldId id="324" r:id="rId29"/>
    <p:sldId id="325" r:id="rId30"/>
    <p:sldId id="326" r:id="rId31"/>
    <p:sldId id="336" r:id="rId32"/>
    <p:sldId id="337" r:id="rId33"/>
    <p:sldId id="328" r:id="rId34"/>
    <p:sldId id="329" r:id="rId35"/>
    <p:sldId id="330" r:id="rId36"/>
    <p:sldId id="333" r:id="rId37"/>
    <p:sldId id="26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65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5352320"/>
        <c:axId val="75358208"/>
      </c:barChart>
      <c:catAx>
        <c:axId val="75352320"/>
        <c:scaling>
          <c:orientation val="minMax"/>
        </c:scaling>
        <c:axPos val="b"/>
        <c:tickLblPos val="nextTo"/>
        <c:crossAx val="75358208"/>
        <c:crosses val="autoZero"/>
        <c:auto val="1"/>
        <c:lblAlgn val="ctr"/>
        <c:lblOffset val="100"/>
      </c:catAx>
      <c:valAx>
        <c:axId val="75358208"/>
        <c:scaling>
          <c:orientation val="minMax"/>
        </c:scaling>
        <c:axPos val="l"/>
        <c:majorGridlines/>
        <c:numFmt formatCode="General" sourceLinked="1"/>
        <c:tickLblPos val="nextTo"/>
        <c:crossAx val="75352320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52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xmlns="" val="3849740182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测试部：黄炼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Fast </a:t>
            </a:r>
            <a:r>
              <a:rPr lang="en-US" altLang="zh-CN" dirty="0" smtClean="0"/>
              <a:t>Roaming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pPr fontAlgn="base"/>
            <a:r>
              <a:rPr lang="zh-CN" altLang="en-US" dirty="0" smtClean="0"/>
              <a:t>安全策略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071538" y="1714487"/>
            <a:ext cx="5715040" cy="378621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85986"/>
            <a:ext cx="41719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pPr fontAlgn="base"/>
            <a:r>
              <a:rPr lang="en-US" dirty="0" smtClean="0"/>
              <a:t>RSN Information Element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071538" y="1714487"/>
            <a:ext cx="6143668" cy="4214843"/>
          </a:xfrm>
        </p:spPr>
        <p:txBody>
          <a:bodyPr>
            <a:normAutofit fontScale="77500" lnSpcReduction="20000"/>
          </a:bodyPr>
          <a:lstStyle/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802.11 radios will use one cipher (</a:t>
            </a:r>
            <a:r>
              <a:rPr lang="en-US" altLang="zh-CN" sz="1600" dirty="0" err="1" smtClean="0"/>
              <a:t>pairwise</a:t>
            </a:r>
            <a:r>
              <a:rPr lang="en-US" altLang="zh-CN" sz="1600" dirty="0" smtClean="0"/>
              <a:t>) suit for </a:t>
            </a:r>
            <a:r>
              <a:rPr lang="en-US" altLang="zh-CN" sz="1600" dirty="0" err="1" smtClean="0"/>
              <a:t>unicast</a:t>
            </a:r>
            <a:r>
              <a:rPr lang="en-US" altLang="zh-CN" sz="1600" dirty="0" smtClean="0"/>
              <a:t> encryption  &amp; another cipher(group) for encrypting multicast/broadcast traffic. Below are the different cipher suite values.</a:t>
            </a:r>
          </a:p>
          <a:p>
            <a:r>
              <a:rPr lang="en-US" altLang="zh-CN" sz="1600" dirty="0" smtClean="0"/>
              <a:t>00-0F-AC-04 (CCMP) is the default</a:t>
            </a:r>
          </a:p>
          <a:p>
            <a:r>
              <a:rPr lang="en-US" altLang="zh-CN" sz="1600" dirty="0" smtClean="0"/>
              <a:t>00-0F-AC-02 (TKIP) is optional.</a:t>
            </a:r>
          </a:p>
          <a:p>
            <a:r>
              <a:rPr lang="en-US" altLang="zh-CN" sz="1600" dirty="0" smtClean="0"/>
              <a:t>00-0F-AC-01 (WEP-40)</a:t>
            </a:r>
          </a:p>
          <a:p>
            <a:r>
              <a:rPr lang="en-US" altLang="zh-CN" sz="1600" dirty="0" smtClean="0"/>
              <a:t>00-0F-AC-05 (WEP-104)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Authentication Key Management (AKM) suite indicate whether the station support 802.1X or PSK authentication.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00-0F-AC-01 (802.1X)</a:t>
            </a:r>
          </a:p>
          <a:p>
            <a:r>
              <a:rPr lang="en-US" altLang="zh-CN" sz="1600" dirty="0" smtClean="0"/>
              <a:t>00-0F-AC-02 (PSK)</a:t>
            </a:r>
          </a:p>
          <a:p>
            <a:r>
              <a:rPr lang="en-US" altLang="zh-CN" sz="1600" dirty="0" smtClean="0"/>
              <a:t>00-0F-AC-03 (FT over 802.1X)</a:t>
            </a:r>
          </a:p>
          <a:p>
            <a:r>
              <a:rPr lang="en-US" altLang="zh-CN" sz="1600" dirty="0" smtClean="0"/>
              <a:t>00-0F-AC-04 (FT using PSK)</a:t>
            </a:r>
          </a:p>
          <a:p>
            <a:endParaRPr lang="en-US" altLang="zh-CN" sz="1600" dirty="0" smtClean="0"/>
          </a:p>
          <a:p>
            <a:r>
              <a:rPr lang="en-US" sz="1600" dirty="0" smtClean="0"/>
              <a:t>The following FRAMES contain the RSNIE (RSN INFORMATION ELEMENT) when WPA2 / 802.11i is enabled on the BSS.</a:t>
            </a:r>
          </a:p>
          <a:p>
            <a:r>
              <a:rPr lang="en-US" sz="1600" dirty="0" smtClean="0"/>
              <a:t>ACCESS POINT (BSS): BEACON and PROBE RESPONSE frames</a:t>
            </a:r>
            <a:br>
              <a:rPr lang="en-US" sz="1600" dirty="0" smtClean="0"/>
            </a:br>
            <a:r>
              <a:rPr lang="en-US" sz="1600" dirty="0" smtClean="0"/>
              <a:t>CLIENT (Station) : ASSOCIATION RESPONSE and REASSOCIATION RESPONSE frames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85720" y="1071546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次握手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071670" y="6000768"/>
            <a:ext cx="6532580" cy="956823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9" cy="567811"/>
            <a:chOff x="2520085" y="342588"/>
            <a:chExt cx="1547858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5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 descr="4 way handshak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928670"/>
            <a:ext cx="5507611" cy="55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次握手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600" dirty="0" smtClean="0"/>
              <a:t>Message 1 (M1)</a:t>
            </a:r>
          </a:p>
          <a:p>
            <a:r>
              <a:rPr lang="en-US" altLang="zh-CN" sz="1600" dirty="0" smtClean="0"/>
              <a:t>* Authenticator sends EAPOL-Key frame containing an </a:t>
            </a:r>
            <a:r>
              <a:rPr lang="en-US" altLang="zh-CN" sz="1600" dirty="0" err="1" smtClean="0"/>
              <a:t>ANonce</a:t>
            </a:r>
            <a:r>
              <a:rPr lang="en-US" altLang="zh-CN" sz="1600" dirty="0" smtClean="0"/>
              <a:t>(Authenticator nonce) to supplicant.</a:t>
            </a:r>
          </a:p>
          <a:p>
            <a:r>
              <a:rPr lang="en-US" altLang="zh-CN" sz="1600" dirty="0" smtClean="0"/>
              <a:t>* With this information, supplicant have all  necessary input to generate PTK using pseudo-random function(PRF)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Message 2 (M3)</a:t>
            </a:r>
          </a:p>
          <a:p>
            <a:r>
              <a:rPr lang="en-US" altLang="zh-CN" sz="1600" dirty="0" smtClean="0"/>
              <a:t>* Supplicant sends an EAPOL-Key frame containing </a:t>
            </a:r>
            <a:r>
              <a:rPr lang="en-US" altLang="zh-CN" sz="1600" dirty="0" err="1" smtClean="0"/>
              <a:t>SNonce</a:t>
            </a:r>
            <a:r>
              <a:rPr lang="en-US" altLang="zh-CN" sz="1600" dirty="0" smtClean="0"/>
              <a:t> to the Authenticator.</a:t>
            </a:r>
          </a:p>
          <a:p>
            <a:r>
              <a:rPr lang="en-US" altLang="zh-CN" sz="1600" dirty="0" smtClean="0"/>
              <a:t>* Now authenticator has all the inputs to create PTK.</a:t>
            </a:r>
          </a:p>
          <a:p>
            <a:r>
              <a:rPr lang="en-US" altLang="zh-CN" sz="1600" dirty="0" smtClean="0"/>
              <a:t>* Supplicant also sent RSN IE capabilities to Authenticator &amp; MIC</a:t>
            </a:r>
          </a:p>
          <a:p>
            <a:r>
              <a:rPr lang="en-US" altLang="zh-CN" sz="1600" dirty="0" smtClean="0"/>
              <a:t>* Authenticator derive PTK &amp; validate the MIC as well.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Message 3 (M3)</a:t>
            </a:r>
          </a:p>
          <a:p>
            <a:r>
              <a:rPr lang="en-US" altLang="zh-CN" sz="1600" dirty="0" smtClean="0"/>
              <a:t>* If necessary, Authenticator will derive GTK from GMK.</a:t>
            </a:r>
          </a:p>
          <a:p>
            <a:r>
              <a:rPr lang="en-US" altLang="zh-CN" sz="1600" dirty="0" smtClean="0"/>
              <a:t>* Authenticator sends EAPOL-Key frame containing </a:t>
            </a:r>
            <a:r>
              <a:rPr lang="en-US" altLang="zh-CN" sz="1600" dirty="0" err="1" smtClean="0"/>
              <a:t>ANonce</a:t>
            </a:r>
            <a:r>
              <a:rPr lang="en-US" altLang="zh-CN" sz="1600" dirty="0" smtClean="0"/>
              <a:t>, RSN-IE &amp; a MIC.</a:t>
            </a:r>
          </a:p>
          <a:p>
            <a:r>
              <a:rPr lang="en-US" altLang="zh-CN" sz="1600" dirty="0" smtClean="0"/>
              <a:t>* GTK will be delivered (encrypted with PTK) to supplicant.</a:t>
            </a:r>
          </a:p>
          <a:p>
            <a:r>
              <a:rPr lang="en-US" altLang="zh-CN" sz="1600" dirty="0" smtClean="0"/>
              <a:t>* Message to supplicant to install temporal keys.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Message 4 (M4)</a:t>
            </a:r>
          </a:p>
          <a:p>
            <a:r>
              <a:rPr lang="en-US" altLang="zh-CN" sz="1600" dirty="0" smtClean="0"/>
              <a:t>* Supplicant sends final EAPOL-Key frame to authenticator to confirm temporal keys have been installed.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实例一 无线接入过程解析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2071678"/>
            <a:ext cx="6929486" cy="4143404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为了增强密钥管理的安全性和实用性，并适应快速切换机制。</a:t>
            </a:r>
            <a:r>
              <a:rPr lang="en-US" altLang="zh-CN" sz="1600" dirty="0" smtClean="0"/>
              <a:t>802.11r</a:t>
            </a:r>
            <a:r>
              <a:rPr lang="zh-CN" altLang="en-US" sz="1600" dirty="0" smtClean="0"/>
              <a:t>协议定义了新的密钥管理方式。</a:t>
            </a:r>
          </a:p>
          <a:p>
            <a:r>
              <a:rPr lang="zh-CN" altLang="en-US" sz="1600" dirty="0" smtClean="0"/>
              <a:t>三层密钥分别为</a:t>
            </a:r>
            <a:r>
              <a:rPr lang="en-US" altLang="zh-CN" sz="1600" dirty="0" smtClean="0"/>
              <a:t>PMK_R0,PMK_R1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。</a:t>
            </a:r>
          </a:p>
          <a:p>
            <a:r>
              <a:rPr lang="en-US" altLang="zh-CN" sz="1600" dirty="0" smtClean="0"/>
              <a:t>PMK_R0</a:t>
            </a:r>
            <a:r>
              <a:rPr lang="zh-CN" altLang="en-US" sz="1600" dirty="0" smtClean="0"/>
              <a:t>为第一层密钥，它由</a:t>
            </a:r>
            <a:r>
              <a:rPr lang="en-US" altLang="zh-CN" sz="1600" dirty="0" smtClean="0"/>
              <a:t>MSK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PSK</a:t>
            </a:r>
            <a:r>
              <a:rPr lang="zh-CN" altLang="en-US" sz="1600" dirty="0" smtClean="0"/>
              <a:t>推演出来有</a:t>
            </a:r>
            <a:r>
              <a:rPr lang="en-US" altLang="zh-CN" sz="1600" dirty="0" smtClean="0"/>
              <a:t>PMK_R0</a:t>
            </a:r>
            <a:r>
              <a:rPr lang="zh-CN" altLang="en-US" sz="1600" dirty="0" smtClean="0"/>
              <a:t>密钥持有者保存（即</a:t>
            </a:r>
            <a:r>
              <a:rPr lang="en-US" altLang="zh-CN" sz="1600" dirty="0" smtClean="0"/>
              <a:t>R0KH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S0KH)</a:t>
            </a:r>
            <a:r>
              <a:rPr lang="zh-CN" altLang="en-US" sz="1600" dirty="0" smtClean="0"/>
              <a:t>。</a:t>
            </a:r>
          </a:p>
          <a:p>
            <a:r>
              <a:rPr lang="en-US" altLang="zh-CN" sz="1600" dirty="0" smtClean="0"/>
              <a:t>PMK_R1</a:t>
            </a:r>
            <a:r>
              <a:rPr lang="zh-CN" altLang="en-US" sz="1600" dirty="0" smtClean="0"/>
              <a:t>为第二层密钥，它是由</a:t>
            </a:r>
            <a:r>
              <a:rPr lang="en-US" altLang="zh-CN" sz="1600" dirty="0" smtClean="0"/>
              <a:t>S0KH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R0KH</a:t>
            </a:r>
            <a:r>
              <a:rPr lang="zh-CN" altLang="en-US" sz="1600" dirty="0" smtClean="0"/>
              <a:t>共同推演而来，由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密钥持有者保存（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）。</a:t>
            </a:r>
          </a:p>
          <a:p>
            <a:r>
              <a:rPr lang="en-US" altLang="zh-CN" sz="1600" dirty="0" smtClean="0"/>
              <a:t>PTK</a:t>
            </a:r>
            <a:r>
              <a:rPr lang="zh-CN" altLang="en-US" sz="1600" dirty="0" smtClean="0"/>
              <a:t>为第三层密钥，它是由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共同推演而来。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11r</a:t>
              </a:r>
              <a:r>
                <a:rPr lang="zh-CN" altLang="en-US" b="1" dirty="0" smtClean="0">
                  <a:latin typeface="+mj-ea"/>
                  <a:ea typeface="+mj-ea"/>
                </a:rPr>
                <a:t>密钥结构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571472" y="928670"/>
            <a:ext cx="8136904" cy="431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key 3 layer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43240" y="571480"/>
            <a:ext cx="3571900" cy="4076712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28596" y="4786322"/>
            <a:ext cx="8501122" cy="14287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 smtClean="0"/>
              <a:t>R0KH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是认证端的密钥管理实体。</a:t>
            </a:r>
          </a:p>
          <a:p>
            <a:r>
              <a:rPr lang="en-US" altLang="zh-CN" sz="1600" dirty="0" smtClean="0"/>
              <a:t>R0KH-ID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R1KH-ID</a:t>
            </a:r>
            <a:r>
              <a:rPr lang="zh-CN" altLang="en-US" sz="1600" dirty="0" smtClean="0"/>
              <a:t>分别为</a:t>
            </a:r>
            <a:r>
              <a:rPr lang="en-US" altLang="zh-CN" sz="1600" dirty="0" smtClean="0"/>
              <a:t>R0KH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的标识符，在整个</a:t>
            </a:r>
            <a:r>
              <a:rPr lang="en-US" altLang="zh-CN" sz="1600" dirty="0" smtClean="0"/>
              <a:t>MD</a:t>
            </a:r>
            <a:r>
              <a:rPr lang="zh-CN" altLang="en-US" sz="1600" dirty="0" smtClean="0"/>
              <a:t>内唯一。</a:t>
            </a:r>
            <a:r>
              <a:rPr lang="en-US" altLang="zh-CN" sz="1600" dirty="0" err="1" smtClean="0"/>
              <a:t>RoKH</a:t>
            </a:r>
            <a:r>
              <a:rPr lang="en-US" altLang="zh-CN" sz="1600" dirty="0" smtClean="0"/>
              <a:t>-ID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NAS-Identifier</a:t>
            </a:r>
            <a:r>
              <a:rPr lang="zh-CN" altLang="en-US" sz="1600" dirty="0" smtClean="0"/>
              <a:t>，不能超过</a:t>
            </a:r>
            <a:r>
              <a:rPr lang="en-US" altLang="zh-CN" sz="1600" dirty="0" smtClean="0"/>
              <a:t>48</a:t>
            </a:r>
            <a:r>
              <a:rPr lang="zh-CN" altLang="en-US" sz="1600" dirty="0" smtClean="0"/>
              <a:t>字节；</a:t>
            </a:r>
            <a:r>
              <a:rPr lang="en-US" altLang="zh-CN" sz="1600" dirty="0" smtClean="0"/>
              <a:t>R1KH-ID</a:t>
            </a:r>
            <a:r>
              <a:rPr lang="zh-CN" altLang="en-US" sz="1600" dirty="0" smtClean="0"/>
              <a:t>一般为认证者的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  <a:p>
            <a:r>
              <a:rPr lang="en-US" altLang="zh-CN" sz="1600" dirty="0" smtClean="0"/>
              <a:t>R0KH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为认证者端的结构，与之对应的</a:t>
            </a:r>
            <a:r>
              <a:rPr lang="en-US" altLang="zh-CN" sz="1600" dirty="0" smtClean="0"/>
              <a:t>S0KH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为客户端的结构。</a:t>
            </a:r>
          </a:p>
          <a:p>
            <a:r>
              <a:rPr lang="en-US" altLang="zh-CN" sz="1600" dirty="0" smtClean="0"/>
              <a:t>S0KH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是客户端的密钥管理实体。</a:t>
            </a:r>
          </a:p>
          <a:p>
            <a:r>
              <a:rPr lang="en-US" altLang="zh-CN" sz="1600" dirty="0" smtClean="0"/>
              <a:t>S0KH-ID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S1KH-ID</a:t>
            </a:r>
            <a:r>
              <a:rPr lang="zh-CN" altLang="en-US" sz="1600" dirty="0" smtClean="0"/>
              <a:t>分别为</a:t>
            </a:r>
            <a:r>
              <a:rPr lang="en-US" altLang="zh-CN" sz="1600" dirty="0" smtClean="0"/>
              <a:t>S0KH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的标识符，在整个</a:t>
            </a:r>
            <a:r>
              <a:rPr lang="en-US" altLang="zh-CN" sz="1600" dirty="0" smtClean="0"/>
              <a:t>MD</a:t>
            </a:r>
            <a:r>
              <a:rPr lang="zh-CN" altLang="en-US" sz="1600" dirty="0" smtClean="0"/>
              <a:t>内唯一。</a:t>
            </a:r>
            <a:r>
              <a:rPr lang="en-US" altLang="zh-CN" sz="1600" dirty="0" smtClean="0"/>
              <a:t>S0KH-ID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S1KH-ID</a:t>
            </a:r>
            <a:r>
              <a:rPr lang="zh-CN" altLang="en-US" sz="1600" dirty="0" smtClean="0"/>
              <a:t>都为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端的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</a:rPr>
                <a:t>11r</a:t>
              </a:r>
              <a:r>
                <a:rPr lang="zh-CN" altLang="en-US" b="1" dirty="0" smtClean="0">
                  <a:latin typeface="+mj-ea"/>
                </a:rPr>
                <a:t>密钥结构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MDIE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mobility </a:t>
            </a:r>
            <a:r>
              <a:rPr lang="en-US" altLang="zh-CN" dirty="0" err="1" smtClean="0"/>
              <a:t>domian</a:t>
            </a:r>
            <a:r>
              <a:rPr lang="en-US" altLang="zh-CN" dirty="0" smtClean="0"/>
              <a:t> information element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11R</a:t>
            </a:r>
            <a:r>
              <a:rPr lang="zh-CN" altLang="en-US" sz="1600" dirty="0" smtClean="0"/>
              <a:t>能够在同一</a:t>
            </a:r>
            <a:r>
              <a:rPr lang="en-US" altLang="zh-CN" sz="1600" dirty="0" smtClean="0"/>
              <a:t>MD</a:t>
            </a:r>
            <a:r>
              <a:rPr lang="zh-CN" altLang="en-US" sz="1600" dirty="0" smtClean="0"/>
              <a:t>内快速切换归功于它新增的信息元素。通过在</a:t>
            </a:r>
            <a:r>
              <a:rPr lang="en-US" altLang="zh-CN" sz="1600" dirty="0" smtClean="0"/>
              <a:t>Auth</a:t>
            </a:r>
            <a:r>
              <a:rPr lang="zh-CN" altLang="en-US" sz="1600" dirty="0" smtClean="0"/>
              <a:t>帧，（</a:t>
            </a:r>
            <a:r>
              <a:rPr lang="en-US" altLang="zh-CN" sz="1600" dirty="0" smtClean="0"/>
              <a:t>Re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Assocc</a:t>
            </a:r>
            <a:r>
              <a:rPr lang="zh-CN" altLang="en-US" sz="1600" dirty="0" smtClean="0"/>
              <a:t>帧和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帧钟添加的信息元素，传递了四次握手过程中交互的信息，从而能够在关联结束时便完成密钥的协商。</a:t>
            </a:r>
            <a:endParaRPr lang="en-US" altLang="zh-CN" sz="1600" dirty="0" smtClean="0"/>
          </a:p>
          <a:p>
            <a:r>
              <a:rPr lang="zh-CN" altLang="en-US" sz="1600" dirty="0" smtClean="0"/>
              <a:t>包含了</a:t>
            </a:r>
            <a:r>
              <a:rPr lang="en-US" altLang="zh-CN" sz="1600" dirty="0" smtClean="0"/>
              <a:t>MDIE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FTIE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MDIE</a:t>
            </a:r>
            <a:r>
              <a:rPr lang="zh-CN" altLang="en-US" sz="1600" dirty="0" smtClean="0"/>
              <a:t>包含了移动区域标识符，</a:t>
            </a:r>
            <a:r>
              <a:rPr lang="en-US" altLang="zh-CN" sz="1600" dirty="0" smtClean="0"/>
              <a:t>FT</a:t>
            </a:r>
            <a:r>
              <a:rPr lang="zh-CN" altLang="en-US" sz="1600" dirty="0" smtClean="0"/>
              <a:t>能力以及策略域。格式如图所示。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新增信息元素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0" name="图片 9" descr="ft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214686"/>
            <a:ext cx="7067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4500570"/>
            <a:ext cx="7572428" cy="17145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Element ID(1) – Element ID 54 for Mobility Domain IE</a:t>
            </a:r>
          </a:p>
          <a:p>
            <a:r>
              <a:rPr lang="en-US" altLang="zh-CN" sz="1600" dirty="0" smtClean="0"/>
              <a:t>Length(1)</a:t>
            </a:r>
          </a:p>
          <a:p>
            <a:r>
              <a:rPr lang="en-US" altLang="zh-CN" sz="1600" dirty="0" smtClean="0"/>
              <a:t>MDID(2) Mobility Domain Identifier-identify group of AP constitute mobility domain</a:t>
            </a:r>
          </a:p>
          <a:p>
            <a:r>
              <a:rPr lang="en-US" altLang="zh-CN" sz="1600" dirty="0" smtClean="0"/>
              <a:t>FT Capability(1)</a:t>
            </a:r>
          </a:p>
          <a:p>
            <a:r>
              <a:rPr lang="en-US" altLang="zh-CN" sz="1600" dirty="0" smtClean="0"/>
              <a:t>FT-over-DS bit – If set to 1 then FT-over-DS, if it is 0 then FT-over-the-air</a:t>
            </a:r>
          </a:p>
          <a:p>
            <a:r>
              <a:rPr lang="en-US" altLang="zh-CN" sz="1600" dirty="0" smtClean="0"/>
              <a:t>Resource Request protocol capability.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新增信息元素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2" name="内容占位符 11" descr="md ied pkt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71537" y="1357298"/>
            <a:ext cx="7667681" cy="2500330"/>
          </a:xfrm>
        </p:spPr>
      </p:pic>
      <p:pic>
        <p:nvPicPr>
          <p:cNvPr id="13" name="内容占位符 11" descr="md ied pk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357298"/>
            <a:ext cx="7667681" cy="25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FTIE</a:t>
            </a:r>
            <a:r>
              <a:rPr lang="zh-CN" altLang="en-US" dirty="0" smtClean="0"/>
              <a:t>（</a:t>
            </a:r>
            <a:r>
              <a:rPr lang="en-US" dirty="0" smtClean="0"/>
              <a:t>Fast BSS </a:t>
            </a:r>
            <a:r>
              <a:rPr lang="en-US" dirty="0" err="1" smtClean="0"/>
              <a:t>Transistion</a:t>
            </a:r>
            <a:r>
              <a:rPr lang="en-US" dirty="0" smtClean="0"/>
              <a:t> Information Element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FTIE</a:t>
            </a:r>
            <a:r>
              <a:rPr lang="zh-CN" altLang="en-US" sz="1600" dirty="0" smtClean="0"/>
              <a:t>元素传递与密钥协商有关的信息，如完整性校验值（</a:t>
            </a:r>
            <a:r>
              <a:rPr lang="en-US" altLang="zh-CN" sz="1600" dirty="0" smtClean="0"/>
              <a:t>MIC</a:t>
            </a:r>
            <a:r>
              <a:rPr lang="zh-CN" altLang="en-US" sz="1600" dirty="0" smtClean="0"/>
              <a:t>）、认证者端的随机数（</a:t>
            </a:r>
            <a:r>
              <a:rPr lang="en-US" altLang="zh-CN" sz="1600" dirty="0" err="1" smtClean="0"/>
              <a:t>ANoce</a:t>
            </a:r>
            <a:r>
              <a:rPr lang="zh-CN" altLang="en-US" sz="1600" dirty="0" smtClean="0"/>
              <a:t>）、客户端的随机数（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）、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R1KH-ID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R0KH-ID</a:t>
            </a:r>
            <a:r>
              <a:rPr lang="zh-CN" altLang="en-US" sz="1600" dirty="0" smtClean="0"/>
              <a:t>。格式如下图所示。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新增信息元素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" name="图片 9" descr="ft i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500306"/>
            <a:ext cx="5429288" cy="1174714"/>
          </a:xfrm>
          <a:prstGeom prst="rect">
            <a:avLst/>
          </a:prstGeom>
        </p:spPr>
      </p:pic>
      <p:pic>
        <p:nvPicPr>
          <p:cNvPr id="11" name="图片 10" descr="FT pack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786190"/>
            <a:ext cx="6715172" cy="26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1382212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回顾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无线接入过程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1376487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>
            <a:spLocks/>
          </p:cNvSpPr>
          <p:nvPr/>
        </p:nvSpPr>
        <p:spPr>
          <a:xfrm>
            <a:off x="1691681" y="1340768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2102292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协议新增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662877" y="2096567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>
            <a:spLocks/>
          </p:cNvSpPr>
          <p:nvPr/>
        </p:nvSpPr>
        <p:spPr>
          <a:xfrm>
            <a:off x="1691681" y="2062114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2821950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密钥结构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281622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>
            <a:spLocks/>
          </p:cNvSpPr>
          <p:nvPr/>
        </p:nvSpPr>
        <p:spPr>
          <a:xfrm>
            <a:off x="1691681" y="278177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3542030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初始关联过程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353630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>
            <a:spLocks/>
          </p:cNvSpPr>
          <p:nvPr/>
        </p:nvSpPr>
        <p:spPr>
          <a:xfrm>
            <a:off x="1691681" y="350185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38940" y="4262110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协议漫游过程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425638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>
            <a:spLocks/>
          </p:cNvSpPr>
          <p:nvPr/>
        </p:nvSpPr>
        <p:spPr>
          <a:xfrm>
            <a:off x="1691681" y="422193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2238940" y="4981768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11k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辅助漫游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662877" y="4976043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4"/>
          <p:cNvSpPr txBox="1">
            <a:spLocks/>
          </p:cNvSpPr>
          <p:nvPr/>
        </p:nvSpPr>
        <p:spPr>
          <a:xfrm>
            <a:off x="1691681" y="4941590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528" y="57332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目录页的样式如上图样式，内容可自定，标签“目录”可根据需要更改。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ftie opitonal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3617" y="3479801"/>
            <a:ext cx="4138648" cy="2759090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Element ID =55</a:t>
            </a:r>
          </a:p>
          <a:p>
            <a:r>
              <a:rPr lang="en-US" altLang="zh-CN" sz="1600" dirty="0" err="1" smtClean="0"/>
              <a:t>Legth</a:t>
            </a:r>
            <a:r>
              <a:rPr lang="zh-CN" altLang="en-US" sz="1600" dirty="0" smtClean="0"/>
              <a:t>字段指示信息的长度。</a:t>
            </a:r>
            <a:endParaRPr lang="en-US" altLang="zh-CN" sz="1600" dirty="0" smtClean="0"/>
          </a:p>
          <a:p>
            <a:r>
              <a:rPr lang="en-US" altLang="zh-CN" sz="1600" dirty="0" smtClean="0"/>
              <a:t>MIC Control </a:t>
            </a:r>
            <a:r>
              <a:rPr lang="zh-CN" altLang="en-US" sz="1600" dirty="0" smtClean="0"/>
              <a:t>字段指示是否包含消息完整性校验值。</a:t>
            </a:r>
            <a:endParaRPr lang="en-US" altLang="zh-CN" sz="1600" dirty="0" smtClean="0"/>
          </a:p>
          <a:p>
            <a:r>
              <a:rPr lang="en-US" altLang="zh-CN" sz="1600" dirty="0" smtClean="0"/>
              <a:t>MIC</a:t>
            </a:r>
            <a:r>
              <a:rPr lang="zh-CN" altLang="en-US" sz="1600" dirty="0" smtClean="0"/>
              <a:t>字段为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字节的</a:t>
            </a:r>
            <a:r>
              <a:rPr lang="en-US" altLang="zh-CN" sz="1600" dirty="0" smtClean="0"/>
              <a:t>MIC</a:t>
            </a:r>
            <a:r>
              <a:rPr lang="zh-CN" altLang="en-US" sz="1600" dirty="0" smtClean="0"/>
              <a:t>值。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字段和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字段分别为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选择的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字节长的随机数。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Optionnal</a:t>
            </a:r>
            <a:r>
              <a:rPr lang="en-US" altLang="zh-CN" sz="1600" dirty="0" smtClean="0"/>
              <a:t> Parameter</a:t>
            </a:r>
            <a:r>
              <a:rPr lang="zh-CN" altLang="en-US" sz="1600" dirty="0" smtClean="0"/>
              <a:t>字段格式如下图所示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新增</a:t>
              </a:r>
              <a:r>
                <a:rPr lang="en-US" altLang="zh-CN" b="1" dirty="0" smtClean="0">
                  <a:latin typeface="+mj-ea"/>
                  <a:ea typeface="+mj-ea"/>
                </a:rPr>
                <a:t>IE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92867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FTIE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FT</a:t>
            </a:r>
            <a:r>
              <a:rPr lang="zh-CN" altLang="en-US" sz="1600" dirty="0" smtClean="0"/>
              <a:t>初始化关联是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要接入</a:t>
            </a:r>
            <a:r>
              <a:rPr lang="en-US" altLang="zh-CN" sz="1600" dirty="0" smtClean="0"/>
              <a:t>MD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的第一次关联，是后续快速切换的前提。如果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FT</a:t>
            </a:r>
            <a:r>
              <a:rPr lang="zh-CN" altLang="en-US" sz="1600" dirty="0" smtClean="0"/>
              <a:t>交互，它会在</a:t>
            </a:r>
            <a:r>
              <a:rPr lang="en-US" altLang="zh-CN" sz="1600" dirty="0" smtClean="0"/>
              <a:t>Association Request </a:t>
            </a:r>
            <a:r>
              <a:rPr lang="zh-CN" altLang="en-US" sz="1600" dirty="0" smtClean="0"/>
              <a:t>帧就会携带</a:t>
            </a:r>
            <a:r>
              <a:rPr lang="en-US" altLang="zh-CN" sz="1600" dirty="0" smtClean="0"/>
              <a:t>MDIE</a:t>
            </a:r>
            <a:r>
              <a:rPr lang="zh-CN" altLang="en-US" sz="1600" dirty="0" smtClean="0"/>
              <a:t>；如果支持</a:t>
            </a:r>
            <a:r>
              <a:rPr lang="en-US" altLang="zh-CN" sz="1600" dirty="0" smtClean="0"/>
              <a:t>802.11i</a:t>
            </a:r>
            <a:r>
              <a:rPr lang="zh-CN" altLang="en-US" sz="1600" dirty="0" smtClean="0"/>
              <a:t>就会携带</a:t>
            </a:r>
            <a:r>
              <a:rPr lang="en-US" altLang="zh-CN" sz="1600" dirty="0" smtClean="0"/>
              <a:t>RSNIE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在回复是也要在</a:t>
            </a:r>
            <a:r>
              <a:rPr lang="en-US" altLang="zh-CN" sz="1600" dirty="0" smtClean="0"/>
              <a:t>Association Request</a:t>
            </a:r>
            <a:r>
              <a:rPr lang="zh-CN" altLang="en-US" sz="1600" dirty="0" smtClean="0"/>
              <a:t>帧携带</a:t>
            </a:r>
            <a:r>
              <a:rPr lang="en-US" altLang="zh-CN" sz="1600" dirty="0" smtClean="0"/>
              <a:t>FTIE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MDIE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RSNIE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当关联认证通过后，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进行进行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次握手。握手完毕后受控端口打开，</a:t>
            </a:r>
            <a:r>
              <a:rPr lang="en-US" altLang="zh-CN" sz="1600" dirty="0" smtClean="0"/>
              <a:t>FT</a:t>
            </a:r>
            <a:r>
              <a:rPr lang="zh-CN" altLang="en-US" sz="1600" dirty="0" smtClean="0"/>
              <a:t>的三层密钥结构建立。详细过程如图所示。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初始化关联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FT initial.jpg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357290" y="1357298"/>
            <a:ext cx="6256520" cy="4662503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初始化关联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关联过程紧接在认证成功之后。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发送的</a:t>
            </a:r>
            <a:r>
              <a:rPr lang="en-US" altLang="zh-CN" sz="1600" dirty="0" smtClean="0"/>
              <a:t>Association Request</a:t>
            </a:r>
            <a:r>
              <a:rPr lang="zh-CN" altLang="en-US" sz="1600" dirty="0" smtClean="0"/>
              <a:t>帧钟必须包含</a:t>
            </a:r>
            <a:r>
              <a:rPr lang="en-US" altLang="zh-CN" sz="1600" dirty="0" smtClean="0"/>
              <a:t>MDIE</a:t>
            </a:r>
            <a:r>
              <a:rPr lang="zh-CN" altLang="en-US" sz="1600" dirty="0" smtClean="0"/>
              <a:t>以及它的安全信息</a:t>
            </a:r>
            <a:r>
              <a:rPr lang="en-US" altLang="zh-CN" sz="1600" dirty="0" smtClean="0"/>
              <a:t>RSNIE</a:t>
            </a:r>
            <a:r>
              <a:rPr lang="zh-CN" altLang="en-US" sz="1600" dirty="0" smtClean="0"/>
              <a:t>。在</a:t>
            </a:r>
            <a:r>
              <a:rPr lang="en-US" altLang="zh-CN" sz="1600" dirty="0" smtClean="0"/>
              <a:t>Association Response </a:t>
            </a:r>
            <a:r>
              <a:rPr lang="zh-CN" altLang="en-US" sz="1600" dirty="0" smtClean="0"/>
              <a:t>帧钟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端向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通告了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端的</a:t>
            </a:r>
            <a:r>
              <a:rPr lang="en-US" altLang="zh-CN" sz="1600" dirty="0" smtClean="0"/>
              <a:t>R1KH-ID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R0KH-ID</a:t>
            </a:r>
            <a:r>
              <a:rPr lang="zh-CN" altLang="en-US" sz="1600" dirty="0" smtClean="0"/>
              <a:t>用于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端生成三层密钥</a:t>
            </a:r>
            <a:r>
              <a:rPr lang="en-US" altLang="zh-CN" sz="1600" dirty="0" smtClean="0"/>
              <a:t> (PMK_R0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r>
              <a:rPr lang="zh-CN" altLang="en-US" sz="1600" dirty="0" smtClean="0"/>
              <a:t>关联成功后接下来进行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次握手。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次握手的目的是为了生成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Message 1 (M1)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端发送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上的随机数，用于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端计算密钥。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Message 2 (M2)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收到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后，计算出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。然后想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发送自身的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用于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端计算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；并加入了</a:t>
            </a:r>
            <a:r>
              <a:rPr lang="en-US" altLang="zh-CN" sz="1600" dirty="0" smtClean="0"/>
              <a:t>MIC</a:t>
            </a:r>
            <a:r>
              <a:rPr lang="zh-CN" altLang="en-US" sz="1600" dirty="0" smtClean="0"/>
              <a:t>值用于保证这一帧的完整性。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Message 3(M3)</a:t>
            </a:r>
            <a:r>
              <a:rPr lang="zh-CN" altLang="en-US" sz="1600" dirty="0" smtClean="0"/>
              <a:t>：当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端收到了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后，计算出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。在成功计算出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的情况下，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会将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加密后发送给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，同时发送了重关联的有效期。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Message 4(M4)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S1KH</a:t>
            </a:r>
            <a:r>
              <a:rPr lang="zh-CN" altLang="en-US" sz="1600" dirty="0" smtClean="0"/>
              <a:t>解密后获取到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，同时向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发送了一个带有</a:t>
            </a:r>
            <a:r>
              <a:rPr lang="en-US" altLang="zh-CN" sz="1600" dirty="0" smtClean="0"/>
              <a:t>MIC</a:t>
            </a:r>
            <a:r>
              <a:rPr lang="zh-CN" altLang="en-US" sz="1600" dirty="0" smtClean="0"/>
              <a:t>值的确认帧。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次握手结束后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就可以和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交互数据报文。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初始化关联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2-FT</a:t>
            </a:r>
            <a:r>
              <a:rPr lang="zh-CN" altLang="en-US" dirty="0" smtClean="0"/>
              <a:t>初始化关联解析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新增</a:t>
              </a:r>
              <a:r>
                <a:rPr lang="en-US" altLang="zh-CN" b="1" dirty="0" smtClean="0">
                  <a:latin typeface="+mj-ea"/>
                  <a:ea typeface="+mj-ea"/>
                </a:rPr>
                <a:t>IE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7677496" cy="1019512"/>
          </a:xfrm>
        </p:spPr>
        <p:txBody>
          <a:bodyPr/>
          <a:lstStyle/>
          <a:p>
            <a:pPr marL="342900" indent="-342900"/>
            <a:r>
              <a:rPr lang="en-US" altLang="zh-CN" sz="1600" dirty="0" smtClean="0"/>
              <a:t>11r</a:t>
            </a:r>
            <a:r>
              <a:rPr lang="zh-CN" altLang="en-US" sz="1600" dirty="0" smtClean="0"/>
              <a:t>的快速</a:t>
            </a:r>
            <a:r>
              <a:rPr lang="en-US" altLang="zh-CN" sz="1600" dirty="0" smtClean="0"/>
              <a:t>BSS</a:t>
            </a:r>
            <a:r>
              <a:rPr lang="zh-CN" altLang="en-US" sz="1600" dirty="0" smtClean="0"/>
              <a:t>切换力求减少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在同一</a:t>
            </a:r>
            <a:r>
              <a:rPr lang="en-US" altLang="zh-CN" sz="1600" dirty="0" smtClean="0"/>
              <a:t>MD</a:t>
            </a:r>
            <a:r>
              <a:rPr lang="zh-CN" altLang="en-US" sz="1600" dirty="0" smtClean="0"/>
              <a:t>内切换过程中断开链接的时长。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从当前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切换到目标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的方式有两种：</a:t>
            </a:r>
            <a:r>
              <a:rPr lang="en-US" altLang="zh-CN" sz="1600" dirty="0" smtClean="0"/>
              <a:t>Over the Air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Over the DS</a:t>
            </a:r>
            <a:r>
              <a:rPr lang="zh-CN" altLang="en-US" sz="1600" dirty="0" smtClean="0"/>
              <a:t>。采用</a:t>
            </a:r>
            <a:r>
              <a:rPr lang="en-US" altLang="zh-CN" sz="1600" dirty="0" smtClean="0"/>
              <a:t>Over the Air</a:t>
            </a:r>
            <a:r>
              <a:rPr lang="zh-CN" altLang="en-US" sz="1600" dirty="0" smtClean="0"/>
              <a:t>方式时，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直接和目标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通信。</a:t>
            </a:r>
            <a:endParaRPr lang="en-US" altLang="zh-CN" sz="16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2910" y="4786322"/>
            <a:ext cx="8215370" cy="142876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CN" sz="1600" dirty="0" smtClean="0"/>
              <a:t>Step1  Client</a:t>
            </a:r>
            <a:r>
              <a:rPr lang="zh-CN" altLang="en-US" sz="1600" dirty="0" smtClean="0"/>
              <a:t>连接到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移动打算漫游到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Step2.  client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FT auth-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，然后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发送 </a:t>
            </a:r>
            <a:r>
              <a:rPr lang="en-US" altLang="zh-CN" sz="1600" dirty="0" smtClean="0"/>
              <a:t>auth-</a:t>
            </a:r>
            <a:r>
              <a:rPr lang="en-US" altLang="zh-CN" sz="1600" dirty="0" err="1" smtClean="0"/>
              <a:t>Resp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Step3.  Client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FT </a:t>
            </a:r>
            <a:r>
              <a:rPr lang="en-US" altLang="zh-CN" sz="1600" dirty="0" err="1" smtClean="0"/>
              <a:t>Reassoc-Req</a:t>
            </a:r>
            <a:r>
              <a:rPr lang="zh-CN" altLang="en-US" sz="1600" dirty="0" smtClean="0"/>
              <a:t>，然后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FT </a:t>
            </a:r>
            <a:r>
              <a:rPr lang="en-US" altLang="zh-CN" sz="1600" dirty="0" err="1" smtClean="0"/>
              <a:t>Reassoc-Resp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Step4. client</a:t>
            </a:r>
            <a:r>
              <a:rPr lang="zh-CN" altLang="en-US" sz="1600" dirty="0" smtClean="0"/>
              <a:t>完成从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的漫游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10" name="图片 9" descr="ft over a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84" y="1857364"/>
            <a:ext cx="4533504" cy="28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Over the Air 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7072362" cy="57150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Over the Air </a:t>
            </a:r>
            <a:r>
              <a:rPr lang="zh-CN" altLang="en-US" sz="1600" dirty="0" smtClean="0"/>
              <a:t>方式密钥协商过程如图所示。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10" name="图片 9" descr="over the a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214554"/>
            <a:ext cx="6547431" cy="40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Over the Air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CN" sz="1600" dirty="0" smtClean="0"/>
              <a:t>STA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Auth request</a:t>
            </a:r>
            <a:r>
              <a:rPr lang="zh-CN" altLang="en-US" sz="1600" dirty="0" smtClean="0"/>
              <a:t>请求，</a:t>
            </a:r>
            <a:r>
              <a:rPr lang="en-US" altLang="zh-CN" sz="1600" dirty="0" smtClean="0"/>
              <a:t>RSNIE</a:t>
            </a:r>
            <a:r>
              <a:rPr lang="zh-CN" altLang="en-US" sz="1600" dirty="0" smtClean="0"/>
              <a:t>中携带</a:t>
            </a:r>
            <a:r>
              <a:rPr lang="en-US" altLang="zh-CN" sz="1600" dirty="0" smtClean="0"/>
              <a:t>PMKR0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R0KH-ID</a:t>
            </a:r>
            <a:r>
              <a:rPr lang="zh-CN" altLang="en-US" sz="1600" dirty="0" smtClean="0"/>
              <a:t>等信息元素。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PMKR0Name</a:t>
            </a:r>
            <a:r>
              <a:rPr lang="zh-CN" altLang="en-US" sz="1600" dirty="0" smtClean="0"/>
              <a:t>和帧中的其它信息计算出</a:t>
            </a:r>
            <a:r>
              <a:rPr lang="en-US" altLang="zh-CN" sz="1600" dirty="0" smtClean="0"/>
              <a:t>PMKR1Name</a:t>
            </a:r>
            <a:r>
              <a:rPr lang="zh-CN" altLang="en-US" sz="1600" dirty="0" smtClean="0"/>
              <a:t>。如果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没有</a:t>
            </a:r>
            <a:r>
              <a:rPr lang="en-US" altLang="zh-CN" sz="1600" dirty="0" smtClean="0"/>
              <a:t>PMKR1Name</a:t>
            </a:r>
            <a:r>
              <a:rPr lang="zh-CN" altLang="en-US" sz="1600" dirty="0" smtClean="0"/>
              <a:t>标识的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R1KH</a:t>
            </a:r>
            <a:r>
              <a:rPr lang="zh-CN" altLang="en-US" sz="1600" dirty="0" smtClean="0"/>
              <a:t>就会从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指示的</a:t>
            </a:r>
            <a:r>
              <a:rPr lang="en-US" altLang="zh-CN" sz="1600" dirty="0" smtClean="0"/>
              <a:t>R0KH</a:t>
            </a:r>
            <a:r>
              <a:rPr lang="zh-CN" altLang="en-US" sz="1600" dirty="0" smtClean="0"/>
              <a:t>获得这个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和目标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计算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PTKname</a:t>
            </a:r>
            <a:r>
              <a:rPr lang="zh-CN" altLang="en-US" sz="1600" dirty="0" smtClean="0"/>
              <a:t>都需要用到</a:t>
            </a:r>
            <a:r>
              <a:rPr lang="en-US" altLang="zh-CN" sz="1600" dirty="0" smtClean="0"/>
              <a:t>PMK_R1,PMKR1Name,ANone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SNonce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。如果目标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在重关联时间到期前没有从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那里收到</a:t>
            </a:r>
            <a:r>
              <a:rPr lang="en-US" altLang="zh-CN" sz="1600" dirty="0" err="1" smtClean="0"/>
              <a:t>Reassociation</a:t>
            </a:r>
            <a:r>
              <a:rPr lang="en-US" altLang="zh-CN" sz="1600" dirty="0" smtClean="0"/>
              <a:t> Request</a:t>
            </a:r>
            <a:r>
              <a:rPr lang="zh-CN" altLang="en-US" sz="1600" dirty="0" smtClean="0"/>
              <a:t>帧，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就将</a:t>
            </a:r>
            <a:r>
              <a:rPr lang="en-US" altLang="zh-CN" sz="1600" dirty="0" smtClean="0"/>
              <a:t>PTKSA</a:t>
            </a:r>
            <a:r>
              <a:rPr lang="zh-CN" altLang="en-US" sz="1600" dirty="0" smtClean="0"/>
              <a:t>删除。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认证过程结束后，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都计算出了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，接下就是关联过程。</a:t>
            </a:r>
            <a:r>
              <a:rPr lang="en-US" altLang="zh-CN" sz="1600" dirty="0" smtClean="0"/>
              <a:t>Assoc-Request</a:t>
            </a:r>
            <a:r>
              <a:rPr lang="zh-CN" altLang="en-US" sz="1600" dirty="0" smtClean="0"/>
              <a:t>帧实际上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端生成</a:t>
            </a:r>
            <a:r>
              <a:rPr lang="en-US" altLang="zh-CN" sz="1600" dirty="0" smtClean="0"/>
              <a:t>PMK_R1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后的一个确认。其中携带的</a:t>
            </a:r>
            <a:r>
              <a:rPr lang="en-US" altLang="zh-CN" sz="1600" dirty="0" smtClean="0"/>
              <a:t>PMKR1Name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Snonce</a:t>
            </a:r>
            <a:r>
              <a:rPr lang="en-US" altLang="zh-CN" sz="1600" dirty="0" smtClean="0"/>
              <a:t>, MIC</a:t>
            </a:r>
            <a:r>
              <a:rPr lang="zh-CN" altLang="en-US" sz="1600" dirty="0" smtClean="0"/>
              <a:t>值、</a:t>
            </a:r>
            <a:r>
              <a:rPr lang="en-US" altLang="zh-CN" sz="1600" dirty="0" smtClean="0"/>
              <a:t>R1KH-ID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R0KH-ID</a:t>
            </a:r>
            <a:r>
              <a:rPr lang="zh-CN" altLang="en-US" sz="1600" dirty="0" smtClean="0"/>
              <a:t>都是为了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端的确认，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端会将自身的值与这些信息比较，如果发现不同，关联就会失败。</a:t>
            </a:r>
            <a:r>
              <a:rPr lang="en-US" altLang="zh-CN" sz="1600" dirty="0" smtClean="0"/>
              <a:t>Assoc-Response</a:t>
            </a:r>
            <a:r>
              <a:rPr lang="zh-CN" altLang="en-US" sz="1600" dirty="0" smtClean="0"/>
              <a:t>帧中加入了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生成的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是通过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进行加密。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端可根据自身的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进行解密获得</a:t>
            </a:r>
            <a:r>
              <a:rPr lang="en-US" altLang="zh-CN" sz="1600" dirty="0" smtClean="0"/>
              <a:t>GTK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实例三 </a:t>
            </a:r>
            <a:r>
              <a:rPr lang="en-US" altLang="zh-CN" dirty="0" smtClean="0"/>
              <a:t>FT</a:t>
            </a:r>
            <a:r>
              <a:rPr lang="zh-CN" altLang="en-US" dirty="0" smtClean="0"/>
              <a:t>漫游 </a:t>
            </a:r>
            <a:r>
              <a:rPr lang="en-US" altLang="zh-CN" dirty="0" smtClean="0"/>
              <a:t>over the air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 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Over the DS</a:t>
            </a:r>
            <a:r>
              <a:rPr lang="zh-CN" altLang="en-US" dirty="0" smtClean="0"/>
              <a:t>方式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4643446"/>
            <a:ext cx="7929618" cy="171451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zh-CN" sz="1600" dirty="0" smtClean="0"/>
              <a:t>Step1  Client</a:t>
            </a:r>
            <a:r>
              <a:rPr lang="zh-CN" altLang="en-US" sz="1600" dirty="0" smtClean="0"/>
              <a:t>连接到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移动打算漫游到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Step2.  client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帧包含</a:t>
            </a:r>
            <a:r>
              <a:rPr lang="en-US" altLang="zh-CN" sz="1600" dirty="0" smtClean="0"/>
              <a:t>FT auth-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，然后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帧包含 </a:t>
            </a:r>
            <a:r>
              <a:rPr lang="en-US" altLang="zh-CN" sz="1600" dirty="0" smtClean="0"/>
              <a:t>auth-</a:t>
            </a:r>
            <a:r>
              <a:rPr lang="en-US" altLang="zh-CN" sz="1600" dirty="0" err="1" smtClean="0"/>
              <a:t>Resp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Step3  AP1 </a:t>
            </a:r>
            <a:r>
              <a:rPr lang="zh-CN" altLang="en-US" sz="1600" dirty="0" smtClean="0"/>
              <a:t>发送</a:t>
            </a:r>
            <a:r>
              <a:rPr lang="en-US" altLang="zh-CN" sz="1600" dirty="0" err="1" smtClean="0"/>
              <a:t>Preauth</a:t>
            </a:r>
            <a:r>
              <a:rPr lang="en-US" altLang="zh-CN" sz="1600" dirty="0" smtClean="0"/>
              <a:t> information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AP2.AP1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通过有线通信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Step4 Client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FT </a:t>
            </a:r>
            <a:r>
              <a:rPr lang="en-US" altLang="zh-CN" sz="1600" dirty="0" err="1" smtClean="0"/>
              <a:t>Reassoc-Req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，然后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发送</a:t>
            </a:r>
            <a:r>
              <a:rPr lang="en-US" altLang="zh-CN" sz="1600" dirty="0" smtClean="0"/>
              <a:t>FT </a:t>
            </a:r>
            <a:r>
              <a:rPr lang="en-US" altLang="zh-CN" sz="1600" dirty="0" err="1" smtClean="0"/>
              <a:t>Reassoc-Resp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client</a:t>
            </a:r>
          </a:p>
          <a:p>
            <a:pPr marL="342900" indent="-342900"/>
            <a:r>
              <a:rPr lang="en-US" altLang="zh-CN" sz="1600" dirty="0" smtClean="0"/>
              <a:t>Step4. client</a:t>
            </a:r>
            <a:r>
              <a:rPr lang="zh-CN" altLang="en-US" sz="1600" dirty="0" smtClean="0"/>
              <a:t>完成从</a:t>
            </a:r>
            <a:r>
              <a:rPr lang="en-US" altLang="zh-CN" sz="1600" dirty="0" smtClean="0"/>
              <a:t>AP1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AP2</a:t>
            </a:r>
            <a:r>
              <a:rPr lang="zh-CN" altLang="en-US" sz="1600" dirty="0" smtClean="0"/>
              <a:t>的漫游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10" name="图片 9" descr="over 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6" y="1428736"/>
            <a:ext cx="4328732" cy="32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STA</a:t>
            </a:r>
            <a:r>
              <a:rPr lang="zh-CN" altLang="en-US" sz="1600" dirty="0" smtClean="0"/>
              <a:t>接入过程</a:t>
            </a:r>
            <a:r>
              <a:rPr lang="en-US" altLang="zh-CN" sz="1600" dirty="0" smtClean="0"/>
              <a:t>:</a:t>
            </a:r>
          </a:p>
          <a:p>
            <a:r>
              <a:rPr lang="zh-CN" altLang="en-US" sz="1600" dirty="0" smtClean="0"/>
              <a:t>主动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被动扫描过认证和关联后才能和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建立连接。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2" name="图片 11" descr="建立无线连接的过程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857364"/>
            <a:ext cx="4929222" cy="44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Over the DS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Over the DS</a:t>
            </a:r>
            <a:r>
              <a:rPr lang="zh-CN" altLang="en-US" sz="1600" dirty="0" smtClean="0"/>
              <a:t>方式时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要发生漫游时会向当前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发送一个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帧，这帧里面包含了目标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地址，当前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就是根据这一地址将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帧的内容转发给目标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，目标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同样会解析帧中的</a:t>
            </a:r>
            <a:r>
              <a:rPr lang="en-US" altLang="zh-CN" sz="1600" dirty="0" smtClean="0"/>
              <a:t>PMKR0Name</a:t>
            </a:r>
            <a:r>
              <a:rPr lang="zh-CN" altLang="en-US" sz="1600" dirty="0" smtClean="0"/>
              <a:t>计算出</a:t>
            </a:r>
            <a:r>
              <a:rPr lang="en-US" altLang="zh-CN" sz="1600" dirty="0" smtClean="0"/>
              <a:t>PMKR1Name</a:t>
            </a:r>
            <a:r>
              <a:rPr lang="zh-CN" altLang="en-US" sz="1600" dirty="0" smtClean="0"/>
              <a:t>，然后更具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Snonce</a:t>
            </a:r>
            <a:r>
              <a:rPr lang="zh-CN" altLang="en-US" sz="1600" dirty="0" smtClean="0"/>
              <a:t>生成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。最后将自身的</a:t>
            </a:r>
            <a:r>
              <a:rPr lang="en-US" altLang="zh-CN" sz="1600" dirty="0" err="1" smtClean="0"/>
              <a:t>Anonce</a:t>
            </a:r>
            <a:r>
              <a:rPr lang="zh-CN" altLang="en-US" sz="1600" dirty="0" smtClean="0"/>
              <a:t>发送给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，让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也可以生成与目标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上一样的</a:t>
            </a:r>
            <a:r>
              <a:rPr lang="en-US" altLang="zh-CN" sz="1600" dirty="0" smtClean="0"/>
              <a:t>PTK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" name="图片 9" descr="over ds 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12" y="3006547"/>
            <a:ext cx="4452504" cy="33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术语回顾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928670"/>
            <a:ext cx="5972191" cy="557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术语回顾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FT</a:t>
              </a:r>
              <a:r>
                <a:rPr lang="zh-CN" altLang="en-US" b="1" dirty="0" smtClean="0">
                  <a:latin typeface="+mj-ea"/>
                  <a:ea typeface="+mj-ea"/>
                </a:rPr>
                <a:t>漫游过程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38378"/>
            <a:ext cx="8001056" cy="318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启用了</a:t>
            </a:r>
            <a:r>
              <a:rPr lang="en-US" altLang="zh-CN" sz="1600" dirty="0" smtClean="0"/>
              <a:t>11k</a:t>
            </a:r>
            <a:r>
              <a:rPr lang="zh-CN" altLang="en-US" sz="1600" dirty="0" smtClean="0"/>
              <a:t>客户端向当前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请求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的邻居信息，以获取漫游候选目标。</a:t>
            </a:r>
            <a:endParaRPr lang="en-US" altLang="zh-CN" sz="1600" dirty="0" smtClean="0"/>
          </a:p>
          <a:p>
            <a:r>
              <a:rPr lang="zh-CN" altLang="en-US" sz="1600" dirty="0" smtClean="0"/>
              <a:t>为了便于漫游，客户端会发送</a:t>
            </a:r>
            <a:r>
              <a:rPr lang="en-US" sz="1600" dirty="0" smtClean="0"/>
              <a:t>Neighbor report request</a:t>
            </a:r>
            <a:r>
              <a:rPr lang="zh-CN" altLang="en-US" sz="1600" dirty="0" smtClean="0"/>
              <a:t>，当前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会回应</a:t>
            </a:r>
            <a:r>
              <a:rPr lang="en-US" sz="1600" dirty="0" smtClean="0"/>
              <a:t>neighbor report response</a:t>
            </a:r>
            <a:r>
              <a:rPr lang="zh-CN" altLang="en-US" sz="1600" dirty="0" smtClean="0"/>
              <a:t>报告它的邻居</a:t>
            </a:r>
            <a:r>
              <a:rPr lang="en-US" altLang="zh-CN" sz="1600" dirty="0" smtClean="0"/>
              <a:t>AP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为了从邻居列表信息中找到要漫游的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，具有</a:t>
            </a:r>
            <a:r>
              <a:rPr lang="en-US" altLang="zh-CN" sz="1600" dirty="0" smtClean="0"/>
              <a:t>11k</a:t>
            </a:r>
            <a:r>
              <a:rPr lang="zh-CN" altLang="en-US" sz="1600" dirty="0" smtClean="0"/>
              <a:t>的客户端不会探测所有</a:t>
            </a:r>
            <a:r>
              <a:rPr lang="en-US" altLang="zh-CN" sz="1600" dirty="0" smtClean="0"/>
              <a:t>AP</a:t>
            </a:r>
          </a:p>
          <a:p>
            <a:r>
              <a:rPr lang="en-US" altLang="zh-CN" sz="1600" dirty="0" smtClean="0"/>
              <a:t>2.4GHz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5GHz</a:t>
            </a:r>
            <a:r>
              <a:rPr lang="zh-CN" altLang="en-US" sz="1600" dirty="0" smtClean="0"/>
              <a:t>频道。它减少了漫游时间并改善了客户端所做的决策。此外，它还可以延长设备的电池寿命。</a:t>
            </a:r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3428993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11k Assisted Roaming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具备</a:t>
            </a:r>
            <a:r>
              <a:rPr lang="en-US" altLang="zh-CN" sz="1600" dirty="0" smtClean="0"/>
              <a:t>11k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AP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beacon</a:t>
            </a:r>
            <a:r>
              <a:rPr lang="zh-CN" altLang="en-US" sz="1600" dirty="0" smtClean="0"/>
              <a:t>帧和</a:t>
            </a:r>
            <a:r>
              <a:rPr lang="en-US" altLang="zh-CN" sz="1600" dirty="0" smtClean="0"/>
              <a:t>probe response</a:t>
            </a:r>
            <a:r>
              <a:rPr lang="zh-CN" altLang="en-US" sz="1600" dirty="0" smtClean="0"/>
              <a:t>帧会包含</a:t>
            </a:r>
            <a:r>
              <a:rPr lang="en-US" sz="1600" b="1" dirty="0" smtClean="0"/>
              <a:t>“</a:t>
            </a:r>
            <a:r>
              <a:rPr lang="en-US" altLang="zh-CN" sz="1600" b="1" dirty="0" smtClean="0"/>
              <a:t>RM</a:t>
            </a:r>
            <a:r>
              <a:rPr lang="zh-CN" altLang="en-US" sz="1600" b="1" dirty="0" smtClean="0"/>
              <a:t>（</a:t>
            </a:r>
            <a:r>
              <a:rPr lang="en-US" sz="1600" b="1" dirty="0" smtClean="0"/>
              <a:t>Radio Measurement </a:t>
            </a:r>
            <a:r>
              <a:rPr lang="zh-CN" altLang="en-US" sz="1600" b="1" dirty="0" smtClean="0"/>
              <a:t>）</a:t>
            </a:r>
            <a:r>
              <a:rPr lang="en-US" sz="1600" b="1" dirty="0" smtClean="0"/>
              <a:t>”  </a:t>
            </a:r>
            <a:r>
              <a:rPr lang="zh-CN" altLang="en-US" sz="1600" b="1" dirty="0" smtClean="0"/>
              <a:t>信息元素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11k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934845" y="2977534"/>
            <a:ext cx="5274310" cy="3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支持</a:t>
            </a:r>
            <a:r>
              <a:rPr lang="en-US" sz="1600" dirty="0" smtClean="0"/>
              <a:t>802.11K</a:t>
            </a:r>
            <a:r>
              <a:rPr lang="zh-CN" altLang="en-US" sz="1600" dirty="0" smtClean="0"/>
              <a:t>的设备发送的</a:t>
            </a:r>
            <a:r>
              <a:rPr lang="en-US" sz="1600" dirty="0" smtClean="0"/>
              <a:t>association request</a:t>
            </a:r>
            <a:r>
              <a:rPr lang="zh-CN" altLang="en-US" sz="1600" dirty="0" smtClean="0"/>
              <a:t>帧和</a:t>
            </a:r>
            <a:r>
              <a:rPr lang="en-US" sz="1600" dirty="0" err="1" smtClean="0"/>
              <a:t>ap</a:t>
            </a:r>
            <a:r>
              <a:rPr lang="zh-CN" altLang="en-US" sz="1600" dirty="0" smtClean="0"/>
              <a:t>回复的</a:t>
            </a:r>
            <a:r>
              <a:rPr lang="en-US" sz="1600" dirty="0" smtClean="0"/>
              <a:t>association response</a:t>
            </a:r>
            <a:r>
              <a:rPr lang="zh-CN" altLang="en-US" sz="1600" dirty="0" smtClean="0"/>
              <a:t>帧也会包含</a:t>
            </a:r>
            <a:r>
              <a:rPr lang="en-US" sz="1600" dirty="0" smtClean="0"/>
              <a:t>RM capability</a:t>
            </a:r>
            <a:r>
              <a:rPr lang="zh-CN" altLang="en-US" sz="1600" dirty="0" smtClean="0"/>
              <a:t>。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如下图所示，</a:t>
            </a:r>
            <a:r>
              <a:rPr lang="en-US" sz="1600" dirty="0" smtClean="0"/>
              <a:t>AP1 BSSID:  08:6A:0A:D2:FB:3D  AP2 BSSID:  B4:EE:B4:E9:B0:C8        iphone6:    bc:6c:21:88:46:d9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11k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28662" y="2755442"/>
            <a:ext cx="3571900" cy="297308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00562" y="2714620"/>
            <a:ext cx="3539423" cy="30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客户端无线协议支持情况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5786" y="1714487"/>
            <a:ext cx="8072494" cy="4500595"/>
          </a:xfrm>
        </p:spPr>
        <p:txBody>
          <a:bodyPr>
            <a:normAutofit/>
          </a:bodyPr>
          <a:lstStyle/>
          <a:p>
            <a:endParaRPr lang="zh-CN" altLang="en-US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11k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73839"/>
            <a:ext cx="7910536" cy="459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主动扫描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用户试图主动寻找网络时，可用主动扫描对周围的无线网络进行扫描。根据是否携带指定</a:t>
            </a:r>
            <a:r>
              <a:rPr lang="en-US" altLang="zh-CN" sz="1600" dirty="0" smtClean="0"/>
              <a:t>SSID</a:t>
            </a:r>
            <a:r>
              <a:rPr lang="zh-CN" altLang="en-US" sz="1600" dirty="0" smtClean="0"/>
              <a:t>，主动扫描可以分为两种：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 smtClean="0"/>
              <a:t>客户端发送</a:t>
            </a:r>
            <a:r>
              <a:rPr lang="en-US" altLang="en-US" sz="1600" dirty="0" smtClean="0"/>
              <a:t>Probe </a:t>
            </a:r>
            <a:r>
              <a:rPr lang="en-US" altLang="en-US" sz="1600" dirty="0" err="1" smtClean="0"/>
              <a:t>Request（SSID</a:t>
            </a:r>
            <a:r>
              <a:rPr lang="zh-CN" altLang="en-US" sz="1600" dirty="0" smtClean="0"/>
              <a:t>为</a:t>
            </a:r>
            <a:r>
              <a:rPr lang="en-US" altLang="en-US" sz="1600" dirty="0" smtClean="0"/>
              <a:t>null）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zh-CN" altLang="en-US" sz="1600" dirty="0" smtClean="0"/>
              <a:t>客户端在信道列表中的信道上广播探查请求帧（</a:t>
            </a:r>
            <a:r>
              <a:rPr lang="en-US" sz="1600" dirty="0" smtClean="0"/>
              <a:t>Probe Request）。AP</a:t>
            </a:r>
            <a:r>
              <a:rPr lang="zh-CN" altLang="en-US" sz="1600" dirty="0" smtClean="0"/>
              <a:t>收到探查请求帧后，回应探查响应帧（</a:t>
            </a:r>
            <a:r>
              <a:rPr lang="en-US" sz="1600" dirty="0" smtClean="0"/>
              <a:t>Probe Response）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" name="图片 9" descr="probe request wild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071810"/>
            <a:ext cx="4022639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57158" y="100010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主动扫描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 客户端发送</a:t>
            </a:r>
            <a:r>
              <a:rPr lang="en-US" altLang="zh-CN" sz="1600" dirty="0" smtClean="0"/>
              <a:t>Probe Request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Probe Request</a:t>
            </a:r>
            <a:r>
              <a:rPr lang="zh-CN" altLang="en-US" sz="1600" dirty="0" smtClean="0"/>
              <a:t>携带指定的</a:t>
            </a:r>
            <a:r>
              <a:rPr lang="en-US" altLang="zh-CN" sz="1600" dirty="0" smtClean="0"/>
              <a:t>SSID</a:t>
            </a:r>
            <a:r>
              <a:rPr lang="zh-CN" altLang="en-US" sz="1600" dirty="0" smtClean="0"/>
              <a:t>）：这种情况下，因为客户端携带指定的</a:t>
            </a:r>
            <a:r>
              <a:rPr lang="en-US" altLang="zh-CN" sz="1600" dirty="0" smtClean="0"/>
              <a:t>SSID</a:t>
            </a:r>
            <a:r>
              <a:rPr lang="zh-CN" altLang="en-US" sz="1600" dirty="0" smtClean="0"/>
              <a:t>，相应的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接受到后回复请求。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1" name="图片 10" descr="probe request  with  ss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928934"/>
            <a:ext cx="3714776" cy="24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被动扫描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被动扫描是指客户端通过侦听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定期发送的</a:t>
            </a:r>
            <a:r>
              <a:rPr lang="en-US" altLang="zh-CN" sz="1600" dirty="0" smtClean="0"/>
              <a:t>Beacon</a:t>
            </a:r>
            <a:r>
              <a:rPr lang="zh-CN" altLang="en-US" sz="1600" dirty="0" smtClean="0"/>
              <a:t>帧来发现网络。被动扫描要求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周期性发送</a:t>
            </a:r>
            <a:r>
              <a:rPr lang="en-US" altLang="zh-CN" sz="1600" dirty="0" smtClean="0"/>
              <a:t>Beacon</a:t>
            </a:r>
            <a:r>
              <a:rPr lang="zh-CN" altLang="en-US" sz="1600" dirty="0" smtClean="0"/>
              <a:t>帧。当用户需要节省电量时，可以使用被动扫描。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2" name="图片 11" descr="bea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928934"/>
            <a:ext cx="2790740" cy="23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认证过程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开放式认证系统</a:t>
            </a:r>
            <a:endParaRPr lang="en-US" altLang="zh-CN" sz="1600" dirty="0" smtClean="0"/>
          </a:p>
          <a:p>
            <a:r>
              <a:rPr lang="zh-CN" altLang="en-US" sz="1600" dirty="0" smtClean="0"/>
              <a:t>如果认证类型设置为开放系统认证，则所有请求认证的客户端都会通过认证。开放系统认证包括两个步骤：第一步是请求认证，第二步是返回认证结果。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" name="图片 9" descr="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857496"/>
            <a:ext cx="4857784" cy="33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认证过程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 2.</a:t>
            </a:r>
            <a:r>
              <a:rPr lang="zh-CN" altLang="en-US" sz="1600" dirty="0" smtClean="0"/>
              <a:t>共享密钥认证</a:t>
            </a:r>
            <a:endParaRPr lang="en-US" altLang="zh-CN" sz="1600" dirty="0" smtClean="0"/>
          </a:p>
          <a:p>
            <a:r>
              <a:rPr lang="zh-CN" altLang="en-US" sz="1600" dirty="0" smtClean="0"/>
              <a:t>共享密钥认证需要客户端和设备端配置相同的共享密钥。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无线接入过程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1" name="图片 10" descr="shared 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000372"/>
            <a:ext cx="4610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 smtClean="0"/>
              <a:t>关联过程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071538" y="1714487"/>
            <a:ext cx="5715040" cy="378621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如果用户想通过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接入无线网络，用户必须同特定的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关联。当用户通过指定</a:t>
            </a:r>
            <a:r>
              <a:rPr lang="en-US" altLang="zh-CN" sz="1600" dirty="0" smtClean="0"/>
              <a:t>SSID</a:t>
            </a:r>
            <a:r>
              <a:rPr lang="zh-CN" altLang="en-US" sz="1600" dirty="0" smtClean="0"/>
              <a:t>选择无线网络，并通过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认证后，就可以向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发送关联请求帧。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将用户信息添加到数据库，向用户回复关联响应。用户每次只可以关联到一个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，并且关联总是由用户发起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</a:rPr>
                <a:t>无线接入过程</a:t>
              </a:r>
              <a:endParaRPr lang="zh-CN" altLang="en-US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pPr/>
              <a:t>2018/8/31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" name="图片 9" descr="2018-08-26_1159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214686"/>
            <a:ext cx="5076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2430</Words>
  <Application>Microsoft Office PowerPoint</Application>
  <PresentationFormat>全屏显示(4:3)</PresentationFormat>
  <Paragraphs>304</Paragraphs>
  <Slides>37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liam</cp:lastModifiedBy>
  <cp:revision>551</cp:revision>
  <dcterms:created xsi:type="dcterms:W3CDTF">2016-05-17T03:47:03Z</dcterms:created>
  <dcterms:modified xsi:type="dcterms:W3CDTF">2018-08-31T06:49:30Z</dcterms:modified>
</cp:coreProperties>
</file>