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7" r:id="rId5"/>
    <p:sldId id="257" r:id="rId6"/>
    <p:sldId id="268" r:id="rId7"/>
    <p:sldId id="282" r:id="rId8"/>
    <p:sldId id="283" r:id="rId9"/>
    <p:sldId id="289" r:id="rId10"/>
    <p:sldId id="266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424"/>
    <a:srgbClr val="C00000"/>
    <a:srgbClr val="CC3333"/>
    <a:srgbClr val="3E3A39"/>
    <a:srgbClr val="C13133"/>
    <a:srgbClr val="A6A6A6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42" autoAdjust="0"/>
  </p:normalViewPr>
  <p:slideViewPr>
    <p:cSldViewPr>
      <p:cViewPr varScale="1">
        <p:scale>
          <a:sx n="96" d="100"/>
          <a:sy n="96" d="100"/>
        </p:scale>
        <p:origin x="-636" y="-90"/>
      </p:cViewPr>
      <p:guideLst>
        <p:guide orient="horz" pos="164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916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35360"/>
        <c:axId val="81949440"/>
      </c:barChart>
      <c:catAx>
        <c:axId val="81935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1949440"/>
        <c:crosses val="autoZero"/>
        <c:auto val="1"/>
        <c:lblAlgn val="ctr"/>
        <c:lblOffset val="100"/>
        <c:noMultiLvlLbl val="0"/>
      </c:catAx>
      <c:valAx>
        <c:axId val="81949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193536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2578170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630"/>
            <a:ext cx="9150109" cy="41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2484427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9" y="1714786"/>
            <a:ext cx="5586221" cy="59412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  <a:endParaRPr lang="zh-CN" altLang="en-US" dirty="0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223287"/>
            <a:ext cx="2459806" cy="87343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4500630"/>
            <a:ext cx="2459806" cy="87343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5139463"/>
            <a:ext cx="2586242" cy="155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-2" y="31887"/>
            <a:ext cx="1080112" cy="537034"/>
            <a:chOff x="3374727" y="268470"/>
            <a:chExt cx="693212" cy="716046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4" y="268470"/>
              <a:ext cx="462145" cy="716046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268470"/>
              <a:ext cx="475162" cy="716046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sz="1600" b="1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  <a:endParaRPr lang="zh-CN" altLang="en-US" sz="1600" b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195263"/>
            <a:ext cx="8136904" cy="3238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735807"/>
            <a:ext cx="8036892" cy="3888581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/>
        </p:nvGraphicFramePr>
        <p:xfrm>
          <a:off x="611560" y="627534"/>
          <a:ext cx="80648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6499"/>
            <a:ext cx="1619672" cy="567811"/>
            <a:chOff x="3374727" y="247953"/>
            <a:chExt cx="693216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247953"/>
              <a:ext cx="562386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  <a:endParaRPr lang="zh-CN" altLang="en-US" b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4" y="249493"/>
            <a:ext cx="355443" cy="26658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064579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  <a:endParaRPr lang="en-US" altLang="zh-CN" dirty="0" smtClean="0"/>
          </a:p>
        </p:txBody>
      </p:sp>
      <p:sp>
        <p:nvSpPr>
          <p:cNvPr id="2" name="矩形 1"/>
          <p:cNvSpPr/>
          <p:nvPr userDrawn="1"/>
        </p:nvSpPr>
        <p:spPr>
          <a:xfrm>
            <a:off x="683568" y="1186658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851149"/>
            <a:ext cx="289594" cy="21719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2762631"/>
            <a:ext cx="504056" cy="378042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3275686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412481"/>
            <a:ext cx="576064" cy="432048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2492601"/>
            <a:ext cx="288032" cy="21602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9" y="2821227"/>
            <a:ext cx="929981" cy="69748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2" y="1572033"/>
            <a:ext cx="2308853" cy="148888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8" y="419411"/>
            <a:ext cx="1316379" cy="64705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3756862"/>
            <a:ext cx="1224136" cy="814118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2496627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</a:fld>
            <a:endParaRPr lang="zh-CN" altLang="en-US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53649"/>
            <a:ext cx="8229600" cy="294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4840002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840002"/>
            <a:ext cx="1296144" cy="30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716016" y="3075806"/>
            <a:ext cx="3383525" cy="31761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测试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部</a:t>
            </a:r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：尹开峰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VOIP </a:t>
            </a:r>
            <a:r>
              <a:rPr lang="zh-CN" altLang="en-US" smtClean="0">
                <a:sym typeface="+mn-ea"/>
              </a:rPr>
              <a:t>技术</a:t>
            </a:r>
            <a:r>
              <a:rPr lang="zh-CN" altLang="en-US">
                <a:sym typeface="+mn-ea"/>
              </a:rPr>
              <a:t>简介</a:t>
            </a:r>
            <a:endParaRPr lang="en-US" altLang="zh-CN" smtClean="0"/>
          </a:p>
          <a:p>
            <a:r>
              <a:rPr lang="zh-CN" altLang="en-US" sz="2000" smtClean="0"/>
              <a:t>                              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87464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什么是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VOIP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662877" y="87034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4"/>
          <p:cNvSpPr txBox="1"/>
          <p:nvPr/>
        </p:nvSpPr>
        <p:spPr>
          <a:xfrm>
            <a:off x="1691682" y="843558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01</a:t>
            </a:r>
            <a:endParaRPr lang="en-US" altLang="zh-CN" sz="2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2287835" y="1410257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voip</a:t>
            </a:r>
            <a:r>
              <a:rPr 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基本实现原理</a:t>
            </a:r>
            <a:endParaRPr lang="zh-CN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662877" y="141040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/>
          <p:nvPr/>
        </p:nvSpPr>
        <p:spPr>
          <a:xfrm>
            <a:off x="1691682" y="1384567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02</a:t>
            </a:r>
            <a:endParaRPr lang="en-US" altLang="zh-CN" sz="2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238941" y="1950000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SIP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协议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662877" y="195015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4"/>
          <p:cNvSpPr txBox="1"/>
          <p:nvPr/>
        </p:nvSpPr>
        <p:spPr>
          <a:xfrm>
            <a:off x="1691682" y="192431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03</a:t>
            </a:r>
            <a:endParaRPr lang="en-US" altLang="zh-CN" sz="2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2238940" y="249450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SIP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通信流程</a:t>
            </a:r>
            <a:endParaRPr lang="zh-CN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1662877" y="249021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4"/>
          <p:cNvSpPr txBox="1"/>
          <p:nvPr/>
        </p:nvSpPr>
        <p:spPr>
          <a:xfrm>
            <a:off x="1691682" y="246437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04</a:t>
            </a:r>
            <a:endParaRPr lang="en-US" altLang="zh-CN" sz="2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2238940" y="303456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X-lite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演示通信过程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1662877" y="303027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4"/>
          <p:cNvSpPr txBox="1"/>
          <p:nvPr/>
        </p:nvSpPr>
        <p:spPr>
          <a:xfrm>
            <a:off x="1691682" y="300443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05</a:t>
            </a:r>
            <a:endParaRPr lang="en-US" altLang="zh-CN" sz="200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735547"/>
            <a:ext cx="8496944" cy="431378"/>
          </a:xfrm>
        </p:spPr>
        <p:txBody>
          <a:bodyPr/>
          <a:lstStyle/>
          <a:p>
            <a:r>
              <a:rPr lang="en-US" altLang="zh-CN" sz="2000" smtClean="0">
                <a:solidFill>
                  <a:srgbClr val="C00000"/>
                </a:solidFill>
              </a:rPr>
              <a:t>  </a:t>
            </a:r>
            <a:r>
              <a:rPr lang="en-US" altLang="zh-CN" sz="1600" smtClean="0">
                <a:solidFill>
                  <a:srgbClr val="C00000"/>
                </a:solidFill>
              </a:rPr>
              <a:t> VOIP</a:t>
            </a:r>
            <a:r>
              <a:rPr lang="zh-CN" altLang="en-US" sz="1600" smtClean="0">
                <a:solidFill>
                  <a:srgbClr val="C00000"/>
                </a:solidFill>
              </a:rPr>
              <a:t>即网络电话，</a:t>
            </a:r>
            <a:r>
              <a:rPr lang="en-US" altLang="zh-CN" sz="1600" smtClean="0">
                <a:solidFill>
                  <a:srgbClr val="C00000"/>
                </a:solidFill>
              </a:rPr>
              <a:t>Voice over Internet Protocol</a:t>
            </a:r>
            <a:r>
              <a:rPr lang="zh-CN" altLang="en-US" sz="1600" smtClean="0">
                <a:solidFill>
                  <a:srgbClr val="C00000"/>
                </a:solidFill>
              </a:rPr>
              <a:t>，通过</a:t>
            </a:r>
            <a:r>
              <a:rPr lang="en-US" altLang="zh-CN" sz="1600" smtClean="0">
                <a:solidFill>
                  <a:srgbClr val="C00000"/>
                </a:solidFill>
              </a:rPr>
              <a:t>IP</a:t>
            </a:r>
            <a:r>
              <a:rPr lang="zh-CN" altLang="en-US" sz="1600" smtClean="0">
                <a:solidFill>
                  <a:srgbClr val="C00000"/>
                </a:solidFill>
              </a:rPr>
              <a:t>数据包发送实现的语音业务</a:t>
            </a:r>
            <a:endParaRPr lang="zh-CN" altLang="en-US" sz="160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221601"/>
            <a:ext cx="8280722" cy="3996593"/>
          </a:xfrm>
        </p:spPr>
        <p:txBody>
          <a:bodyPr>
            <a:normAutofit/>
          </a:bodyPr>
          <a:lstStyle/>
          <a:p>
            <a:r>
              <a:rPr lang="en-US" altLang="zh-CN" sz="1600" smtClean="0">
                <a:solidFill>
                  <a:srgbClr val="00B050"/>
                </a:solidFill>
              </a:rPr>
              <a:t>  </a:t>
            </a:r>
            <a:r>
              <a:rPr lang="en-US" altLang="zh-CN" sz="1600" smtClean="0">
                <a:solidFill>
                  <a:srgbClr val="C00000"/>
                </a:solidFill>
              </a:rPr>
              <a:t> 将模拟的声音讯号经过压缩与封包之后，以数据封包的形式在IP网络进行语音讯号的传输，通俗来讲也就是互联网电话或IP电话。将voip软件安装到电脑上，就能实现通话，像Skype，QQ等都属于其中之一。</a:t>
            </a:r>
            <a:endParaRPr lang="en-US" altLang="zh-CN" sz="1600" smtClean="0">
              <a:solidFill>
                <a:srgbClr val="C00000"/>
              </a:solidFill>
            </a:endParaRPr>
          </a:p>
          <a:p>
            <a:endParaRPr lang="zh-CN" altLang="en-US" sz="1600" smtClean="0">
              <a:solidFill>
                <a:srgbClr val="00B050"/>
              </a:solidFill>
            </a:endParaRPr>
          </a:p>
          <a:p>
            <a:r>
              <a:rPr lang="zh-CN" altLang="en-US" sz="1600" smtClean="0">
                <a:solidFill>
                  <a:srgbClr val="00B050"/>
                </a:solidFill>
              </a:rPr>
              <a:t>比之传统电话如何？</a:t>
            </a:r>
            <a:endParaRPr lang="zh-CN" altLang="en-US" sz="1600" smtClean="0">
              <a:solidFill>
                <a:srgbClr val="00B050"/>
              </a:solidFill>
            </a:endParaRPr>
          </a:p>
          <a:p>
            <a:r>
              <a:rPr lang="zh-CN" altLang="en-US" sz="1600" smtClean="0">
                <a:solidFill>
                  <a:srgbClr val="00B050"/>
                </a:solidFill>
              </a:rPr>
              <a:t>    价格低廉</a:t>
            </a:r>
            <a:endParaRPr lang="zh-CN" altLang="en-US" sz="1600" smtClean="0">
              <a:solidFill>
                <a:srgbClr val="00B050"/>
              </a:solidFill>
            </a:endParaRPr>
          </a:p>
          <a:p>
            <a:r>
              <a:rPr lang="zh-CN" altLang="en-US" sz="1600" smtClean="0">
                <a:solidFill>
                  <a:srgbClr val="00B050"/>
                </a:solidFill>
              </a:rPr>
              <a:t>    可提供的业务较多</a:t>
            </a:r>
            <a:endParaRPr lang="zh-CN" altLang="en-US" sz="1600" smtClean="0">
              <a:solidFill>
                <a:srgbClr val="00B050"/>
              </a:solidFill>
            </a:endParaRPr>
          </a:p>
          <a:p>
            <a:r>
              <a:rPr lang="zh-CN" altLang="en-US" sz="1600" smtClean="0">
                <a:solidFill>
                  <a:srgbClr val="00B050"/>
                </a:solidFill>
              </a:rPr>
              <a:t>    可以与</a:t>
            </a:r>
            <a:r>
              <a:rPr lang="en-US" altLang="zh-CN" sz="1600" smtClean="0">
                <a:solidFill>
                  <a:srgbClr val="00B050"/>
                </a:solidFill>
              </a:rPr>
              <a:t>Internet</a:t>
            </a:r>
            <a:r>
              <a:rPr lang="zh-CN" altLang="en-US" sz="1600" smtClean="0">
                <a:solidFill>
                  <a:srgbClr val="00B050"/>
                </a:solidFill>
              </a:rPr>
              <a:t>应用很好的融合</a:t>
            </a:r>
            <a:endParaRPr lang="zh-CN" altLang="en-US" sz="1600" smtClean="0">
              <a:solidFill>
                <a:srgbClr val="00B050"/>
              </a:solidFill>
            </a:endParaRPr>
          </a:p>
          <a:p>
            <a:r>
              <a:rPr lang="zh-CN" altLang="en-US" sz="1600" smtClean="0">
                <a:solidFill>
                  <a:srgbClr val="00B050"/>
                </a:solidFill>
              </a:rPr>
              <a:t>    本质上与即时讯息，电子邮件相同</a:t>
            </a:r>
            <a:endParaRPr lang="zh-CN" altLang="en-US" sz="1600" smtClean="0">
              <a:solidFill>
                <a:srgbClr val="00B050"/>
              </a:solidFill>
            </a:endParaRPr>
          </a:p>
          <a:p>
            <a:endParaRPr lang="zh-CN" altLang="en-US" sz="1600" smtClean="0">
              <a:solidFill>
                <a:srgbClr val="00B050"/>
              </a:solidFill>
            </a:endParaRPr>
          </a:p>
          <a:p>
            <a:r>
              <a:rPr lang="zh-CN" altLang="en-US" sz="1600" smtClean="0">
                <a:solidFill>
                  <a:srgbClr val="00B050"/>
                </a:solidFill>
              </a:rPr>
              <a:t>    延迟和抖动较大</a:t>
            </a:r>
            <a:endParaRPr lang="zh-CN" altLang="en-US" sz="1600" smtClean="0">
              <a:solidFill>
                <a:srgbClr val="00B050"/>
              </a:solidFill>
            </a:endParaRPr>
          </a:p>
          <a:p>
            <a:r>
              <a:rPr lang="en-US" altLang="zh-CN" sz="1600" smtClean="0">
                <a:solidFill>
                  <a:srgbClr val="00B050"/>
                </a:solidFill>
              </a:rPr>
              <a:t>    </a:t>
            </a:r>
            <a:r>
              <a:rPr lang="zh-CN" altLang="en-US" sz="1600" smtClean="0">
                <a:solidFill>
                  <a:srgbClr val="00B050"/>
                </a:solidFill>
              </a:rPr>
              <a:t>容易遭受攻击和窃听</a:t>
            </a:r>
            <a:endParaRPr lang="zh-CN" altLang="en-US" sz="1600" smtClean="0">
              <a:solidFill>
                <a:srgbClr val="00B05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654" y="16500"/>
            <a:ext cx="2411757" cy="567810"/>
            <a:chOff x="2520086" y="247954"/>
            <a:chExt cx="1547857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329805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>
                  <a:latin typeface="+mj-ea"/>
                  <a:ea typeface="+mj-ea"/>
                </a:rPr>
                <a:t>什么是</a:t>
              </a:r>
              <a:r>
                <a:rPr lang="en-US" altLang="zh-CN" b="1">
                  <a:latin typeface="+mj-ea"/>
                  <a:ea typeface="+mj-ea"/>
                </a:rPr>
                <a:t>voip</a:t>
              </a:r>
              <a:endParaRPr lang="en-US" altLang="zh-CN" b="1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7544" y="699542"/>
            <a:ext cx="8036892" cy="3888581"/>
          </a:xfr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altLang="zh-CN" sz="1600"/>
              <a:t>    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      </a:t>
            </a:r>
            <a:r>
              <a:rPr lang="zh-CN" altLang="zh-CN" sz="1600"/>
              <a:t>通过语音的压缩算法对原始的语</a:t>
            </a:r>
            <a:endParaRPr lang="zh-CN" altLang="zh-CN" sz="1600"/>
          </a:p>
          <a:p>
            <a:r>
              <a:rPr lang="zh-CN" altLang="zh-CN" sz="1600"/>
              <a:t>音数据进行压缩处理，然后把这些压</a:t>
            </a:r>
            <a:endParaRPr lang="zh-CN" altLang="zh-CN" sz="1600"/>
          </a:p>
          <a:p>
            <a:r>
              <a:rPr lang="zh-CN" altLang="zh-CN" sz="1600"/>
              <a:t>缩过的语音数据按实时传输的要求进</a:t>
            </a:r>
            <a:endParaRPr lang="zh-CN" altLang="zh-CN" sz="1600"/>
          </a:p>
          <a:p>
            <a:r>
              <a:rPr lang="zh-CN" altLang="zh-CN" sz="1600"/>
              <a:t>行打包，经过</a:t>
            </a:r>
            <a:r>
              <a:rPr lang="en-US" altLang="zh-CN" sz="1600"/>
              <a:t>IP</a:t>
            </a:r>
            <a:r>
              <a:rPr lang="zh-CN" altLang="en-US" sz="1600"/>
              <a:t>网络把数据包送至接</a:t>
            </a:r>
            <a:endParaRPr lang="zh-CN" altLang="en-US" sz="1600"/>
          </a:p>
          <a:p>
            <a:r>
              <a:rPr lang="zh-CN" altLang="en-US" sz="1600"/>
              <a:t>收地，按照原来的次序进行串行化处</a:t>
            </a:r>
            <a:endParaRPr lang="zh-CN" altLang="en-US" sz="1600"/>
          </a:p>
          <a:p>
            <a:r>
              <a:rPr lang="zh-CN" altLang="en-US" sz="1600"/>
              <a:t>理并解压缩，恢复语音信号。</a:t>
            </a:r>
            <a:endParaRPr lang="zh-CN" altLang="en-US" sz="1600"/>
          </a:p>
        </p:txBody>
      </p:sp>
      <p:grpSp>
        <p:nvGrpSpPr>
          <p:cNvPr id="5" name="组合 4"/>
          <p:cNvGrpSpPr/>
          <p:nvPr/>
        </p:nvGrpSpPr>
        <p:grpSpPr>
          <a:xfrm>
            <a:off x="-2" y="29896"/>
            <a:ext cx="2123728" cy="563880"/>
            <a:chOff x="2520086" y="250575"/>
            <a:chExt cx="1363001" cy="75184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2" y="250575"/>
              <a:ext cx="462145" cy="7518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tIns="144000" bIns="144000" numCol="1" spcCol="0" rtlCol="0" fromWordArt="0" anchor="ctr" anchorCtr="0" forceAA="0" compatLnSpc="1">
              <a:spAutoFit/>
            </a:bodyPr>
            <a:lstStyle/>
            <a:p>
              <a:pPr lvl="0" algn="ctr"/>
              <a:endParaRPr lang="zh-CN" altLang="en-US" b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50575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tIns="144000" bIns="144000" numCol="1" spcCol="0" rtlCol="0" fromWordArt="0" anchor="ctr" anchorCtr="0" forceAA="0" compatLnSpc="1">
              <a:spAutoFit/>
            </a:bodyPr>
            <a:lstStyle/>
            <a:p>
              <a:pPr lvl="0" algn="ctr"/>
              <a:r>
                <a:rPr lang="zh-CN" altLang="en-US" b="1">
                  <a:latin typeface="+mj-ea"/>
                  <a:ea typeface="+mj-ea"/>
                  <a:sym typeface="+mn-ea"/>
                </a:rPr>
                <a:t>voip基本原理</a:t>
              </a:r>
              <a:endParaRPr lang="zh-CN" altLang="en-US" b="1"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sp>
        <p:nvSpPr>
          <p:cNvPr id="8" name="同侧圆角矩形 7"/>
          <p:cNvSpPr/>
          <p:nvPr/>
        </p:nvSpPr>
        <p:spPr>
          <a:xfrm>
            <a:off x="4401185" y="1348105"/>
            <a:ext cx="79248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网关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11" name="同侧圆角矩形 10"/>
          <p:cNvSpPr/>
          <p:nvPr/>
        </p:nvSpPr>
        <p:spPr>
          <a:xfrm>
            <a:off x="5891530" y="1348105"/>
            <a:ext cx="79248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12" name="同侧圆角矩形 11"/>
          <p:cNvSpPr/>
          <p:nvPr/>
        </p:nvSpPr>
        <p:spPr>
          <a:xfrm>
            <a:off x="7351395" y="1348105"/>
            <a:ext cx="79248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网关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3" name="同侧圆角矩形 12"/>
          <p:cNvSpPr/>
          <p:nvPr/>
        </p:nvSpPr>
        <p:spPr>
          <a:xfrm>
            <a:off x="4185920" y="1915795"/>
            <a:ext cx="123190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UDP/IP</a:t>
            </a:r>
            <a:endParaRPr lang="en-US" altLang="zh-CN" sz="1600"/>
          </a:p>
        </p:txBody>
      </p:sp>
      <p:sp>
        <p:nvSpPr>
          <p:cNvPr id="17" name="同侧圆角矩形 16"/>
          <p:cNvSpPr/>
          <p:nvPr/>
        </p:nvSpPr>
        <p:spPr>
          <a:xfrm>
            <a:off x="4185920" y="2428240"/>
            <a:ext cx="123190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/>
              <a:t>RTP/RTCP</a:t>
            </a:r>
            <a:endParaRPr lang="en-US" sz="1600"/>
          </a:p>
        </p:txBody>
      </p:sp>
      <p:sp>
        <p:nvSpPr>
          <p:cNvPr id="18" name="同侧圆角矩形 17"/>
          <p:cNvSpPr/>
          <p:nvPr/>
        </p:nvSpPr>
        <p:spPr>
          <a:xfrm>
            <a:off x="4185920" y="2997835"/>
            <a:ext cx="123190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压缩</a:t>
            </a:r>
            <a:endParaRPr lang="zh-CN" altLang="en-US" sz="1600"/>
          </a:p>
        </p:txBody>
      </p:sp>
      <p:sp>
        <p:nvSpPr>
          <p:cNvPr id="19" name="同侧圆角矩形 18"/>
          <p:cNvSpPr/>
          <p:nvPr/>
        </p:nvSpPr>
        <p:spPr>
          <a:xfrm>
            <a:off x="4185920" y="3539490"/>
            <a:ext cx="123190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原始数据</a:t>
            </a:r>
            <a:endParaRPr lang="zh-CN" altLang="en-US" sz="1600"/>
          </a:p>
        </p:txBody>
      </p:sp>
      <p:sp>
        <p:nvSpPr>
          <p:cNvPr id="26" name="同侧圆角矩形 25"/>
          <p:cNvSpPr/>
          <p:nvPr/>
        </p:nvSpPr>
        <p:spPr>
          <a:xfrm>
            <a:off x="7136130" y="1915795"/>
            <a:ext cx="123190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原始数据</a:t>
            </a:r>
            <a:endParaRPr lang="zh-CN" altLang="en-US" sz="1600"/>
          </a:p>
        </p:txBody>
      </p:sp>
      <p:sp>
        <p:nvSpPr>
          <p:cNvPr id="27" name="同侧圆角矩形 26"/>
          <p:cNvSpPr/>
          <p:nvPr/>
        </p:nvSpPr>
        <p:spPr>
          <a:xfrm>
            <a:off x="7136130" y="2428240"/>
            <a:ext cx="123190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压缩</a:t>
            </a:r>
            <a:endParaRPr lang="zh-CN" altLang="en-US" sz="1600"/>
          </a:p>
        </p:txBody>
      </p:sp>
      <p:sp>
        <p:nvSpPr>
          <p:cNvPr id="28" name="同侧圆角矩形 27"/>
          <p:cNvSpPr/>
          <p:nvPr/>
        </p:nvSpPr>
        <p:spPr>
          <a:xfrm>
            <a:off x="7136130" y="2997835"/>
            <a:ext cx="123190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/>
              <a:t>RTP/RTCP</a:t>
            </a:r>
            <a:endParaRPr lang="en-US" sz="1600"/>
          </a:p>
        </p:txBody>
      </p:sp>
      <p:sp>
        <p:nvSpPr>
          <p:cNvPr id="29" name="同侧圆角矩形 28"/>
          <p:cNvSpPr/>
          <p:nvPr/>
        </p:nvSpPr>
        <p:spPr>
          <a:xfrm>
            <a:off x="7136130" y="3539490"/>
            <a:ext cx="1231900" cy="28765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UDP/IP</a:t>
            </a:r>
            <a:endParaRPr lang="en-US" altLang="zh-CN" sz="1600"/>
          </a:p>
        </p:txBody>
      </p:sp>
      <p:cxnSp>
        <p:nvCxnSpPr>
          <p:cNvPr id="30" name="直接箭头连接符 29"/>
          <p:cNvCxnSpPr>
            <a:stCxn id="12" idx="2"/>
            <a:endCxn id="11" idx="0"/>
          </p:cNvCxnSpPr>
          <p:nvPr/>
        </p:nvCxnSpPr>
        <p:spPr>
          <a:xfrm flipH="1">
            <a:off x="6684010" y="1492250"/>
            <a:ext cx="667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2"/>
            <a:endCxn id="8" idx="0"/>
          </p:cNvCxnSpPr>
          <p:nvPr/>
        </p:nvCxnSpPr>
        <p:spPr>
          <a:xfrm flipH="1">
            <a:off x="5193665" y="1492250"/>
            <a:ext cx="6978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1"/>
            <a:endCxn id="27" idx="3"/>
          </p:cNvCxnSpPr>
          <p:nvPr/>
        </p:nvCxnSpPr>
        <p:spPr>
          <a:xfrm>
            <a:off x="7680325" y="2203450"/>
            <a:ext cx="0" cy="2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1"/>
            <a:endCxn id="28" idx="3"/>
          </p:cNvCxnSpPr>
          <p:nvPr/>
        </p:nvCxnSpPr>
        <p:spPr>
          <a:xfrm>
            <a:off x="7680325" y="2715895"/>
            <a:ext cx="0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1"/>
            <a:endCxn id="29" idx="3"/>
          </p:cNvCxnSpPr>
          <p:nvPr/>
        </p:nvCxnSpPr>
        <p:spPr>
          <a:xfrm>
            <a:off x="7680325" y="3285490"/>
            <a:ext cx="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1"/>
            <a:endCxn id="17" idx="3"/>
          </p:cNvCxnSpPr>
          <p:nvPr/>
        </p:nvCxnSpPr>
        <p:spPr>
          <a:xfrm>
            <a:off x="4730115" y="2203450"/>
            <a:ext cx="0" cy="2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8" idx="3"/>
          </p:cNvCxnSpPr>
          <p:nvPr/>
        </p:nvCxnSpPr>
        <p:spPr>
          <a:xfrm>
            <a:off x="4730115" y="2715895"/>
            <a:ext cx="0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" idx="1"/>
            <a:endCxn id="19" idx="3"/>
          </p:cNvCxnSpPr>
          <p:nvPr/>
        </p:nvCxnSpPr>
        <p:spPr>
          <a:xfrm>
            <a:off x="4730115" y="3285490"/>
            <a:ext cx="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39552" y="123478"/>
            <a:ext cx="8036892" cy="4500910"/>
          </a:xfrm>
        </p:spPr>
        <p:txBody>
          <a:bodyPr>
            <a:normAutofit fontScale="80000"/>
          </a:bodyPr>
          <a:lstStyle/>
          <a:p>
            <a:r>
              <a:rPr lang="en-US" altLang="zh-CN" sz="1200"/>
              <a:t>SIP</a:t>
            </a:r>
            <a:r>
              <a:rPr lang="zh-CN" altLang="zh-CN" sz="1200"/>
              <a:t>协议</a:t>
            </a:r>
            <a:endParaRPr lang="zh-CN" altLang="zh-CN" sz="1200"/>
          </a:p>
          <a:p>
            <a:r>
              <a:rPr lang="en-US" altLang="zh-CN" sz="1200"/>
              <a:t>SIP</a:t>
            </a:r>
            <a:r>
              <a:rPr lang="zh-CN" altLang="en-US" sz="1200"/>
              <a:t>消息结构为：起始行、消息头、消息体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起始行分为请求行和状态行</a:t>
            </a:r>
            <a:endParaRPr lang="zh-CN" altLang="en-US" sz="1200"/>
          </a:p>
          <a:p>
            <a:r>
              <a:rPr lang="zh-CN" altLang="en-US" sz="1200"/>
              <a:t>请求行消息类型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INVITE     :  </a:t>
            </a:r>
            <a:r>
              <a:rPr lang="zh-CN" altLang="zh-CN" sz="1200"/>
              <a:t>发起呼叫请求（消息头和数据区），消息头包含主、被叫的地址，呼叫主题和呼叫优先级，数据区为会话媒体信息</a:t>
            </a:r>
            <a:endParaRPr lang="zh-CN" altLang="zh-CN" sz="1200"/>
          </a:p>
          <a:p>
            <a:r>
              <a:rPr lang="en-US" altLang="zh-CN" sz="1200"/>
              <a:t>BYE        </a:t>
            </a:r>
            <a:r>
              <a:rPr lang="zh-CN" altLang="en-US" sz="1200"/>
              <a:t>： 一个用户决定终止会话时用的</a:t>
            </a:r>
            <a:endParaRPr lang="zh-CN" altLang="en-US" sz="1200"/>
          </a:p>
          <a:p>
            <a:r>
              <a:rPr lang="en-US" altLang="zh-CN" sz="1200"/>
              <a:t>OPTIONS: </a:t>
            </a:r>
            <a:r>
              <a:rPr lang="zh-CN" altLang="en-US" sz="1200"/>
              <a:t>询问被叫端的能力信息，但是它本身不能发起呼叫</a:t>
            </a:r>
            <a:endParaRPr lang="zh-CN" altLang="en-US" sz="1200"/>
          </a:p>
          <a:p>
            <a:r>
              <a:rPr lang="en-US" altLang="zh-CN" sz="1200"/>
              <a:t>ACK        : </a:t>
            </a:r>
            <a:r>
              <a:rPr lang="zh-CN" altLang="en-US" sz="1200"/>
              <a:t>确认</a:t>
            </a:r>
            <a:endParaRPr lang="zh-CN" altLang="en-US" sz="1200"/>
          </a:p>
          <a:p>
            <a:r>
              <a:rPr lang="en-US" altLang="zh-CN" sz="1200"/>
              <a:t>CANCEL : </a:t>
            </a:r>
            <a:r>
              <a:rPr lang="zh-CN" altLang="en-US" sz="1200"/>
              <a:t>取消当前请求，但它不能终止当前已经建立的连接</a:t>
            </a:r>
            <a:endParaRPr lang="zh-CN" altLang="en-US" sz="1200"/>
          </a:p>
          <a:p>
            <a:r>
              <a:rPr lang="en-US" altLang="zh-CN" sz="1200"/>
              <a:t>REGISTER: </a:t>
            </a:r>
            <a:r>
              <a:rPr lang="zh-CN" altLang="en-US" sz="1200"/>
              <a:t>用户向</a:t>
            </a:r>
            <a:r>
              <a:rPr lang="en-US" altLang="zh-CN" sz="1200"/>
              <a:t>SIP</a:t>
            </a:r>
            <a:r>
              <a:rPr lang="zh-CN" altLang="en-US" sz="1200"/>
              <a:t>服务器传输位置信息或者地址信息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状态行：响应消息的起始行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INVITE sip:bob@biloxi.com SIP/2.0</a:t>
            </a:r>
            <a:endParaRPr lang="zh-CN" altLang="en-US" sz="1200"/>
          </a:p>
          <a:p>
            <a:r>
              <a:rPr lang="zh-CN" altLang="en-US" sz="1200"/>
              <a:t>Via: SIP/2.0/UDP pc33.atlanta.com;branch=z9hG4bK776asdhds</a:t>
            </a:r>
            <a:endParaRPr lang="zh-CN" altLang="en-US" sz="1200"/>
          </a:p>
          <a:p>
            <a:r>
              <a:rPr lang="zh-CN" altLang="en-US" sz="1200"/>
              <a:t>Max-Forwards: 70</a:t>
            </a:r>
            <a:endParaRPr lang="zh-CN" altLang="en-US" sz="1200"/>
          </a:p>
          <a:p>
            <a:r>
              <a:rPr lang="zh-CN" altLang="en-US" sz="1200"/>
              <a:t>To: Bob &lt;sip:bob@biloxi.com&gt;</a:t>
            </a:r>
            <a:endParaRPr lang="zh-CN" altLang="en-US" sz="1200"/>
          </a:p>
          <a:p>
            <a:r>
              <a:rPr lang="zh-CN" altLang="en-US" sz="1200"/>
              <a:t>From: Alice &lt;sip:alice@atlanta.com&gt;;tag=1928301774</a:t>
            </a:r>
            <a:endParaRPr lang="zh-CN" altLang="en-US" sz="1200"/>
          </a:p>
          <a:p>
            <a:r>
              <a:rPr lang="zh-CN" altLang="en-US" sz="1200"/>
              <a:t>Call-ID: a84b4c76e66710@pc33.atlanta.com</a:t>
            </a:r>
            <a:endParaRPr lang="zh-CN" altLang="en-US" sz="1200"/>
          </a:p>
          <a:p>
            <a:r>
              <a:rPr lang="zh-CN" altLang="en-US" sz="1200"/>
              <a:t>CSeq: 314159 INVITE</a:t>
            </a:r>
            <a:endParaRPr lang="zh-CN" altLang="en-US" sz="1200"/>
          </a:p>
          <a:p>
            <a:r>
              <a:rPr lang="zh-CN" altLang="en-US" sz="1200"/>
              <a:t>Contact: &lt;sip:alice@pc33.atlanta.com&gt;</a:t>
            </a:r>
            <a:endParaRPr lang="zh-CN" altLang="en-US" sz="1200"/>
          </a:p>
          <a:p>
            <a:r>
              <a:rPr lang="zh-CN" altLang="en-US" sz="1200"/>
              <a:t>Content-Type: application/sdp</a:t>
            </a:r>
            <a:endParaRPr lang="zh-CN" altLang="en-US" sz="1200"/>
          </a:p>
          <a:p>
            <a:r>
              <a:rPr lang="zh-CN" altLang="en-US" sz="1200"/>
              <a:t>Content-Length: 142</a:t>
            </a:r>
            <a:endParaRPr lang="zh-CN" altLang="en-US" sz="12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2CA83-2EED-4D09-887E-C845568B1C9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5685" y="3330575"/>
            <a:ext cx="142557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INVITE</a:t>
            </a:r>
            <a:endParaRPr lang="en-US" altLang="zh-CN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4378325" y="3549015"/>
            <a:ext cx="360045" cy="288290"/>
          </a:xfrm>
          <a:prstGeom prst="curvedLef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67358" y="339503"/>
            <a:ext cx="8036892" cy="4284886"/>
          </a:xfrm>
        </p:spPr>
        <p:txBody>
          <a:bodyPr/>
          <a:lstStyle/>
          <a:p>
            <a:r>
              <a:rPr lang="en-US" altLang="zh-CN"/>
              <a:t>SIP</a:t>
            </a:r>
            <a:r>
              <a:rPr lang="zh-CN" altLang="en-US"/>
              <a:t>通信流程</a:t>
            </a:r>
            <a:r>
              <a:rPr lang="en-US" altLang="zh-CN"/>
              <a:t>A</a:t>
            </a:r>
            <a:r>
              <a:rPr lang="zh-CN" altLang="en-US"/>
              <a:t>呼叫</a:t>
            </a:r>
            <a:r>
              <a:rPr lang="en-US" altLang="zh-CN"/>
              <a:t>B</a:t>
            </a:r>
            <a:endParaRPr lang="en-US" altLang="zh-CN"/>
          </a:p>
          <a:p>
            <a:r>
              <a:rPr lang="en-US" altLang="zh-CN" sz="1400"/>
              <a:t>             </a:t>
            </a:r>
            <a:r>
              <a:rPr lang="en-US" altLang="zh-CN" sz="2000"/>
              <a:t>10086</a:t>
            </a:r>
            <a:r>
              <a:rPr lang="en-US" altLang="zh-CN" sz="1400"/>
              <a:t>                      </a:t>
            </a:r>
            <a:r>
              <a:rPr lang="en-US" altLang="zh-CN" sz="2000"/>
              <a:t>server</a:t>
            </a:r>
            <a:r>
              <a:rPr lang="en-US" altLang="zh-CN" sz="1400"/>
              <a:t>                            </a:t>
            </a:r>
            <a:r>
              <a:rPr lang="en-US" altLang="zh-CN" sz="2000"/>
              <a:t>10001</a:t>
            </a:r>
            <a:r>
              <a:rPr lang="en-US" altLang="zh-CN" sz="1400"/>
              <a:t>               </a:t>
            </a:r>
            <a:endParaRPr lang="en-US" altLang="zh-CN" sz="1400"/>
          </a:p>
          <a:p>
            <a:r>
              <a:rPr lang="en-US" altLang="zh-CN" sz="1400"/>
              <a:t>                                                   </a:t>
            </a:r>
            <a:endParaRPr lang="en-US" altLang="zh-CN" sz="1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2CA83-2EED-4D09-887E-C845568B1C9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23695" y="1268730"/>
            <a:ext cx="193992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691640" y="1689100"/>
            <a:ext cx="180975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816350" y="1700530"/>
            <a:ext cx="193992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816350" y="2155825"/>
            <a:ext cx="180975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10105" y="1061085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INVITE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823720" y="1560830"/>
            <a:ext cx="129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 trying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368800" y="1470660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INVITE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959860" y="2046605"/>
            <a:ext cx="129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 trying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871595" y="2713355"/>
            <a:ext cx="180975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15105" y="2604135"/>
            <a:ext cx="152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180 Ringing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746885" y="3035935"/>
            <a:ext cx="180975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70075" y="2898775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180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899535" y="3609975"/>
            <a:ext cx="180975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031615" y="3481705"/>
            <a:ext cx="151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200 OK</a:t>
            </a:r>
            <a:r>
              <a:rPr lang="zh-CN" altLang="en-US"/>
              <a:t>接通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730375" y="3952240"/>
            <a:ext cx="180975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62455" y="3752215"/>
            <a:ext cx="151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200 OK</a:t>
            </a:r>
            <a:r>
              <a:rPr lang="zh-CN" altLang="en-US"/>
              <a:t>接通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871595" y="3980180"/>
            <a:ext cx="193992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65270" y="3893820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ACK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896110" y="4236085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ACK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774190" y="4394200"/>
            <a:ext cx="193992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4F7BEAAF-85EB-42B9-B134-E7358E6308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444500" y="861695"/>
          <a:ext cx="66802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435"/>
                <a:gridCol w="4723765"/>
              </a:tblGrid>
              <a:tr h="546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前转类型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遇忙、无应答、不可及、无条件</a:t>
                      </a:r>
                      <a:endParaRPr lang="zh-CN" altLang="en-US"/>
                    </a:p>
                  </a:txBody>
                  <a:tcPr/>
                </a:tc>
              </a:tr>
              <a:tr h="5340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来电显示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信息显示，号码显示</a:t>
                      </a:r>
                      <a:endParaRPr lang="zh-CN" altLang="en-US"/>
                    </a:p>
                  </a:txBody>
                  <a:tcPr/>
                </a:tc>
              </a:tr>
              <a:tr h="5340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三方通话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3-Way Call</a:t>
                      </a:r>
                      <a:endParaRPr lang="en-US" altLang="zh-CN"/>
                    </a:p>
                  </a:txBody>
                  <a:tcPr/>
                </a:tc>
              </a:tr>
              <a:tr h="5340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Input Volume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听筒声音</a:t>
                      </a:r>
                      <a:endParaRPr lang="zh-CN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Flashhook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 Time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Max Time</a:t>
                      </a:r>
                      <a:endParaRPr lang="en-US" altLang="zh-CN"/>
                    </a:p>
                  </a:txBody>
                  <a:tcPr/>
                </a:tc>
              </a:tr>
              <a:tr h="5340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语音编码类型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G.711u率，G.729，G.722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副标题 7"/>
          <p:cNvSpPr/>
          <p:nvPr>
            <p:ph type="subTitle" idx="1"/>
          </p:nvPr>
        </p:nvSpPr>
        <p:spPr/>
        <p:txBody>
          <a:bodyPr>
            <a:normAutofit fontScale="60000"/>
          </a:bodyPr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2" y="29896"/>
            <a:ext cx="2123728" cy="563880"/>
            <a:chOff x="2520086" y="250575"/>
            <a:chExt cx="1363001" cy="75184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0" name="燕尾形 9"/>
            <p:cNvSpPr/>
            <p:nvPr/>
          </p:nvSpPr>
          <p:spPr>
            <a:xfrm flipH="1">
              <a:off x="3420942" y="250575"/>
              <a:ext cx="462145" cy="7518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tIns="144000" bIns="144000" numCol="1" spcCol="0" rtlCol="0" fromWordArt="0" anchor="ctr" anchorCtr="0" forceAA="0" compatLnSpc="1">
              <a:spAutoFit/>
            </a:bodyPr>
            <a:p>
              <a:pPr lvl="0" algn="ctr"/>
              <a:endParaRPr lang="zh-CN" altLang="en-US" b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520086" y="250575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tIns="144000" bIns="144000" numCol="1" spcCol="0" rtlCol="0" fromWordArt="0" anchor="ctr" anchorCtr="0" forceAA="0" compatLnSpc="1">
              <a:spAutoFit/>
            </a:bodyPr>
            <a:p>
              <a:pPr lvl="0" algn="ctr"/>
              <a:r>
                <a:rPr lang="zh-CN" altLang="en-US" b="1">
                  <a:latin typeface="+mj-ea"/>
                  <a:ea typeface="+mj-ea"/>
                  <a:sym typeface="+mn-ea"/>
                </a:rPr>
                <a:t>voip常用参数</a:t>
              </a:r>
              <a:endParaRPr lang="zh-CN" altLang="en-US" b="1"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247714"/>
            <a:ext cx="4241954" cy="540060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smtClean="0">
                <a:latin typeface="+mn-ea"/>
                <a:ea typeface="+mn-ea"/>
              </a:rPr>
              <a:t>THANK YOU !</a:t>
            </a:r>
            <a:endParaRPr lang="en-US" altLang="zh-CN" smtClean="0">
              <a:latin typeface="+mn-ea"/>
              <a:ea typeface="+mn-ea"/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2679762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感谢聆听</a:t>
            </a:r>
            <a:endParaRPr lang="en-US" altLang="zh-CN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 altLang="zh-CN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1576</Words>
  <Application>WPS 演示</Application>
  <PresentationFormat>全屏显示(16:9)</PresentationFormat>
  <Paragraphs>203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Franklin Gothic Medium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破晓の月</cp:lastModifiedBy>
  <cp:revision>472</cp:revision>
  <dcterms:created xsi:type="dcterms:W3CDTF">2016-05-17T03:47:00Z</dcterms:created>
  <dcterms:modified xsi:type="dcterms:W3CDTF">2018-09-11T09:07:09Z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