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2" r:id="rId5"/>
    <p:sldId id="263" r:id="rId6"/>
    <p:sldId id="264" r:id="rId7"/>
    <p:sldId id="265" r:id="rId8"/>
    <p:sldId id="267" r:id="rId9"/>
    <p:sldId id="270" r:id="rId10"/>
    <p:sldId id="268" r:id="rId11"/>
    <p:sldId id="269" r:id="rId12"/>
    <p:sldId id="261" r:id="rId13"/>
    <p:sldId id="257" r:id="rId14"/>
    <p:sldId id="258" r:id="rId15"/>
    <p:sldId id="272" r:id="rId16"/>
    <p:sldId id="271" r:id="rId17"/>
  </p:sldIdLst>
  <p:sldSz cx="9144000" cy="6858000" type="screen4x3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44" d="100"/>
          <a:sy n="44" d="100"/>
        </p:scale>
        <p:origin x="86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6F42-C08D-4ADD-B777-B17EF86795E0}" type="datetimeFigureOut">
              <a:rPr lang="lv-LV" smtClean="0"/>
              <a:t>05.09.2022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C813-F532-4FDB-AC82-BBEBF773DA7A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14687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6F42-C08D-4ADD-B777-B17EF86795E0}" type="datetimeFigureOut">
              <a:rPr lang="lv-LV" smtClean="0"/>
              <a:t>05.09.2022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C813-F532-4FDB-AC82-BBEBF773DA7A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72452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6F42-C08D-4ADD-B777-B17EF86795E0}" type="datetimeFigureOut">
              <a:rPr lang="lv-LV" smtClean="0"/>
              <a:t>05.09.2022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C813-F532-4FDB-AC82-BBEBF773DA7A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324385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6F42-C08D-4ADD-B777-B17EF86795E0}" type="datetimeFigureOut">
              <a:rPr lang="lv-LV" smtClean="0"/>
              <a:t>05.09.2022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C813-F532-4FDB-AC82-BBEBF773DA7A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598263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6F42-C08D-4ADD-B777-B17EF86795E0}" type="datetimeFigureOut">
              <a:rPr lang="lv-LV" smtClean="0"/>
              <a:t>05.09.2022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C813-F532-4FDB-AC82-BBEBF773DA7A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99451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6F42-C08D-4ADD-B777-B17EF86795E0}" type="datetimeFigureOut">
              <a:rPr lang="lv-LV" smtClean="0"/>
              <a:t>05.09.2022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C813-F532-4FDB-AC82-BBEBF773DA7A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30069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6F42-C08D-4ADD-B777-B17EF86795E0}" type="datetimeFigureOut">
              <a:rPr lang="lv-LV" smtClean="0"/>
              <a:t>05.09.2022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C813-F532-4FDB-AC82-BBEBF773DA7A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08651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6F42-C08D-4ADD-B777-B17EF86795E0}" type="datetimeFigureOut">
              <a:rPr lang="lv-LV" smtClean="0"/>
              <a:t>05.09.2022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C813-F532-4FDB-AC82-BBEBF773DA7A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1144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6F42-C08D-4ADD-B777-B17EF86795E0}" type="datetimeFigureOut">
              <a:rPr lang="lv-LV" smtClean="0"/>
              <a:t>05.09.2022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C813-F532-4FDB-AC82-BBEBF773DA7A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108187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6F42-C08D-4ADD-B777-B17EF86795E0}" type="datetimeFigureOut">
              <a:rPr lang="lv-LV" smtClean="0"/>
              <a:t>05.09.2022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C813-F532-4FDB-AC82-BBEBF773DA7A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76444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6F42-C08D-4ADD-B777-B17EF86795E0}" type="datetimeFigureOut">
              <a:rPr lang="lv-LV" smtClean="0"/>
              <a:t>05.09.2022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C813-F532-4FDB-AC82-BBEBF773DA7A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92258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B6F42-C08D-4ADD-B777-B17EF86795E0}" type="datetimeFigureOut">
              <a:rPr lang="lv-LV" smtClean="0"/>
              <a:t>05.09.2022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DC813-F532-4FDB-AC82-BBEBF773DA7A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51411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dirty="0"/>
              <a:t>Ada Lavleisa (1815-1852) – pirmā programmētāja</a:t>
            </a:r>
            <a:endParaRPr lang="lv-LV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lv-LV" dirty="0" smtClean="0"/>
          </a:p>
          <a:p>
            <a:r>
              <a:rPr lang="lv-LV" dirty="0" smtClean="0"/>
              <a:t>Uldis Straujums</a:t>
            </a:r>
          </a:p>
          <a:p>
            <a:r>
              <a:rPr lang="lv-LV" dirty="0" smtClean="0"/>
              <a:t>Latvijas Universitāte</a:t>
            </a:r>
          </a:p>
          <a:p>
            <a:r>
              <a:rPr lang="lv-LV" dirty="0" smtClean="0"/>
              <a:t>2015, 2022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82591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Ada </a:t>
            </a:r>
            <a:r>
              <a:rPr lang="lv-LV" dirty="0" err="1"/>
              <a:t>Lavleisa</a:t>
            </a:r>
            <a:r>
              <a:rPr lang="lv-LV" dirty="0"/>
              <a:t> – </a:t>
            </a:r>
            <a:r>
              <a:rPr lang="lv-LV" dirty="0" smtClean="0"/>
              <a:t>Kā?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960437"/>
            <a:ext cx="7886700" cy="4081713"/>
          </a:xfrm>
        </p:spPr>
      </p:pic>
    </p:spTree>
    <p:extLst>
      <p:ext uri="{BB962C8B-B14F-4D97-AF65-F5344CB8AC3E}">
        <p14:creationId xmlns:p14="http://schemas.microsoft.com/office/powerpoint/2010/main" val="3639829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Ada </a:t>
            </a:r>
            <a:r>
              <a:rPr lang="lv-LV" dirty="0" err="1"/>
              <a:t>Lavleisa</a:t>
            </a:r>
            <a:r>
              <a:rPr lang="lv-LV" dirty="0"/>
              <a:t> – </a:t>
            </a:r>
            <a:r>
              <a:rPr lang="lv-LV" dirty="0" smtClean="0"/>
              <a:t>Kāpēc?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dirty="0" smtClean="0"/>
              <a:t>Ada vēstulē mātei 1841.gadā pati raksta, kāpēc viņai ir izdevies saskatīt iespējas, kuras nav pamanījuši citi:</a:t>
            </a:r>
          </a:p>
          <a:p>
            <a:pPr marL="0" indent="0">
              <a:buNone/>
            </a:pPr>
            <a:r>
              <a:rPr lang="lv-LV" b="1" dirty="0" smtClean="0"/>
              <a:t>Es ticu, ka man piemīt īpaša spēju kombinācija, lai varētu atklāt noslēptās realitātes.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207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Pirmā programmētāja </a:t>
            </a:r>
            <a:r>
              <a:rPr lang="lv-LV" dirty="0"/>
              <a:t>L</a:t>
            </a:r>
            <a:r>
              <a:rPr lang="lv-LV" dirty="0" smtClean="0"/>
              <a:t>atvijā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263" y="1690689"/>
            <a:ext cx="2447627" cy="4351338"/>
          </a:xfrm>
        </p:spPr>
      </p:pic>
      <p:sp>
        <p:nvSpPr>
          <p:cNvPr id="5" name="TextBox 4"/>
          <p:cNvSpPr txBox="1"/>
          <p:nvPr/>
        </p:nvSpPr>
        <p:spPr>
          <a:xfrm>
            <a:off x="5575765" y="4332267"/>
            <a:ext cx="34469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2800" b="1" dirty="0" smtClean="0"/>
              <a:t>Dr.sc.comp.  Ilze </a:t>
            </a:r>
            <a:r>
              <a:rPr lang="lv-LV" sz="2800" b="1" dirty="0" smtClean="0"/>
              <a:t>Ilziņa</a:t>
            </a:r>
          </a:p>
          <a:p>
            <a:r>
              <a:rPr lang="lv-LV" sz="2800" b="1" dirty="0" smtClean="0"/>
              <a:t>(1934-2018)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75510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TextBox 4"/>
          <p:cNvSpPr txBox="1"/>
          <p:nvPr/>
        </p:nvSpPr>
        <p:spPr>
          <a:xfrm>
            <a:off x="136326" y="4280574"/>
            <a:ext cx="800520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b="1" dirty="0"/>
              <a:t>Latvijas Enciklopēdiskā vārdnīca</a:t>
            </a:r>
            <a:endParaRPr lang="lv-LV" dirty="0"/>
          </a:p>
          <a:p>
            <a:r>
              <a:rPr lang="lv-LV" b="1" dirty="0"/>
              <a:t>Ilziņa Ilze </a:t>
            </a:r>
            <a:r>
              <a:rPr lang="lv-LV" dirty="0"/>
              <a:t>(</a:t>
            </a:r>
            <a:r>
              <a:rPr lang="lv-LV" dirty="0" smtClean="0"/>
              <a:t>1934-2018) </a:t>
            </a:r>
            <a:r>
              <a:rPr lang="lv-LV" dirty="0"/>
              <a:t>– matemātiķe, </a:t>
            </a:r>
            <a:r>
              <a:rPr lang="lv-LV" i="1" dirty="0"/>
              <a:t>Dr. sc. comp</a:t>
            </a:r>
            <a:r>
              <a:rPr lang="lv-LV" dirty="0"/>
              <a:t>. (1968). </a:t>
            </a:r>
          </a:p>
          <a:p>
            <a:r>
              <a:rPr lang="lv-LV" dirty="0"/>
              <a:t>LU Elektronikas un datorzinātņu institūta pētniece, laboratorijas vadītāja (1960–71).</a:t>
            </a:r>
          </a:p>
          <a:p>
            <a:r>
              <a:rPr lang="lv-LV" dirty="0"/>
              <a:t> Pirmā programmētāja-sieviete Latvijā (1958).</a:t>
            </a:r>
          </a:p>
          <a:p>
            <a:r>
              <a:rPr lang="lv-LV" dirty="0"/>
              <a:t> Rīgas informācijas tehnoloģijas institūta pētniece (kopš 2001). </a:t>
            </a:r>
            <a:endParaRPr lang="lv-LV" dirty="0" smtClean="0"/>
          </a:p>
          <a:p>
            <a:r>
              <a:rPr lang="lv-LV" dirty="0" smtClean="0"/>
              <a:t>Grāmatas </a:t>
            </a:r>
            <a:r>
              <a:rPr lang="lv-LV" i="1" dirty="0"/>
              <a:t>Zinātnes un tehnoloģijas vārdnīca</a:t>
            </a:r>
            <a:r>
              <a:rPr lang="lv-LV" dirty="0"/>
              <a:t> līdzautore.</a:t>
            </a:r>
          </a:p>
          <a:p>
            <a:r>
              <a:rPr lang="lv-LV" dirty="0"/>
              <a:t>© </a:t>
            </a:r>
            <a:r>
              <a:rPr lang="lv-LV" dirty="0" err="1" smtClean="0"/>
              <a:t>letonika.lv</a:t>
            </a:r>
            <a:endParaRPr lang="lv-LV" dirty="0"/>
          </a:p>
          <a:p>
            <a:endParaRPr lang="lv-LV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5711" y="-509686"/>
            <a:ext cx="9159350" cy="451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41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939" y="27010"/>
            <a:ext cx="6365784" cy="46624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720" y="4768828"/>
            <a:ext cx="90792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b="1" dirty="0" err="1"/>
              <a:t>Mathematics</a:t>
            </a:r>
            <a:r>
              <a:rPr lang="lv-LV" b="1" dirty="0"/>
              <a:t> </a:t>
            </a:r>
            <a:r>
              <a:rPr lang="lv-LV" b="1" dirty="0" err="1"/>
              <a:t>Genealogy</a:t>
            </a:r>
            <a:r>
              <a:rPr lang="lv-LV" b="1" dirty="0"/>
              <a:t> Project</a:t>
            </a:r>
            <a:endParaRPr lang="lv-LV" dirty="0"/>
          </a:p>
          <a:p>
            <a:r>
              <a:rPr lang="lv-LV" dirty="0" err="1"/>
              <a:t>Mission</a:t>
            </a:r>
            <a:r>
              <a:rPr lang="lv-LV" dirty="0"/>
              <a:t> </a:t>
            </a:r>
            <a:r>
              <a:rPr lang="lv-LV" dirty="0" err="1"/>
              <a:t>Statement</a:t>
            </a:r>
            <a:endParaRPr lang="lv-LV" dirty="0"/>
          </a:p>
          <a:p>
            <a:r>
              <a:rPr lang="lv-LV" dirty="0" err="1"/>
              <a:t>The</a:t>
            </a:r>
            <a:r>
              <a:rPr lang="lv-LV" dirty="0"/>
              <a:t> </a:t>
            </a:r>
            <a:r>
              <a:rPr lang="lv-LV" dirty="0" err="1"/>
              <a:t>intent</a:t>
            </a:r>
            <a:r>
              <a:rPr lang="lv-LV" dirty="0"/>
              <a:t> </a:t>
            </a:r>
            <a:r>
              <a:rPr lang="lv-LV" dirty="0" err="1"/>
              <a:t>of</a:t>
            </a:r>
            <a:r>
              <a:rPr lang="lv-LV" dirty="0"/>
              <a:t> </a:t>
            </a:r>
            <a:r>
              <a:rPr lang="lv-LV" dirty="0" err="1"/>
              <a:t>this</a:t>
            </a:r>
            <a:r>
              <a:rPr lang="lv-LV" dirty="0"/>
              <a:t> </a:t>
            </a:r>
            <a:r>
              <a:rPr lang="lv-LV" dirty="0" err="1"/>
              <a:t>project</a:t>
            </a:r>
            <a:r>
              <a:rPr lang="lv-LV" dirty="0"/>
              <a:t> </a:t>
            </a:r>
            <a:r>
              <a:rPr lang="lv-LV" dirty="0" err="1"/>
              <a:t>is</a:t>
            </a:r>
            <a:r>
              <a:rPr lang="lv-LV" dirty="0"/>
              <a:t> to </a:t>
            </a:r>
            <a:r>
              <a:rPr lang="lv-LV" dirty="0" err="1"/>
              <a:t>compile</a:t>
            </a:r>
            <a:r>
              <a:rPr lang="lv-LV" dirty="0"/>
              <a:t> </a:t>
            </a:r>
            <a:r>
              <a:rPr lang="lv-LV" dirty="0" err="1"/>
              <a:t>information</a:t>
            </a:r>
            <a:r>
              <a:rPr lang="lv-LV" dirty="0"/>
              <a:t> </a:t>
            </a:r>
            <a:r>
              <a:rPr lang="lv-LV" dirty="0" err="1"/>
              <a:t>about</a:t>
            </a:r>
            <a:r>
              <a:rPr lang="lv-LV" dirty="0"/>
              <a:t> ALL </a:t>
            </a:r>
            <a:r>
              <a:rPr lang="lv-LV" dirty="0" err="1"/>
              <a:t>the</a:t>
            </a:r>
            <a:r>
              <a:rPr lang="lv-LV" dirty="0"/>
              <a:t> </a:t>
            </a:r>
            <a:r>
              <a:rPr lang="lv-LV" dirty="0" err="1"/>
              <a:t>mathematicians</a:t>
            </a:r>
            <a:r>
              <a:rPr lang="lv-LV" dirty="0"/>
              <a:t> </a:t>
            </a:r>
            <a:r>
              <a:rPr lang="lv-LV" dirty="0" err="1"/>
              <a:t>of</a:t>
            </a:r>
            <a:r>
              <a:rPr lang="lv-LV" dirty="0"/>
              <a:t> </a:t>
            </a:r>
            <a:r>
              <a:rPr lang="lv-LV" dirty="0" err="1"/>
              <a:t>the</a:t>
            </a:r>
            <a:r>
              <a:rPr lang="lv-LV" dirty="0"/>
              <a:t> </a:t>
            </a:r>
            <a:r>
              <a:rPr lang="lv-LV" dirty="0" err="1"/>
              <a:t>world</a:t>
            </a:r>
            <a:r>
              <a:rPr lang="lv-LV" dirty="0"/>
              <a:t>.</a:t>
            </a:r>
          </a:p>
          <a:p>
            <a:endParaRPr lang="lv-LV" dirty="0"/>
          </a:p>
        </p:txBody>
      </p:sp>
      <p:sp>
        <p:nvSpPr>
          <p:cNvPr id="12" name="TextBox 11"/>
          <p:cNvSpPr txBox="1"/>
          <p:nvPr/>
        </p:nvSpPr>
        <p:spPr>
          <a:xfrm>
            <a:off x="64720" y="5657671"/>
            <a:ext cx="71590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b="1" dirty="0"/>
              <a:t>Ilze Ilziņa </a:t>
            </a:r>
            <a:endParaRPr lang="lv-LV" dirty="0"/>
          </a:p>
          <a:p>
            <a:r>
              <a:rPr lang="lv-LV" dirty="0" err="1"/>
              <a:t>Ph.D</a:t>
            </a:r>
            <a:r>
              <a:rPr lang="lv-LV" dirty="0"/>
              <a:t>. </a:t>
            </a:r>
            <a:r>
              <a:rPr lang="lv-LV" dirty="0" err="1"/>
              <a:t>Latvian</a:t>
            </a:r>
            <a:r>
              <a:rPr lang="lv-LV" dirty="0"/>
              <a:t> </a:t>
            </a:r>
            <a:r>
              <a:rPr lang="lv-LV" dirty="0" err="1"/>
              <a:t>State</a:t>
            </a:r>
            <a:r>
              <a:rPr lang="lv-LV" dirty="0"/>
              <a:t> </a:t>
            </a:r>
            <a:r>
              <a:rPr lang="lv-LV" dirty="0" err="1"/>
              <a:t>University</a:t>
            </a:r>
            <a:r>
              <a:rPr lang="lv-LV" dirty="0"/>
              <a:t> 1967 </a:t>
            </a:r>
          </a:p>
          <a:p>
            <a:r>
              <a:rPr lang="lv-LV" dirty="0" err="1"/>
              <a:t>Dissertation</a:t>
            </a:r>
            <a:r>
              <a:rPr lang="lv-LV" dirty="0"/>
              <a:t>: </a:t>
            </a:r>
            <a:r>
              <a:rPr lang="lv-LV" dirty="0" err="1"/>
              <a:t>Metod</a:t>
            </a:r>
            <a:r>
              <a:rPr lang="lv-LV" dirty="0"/>
              <a:t> </a:t>
            </a:r>
            <a:r>
              <a:rPr lang="lv-LV" dirty="0" err="1"/>
              <a:t>nahozdenija</a:t>
            </a:r>
            <a:r>
              <a:rPr lang="lv-LV" dirty="0"/>
              <a:t> </a:t>
            </a:r>
            <a:r>
              <a:rPr lang="lv-LV" dirty="0" err="1"/>
              <a:t>raskraski</a:t>
            </a:r>
            <a:r>
              <a:rPr lang="lv-LV" dirty="0"/>
              <a:t> </a:t>
            </a:r>
            <a:r>
              <a:rPr lang="lv-LV" dirty="0" err="1"/>
              <a:t>versin</a:t>
            </a:r>
            <a:r>
              <a:rPr lang="lv-LV" dirty="0"/>
              <a:t> </a:t>
            </a:r>
            <a:r>
              <a:rPr lang="lv-LV" dirty="0" err="1"/>
              <a:t>neorientirovannogo</a:t>
            </a:r>
            <a:r>
              <a:rPr lang="lv-LV" dirty="0"/>
              <a:t> grafa</a:t>
            </a:r>
          </a:p>
          <a:p>
            <a:endParaRPr lang="lv-LV" dirty="0"/>
          </a:p>
        </p:txBody>
      </p:sp>
      <p:pic>
        <p:nvPicPr>
          <p:cNvPr id="15" name="Picture 14" descr="Latvia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081" y="5972085"/>
            <a:ext cx="571500" cy="285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014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Avoti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dirty="0" err="1" smtClean="0"/>
              <a:t>Essinger</a:t>
            </a:r>
            <a:r>
              <a:rPr lang="lv-LV" dirty="0" smtClean="0"/>
              <a:t>, </a:t>
            </a:r>
            <a:r>
              <a:rPr lang="lv-LV" dirty="0" err="1" smtClean="0"/>
              <a:t>James</a:t>
            </a:r>
            <a:r>
              <a:rPr lang="lv-LV" dirty="0" smtClean="0"/>
              <a:t>. </a:t>
            </a:r>
            <a:r>
              <a:rPr lang="lv-LV" dirty="0" err="1" smtClean="0"/>
              <a:t>Ada’s</a:t>
            </a:r>
            <a:r>
              <a:rPr lang="lv-LV" dirty="0" smtClean="0"/>
              <a:t> </a:t>
            </a:r>
            <a:r>
              <a:rPr lang="lv-LV" dirty="0" err="1" smtClean="0"/>
              <a:t>Algorithm</a:t>
            </a:r>
            <a:r>
              <a:rPr lang="lv-LV" dirty="0" smtClean="0"/>
              <a:t>. Gibson </a:t>
            </a:r>
            <a:r>
              <a:rPr lang="lv-LV" dirty="0" err="1"/>
              <a:t>S</a:t>
            </a:r>
            <a:r>
              <a:rPr lang="lv-LV" dirty="0" err="1" smtClean="0"/>
              <a:t>quare</a:t>
            </a:r>
            <a:r>
              <a:rPr lang="lv-LV" dirty="0" smtClean="0"/>
              <a:t>, London, 2014, 256p.</a:t>
            </a:r>
          </a:p>
          <a:p>
            <a:pPr marL="0" indent="0">
              <a:buNone/>
            </a:pPr>
            <a:r>
              <a:rPr lang="lv-LV" dirty="0" err="1" smtClean="0"/>
              <a:t>Krämer</a:t>
            </a:r>
            <a:r>
              <a:rPr lang="lv-LV" dirty="0" smtClean="0"/>
              <a:t>, </a:t>
            </a:r>
            <a:r>
              <a:rPr lang="lv-LV" dirty="0" err="1" smtClean="0"/>
              <a:t>Sybille</a:t>
            </a:r>
            <a:r>
              <a:rPr lang="lv-LV" dirty="0" smtClean="0"/>
              <a:t> (Hg.). Ada </a:t>
            </a:r>
            <a:r>
              <a:rPr lang="lv-LV" dirty="0" err="1" smtClean="0"/>
              <a:t>Lovelace</a:t>
            </a:r>
            <a:r>
              <a:rPr lang="lv-LV" dirty="0" smtClean="0"/>
              <a:t>. </a:t>
            </a:r>
            <a:r>
              <a:rPr lang="lv-LV" dirty="0" err="1" smtClean="0"/>
              <a:t>Die</a:t>
            </a:r>
            <a:r>
              <a:rPr lang="lv-LV" dirty="0" smtClean="0"/>
              <a:t> </a:t>
            </a:r>
            <a:r>
              <a:rPr lang="lv-LV" dirty="0" err="1" smtClean="0"/>
              <a:t>Pionierin</a:t>
            </a:r>
            <a:r>
              <a:rPr lang="lv-LV" dirty="0" smtClean="0"/>
              <a:t> der </a:t>
            </a:r>
            <a:r>
              <a:rPr lang="lv-LV" dirty="0" err="1" smtClean="0"/>
              <a:t>Computertechnik</a:t>
            </a:r>
            <a:r>
              <a:rPr lang="lv-LV" dirty="0" smtClean="0"/>
              <a:t> </a:t>
            </a:r>
            <a:r>
              <a:rPr lang="lv-LV" dirty="0" err="1" smtClean="0"/>
              <a:t>und</a:t>
            </a:r>
            <a:r>
              <a:rPr lang="lv-LV" dirty="0" smtClean="0"/>
              <a:t> </a:t>
            </a:r>
            <a:r>
              <a:rPr lang="lv-LV" dirty="0" err="1" smtClean="0"/>
              <a:t>ihre</a:t>
            </a:r>
            <a:r>
              <a:rPr lang="lv-LV" dirty="0" smtClean="0"/>
              <a:t> </a:t>
            </a:r>
            <a:r>
              <a:rPr lang="lv-LV" dirty="0" err="1" smtClean="0"/>
              <a:t>Nachfolgerinnen</a:t>
            </a:r>
            <a:r>
              <a:rPr lang="lv-LV" dirty="0" smtClean="0"/>
              <a:t>. </a:t>
            </a:r>
            <a:r>
              <a:rPr lang="lv-LV" dirty="0" err="1" smtClean="0"/>
              <a:t>Wilhelm</a:t>
            </a:r>
            <a:r>
              <a:rPr lang="lv-LV" dirty="0" smtClean="0"/>
              <a:t> Fink, 2015, S.17-51.</a:t>
            </a:r>
          </a:p>
          <a:p>
            <a:pPr marL="0" indent="0">
              <a:buNone/>
            </a:pPr>
            <a:r>
              <a:rPr lang="lv-LV" dirty="0" err="1" smtClean="0"/>
              <a:t>Isaacson</a:t>
            </a:r>
            <a:r>
              <a:rPr lang="lv-LV" dirty="0" smtClean="0"/>
              <a:t>, </a:t>
            </a:r>
            <a:r>
              <a:rPr lang="lv-LV" dirty="0" err="1" smtClean="0"/>
              <a:t>Walter</a:t>
            </a:r>
            <a:r>
              <a:rPr lang="lv-LV" dirty="0" smtClean="0"/>
              <a:t>. </a:t>
            </a:r>
            <a:r>
              <a:rPr lang="lv-LV" dirty="0" err="1" smtClean="0"/>
              <a:t>The</a:t>
            </a:r>
            <a:r>
              <a:rPr lang="lv-LV" dirty="0" smtClean="0"/>
              <a:t> </a:t>
            </a:r>
            <a:r>
              <a:rPr lang="lv-LV" dirty="0" err="1" smtClean="0"/>
              <a:t>Innovators</a:t>
            </a:r>
            <a:r>
              <a:rPr lang="lv-LV" dirty="0" smtClean="0"/>
              <a:t>. </a:t>
            </a:r>
            <a:r>
              <a:rPr lang="lv-LV" dirty="0" err="1" smtClean="0"/>
              <a:t>Simon&amp;Schuster</a:t>
            </a:r>
            <a:r>
              <a:rPr lang="lv-LV" dirty="0" smtClean="0"/>
              <a:t>, 2014, p.7-34.</a:t>
            </a:r>
          </a:p>
          <a:p>
            <a:pPr marL="0" indent="0">
              <a:buNone/>
            </a:pPr>
            <a:r>
              <a:rPr lang="lv-LV" dirty="0" smtClean="0"/>
              <a:t>dOCUMENTA(13), 9/6/2012 – 16/9/2012, 36p</a:t>
            </a:r>
            <a:r>
              <a:rPr lang="lv-LV" dirty="0" smtClean="0"/>
              <a:t>.</a:t>
            </a:r>
          </a:p>
          <a:p>
            <a:pPr marL="0" indent="0">
              <a:buNone/>
            </a:pPr>
            <a:r>
              <a:rPr lang="lv-LV" dirty="0" err="1"/>
              <a:t>l</a:t>
            </a:r>
            <a:r>
              <a:rPr lang="lv-LV" dirty="0" err="1" smtClean="0"/>
              <a:t>etonika.lv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485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lv-LV" dirty="0"/>
          </a:p>
          <a:p>
            <a:pPr marL="0" indent="0" algn="ctr">
              <a:buNone/>
            </a:pPr>
            <a:endParaRPr lang="lv-LV" dirty="0" smtClean="0"/>
          </a:p>
          <a:p>
            <a:pPr marL="0" indent="0" algn="ctr">
              <a:buNone/>
            </a:pPr>
            <a:r>
              <a:rPr lang="lv-LV" dirty="0" smtClean="0"/>
              <a:t>Paldies par uzmanību!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466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49" y="365126"/>
            <a:ext cx="8920264" cy="1325563"/>
          </a:xfrm>
        </p:spPr>
        <p:txBody>
          <a:bodyPr/>
          <a:lstStyle/>
          <a:p>
            <a:r>
              <a:rPr lang="lv-LV" dirty="0" smtClean="0"/>
              <a:t>Ada </a:t>
            </a:r>
            <a:r>
              <a:rPr lang="lv-LV" dirty="0" err="1" smtClean="0"/>
              <a:t>Lavleisa</a:t>
            </a:r>
            <a:r>
              <a:rPr lang="lv-LV" dirty="0" smtClean="0"/>
              <a:t> (Ada </a:t>
            </a:r>
            <a:r>
              <a:rPr lang="lv-LV" dirty="0" err="1" smtClean="0"/>
              <a:t>Lovelace</a:t>
            </a:r>
            <a:r>
              <a:rPr lang="lv-LV" dirty="0" smtClean="0"/>
              <a:t>) 1815-1852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874264"/>
            <a:ext cx="2758350" cy="4351338"/>
          </a:xfrm>
        </p:spPr>
      </p:pic>
      <p:sp>
        <p:nvSpPr>
          <p:cNvPr id="9" name="TextBox 8"/>
          <p:cNvSpPr txBox="1"/>
          <p:nvPr/>
        </p:nvSpPr>
        <p:spPr>
          <a:xfrm>
            <a:off x="5402499" y="2451370"/>
            <a:ext cx="31128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3200" dirty="0" smtClean="0"/>
              <a:t>Kas?</a:t>
            </a:r>
          </a:p>
          <a:p>
            <a:r>
              <a:rPr lang="lv-LV" sz="3200" dirty="0" smtClean="0"/>
              <a:t>Kur?</a:t>
            </a:r>
          </a:p>
          <a:p>
            <a:r>
              <a:rPr lang="lv-LV" sz="3200" dirty="0" smtClean="0"/>
              <a:t>Kad?</a:t>
            </a:r>
          </a:p>
          <a:p>
            <a:r>
              <a:rPr lang="lv-LV" sz="3200" dirty="0" smtClean="0"/>
              <a:t>Ko?</a:t>
            </a:r>
          </a:p>
          <a:p>
            <a:r>
              <a:rPr lang="lv-LV" sz="3200" dirty="0" smtClean="0"/>
              <a:t>Kā?</a:t>
            </a:r>
          </a:p>
          <a:p>
            <a:r>
              <a:rPr lang="lv-LV" sz="3200" dirty="0" smtClean="0"/>
              <a:t>Kāpēc?</a:t>
            </a:r>
          </a:p>
        </p:txBody>
      </p:sp>
    </p:spTree>
    <p:extLst>
      <p:ext uri="{BB962C8B-B14F-4D97-AF65-F5344CB8AC3E}">
        <p14:creationId xmlns:p14="http://schemas.microsoft.com/office/powerpoint/2010/main" val="127697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Ada </a:t>
            </a:r>
            <a:r>
              <a:rPr lang="lv-LV" dirty="0" err="1" smtClean="0"/>
              <a:t>Lavleisa</a:t>
            </a:r>
            <a:r>
              <a:rPr lang="lv-LV" dirty="0" smtClean="0"/>
              <a:t> – Kas?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v-LV" b="1" dirty="0" smtClean="0"/>
              <a:t>Ada </a:t>
            </a:r>
            <a:r>
              <a:rPr lang="lv-LV" b="1" dirty="0" err="1" smtClean="0"/>
              <a:t>Kinga</a:t>
            </a:r>
            <a:r>
              <a:rPr lang="lv-LV" b="1" dirty="0" smtClean="0"/>
              <a:t>,  grāfiene </a:t>
            </a:r>
            <a:r>
              <a:rPr lang="lv-LV" b="1" dirty="0" err="1" smtClean="0"/>
              <a:t>Lavleisa</a:t>
            </a:r>
            <a:r>
              <a:rPr lang="en-US" b="1" dirty="0" smtClean="0"/>
              <a:t>,</a:t>
            </a:r>
            <a:r>
              <a:rPr lang="en-US" dirty="0"/>
              <a:t> </a:t>
            </a:r>
            <a:r>
              <a:rPr lang="lv-LV" dirty="0" smtClean="0"/>
              <a:t>īstais vārds</a:t>
            </a:r>
            <a:r>
              <a:rPr lang="en-US" dirty="0"/>
              <a:t> </a:t>
            </a:r>
            <a:r>
              <a:rPr lang="en-US" b="1" dirty="0"/>
              <a:t>Augusta Ada </a:t>
            </a:r>
            <a:r>
              <a:rPr lang="lv-LV" b="1" dirty="0" err="1" smtClean="0"/>
              <a:t>Bairona</a:t>
            </a:r>
            <a:r>
              <a:rPr lang="en-US" b="1" dirty="0" smtClean="0"/>
              <a:t>, </a:t>
            </a:r>
            <a:r>
              <a:rPr lang="lv-LV" b="1" dirty="0" smtClean="0"/>
              <a:t>lēdija </a:t>
            </a:r>
            <a:r>
              <a:rPr lang="lv-LV" b="1" dirty="0" err="1" smtClean="0"/>
              <a:t>Bairona</a:t>
            </a:r>
            <a:r>
              <a:rPr lang="en-US" dirty="0"/>
              <a:t>   </a:t>
            </a:r>
            <a:r>
              <a:rPr lang="en-US" dirty="0" smtClean="0"/>
              <a:t>(</a:t>
            </a:r>
            <a:r>
              <a:rPr lang="lv-LV" dirty="0" smtClean="0"/>
              <a:t>dzimusi 1815.gada 10.decembrī Anglijā - Midlseksā, </a:t>
            </a:r>
            <a:r>
              <a:rPr lang="lv-LV" dirty="0" err="1" smtClean="0"/>
              <a:t>Pikadilli</a:t>
            </a:r>
            <a:r>
              <a:rPr lang="lv-LV" dirty="0" smtClean="0"/>
              <a:t> terasē [tagad Londona] – mirusi 1852.gada 29.novembrī Londonā, </a:t>
            </a:r>
            <a:r>
              <a:rPr lang="lv-LV" dirty="0" err="1" smtClean="0"/>
              <a:t>Marilebonā</a:t>
            </a:r>
            <a:r>
              <a:rPr lang="lv-LV" dirty="0" smtClean="0"/>
              <a:t>). Angļu matemātiķe, Čārlza </a:t>
            </a:r>
            <a:r>
              <a:rPr lang="lv-LV" dirty="0" err="1" smtClean="0"/>
              <a:t>Bebidža</a:t>
            </a:r>
            <a:r>
              <a:rPr lang="lv-LV" dirty="0" smtClean="0"/>
              <a:t> kolēģe, izveidoja datora programmu </a:t>
            </a:r>
            <a:r>
              <a:rPr lang="lv-LV" dirty="0" err="1" smtClean="0"/>
              <a:t>Č.Bebidža</a:t>
            </a:r>
            <a:r>
              <a:rPr lang="lv-LV" dirty="0" smtClean="0"/>
              <a:t> datora prototipam. Ada </a:t>
            </a:r>
            <a:r>
              <a:rPr lang="lv-LV" dirty="0" err="1" smtClean="0"/>
              <a:t>Lavleisa</a:t>
            </a:r>
            <a:r>
              <a:rPr lang="lv-LV" dirty="0" smtClean="0"/>
              <a:t> tiek saukta par pirmo datora programmētāju. </a:t>
            </a:r>
          </a:p>
          <a:p>
            <a:pPr marL="0" indent="0" algn="r">
              <a:buNone/>
            </a:pPr>
            <a:r>
              <a:rPr lang="lv-LV" dirty="0"/>
              <a:t>http://</a:t>
            </a:r>
            <a:r>
              <a:rPr lang="lv-LV" dirty="0" smtClean="0"/>
              <a:t>www.britannica.com</a:t>
            </a:r>
          </a:p>
        </p:txBody>
      </p:sp>
    </p:spTree>
    <p:extLst>
      <p:ext uri="{BB962C8B-B14F-4D97-AF65-F5344CB8AC3E}">
        <p14:creationId xmlns:p14="http://schemas.microsoft.com/office/powerpoint/2010/main" val="1650313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Ada </a:t>
            </a:r>
            <a:r>
              <a:rPr lang="lv-LV" dirty="0" err="1"/>
              <a:t>Lavleisa</a:t>
            </a:r>
            <a:r>
              <a:rPr lang="lv-LV" dirty="0"/>
              <a:t> – </a:t>
            </a:r>
            <a:r>
              <a:rPr lang="lv-LV" dirty="0" smtClean="0"/>
              <a:t>Kur?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5199681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lv-LV" dirty="0" smtClean="0"/>
              <a:t>Augusta Ada </a:t>
            </a:r>
            <a:r>
              <a:rPr lang="lv-LV" dirty="0" err="1" smtClean="0"/>
              <a:t>Bairona</a:t>
            </a:r>
            <a:r>
              <a:rPr lang="lv-LV" dirty="0" smtClean="0"/>
              <a:t> piedzima dzejnieka lorda </a:t>
            </a:r>
            <a:r>
              <a:rPr lang="lv-LV" dirty="0" err="1" smtClean="0"/>
              <a:t>Bairona</a:t>
            </a:r>
            <a:r>
              <a:rPr lang="lv-LV" dirty="0" smtClean="0"/>
              <a:t> (</a:t>
            </a:r>
            <a:r>
              <a:rPr lang="lv-LV" dirty="0" err="1" smtClean="0"/>
              <a:t>George</a:t>
            </a:r>
            <a:r>
              <a:rPr lang="lv-LV" dirty="0" smtClean="0"/>
              <a:t> Gordon </a:t>
            </a:r>
            <a:r>
              <a:rPr lang="lv-LV" dirty="0" err="1" smtClean="0"/>
              <a:t>Byron</a:t>
            </a:r>
            <a:r>
              <a:rPr lang="lv-LV" dirty="0" smtClean="0"/>
              <a:t>) likumīgā laulībā ar </a:t>
            </a:r>
            <a:r>
              <a:rPr lang="lv-LV" dirty="0" err="1" smtClean="0"/>
              <a:t>Annabellu</a:t>
            </a:r>
            <a:r>
              <a:rPr lang="lv-LV" dirty="0" smtClean="0"/>
              <a:t> </a:t>
            </a:r>
            <a:r>
              <a:rPr lang="lv-LV" dirty="0" err="1" smtClean="0"/>
              <a:t>Milbanku</a:t>
            </a:r>
            <a:r>
              <a:rPr lang="lv-LV" dirty="0" smtClean="0"/>
              <a:t> (</a:t>
            </a:r>
            <a:r>
              <a:rPr lang="lv-LV" dirty="0" err="1" smtClean="0"/>
              <a:t>Annabella</a:t>
            </a:r>
            <a:r>
              <a:rPr lang="lv-LV" dirty="0" smtClean="0"/>
              <a:t> </a:t>
            </a:r>
            <a:r>
              <a:rPr lang="lv-LV" dirty="0" err="1" smtClean="0"/>
              <a:t>Milbanke</a:t>
            </a:r>
            <a:r>
              <a:rPr lang="lv-LV" dirty="0" smtClean="0"/>
              <a:t>). Augusta ir lorda </a:t>
            </a:r>
            <a:r>
              <a:rPr lang="lv-LV" dirty="0" err="1" smtClean="0"/>
              <a:t>Bairona</a:t>
            </a:r>
            <a:r>
              <a:rPr lang="lv-LV" dirty="0" smtClean="0"/>
              <a:t> mīļotās pusmāsas vārds. Piecas nedēļas pēc </a:t>
            </a:r>
            <a:r>
              <a:rPr lang="lv-LV" dirty="0" err="1" smtClean="0"/>
              <a:t>Augustas</a:t>
            </a:r>
            <a:r>
              <a:rPr lang="lv-LV" dirty="0" smtClean="0"/>
              <a:t> Adas piedzimšanas māte ar zīdaini aizbrauca uz savu vecāku māju un turpmāk sauca meitu tikai par Adu.</a:t>
            </a:r>
          </a:p>
          <a:p>
            <a:pPr marL="0" indent="0">
              <a:buNone/>
            </a:pPr>
            <a:r>
              <a:rPr lang="lv-LV" dirty="0" smtClean="0"/>
              <a:t>Lords </a:t>
            </a:r>
            <a:r>
              <a:rPr lang="lv-LV" dirty="0" err="1" smtClean="0"/>
              <a:t>Bairons</a:t>
            </a:r>
            <a:r>
              <a:rPr lang="lv-LV" dirty="0" smtClean="0"/>
              <a:t> pēc četriem mēnešiem pameta valsti.</a:t>
            </a:r>
          </a:p>
          <a:p>
            <a:pPr marL="0" indent="0">
              <a:buNone/>
            </a:pPr>
            <a:r>
              <a:rPr lang="lv-LV" dirty="0" smtClean="0"/>
              <a:t>Ada nekad vairs nesatika savu tēvu.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472" y="480915"/>
            <a:ext cx="2023704" cy="20580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401" y="2509736"/>
            <a:ext cx="2441845" cy="382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45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Ada </a:t>
            </a:r>
            <a:r>
              <a:rPr lang="lv-LV" dirty="0" err="1"/>
              <a:t>Lavleisa</a:t>
            </a:r>
            <a:r>
              <a:rPr lang="lv-LV" dirty="0"/>
              <a:t> – </a:t>
            </a:r>
            <a:r>
              <a:rPr lang="lv-LV" dirty="0" smtClean="0"/>
              <a:t>Kad?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lv-LV" dirty="0" smtClean="0"/>
              <a:t>Ada piedzima laikmetā, kad izglītošanai mājās bija noteicoša loma. Māte </a:t>
            </a:r>
            <a:r>
              <a:rPr lang="lv-LV" dirty="0" err="1" smtClean="0"/>
              <a:t>Annabella</a:t>
            </a:r>
            <a:r>
              <a:rPr lang="lv-LV" dirty="0" smtClean="0"/>
              <a:t> bija skolojusies vairākās zinībās, bet īpaši matemātikā – skolotājs </a:t>
            </a:r>
            <a:r>
              <a:rPr lang="lv-LV" dirty="0" err="1" smtClean="0"/>
              <a:t>William</a:t>
            </a:r>
            <a:r>
              <a:rPr lang="lv-LV" dirty="0" smtClean="0"/>
              <a:t> </a:t>
            </a:r>
            <a:r>
              <a:rPr lang="lv-LV" dirty="0" err="1" smtClean="0"/>
              <a:t>Frend</a:t>
            </a:r>
            <a:r>
              <a:rPr lang="lv-LV" dirty="0" smtClean="0"/>
              <a:t> – un ieguvusi iesauku «Paralelogramu princese». Māte Adu gribēja izveidot par būtni, kas ir iespējami tālu no tēvam tuvām sfērām – literatūras un citām neprecīzām jomām. </a:t>
            </a:r>
            <a:r>
              <a:rPr lang="lv-LV" dirty="0" err="1" smtClean="0"/>
              <a:t>V.Frends</a:t>
            </a:r>
            <a:r>
              <a:rPr lang="lv-LV" dirty="0" smtClean="0"/>
              <a:t> ieteica par skolotāju Adai toreiz izcilu sievieti-matemātiķi – Meriju </a:t>
            </a:r>
            <a:r>
              <a:rPr lang="lv-LV" dirty="0" err="1" smtClean="0"/>
              <a:t>Somervilu</a:t>
            </a:r>
            <a:r>
              <a:rPr lang="lv-LV" dirty="0" smtClean="0"/>
              <a:t> (</a:t>
            </a:r>
            <a:r>
              <a:rPr lang="lv-LV" dirty="0" err="1"/>
              <a:t>M</a:t>
            </a:r>
            <a:r>
              <a:rPr lang="lv-LV" dirty="0" err="1" smtClean="0"/>
              <a:t>ary</a:t>
            </a:r>
            <a:r>
              <a:rPr lang="lv-LV" dirty="0" smtClean="0"/>
              <a:t> </a:t>
            </a:r>
            <a:r>
              <a:rPr lang="lv-LV" dirty="0" err="1" smtClean="0"/>
              <a:t>Somerville</a:t>
            </a:r>
            <a:r>
              <a:rPr lang="lv-LV" dirty="0" smtClean="0"/>
              <a:t>).</a:t>
            </a:r>
          </a:p>
          <a:p>
            <a:pPr marL="0" indent="0">
              <a:buNone/>
            </a:pPr>
            <a:r>
              <a:rPr lang="lv-LV" dirty="0" err="1" smtClean="0"/>
              <a:t>Somervila</a:t>
            </a:r>
            <a:r>
              <a:rPr lang="lv-LV" dirty="0" smtClean="0"/>
              <a:t> sadraudzējās ar Adu un kopā apmeklēja viesības, tai skaitā pie Čarlza </a:t>
            </a:r>
            <a:r>
              <a:rPr lang="lv-LV" dirty="0" err="1" smtClean="0"/>
              <a:t>Bebidža</a:t>
            </a:r>
            <a:r>
              <a:rPr lang="lv-LV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001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Ada </a:t>
            </a:r>
            <a:r>
              <a:rPr lang="lv-LV" dirty="0" err="1"/>
              <a:t>Lavleisa</a:t>
            </a:r>
            <a:r>
              <a:rPr lang="lv-LV" dirty="0"/>
              <a:t> – </a:t>
            </a:r>
            <a:r>
              <a:rPr lang="lv-LV" dirty="0" smtClean="0"/>
              <a:t>Ko?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848022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lv-LV" dirty="0" smtClean="0"/>
              <a:t>Ada jau no septiņu gadu vecuma izjuta biežas galvassāpes, tās ietekmēja viņas redzi – ārsts pat ieteica pārtraukt viņas izglītošanu. Taču Ada turpināja mācības. </a:t>
            </a:r>
          </a:p>
          <a:p>
            <a:pPr marL="0" indent="0">
              <a:buNone/>
            </a:pPr>
            <a:r>
              <a:rPr lang="lv-LV" dirty="0" smtClean="0"/>
              <a:t>1833.gada 5.jūnijā notika turpmākajām zinātniskajām darbībām liktenīga Adas satikšanās ar izgudrotāju Čarlzu </a:t>
            </a:r>
            <a:r>
              <a:rPr lang="lv-LV" dirty="0" err="1" smtClean="0"/>
              <a:t>Bebidžu</a:t>
            </a:r>
            <a:r>
              <a:rPr lang="lv-LV" dirty="0" smtClean="0"/>
              <a:t>. </a:t>
            </a:r>
            <a:r>
              <a:rPr lang="lv-LV" dirty="0" err="1" smtClean="0"/>
              <a:t>Bebidžs</a:t>
            </a:r>
            <a:r>
              <a:rPr lang="lv-LV" dirty="0" smtClean="0"/>
              <a:t> bija izgudrojis un izveidojis Diferenču mašīnu – zobratu sistēmu aritmētisku aprēķinu veikšanai. Katram aprēķinam bija par jaunu jākonfigurē zobrati.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234" y="1025775"/>
            <a:ext cx="2976664" cy="515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714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Ada </a:t>
            </a:r>
            <a:r>
              <a:rPr lang="lv-LV" dirty="0" err="1"/>
              <a:t>Lavleisa</a:t>
            </a:r>
            <a:r>
              <a:rPr lang="lv-LV" dirty="0"/>
              <a:t> – </a:t>
            </a:r>
            <a:r>
              <a:rPr lang="lv-LV" dirty="0" smtClean="0"/>
              <a:t>Ko?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875256" cy="4351338"/>
          </a:xfrm>
        </p:spPr>
        <p:txBody>
          <a:bodyPr/>
          <a:lstStyle/>
          <a:p>
            <a:pPr marL="0" indent="0">
              <a:buNone/>
            </a:pPr>
            <a:r>
              <a:rPr lang="lv-LV" dirty="0" err="1" smtClean="0"/>
              <a:t>Bebidžam</a:t>
            </a:r>
            <a:r>
              <a:rPr lang="lv-LV" dirty="0" smtClean="0"/>
              <a:t> radās ideja izveidot vispārīgāku mašīnu – Analītisko mašīnu (</a:t>
            </a:r>
            <a:r>
              <a:rPr lang="lv-LV" dirty="0" err="1" smtClean="0"/>
              <a:t>Analytical</a:t>
            </a:r>
            <a:r>
              <a:rPr lang="lv-LV" dirty="0" smtClean="0"/>
              <a:t> </a:t>
            </a:r>
            <a:r>
              <a:rPr lang="lv-LV" dirty="0" err="1" smtClean="0"/>
              <a:t>Engine</a:t>
            </a:r>
            <a:r>
              <a:rPr lang="lv-LV" dirty="0" smtClean="0"/>
              <a:t>). Taču </a:t>
            </a:r>
            <a:r>
              <a:rPr lang="lv-LV" dirty="0" err="1" smtClean="0"/>
              <a:t>Bebidžs</a:t>
            </a:r>
            <a:r>
              <a:rPr lang="lv-LV" dirty="0" smtClean="0"/>
              <a:t> līdzekļu trūkuma dēļ neuzbūvēja apmēram </a:t>
            </a:r>
            <a:br>
              <a:rPr lang="lv-LV" dirty="0" smtClean="0"/>
            </a:br>
            <a:r>
              <a:rPr lang="lv-LV" dirty="0" smtClean="0"/>
              <a:t>20 000 zobratu mašīnu. Uzbūvēja tikai daļu – redzama Zinātnes muzejā Londonā.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906" y="1825625"/>
            <a:ext cx="4427189" cy="425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324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Ada </a:t>
            </a:r>
            <a:r>
              <a:rPr lang="lv-LV" dirty="0" err="1"/>
              <a:t>Lavleisa</a:t>
            </a:r>
            <a:r>
              <a:rPr lang="lv-LV" dirty="0"/>
              <a:t> – </a:t>
            </a:r>
            <a:r>
              <a:rPr lang="lv-LV" dirty="0" smtClean="0"/>
              <a:t>Ko?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928" y="1546698"/>
            <a:ext cx="4786008" cy="46302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v-LV" dirty="0" smtClean="0"/>
              <a:t>Nozīmīgākais Adas </a:t>
            </a:r>
            <a:r>
              <a:rPr lang="lv-LV" dirty="0" err="1" smtClean="0"/>
              <a:t>Lavleisas</a:t>
            </a:r>
            <a:r>
              <a:rPr lang="lv-LV" dirty="0" smtClean="0"/>
              <a:t> sasniegums ir viņas piezīmes pie viņas pašas no itāļu valodas tulkotā </a:t>
            </a:r>
            <a:r>
              <a:rPr lang="lv-LV" dirty="0" err="1" smtClean="0"/>
              <a:t>Luigi</a:t>
            </a:r>
            <a:r>
              <a:rPr lang="lv-LV" dirty="0" smtClean="0"/>
              <a:t> </a:t>
            </a:r>
            <a:r>
              <a:rPr lang="lv-LV" dirty="0" err="1" smtClean="0"/>
              <a:t>Menabrea</a:t>
            </a:r>
            <a:r>
              <a:rPr lang="lv-LV" dirty="0" smtClean="0"/>
              <a:t> 1843.gada apraksta «</a:t>
            </a:r>
            <a:r>
              <a:rPr lang="lv-LV" dirty="0" err="1" smtClean="0"/>
              <a:t>Sketch</a:t>
            </a:r>
            <a:r>
              <a:rPr lang="lv-LV" dirty="0" smtClean="0"/>
              <a:t> </a:t>
            </a:r>
            <a:r>
              <a:rPr lang="lv-LV" dirty="0" err="1" smtClean="0"/>
              <a:t>of</a:t>
            </a:r>
            <a:r>
              <a:rPr lang="lv-LV" dirty="0" smtClean="0"/>
              <a:t> </a:t>
            </a:r>
            <a:r>
              <a:rPr lang="lv-LV" dirty="0" err="1" smtClean="0"/>
              <a:t>the</a:t>
            </a:r>
            <a:r>
              <a:rPr lang="lv-LV" dirty="0" smtClean="0"/>
              <a:t> </a:t>
            </a:r>
            <a:r>
              <a:rPr lang="lv-LV" dirty="0" err="1" smtClean="0"/>
              <a:t>Analytical</a:t>
            </a:r>
            <a:r>
              <a:rPr lang="lv-LV" dirty="0" smtClean="0"/>
              <a:t> </a:t>
            </a:r>
            <a:r>
              <a:rPr lang="lv-LV" dirty="0" err="1" smtClean="0"/>
              <a:t>Engine</a:t>
            </a:r>
            <a:r>
              <a:rPr lang="lv-LV" dirty="0" smtClean="0"/>
              <a:t>, </a:t>
            </a:r>
            <a:r>
              <a:rPr lang="lv-LV" dirty="0" err="1" smtClean="0"/>
              <a:t>invented</a:t>
            </a:r>
            <a:r>
              <a:rPr lang="lv-LV" dirty="0" smtClean="0"/>
              <a:t> </a:t>
            </a:r>
            <a:r>
              <a:rPr lang="lv-LV" dirty="0" err="1" smtClean="0"/>
              <a:t>by</a:t>
            </a:r>
            <a:r>
              <a:rPr lang="lv-LV" dirty="0" smtClean="0"/>
              <a:t> </a:t>
            </a:r>
            <a:r>
              <a:rPr lang="lv-LV" dirty="0" err="1" smtClean="0"/>
              <a:t>Charles</a:t>
            </a:r>
            <a:r>
              <a:rPr lang="lv-LV" dirty="0" smtClean="0"/>
              <a:t> </a:t>
            </a:r>
            <a:r>
              <a:rPr lang="lv-LV" dirty="0" err="1" smtClean="0"/>
              <a:t>Babbage</a:t>
            </a:r>
            <a:r>
              <a:rPr lang="lv-LV" dirty="0" smtClean="0"/>
              <a:t>, </a:t>
            </a:r>
            <a:r>
              <a:rPr lang="lv-LV" dirty="0" err="1" smtClean="0"/>
              <a:t>Esq</a:t>
            </a:r>
            <a:r>
              <a:rPr lang="lv-LV" dirty="0" smtClean="0"/>
              <a:t>.». </a:t>
            </a:r>
          </a:p>
          <a:p>
            <a:pPr marL="0" indent="0">
              <a:buNone/>
            </a:pPr>
            <a:endParaRPr lang="lv-LV" dirty="0" smtClean="0"/>
          </a:p>
          <a:p>
            <a:pPr marL="0" indent="0">
              <a:buNone/>
            </a:pPr>
            <a:r>
              <a:rPr lang="lv-LV" dirty="0" smtClean="0"/>
              <a:t>Piezīmēs Ada izvirza četrus konceptus, kuriem ir vēsturiska nozīme.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249" y="612841"/>
            <a:ext cx="3463886" cy="592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280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Ada </a:t>
            </a:r>
            <a:r>
              <a:rPr lang="lv-LV" dirty="0" err="1"/>
              <a:t>Lavleisa</a:t>
            </a:r>
            <a:r>
              <a:rPr lang="lv-LV" dirty="0"/>
              <a:t> – Ko?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lv-LV" dirty="0" smtClean="0"/>
              <a:t>Adas </a:t>
            </a:r>
            <a:r>
              <a:rPr lang="lv-LV" dirty="0" err="1" smtClean="0"/>
              <a:t>Lavleisas</a:t>
            </a:r>
            <a:r>
              <a:rPr lang="lv-LV" dirty="0" smtClean="0"/>
              <a:t> izvirzītie principi:</a:t>
            </a:r>
          </a:p>
          <a:p>
            <a:pPr marL="514350" indent="-514350">
              <a:buAutoNum type="arabicParenR"/>
            </a:pPr>
            <a:r>
              <a:rPr lang="lv-LV" dirty="0" smtClean="0"/>
              <a:t>Skaitļošanas mašīnai jābūt spējai izpildīt ne tikai fiksētu uzdevumu, bet mašīnai jābūt programmējamai un pārprogrammējamai;</a:t>
            </a:r>
          </a:p>
          <a:p>
            <a:pPr marL="514350" indent="-514350">
              <a:buAutoNum type="arabicParenR"/>
            </a:pPr>
            <a:r>
              <a:rPr lang="lv-LV" dirty="0" smtClean="0"/>
              <a:t>Mašīnas komandām nav jābūt ierobežotām tikai ar matemātiku un skaitļiem. Komandām jāspēj apstrādāt simbolus atbilstoši loģikas likumībām;</a:t>
            </a:r>
          </a:p>
          <a:p>
            <a:pPr marL="514350" indent="-514350">
              <a:buAutoNum type="arabicParenR"/>
            </a:pPr>
            <a:r>
              <a:rPr lang="lv-LV" dirty="0" smtClean="0"/>
              <a:t>Komandu secība jāveido, izmantojot apakšprogrammas un ciklus;</a:t>
            </a:r>
          </a:p>
          <a:p>
            <a:pPr marL="514350" indent="-514350">
              <a:buAutoNum type="arabicParenR"/>
            </a:pPr>
            <a:r>
              <a:rPr lang="lv-LV" dirty="0" smtClean="0"/>
              <a:t>Mašīna nespēj domāt – nav pretenziju uz oriģinalitāti.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016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</TotalTime>
  <Words>705</Words>
  <Application>Microsoft Office PowerPoint</Application>
  <PresentationFormat>On-screen Show (4:3)</PresentationFormat>
  <Paragraphs>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Ada Lavleisa (1815-1852) – pirmā programmētāja</vt:lpstr>
      <vt:lpstr>Ada Lavleisa (Ada Lovelace) 1815-1852</vt:lpstr>
      <vt:lpstr>Ada Lavleisa – Kas?</vt:lpstr>
      <vt:lpstr>Ada Lavleisa – Kur?</vt:lpstr>
      <vt:lpstr>Ada Lavleisa – Kad?</vt:lpstr>
      <vt:lpstr>Ada Lavleisa – Ko?</vt:lpstr>
      <vt:lpstr>Ada Lavleisa – Ko?</vt:lpstr>
      <vt:lpstr>Ada Lavleisa – Ko?</vt:lpstr>
      <vt:lpstr>Ada Lavleisa – Ko?</vt:lpstr>
      <vt:lpstr>Ada Lavleisa – Kā?</vt:lpstr>
      <vt:lpstr>Ada Lavleisa – Kāpēc?</vt:lpstr>
      <vt:lpstr>Pirmā programmētāja Latvijā</vt:lpstr>
      <vt:lpstr>PowerPoint Presentation</vt:lpstr>
      <vt:lpstr>PowerPoint Presentation</vt:lpstr>
      <vt:lpstr>Avoti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Kas ir  Ada Lavleisa?</dc:title>
  <dc:creator>students</dc:creator>
  <cp:lastModifiedBy>Uldis Straujums</cp:lastModifiedBy>
  <cp:revision>43</cp:revision>
  <dcterms:created xsi:type="dcterms:W3CDTF">2015-10-27T14:00:19Z</dcterms:created>
  <dcterms:modified xsi:type="dcterms:W3CDTF">2022-09-05T15:55:38Z</dcterms:modified>
</cp:coreProperties>
</file>