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3" r:id="rId1"/>
  </p:sldMasterIdLst>
  <p:sldIdLst>
    <p:sldId id="256" r:id="rId2"/>
    <p:sldId id="278" r:id="rId3"/>
    <p:sldId id="258" r:id="rId4"/>
    <p:sldId id="259" r:id="rId5"/>
    <p:sldId id="269" r:id="rId6"/>
    <p:sldId id="260" r:id="rId7"/>
    <p:sldId id="262" r:id="rId8"/>
    <p:sldId id="263" r:id="rId9"/>
    <p:sldId id="264" r:id="rId10"/>
    <p:sldId id="272" r:id="rId11"/>
    <p:sldId id="277" r:id="rId12"/>
    <p:sldId id="274" r:id="rId13"/>
    <p:sldId id="265" r:id="rId14"/>
    <p:sldId id="273" r:id="rId15"/>
    <p:sldId id="267" r:id="rId16"/>
    <p:sldId id="271" r:id="rId17"/>
    <p:sldId id="268" r:id="rId18"/>
    <p:sldId id="261" r:id="rId19"/>
    <p:sldId id="275" r:id="rId20"/>
    <p:sldId id="276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65" d="100"/>
          <a:sy n="65" d="100"/>
        </p:scale>
        <p:origin x="52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936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6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10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95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58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34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68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07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8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1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8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4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3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5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74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48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6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7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Ilvars.Mizniks@lumii.l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5102" y="428997"/>
            <a:ext cx="7992092" cy="746002"/>
          </a:xfrm>
        </p:spPr>
        <p:txBody>
          <a:bodyPr>
            <a:noAutofit/>
          </a:bodyPr>
          <a:lstStyle/>
          <a:p>
            <a:pPr algn="ctr"/>
            <a:r>
              <a:rPr lang="lv-LV" sz="4800" dirty="0" smtClean="0"/>
              <a:t>Algoritmi un programmēšana</a:t>
            </a:r>
            <a:endParaRPr lang="lv-LV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485315" y="5961623"/>
            <a:ext cx="8431666" cy="510860"/>
          </a:xfrm>
        </p:spPr>
        <p:txBody>
          <a:bodyPr>
            <a:noAutofit/>
          </a:bodyPr>
          <a:lstStyle/>
          <a:p>
            <a:pPr algn="ctr"/>
            <a:r>
              <a:rPr lang="lv-LV" sz="2800" dirty="0" smtClean="0"/>
              <a:t>Lekciju kurss Latvijas Universitātes Datorikas fakultātē</a:t>
            </a:r>
            <a:endParaRPr lang="lv-LV" sz="2800" dirty="0"/>
          </a:p>
        </p:txBody>
      </p:sp>
      <p:pic>
        <p:nvPicPr>
          <p:cNvPr id="1028" name="Picture 4" descr="AttÄlu rezultÄti vaicÄjumam âlatvijas universitÄte RaiÅa 19â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907" y="1400839"/>
            <a:ext cx="6506482" cy="433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67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41664"/>
          </a:xfrm>
        </p:spPr>
        <p:txBody>
          <a:bodyPr>
            <a:normAutofit/>
          </a:bodyPr>
          <a:lstStyle/>
          <a:p>
            <a:r>
              <a:rPr lang="lv-LV" sz="4800" dirty="0" smtClean="0"/>
              <a:t>Jautājumi par programmu izpildi</a:t>
            </a:r>
            <a:endParaRPr lang="lv-LV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02260" y="1903957"/>
            <a:ext cx="7782814" cy="4534421"/>
          </a:xfrm>
        </p:spPr>
        <p:txBody>
          <a:bodyPr>
            <a:noAutofit/>
          </a:bodyPr>
          <a:lstStyle/>
          <a:p>
            <a:r>
              <a:rPr lang="lv-LV" dirty="0" smtClean="0"/>
              <a:t>Vai programmai ir jādarbojas, lai tā tiktu ieskaitīta ?</a:t>
            </a:r>
          </a:p>
          <a:p>
            <a: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  <a:t>Jā, viennozīmīgi ! Matemātikā var atrādīt formulas.</a:t>
            </a:r>
            <a:b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  <a:t>Programmēšanā nepietiek ar koda atrādīšanu.</a:t>
            </a:r>
            <a:b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  <a:t>Vajag, lai šis kods arī darbotos !</a:t>
            </a:r>
          </a:p>
          <a:p>
            <a:r>
              <a:rPr lang="lv-LV" dirty="0" smtClean="0"/>
              <a:t>Kas ir programmas izpilde atkārtoti ?</a:t>
            </a:r>
          </a:p>
          <a:p>
            <a: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  <a:t>Programma beigās prasa «</a:t>
            </a:r>
            <a:r>
              <a:rPr lang="fi-FI" b="1" dirty="0">
                <a:solidFill>
                  <a:schemeClr val="accent4">
                    <a:lumMod val="50000"/>
                  </a:schemeClr>
                </a:solidFill>
              </a:rPr>
              <a:t>Vai turpināt (1) vai beigt (0)?</a:t>
            </a:r>
            <a: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  <a:t>»</a:t>
            </a:r>
            <a:b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  <a:t>Ja turpināt, tad tā izpildās vēlreiz. To vajag realizēt !</a:t>
            </a:r>
          </a:p>
          <a:p>
            <a: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  <a:t>Bet neaizmirstam loģiku. Ja programmā nav ievades datu vai ievade notiek no faila, nav jēgas turpināt.</a:t>
            </a:r>
            <a:b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  <a:t>Rezultāts vienalga būs tāds pats.</a:t>
            </a:r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334260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41664"/>
          </a:xfrm>
        </p:spPr>
        <p:txBody>
          <a:bodyPr>
            <a:normAutofit/>
          </a:bodyPr>
          <a:lstStyle/>
          <a:p>
            <a:r>
              <a:rPr lang="lv-LV" sz="4800" dirty="0" smtClean="0"/>
              <a:t>Nodarbību apmeklēšana</a:t>
            </a:r>
            <a:endParaRPr lang="lv-LV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02259" y="1903957"/>
            <a:ext cx="8402345" cy="4250353"/>
          </a:xfrm>
        </p:spPr>
        <p:txBody>
          <a:bodyPr>
            <a:noAutofit/>
          </a:bodyPr>
          <a:lstStyle/>
          <a:p>
            <a:r>
              <a:rPr lang="lv-LV" sz="2000" dirty="0" smtClean="0"/>
              <a:t>LU nevienā priekšmetā </a:t>
            </a:r>
            <a:r>
              <a:rPr lang="lv-LV" sz="2000" b="1" dirty="0" smtClean="0"/>
              <a:t>nav obligāts </a:t>
            </a:r>
            <a:r>
              <a:rPr lang="lv-LV" sz="2000" dirty="0" smtClean="0"/>
              <a:t>nodarbību apmeklējums !</a:t>
            </a:r>
          </a:p>
          <a:p>
            <a:r>
              <a:rPr lang="lv-LV" sz="2000" dirty="0" smtClean="0"/>
              <a:t>Pasniedzējam ir jāvērtē studenta zināšanas,</a:t>
            </a:r>
            <a:br>
              <a:rPr lang="lv-LV" sz="2000" dirty="0" smtClean="0"/>
            </a:br>
            <a:r>
              <a:rPr lang="lv-LV" sz="2000" dirty="0" smtClean="0"/>
              <a:t>nevis tas, kurā vietā viņš fiziski atrodas dotajā brīdī !</a:t>
            </a:r>
          </a:p>
          <a:p>
            <a:r>
              <a:rPr lang="lv-LV" sz="2000" dirty="0" smtClean="0"/>
              <a:t>Tātad uz nodarbībām </a:t>
            </a:r>
            <a:r>
              <a:rPr lang="lv-LV" sz="2000" b="1" dirty="0" smtClean="0"/>
              <a:t>var neiet ?</a:t>
            </a:r>
          </a:p>
          <a:p>
            <a:r>
              <a:rPr lang="lv-LV" sz="2000" dirty="0" smtClean="0"/>
              <a:t>Iet vai neiet ? Izvēles kritēriji :</a:t>
            </a:r>
          </a:p>
          <a:p>
            <a:r>
              <a:rPr lang="lv-LV" sz="2000" dirty="0" smtClean="0"/>
              <a:t>1) Man šodien sāp galva un negribas celties.</a:t>
            </a:r>
          </a:p>
          <a:p>
            <a:r>
              <a:rPr lang="lv-LV" sz="2000" dirty="0" smtClean="0"/>
              <a:t>2) Ieskatāmies e-studiju lapā, par ko šodien stāstīs. Urā, es to jau zinu !</a:t>
            </a:r>
          </a:p>
          <a:p>
            <a:r>
              <a:rPr lang="lv-LV" sz="2000" dirty="0" smtClean="0"/>
              <a:t>3) Paskatāmies, kādi uzdevumi ir jārisina. Varbūt es </a:t>
            </a:r>
            <a:r>
              <a:rPr lang="lv-LV" sz="2000" b="1" dirty="0" smtClean="0"/>
              <a:t>jau māku </a:t>
            </a:r>
            <a:r>
              <a:rPr lang="lv-LV" sz="2000" dirty="0" smtClean="0"/>
              <a:t>tos atrisināt ?</a:t>
            </a:r>
          </a:p>
          <a:p>
            <a:r>
              <a:rPr lang="lv-LV" sz="2000" dirty="0" smtClean="0"/>
              <a:t>Izdariet </a:t>
            </a:r>
            <a:r>
              <a:rPr lang="lv-LV" sz="2000" b="1" dirty="0" smtClean="0"/>
              <a:t>apzinātu</a:t>
            </a:r>
            <a:r>
              <a:rPr lang="lv-LV" sz="2000" dirty="0" smtClean="0"/>
              <a:t> izvēli.</a:t>
            </a:r>
            <a:br>
              <a:rPr lang="lv-LV" sz="2000" dirty="0" smtClean="0"/>
            </a:br>
            <a:r>
              <a:rPr lang="lv-LV" sz="2000" dirty="0" smtClean="0"/>
              <a:t>Ņemiet vērā, ka laika gaitā apgūstamās tēmas paliek sarežģītākas.</a:t>
            </a:r>
          </a:p>
        </p:txBody>
      </p:sp>
    </p:spTree>
    <p:extLst>
      <p:ext uri="{BB962C8B-B14F-4D97-AF65-F5344CB8AC3E}">
        <p14:creationId xmlns:p14="http://schemas.microsoft.com/office/powerpoint/2010/main" val="277146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81478" y="746990"/>
            <a:ext cx="7659689" cy="841664"/>
          </a:xfrm>
        </p:spPr>
        <p:txBody>
          <a:bodyPr>
            <a:normAutofit/>
          </a:bodyPr>
          <a:lstStyle/>
          <a:p>
            <a:r>
              <a:rPr lang="lv-LV" sz="4800" dirty="0" smtClean="0"/>
              <a:t>Programmas komentēšana</a:t>
            </a:r>
            <a:endParaRPr lang="lv-LV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75574" y="1588654"/>
            <a:ext cx="8871495" cy="489982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000" dirty="0"/>
              <a:t>Programmas tekstam jābūt labi </a:t>
            </a:r>
            <a:r>
              <a:rPr lang="lv-LV" sz="2000" dirty="0" smtClean="0"/>
              <a:t>komentētam.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000" dirty="0">
                <a:solidFill>
                  <a:schemeClr val="accent4">
                    <a:lumMod val="50000"/>
                  </a:schemeClr>
                </a:solidFill>
              </a:rPr>
              <a:t>a = 5; // mainīgajam a tiek piešķirta vērtība </a:t>
            </a:r>
            <a:r>
              <a:rPr lang="lv-LV" sz="2000" dirty="0" smtClean="0">
                <a:solidFill>
                  <a:schemeClr val="accent4">
                    <a:lumMod val="50000"/>
                  </a:schemeClr>
                </a:solidFill>
              </a:rPr>
              <a:t>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000" dirty="0" smtClean="0"/>
              <a:t>Tas ir slikts, pat kaitīgs komentārs ! Nevajag tulkot no C++ uz latviešu valodu</a:t>
            </a:r>
            <a:endParaRPr lang="lv-LV" sz="2000" dirty="0"/>
          </a:p>
          <a:p>
            <a:r>
              <a:rPr lang="lv-LV" sz="2000" dirty="0">
                <a:solidFill>
                  <a:schemeClr val="accent4">
                    <a:lumMod val="50000"/>
                  </a:schemeClr>
                </a:solidFill>
              </a:rPr>
              <a:t>a = 5; // sākam uzreiz ar 5. </a:t>
            </a:r>
            <a:r>
              <a:rPr lang="lv-LV" sz="2000" dirty="0" smtClean="0">
                <a:solidFill>
                  <a:schemeClr val="accent4">
                    <a:lumMod val="50000"/>
                  </a:schemeClr>
                </a:solidFill>
              </a:rPr>
              <a:t>elementu </a:t>
            </a:r>
            <a:r>
              <a:rPr lang="lv-LV" sz="2000" dirty="0">
                <a:solidFill>
                  <a:schemeClr val="accent4">
                    <a:lumMod val="50000"/>
                  </a:schemeClr>
                </a:solidFill>
              </a:rPr>
              <a:t>jo pirmie 4 tiek aizpildīti automātiski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000" dirty="0" smtClean="0"/>
              <a:t>Tas ir labs komentārs, jo atbild uz jautājumu «Kāpēc ?»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000" dirty="0" smtClean="0"/>
              <a:t>Komentāru programmā ir jābūt ne par daudz un ne par maz. Sodīt var gan par vienu, gan par otru ! Tāpēc arī mācamies, lai saprastu, cik sīki jākomentē.</a:t>
            </a:r>
          </a:p>
          <a:p>
            <a:r>
              <a:rPr lang="lv-LV" sz="2000" dirty="0" smtClean="0"/>
              <a:t>Katrai programmai jāsākas ar šāda tipa komentāru :</a:t>
            </a:r>
            <a:br>
              <a:rPr lang="lv-LV" sz="2000" dirty="0" smtClean="0"/>
            </a:br>
            <a:r>
              <a:rPr lang="lv-LV" sz="2000" dirty="0" smtClean="0">
                <a:solidFill>
                  <a:schemeClr val="accent4">
                    <a:lumMod val="50000"/>
                  </a:schemeClr>
                </a:solidFill>
              </a:rPr>
              <a:t>// Jānis </a:t>
            </a:r>
            <a:r>
              <a:rPr lang="lv-LV" sz="2000" dirty="0">
                <a:solidFill>
                  <a:schemeClr val="accent4">
                    <a:lumMod val="50000"/>
                  </a:schemeClr>
                </a:solidFill>
              </a:rPr>
              <a:t>Bērziņš, </a:t>
            </a:r>
            <a:r>
              <a:rPr lang="lv-LV" sz="2000" dirty="0" smtClean="0">
                <a:solidFill>
                  <a:schemeClr val="accent4">
                    <a:lumMod val="50000"/>
                  </a:schemeClr>
                </a:solidFill>
              </a:rPr>
              <a:t>jb12345</a:t>
            </a:r>
            <a:br>
              <a:rPr lang="lv-LV" sz="20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lv-LV" sz="2000" dirty="0" smtClean="0">
                <a:solidFill>
                  <a:schemeClr val="accent4">
                    <a:lumMod val="50000"/>
                  </a:schemeClr>
                </a:solidFill>
              </a:rPr>
              <a:t>// A99</a:t>
            </a:r>
            <a:r>
              <a:rPr lang="lv-LV" sz="2000" dirty="0">
                <a:solidFill>
                  <a:schemeClr val="accent4">
                    <a:lumMod val="50000"/>
                  </a:schemeClr>
                </a:solidFill>
              </a:rPr>
              <a:t>. Izveidot programmu, kas rēķina kvadrātsakni no vesela skaitļa</a:t>
            </a:r>
            <a:r>
              <a:rPr lang="lv-LV" sz="2000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  <a:br>
              <a:rPr lang="lv-LV" sz="20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lv-LV" sz="2000" dirty="0" smtClean="0">
                <a:solidFill>
                  <a:schemeClr val="accent4">
                    <a:lumMod val="50000"/>
                  </a:schemeClr>
                </a:solidFill>
              </a:rPr>
              <a:t>// Rezultāts </a:t>
            </a:r>
            <a:r>
              <a:rPr lang="lv-LV" sz="2000" dirty="0">
                <a:solidFill>
                  <a:schemeClr val="accent4">
                    <a:lumMod val="50000"/>
                  </a:schemeClr>
                </a:solidFill>
              </a:rPr>
              <a:t>var būt skaitlis ar peldošo </a:t>
            </a:r>
            <a:r>
              <a:rPr lang="lv-LV" sz="2000" dirty="0" smtClean="0">
                <a:solidFill>
                  <a:schemeClr val="accent4">
                    <a:lumMod val="50000"/>
                  </a:schemeClr>
                </a:solidFill>
              </a:rPr>
              <a:t>komatu.</a:t>
            </a:r>
            <a:br>
              <a:rPr lang="lv-LV" sz="20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lv-LV" sz="2000" dirty="0" smtClean="0">
                <a:solidFill>
                  <a:schemeClr val="accent4">
                    <a:lumMod val="50000"/>
                  </a:schemeClr>
                </a:solidFill>
              </a:rPr>
              <a:t>// Programma </a:t>
            </a:r>
            <a:r>
              <a:rPr lang="lv-LV" sz="2000" dirty="0">
                <a:solidFill>
                  <a:schemeClr val="accent4">
                    <a:lumMod val="50000"/>
                  </a:schemeClr>
                </a:solidFill>
              </a:rPr>
              <a:t>izveidota: </a:t>
            </a:r>
            <a:r>
              <a:rPr lang="lv-LV" sz="2000" dirty="0" smtClean="0">
                <a:solidFill>
                  <a:schemeClr val="accent4">
                    <a:lumMod val="50000"/>
                  </a:schemeClr>
                </a:solidFill>
              </a:rPr>
              <a:t>2021/09/28</a:t>
            </a:r>
            <a:endParaRPr lang="lv-LV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2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1130" y="332510"/>
            <a:ext cx="3264334" cy="872836"/>
          </a:xfrm>
        </p:spPr>
        <p:txBody>
          <a:bodyPr>
            <a:normAutofit/>
          </a:bodyPr>
          <a:lstStyle/>
          <a:p>
            <a:r>
              <a:rPr lang="lv-LV" sz="4800" dirty="0" smtClean="0"/>
              <a:t>Testa plāns</a:t>
            </a:r>
            <a:endParaRPr lang="lv-LV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903290"/>
              </p:ext>
            </p:extLst>
          </p:nvPr>
        </p:nvGraphicFramePr>
        <p:xfrm>
          <a:off x="1916484" y="1525385"/>
          <a:ext cx="848012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024">
                  <a:extLst>
                    <a:ext uri="{9D8B030D-6E8A-4147-A177-3AD203B41FA5}">
                      <a16:colId xmlns:a16="http://schemas.microsoft.com/office/drawing/2014/main" val="3775339302"/>
                    </a:ext>
                  </a:extLst>
                </a:gridCol>
                <a:gridCol w="1696024">
                  <a:extLst>
                    <a:ext uri="{9D8B030D-6E8A-4147-A177-3AD203B41FA5}">
                      <a16:colId xmlns:a16="http://schemas.microsoft.com/office/drawing/2014/main" val="3144974551"/>
                    </a:ext>
                  </a:extLst>
                </a:gridCol>
                <a:gridCol w="1696024">
                  <a:extLst>
                    <a:ext uri="{9D8B030D-6E8A-4147-A177-3AD203B41FA5}">
                      <a16:colId xmlns:a16="http://schemas.microsoft.com/office/drawing/2014/main" val="60681223"/>
                    </a:ext>
                  </a:extLst>
                </a:gridCol>
                <a:gridCol w="1696024">
                  <a:extLst>
                    <a:ext uri="{9D8B030D-6E8A-4147-A177-3AD203B41FA5}">
                      <a16:colId xmlns:a16="http://schemas.microsoft.com/office/drawing/2014/main" val="2958606643"/>
                    </a:ext>
                  </a:extLst>
                </a:gridCol>
                <a:gridCol w="1696024">
                  <a:extLst>
                    <a:ext uri="{9D8B030D-6E8A-4147-A177-3AD203B41FA5}">
                      <a16:colId xmlns:a16="http://schemas.microsoft.com/office/drawing/2014/main" val="3828444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Arguments 1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Arguments 2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2000" dirty="0" smtClean="0"/>
                        <a:t>Rezultāts</a:t>
                      </a:r>
                    </a:p>
                    <a:p>
                      <a:r>
                        <a:rPr lang="lv-LV" sz="2000" dirty="0" smtClean="0"/>
                        <a:t>C++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Rezultāts </a:t>
                      </a:r>
                      <a:r>
                        <a:rPr lang="lv-LV" sz="2000" dirty="0" err="1" smtClean="0"/>
                        <a:t>Python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Vai pareizs rezultāts ?</a:t>
                      </a:r>
                      <a:endParaRPr lang="lv-LV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03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2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3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5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5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+</a:t>
                      </a:r>
                      <a:endParaRPr lang="lv-LV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2,5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7,3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Nekorekti dati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Nekorekti dati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+</a:t>
                      </a:r>
                      <a:endParaRPr lang="lv-LV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77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3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7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10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10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+</a:t>
                      </a:r>
                      <a:endParaRPr lang="lv-LV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285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-1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-1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+</a:t>
                      </a:r>
                      <a:endParaRPr lang="lv-LV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00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-1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14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+</a:t>
                      </a:r>
                      <a:endParaRPr lang="lv-LV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2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3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-7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+</a:t>
                      </a:r>
                      <a:endParaRPr lang="lv-LV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73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sz="2000" dirty="0" err="1" smtClean="0"/>
                        <a:t>ansītis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000" dirty="0" err="1" smtClean="0"/>
                        <a:t>grietiņa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2000" dirty="0" smtClean="0"/>
                        <a:t>Nekorekti dati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2000" dirty="0" smtClean="0"/>
                        <a:t>Nekorekti dati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+</a:t>
                      </a:r>
                      <a:endParaRPr lang="lv-LV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19693" y="5320145"/>
            <a:ext cx="6194572" cy="623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sz="2800" dirty="0" smtClean="0"/>
              <a:t>Ko īpaši jāpārbauda dalīšanas gadījumā ?</a:t>
            </a:r>
            <a:endParaRPr lang="lv-LV" sz="2800" dirty="0"/>
          </a:p>
        </p:txBody>
      </p:sp>
      <p:sp>
        <p:nvSpPr>
          <p:cNvPr id="6" name="Left Arrow 5"/>
          <p:cNvSpPr/>
          <p:nvPr/>
        </p:nvSpPr>
        <p:spPr>
          <a:xfrm>
            <a:off x="10288044" y="2730389"/>
            <a:ext cx="1903956" cy="10647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Nav </a:t>
            </a:r>
            <a:r>
              <a:rPr lang="lv-LV" dirty="0" smtClean="0"/>
              <a:t>racionāli, lieka rindiņa</a:t>
            </a:r>
            <a:endParaRPr lang="lv-LV" dirty="0"/>
          </a:p>
        </p:txBody>
      </p:sp>
      <p:sp>
        <p:nvSpPr>
          <p:cNvPr id="7" name="Left Arrow 6"/>
          <p:cNvSpPr/>
          <p:nvPr/>
        </p:nvSpPr>
        <p:spPr>
          <a:xfrm>
            <a:off x="9344417" y="4255432"/>
            <a:ext cx="2847584" cy="10647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/>
              <a:t>Ja tiešām nekorekti dati, tad rezultāts ir labs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02260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58529" y="583030"/>
            <a:ext cx="8705588" cy="872836"/>
          </a:xfrm>
        </p:spPr>
        <p:txBody>
          <a:bodyPr>
            <a:normAutofit fontScale="90000"/>
          </a:bodyPr>
          <a:lstStyle/>
          <a:p>
            <a:r>
              <a:rPr lang="lv-LV" sz="4800" dirty="0" smtClean="0"/>
              <a:t>Jautājumi par testa plānu un valodām</a:t>
            </a:r>
            <a:endParaRPr lang="lv-LV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87946" y="1588654"/>
            <a:ext cx="9246754" cy="4749516"/>
          </a:xfrm>
        </p:spPr>
        <p:txBody>
          <a:bodyPr>
            <a:noAutofit/>
          </a:bodyPr>
          <a:lstStyle/>
          <a:p>
            <a:r>
              <a:rPr lang="lv-LV" dirty="0"/>
              <a:t>Testa plānu </a:t>
            </a:r>
            <a:r>
              <a:rPr lang="lv-LV" dirty="0" smtClean="0"/>
              <a:t>ar rezultātiem </a:t>
            </a:r>
            <a:r>
              <a:rPr lang="lv-LV" dirty="0"/>
              <a:t>var iesniegt jebkurā no šiem </a:t>
            </a:r>
            <a:r>
              <a:rPr lang="lv-LV" dirty="0" smtClean="0"/>
              <a:t>variantiem:</a:t>
            </a:r>
            <a:br>
              <a:rPr lang="lv-LV" dirty="0" smtClean="0"/>
            </a:br>
            <a:r>
              <a:rPr lang="lv-LV" dirty="0" smtClean="0"/>
              <a:t>			atsevišķā </a:t>
            </a:r>
            <a:r>
              <a:rPr lang="lv-LV" dirty="0"/>
              <a:t>failā (teksta, </a:t>
            </a:r>
            <a:r>
              <a:rPr lang="lv-LV" dirty="0" smtClean="0"/>
              <a:t>Word, </a:t>
            </a:r>
            <a:r>
              <a:rPr lang="lv-LV" dirty="0"/>
              <a:t>Excel utt</a:t>
            </a:r>
            <a:r>
              <a:rPr lang="lv-LV" dirty="0" smtClean="0"/>
              <a:t>.),</a:t>
            </a:r>
            <a:br>
              <a:rPr lang="lv-LV" dirty="0" smtClean="0"/>
            </a:br>
            <a:r>
              <a:rPr lang="lv-LV" dirty="0" smtClean="0"/>
              <a:t>			uzrakstītu </a:t>
            </a:r>
            <a:r>
              <a:rPr lang="lv-LV" dirty="0"/>
              <a:t>ar roku </a:t>
            </a:r>
            <a:r>
              <a:rPr lang="lv-LV" dirty="0" smtClean="0"/>
              <a:t>uz papīra vai </a:t>
            </a:r>
            <a:r>
              <a:rPr lang="lv-LV" dirty="0"/>
              <a:t>izdrukātā </a:t>
            </a:r>
            <a:r>
              <a:rPr lang="lv-LV" dirty="0" smtClean="0"/>
              <a:t>variantā,</a:t>
            </a:r>
            <a:br>
              <a:rPr lang="lv-LV" dirty="0" smtClean="0"/>
            </a:br>
            <a:r>
              <a:rPr lang="lv-LV" dirty="0" smtClean="0"/>
              <a:t>			speciālā </a:t>
            </a:r>
            <a:r>
              <a:rPr lang="lv-LV" dirty="0"/>
              <a:t>komentētā blokā </a:t>
            </a:r>
            <a:r>
              <a:rPr lang="lv-LV" dirty="0" smtClean="0"/>
              <a:t>koda </a:t>
            </a:r>
            <a:r>
              <a:rPr lang="lv-LV" dirty="0"/>
              <a:t>failā (vēlams, faila beigās</a:t>
            </a:r>
            <a:r>
              <a:rPr lang="lv-LV" dirty="0" smtClean="0"/>
              <a:t>).</a:t>
            </a:r>
          </a:p>
          <a:p>
            <a:r>
              <a:rPr lang="lv-LV" dirty="0" smtClean="0"/>
              <a:t>Gan testa plānu, gan komentārus kodā var rakstīt jebkurā pasniedzējam saprotamā literārā valodā (latviski, angliski, krieviski).</a:t>
            </a:r>
          </a:p>
          <a:p>
            <a:r>
              <a:rPr lang="lv-LV" dirty="0" smtClean="0"/>
              <a:t>Programma var «lamāties» arī jebkurā valodā. Ja jūs ievadiet nekorektus datus un programma angliski to paziņo – ar šo paziņojumu pietiek. Nevajag pārķert kļūdas paziņojumu un tulkot to latviski.</a:t>
            </a:r>
          </a:p>
          <a:p>
            <a:r>
              <a:rPr lang="lv-LV" dirty="0" smtClean="0"/>
              <a:t>Komentāros var lietot specifiskos latviešu burtus (garos un mīkstos), bet var arī nelietot. Mainīgo nosaukumos gan labāk tos nelietot !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3033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9398" y="438390"/>
            <a:ext cx="5743965" cy="893617"/>
          </a:xfrm>
        </p:spPr>
        <p:txBody>
          <a:bodyPr>
            <a:noAutofit/>
          </a:bodyPr>
          <a:lstStyle/>
          <a:p>
            <a:r>
              <a:rPr lang="lv-LV" sz="4800" dirty="0" smtClean="0"/>
              <a:t>Vides instalēšana C++</a:t>
            </a:r>
            <a:endParaRPr lang="lv-LV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401" y="2708562"/>
            <a:ext cx="5706199" cy="2227119"/>
          </a:xfrm>
        </p:spPr>
        <p:txBody>
          <a:bodyPr/>
          <a:lstStyle/>
          <a:p>
            <a:r>
              <a:rPr lang="lv-LV" dirty="0"/>
              <a:t>Var lietot jebkuru </a:t>
            </a:r>
            <a:r>
              <a:rPr lang="lv-LV" dirty="0" smtClean="0"/>
              <a:t>izstrādes vidi</a:t>
            </a:r>
            <a:endParaRPr lang="lv-LV" dirty="0"/>
          </a:p>
          <a:p>
            <a:r>
              <a:rPr lang="lv-LV" dirty="0" smtClean="0"/>
              <a:t>Datorklasē instalēta «Code </a:t>
            </a:r>
            <a:r>
              <a:rPr lang="lv-LV" dirty="0" err="1" smtClean="0"/>
              <a:t>Blocks</a:t>
            </a:r>
            <a:r>
              <a:rPr lang="lv-LV" dirty="0" smtClean="0"/>
              <a:t>»</a:t>
            </a:r>
          </a:p>
          <a:p>
            <a:r>
              <a:rPr lang="lv-LV" dirty="0" smtClean="0"/>
              <a:t>Tā ir brīvi pieejama internetā</a:t>
            </a:r>
          </a:p>
          <a:p>
            <a:r>
              <a:rPr lang="lv-LV" dirty="0"/>
              <a:t>Lietojiet «mingw-setup.exe</a:t>
            </a:r>
            <a:r>
              <a:rPr lang="lv-LV" dirty="0" smtClean="0"/>
              <a:t>» instalāciju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906" y="4385264"/>
            <a:ext cx="5001121" cy="2181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230" y="1332007"/>
            <a:ext cx="4991797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30674" y="438390"/>
            <a:ext cx="6576164" cy="893617"/>
          </a:xfrm>
        </p:spPr>
        <p:txBody>
          <a:bodyPr>
            <a:noAutofit/>
          </a:bodyPr>
          <a:lstStyle/>
          <a:p>
            <a:r>
              <a:rPr lang="lv-LV" sz="4800" dirty="0" smtClean="0"/>
              <a:t>Vides instalēšana </a:t>
            </a:r>
            <a:r>
              <a:rPr lang="lv-LV" sz="4800" dirty="0" err="1" smtClean="0"/>
              <a:t>Python</a:t>
            </a:r>
            <a:endParaRPr lang="lv-LV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0402" y="2708562"/>
            <a:ext cx="4619566" cy="2227119"/>
          </a:xfrm>
        </p:spPr>
        <p:txBody>
          <a:bodyPr>
            <a:normAutofit/>
          </a:bodyPr>
          <a:lstStyle/>
          <a:p>
            <a:r>
              <a:rPr lang="lv-LV" dirty="0"/>
              <a:t>Var lietot jebkuru </a:t>
            </a:r>
            <a:r>
              <a:rPr lang="lv-LV" dirty="0" smtClean="0"/>
              <a:t>izstrādes vidi</a:t>
            </a:r>
            <a:endParaRPr lang="lv-LV" dirty="0"/>
          </a:p>
          <a:p>
            <a:r>
              <a:rPr lang="lv-LV" dirty="0" smtClean="0"/>
              <a:t>Datorklasē instalēta «</a:t>
            </a:r>
            <a:r>
              <a:rPr lang="lv-LV" dirty="0" err="1" smtClean="0"/>
              <a:t>Wing</a:t>
            </a:r>
            <a:r>
              <a:rPr lang="lv-LV" dirty="0" smtClean="0"/>
              <a:t> 101»</a:t>
            </a:r>
          </a:p>
          <a:p>
            <a:r>
              <a:rPr lang="lv-LV" dirty="0" smtClean="0"/>
              <a:t>Tā ir brīvi pieejama internetā</a:t>
            </a:r>
          </a:p>
          <a:p>
            <a:r>
              <a:rPr lang="lv-LV" dirty="0" smtClean="0"/>
              <a:t>Pēdējā versija 8.0.3</a:t>
            </a:r>
            <a:endParaRPr lang="lv-LV" b="1" dirty="0"/>
          </a:p>
        </p:txBody>
      </p:sp>
      <p:pic>
        <p:nvPicPr>
          <p:cNvPr id="1026" name="Picture 2" descr="Wing IDE 101 4.0.4 - Скачать на ПК бесплатн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1955221"/>
            <a:ext cx="5229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26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335" y="509155"/>
            <a:ext cx="6090662" cy="976745"/>
          </a:xfrm>
        </p:spPr>
        <p:txBody>
          <a:bodyPr>
            <a:normAutofit/>
          </a:bodyPr>
          <a:lstStyle/>
          <a:p>
            <a:r>
              <a:rPr lang="lv-LV" sz="4800" dirty="0" smtClean="0"/>
              <a:t>Kursa nodarbību plāns</a:t>
            </a:r>
            <a:endParaRPr lang="lv-LV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10" y="1839192"/>
            <a:ext cx="3794869" cy="2899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439" y="1839191"/>
            <a:ext cx="3221181" cy="28990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080" y="1839190"/>
            <a:ext cx="3242846" cy="28990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5077" y="5091543"/>
            <a:ext cx="10607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v-LV" sz="2400" dirty="0" smtClean="0"/>
              <a:t>Ja nav izdevies apmeklēt lekciju otrdien, tādā veidā var atrast, kas tajā tika stāstīts.</a:t>
            </a:r>
          </a:p>
          <a:p>
            <a:pPr algn="ctr"/>
            <a:r>
              <a:rPr lang="lv-LV" sz="2400" dirty="0" smtClean="0"/>
              <a:t>Silti ieteicams pirms laboratorijas darba pārskatīt stāstītās nodaļas.</a:t>
            </a: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388158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106" y="551573"/>
            <a:ext cx="6978447" cy="820882"/>
          </a:xfrm>
        </p:spPr>
        <p:txBody>
          <a:bodyPr>
            <a:noAutofit/>
          </a:bodyPr>
          <a:lstStyle/>
          <a:p>
            <a:r>
              <a:rPr lang="lv-LV" sz="4800" dirty="0" smtClean="0"/>
              <a:t>Kontroldarbu datumi 2022</a:t>
            </a:r>
            <a:endParaRPr lang="lv-LV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528" y="2327565"/>
            <a:ext cx="9114275" cy="2393374"/>
          </a:xfrm>
        </p:spPr>
        <p:txBody>
          <a:bodyPr>
            <a:noAutofit/>
          </a:bodyPr>
          <a:lstStyle/>
          <a:p>
            <a:r>
              <a:rPr lang="lv-LV" sz="2800" dirty="0" smtClean="0"/>
              <a:t>14. oktobris.     1</a:t>
            </a:r>
            <a:r>
              <a:rPr lang="lv-LV" sz="2800" dirty="0"/>
              <a:t>. kontroldarbs </a:t>
            </a:r>
            <a:r>
              <a:rPr lang="lv-LV" sz="2800" dirty="0" smtClean="0"/>
              <a:t>praktisko darbu laikā</a:t>
            </a:r>
          </a:p>
          <a:p>
            <a:r>
              <a:rPr lang="lv-LV" sz="2800" dirty="0"/>
              <a:t>4</a:t>
            </a:r>
            <a:r>
              <a:rPr lang="lv-LV" sz="2800" dirty="0" smtClean="0"/>
              <a:t>. novembris.   2. </a:t>
            </a:r>
            <a:r>
              <a:rPr lang="lv-LV" sz="2800" dirty="0"/>
              <a:t>kontroldarbs lekcijas laikā </a:t>
            </a:r>
            <a:endParaRPr lang="lv-LV" sz="2800" dirty="0" smtClean="0"/>
          </a:p>
          <a:p>
            <a:r>
              <a:rPr lang="lv-LV" sz="2800" dirty="0" smtClean="0"/>
              <a:t>16</a:t>
            </a:r>
            <a:r>
              <a:rPr lang="lv-LV" sz="2800" dirty="0"/>
              <a:t>. </a:t>
            </a:r>
            <a:r>
              <a:rPr lang="lv-LV" sz="2800" dirty="0" smtClean="0"/>
              <a:t>novembris. 3. kontroldarbs praktisko darbu laikā</a:t>
            </a:r>
          </a:p>
          <a:p>
            <a:r>
              <a:rPr lang="lv-LV" sz="2800" dirty="0"/>
              <a:t>9</a:t>
            </a:r>
            <a:r>
              <a:rPr lang="lv-LV" sz="2800" dirty="0" smtClean="0"/>
              <a:t>. decembris.   4. </a:t>
            </a:r>
            <a:r>
              <a:rPr lang="lv-LV" sz="2800" dirty="0"/>
              <a:t>kontroldarbs lekcijas laikā </a:t>
            </a:r>
          </a:p>
        </p:txBody>
      </p:sp>
    </p:spTree>
    <p:extLst>
      <p:ext uri="{BB962C8B-B14F-4D97-AF65-F5344CB8AC3E}">
        <p14:creationId xmlns:p14="http://schemas.microsoft.com/office/powerpoint/2010/main" val="175377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18876" y="1687598"/>
            <a:ext cx="10354542" cy="4312369"/>
          </a:xfrm>
        </p:spPr>
        <p:txBody>
          <a:bodyPr>
            <a:noAutofit/>
          </a:bodyPr>
          <a:lstStyle/>
          <a:p>
            <a:r>
              <a:rPr lang="lv-LV" dirty="0" smtClean="0"/>
              <a:t>Ja kontroldarbs notiek klātienē :</a:t>
            </a:r>
          </a:p>
          <a:p>
            <a:pPr lvl="1"/>
            <a:r>
              <a:rPr lang="lv-LV" dirty="0" smtClean="0"/>
              <a:t>Auditorijā lekcijas laikā. Laiks 90 minūtes.</a:t>
            </a:r>
          </a:p>
          <a:p>
            <a:pPr lvl="1"/>
            <a:r>
              <a:rPr lang="lv-LV" dirty="0" smtClean="0"/>
              <a:t>Nedrīkst izmantot datorus, mobilos telefonus un draugu padomus.</a:t>
            </a:r>
          </a:p>
          <a:p>
            <a:r>
              <a:rPr lang="lv-LV" dirty="0" smtClean="0"/>
              <a:t>Ja </a:t>
            </a:r>
            <a:r>
              <a:rPr lang="lv-LV" dirty="0"/>
              <a:t>kontroldarbs notiek </a:t>
            </a:r>
            <a:r>
              <a:rPr lang="lv-LV" dirty="0" smtClean="0"/>
              <a:t>attālināti :</a:t>
            </a:r>
          </a:p>
          <a:p>
            <a:pPr lvl="1"/>
            <a:r>
              <a:rPr lang="lv-LV" dirty="0" smtClean="0"/>
              <a:t>Uzzinām uzdevumus nodarbības sākumā caur MS </a:t>
            </a:r>
            <a:r>
              <a:rPr lang="lv-LV" dirty="0" err="1" smtClean="0"/>
              <a:t>Teams</a:t>
            </a:r>
            <a:r>
              <a:rPr lang="lv-LV" dirty="0" smtClean="0"/>
              <a:t>.</a:t>
            </a:r>
          </a:p>
          <a:p>
            <a:pPr lvl="1"/>
            <a:r>
              <a:rPr lang="lv-LV" dirty="0" smtClean="0"/>
              <a:t>Iesūtam uzdevumus pa e-pastu 2 stundu laikā. Par katru nokavēto minūti -1 punkts.</a:t>
            </a:r>
            <a:endParaRPr lang="lv-LV" dirty="0"/>
          </a:p>
          <a:p>
            <a:pPr lvl="1"/>
            <a:r>
              <a:rPr lang="lv-LV" dirty="0" smtClean="0"/>
              <a:t>Uzdevumus izpildām mājās pie datora un varam to izmantot. </a:t>
            </a:r>
            <a:endParaRPr lang="lv-LV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lv-LV" dirty="0"/>
              <a:t>Katrai grupai </a:t>
            </a:r>
            <a:r>
              <a:rPr lang="lv-LV" dirty="0" smtClean="0"/>
              <a:t>vairāki </a:t>
            </a:r>
            <a:r>
              <a:rPr lang="lv-LV" dirty="0"/>
              <a:t>varianti un dažādām grupām dažādi </a:t>
            </a:r>
            <a:r>
              <a:rPr lang="lv-LV" dirty="0" smtClean="0"/>
              <a:t>varianti.</a:t>
            </a:r>
            <a:endParaRPr lang="lv-LV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lv-LV" dirty="0" smtClean="0"/>
              <a:t>Kontroldarbus varēs pārrakstīt decembra beigās, šāda iespēja būs tikai viena.</a:t>
            </a:r>
            <a:endParaRPr lang="lv-LV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95370" y="604095"/>
            <a:ext cx="5601554" cy="789709"/>
          </a:xfrm>
        </p:spPr>
        <p:txBody>
          <a:bodyPr>
            <a:noAutofit/>
          </a:bodyPr>
          <a:lstStyle/>
          <a:p>
            <a:r>
              <a:rPr lang="lv-LV" sz="4400" dirty="0" smtClean="0"/>
              <a:t>Kontroldarbu formāts</a:t>
            </a:r>
            <a:endParaRPr lang="lv-LV" sz="4400" dirty="0"/>
          </a:p>
        </p:txBody>
      </p:sp>
    </p:spTree>
    <p:extLst>
      <p:ext uri="{BB962C8B-B14F-4D97-AF65-F5344CB8AC3E}">
        <p14:creationId xmlns:p14="http://schemas.microsoft.com/office/powerpoint/2010/main" val="313691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15" y="218209"/>
            <a:ext cx="4802189" cy="966355"/>
          </a:xfrm>
        </p:spPr>
        <p:txBody>
          <a:bodyPr>
            <a:normAutofit/>
          </a:bodyPr>
          <a:lstStyle/>
          <a:p>
            <a:r>
              <a:rPr lang="lv-LV" sz="4800" dirty="0" smtClean="0"/>
              <a:t>Kursa pasniedzēji</a:t>
            </a:r>
            <a:endParaRPr lang="lv-LV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4069" y="6092099"/>
            <a:ext cx="2285721" cy="43849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lv-LV" sz="2800" dirty="0" smtClean="0"/>
              <a:t>Edgars </a:t>
            </a:r>
            <a:r>
              <a:rPr lang="lv-LV" sz="2800" dirty="0" err="1" smtClean="0"/>
              <a:t>Rencis</a:t>
            </a:r>
            <a:endParaRPr lang="lv-LV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79" y="1169372"/>
            <a:ext cx="1619255" cy="18924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587" y="4130428"/>
            <a:ext cx="1890686" cy="1905000"/>
          </a:xfrm>
          <a:prstGeom prst="rect">
            <a:avLst/>
          </a:prstGeom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565" y="4144742"/>
            <a:ext cx="1386063" cy="1890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268424" y="3154403"/>
            <a:ext cx="266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800" dirty="0"/>
              <a:t>Sergejs </a:t>
            </a:r>
            <a:r>
              <a:rPr lang="lv-LV" sz="2800" dirty="0" err="1" smtClean="0"/>
              <a:t>Rikačovs</a:t>
            </a:r>
            <a:endParaRPr lang="lv-LV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556507" y="3154403"/>
            <a:ext cx="1959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/>
              <a:t>Jānis Zuters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40805" y="6049742"/>
            <a:ext cx="216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800" dirty="0"/>
              <a:t>Ilvars </a:t>
            </a:r>
            <a:r>
              <a:rPr lang="lv-LV" sz="2800" dirty="0" smtClean="0"/>
              <a:t>Mizniks</a:t>
            </a:r>
            <a:endParaRPr lang="lv-LV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507" y="4144742"/>
            <a:ext cx="1905000" cy="1905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50873" y="6092099"/>
            <a:ext cx="2516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800" dirty="0" smtClean="0"/>
              <a:t>Uldis Straujums</a:t>
            </a:r>
            <a:endParaRPr lang="lv-LV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28" y="1169372"/>
            <a:ext cx="1257300" cy="1905000"/>
          </a:xfrm>
          <a:prstGeom prst="rect">
            <a:avLst/>
          </a:prstGeom>
        </p:spPr>
      </p:pic>
      <p:pic>
        <p:nvPicPr>
          <p:cNvPr id="1026" name="Picture 2" descr="Edgars Diebelis - Project manager - Datorikas instituts DIVI | LinkedI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587" y="116937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6726935" y="3196765"/>
            <a:ext cx="2472855" cy="438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lv-LV" sz="2800" dirty="0" smtClean="0"/>
              <a:t>Edgars </a:t>
            </a:r>
            <a:r>
              <a:rPr lang="lv-LV" sz="2800" dirty="0" err="1" smtClean="0"/>
              <a:t>Diebelis</a:t>
            </a:r>
            <a:endParaRPr lang="lv-LV" sz="2800" dirty="0"/>
          </a:p>
        </p:txBody>
      </p:sp>
      <p:pic>
        <p:nvPicPr>
          <p:cNvPr id="1030" name="Picture 6" descr="Guntis ARNICANS | University of Latvia, Riga | LU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498" y="1184564"/>
            <a:ext cx="1877224" cy="187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864957" y="3168041"/>
            <a:ext cx="2512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 smtClean="0"/>
              <a:t>Guntis </a:t>
            </a:r>
            <a:r>
              <a:rPr lang="lv-LV" sz="2800" dirty="0" err="1" smtClean="0"/>
              <a:t>Arnicāns</a:t>
            </a:r>
            <a:endParaRPr lang="lv-LV" sz="2800" dirty="0"/>
          </a:p>
        </p:txBody>
      </p:sp>
      <p:pic>
        <p:nvPicPr>
          <p:cNvPr id="1032" name="Picture 8" descr="Fotoattēla apraksts nav pieejams.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204" y="4159056"/>
            <a:ext cx="1890686" cy="189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439721" y="6109401"/>
            <a:ext cx="1693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/>
              <a:t>Jānis </a:t>
            </a:r>
            <a:r>
              <a:rPr lang="lv-LV" sz="2800" dirty="0" err="1" smtClean="0"/>
              <a:t>Iļjins</a:t>
            </a:r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153175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18876" y="1574358"/>
            <a:ext cx="10354542" cy="4834393"/>
          </a:xfrm>
        </p:spPr>
        <p:txBody>
          <a:bodyPr>
            <a:noAutofit/>
          </a:bodyPr>
          <a:lstStyle/>
          <a:p>
            <a:r>
              <a:rPr lang="lv-LV" dirty="0" smtClean="0"/>
              <a:t>Kontroldarba uzrakstīšana un pārrakstīšana ir </a:t>
            </a:r>
            <a:r>
              <a:rPr lang="lv-LV" b="1" dirty="0" smtClean="0"/>
              <a:t>divas dažādas</a:t>
            </a:r>
            <a:r>
              <a:rPr lang="lv-LV" dirty="0" smtClean="0"/>
              <a:t> procedūras !</a:t>
            </a:r>
          </a:p>
          <a:p>
            <a:r>
              <a:rPr lang="lv-LV" dirty="0" smtClean="0"/>
              <a:t>Pieņemsim, ka Jūs neuzrakstījāt kontroldarbu tam paredzētajā datumā.</a:t>
            </a:r>
          </a:p>
          <a:p>
            <a:r>
              <a:rPr lang="lv-LV" dirty="0" smtClean="0"/>
              <a:t>Jums bija </a:t>
            </a:r>
            <a:r>
              <a:rPr lang="lv-LV" b="1" dirty="0" smtClean="0"/>
              <a:t>attaisnojošs iemesls </a:t>
            </a:r>
            <a:r>
              <a:rPr lang="lv-LV" dirty="0" smtClean="0"/>
              <a:t>( saslimāt, piedalījāties bērēs, utt.)</a:t>
            </a:r>
          </a:p>
          <a:p>
            <a:r>
              <a:rPr lang="lv-LV" dirty="0" smtClean="0"/>
              <a:t>Jūs varat individuāli sarunāt ar pasniedzēju un uzrakstīt kontroldarbu citā dienā, kad pasniedzējam būs nodarbība citai grupai, bet Jūs būsiet brīvs.</a:t>
            </a:r>
          </a:p>
          <a:p>
            <a:r>
              <a:rPr lang="lv-LV" dirty="0" smtClean="0"/>
              <a:t>Tādā veidā Jūs saglabājat iespēju </a:t>
            </a:r>
            <a:r>
              <a:rPr lang="lv-LV" b="1" dirty="0" smtClean="0"/>
              <a:t>pēc tam </a:t>
            </a:r>
            <a:r>
              <a:rPr lang="lv-LV" dirty="0" smtClean="0"/>
              <a:t>pārrakstīt šo kontroldarbu.</a:t>
            </a:r>
            <a:endParaRPr lang="lv-LV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lv-LV" dirty="0" smtClean="0"/>
              <a:t>Var tā arī nedarīt un pirmo reizi uzrakstīt kontroldarbu tā pārrakstīšanas laikā.</a:t>
            </a:r>
          </a:p>
          <a:p>
            <a:r>
              <a:rPr lang="lv-LV" dirty="0" smtClean="0"/>
              <a:t>Bet tad jums nebūs iespējas uzrakstīt šo kontroldarbu otru reizi.</a:t>
            </a:r>
          </a:p>
          <a:p>
            <a:r>
              <a:rPr lang="lv-LV" dirty="0" smtClean="0"/>
              <a:t>Katrs pasniedzējs nosaka savus pārrakstīšanas datumus. Ja kontroldarbi tiks rakstīti pie 3 dažādiem pasniedzējiem, būs arī 3 pārrakstīšanas datumi.</a:t>
            </a:r>
            <a:endParaRPr lang="lv-LV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88473" y="604095"/>
            <a:ext cx="6615485" cy="789709"/>
          </a:xfrm>
        </p:spPr>
        <p:txBody>
          <a:bodyPr>
            <a:noAutofit/>
          </a:bodyPr>
          <a:lstStyle/>
          <a:p>
            <a:r>
              <a:rPr lang="lv-LV" sz="4400" dirty="0" smtClean="0"/>
              <a:t>Kontroldarbu pārrakstīšana</a:t>
            </a:r>
            <a:endParaRPr lang="lv-LV" sz="4400" dirty="0"/>
          </a:p>
        </p:txBody>
      </p:sp>
    </p:spTree>
    <p:extLst>
      <p:ext uri="{BB962C8B-B14F-4D97-AF65-F5344CB8AC3E}">
        <p14:creationId xmlns:p14="http://schemas.microsoft.com/office/powerpoint/2010/main" val="257419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7838" y="529936"/>
            <a:ext cx="3503325" cy="789709"/>
          </a:xfrm>
        </p:spPr>
        <p:txBody>
          <a:bodyPr>
            <a:noAutofit/>
          </a:bodyPr>
          <a:lstStyle/>
          <a:p>
            <a:r>
              <a:rPr lang="lv-LV" sz="4800" dirty="0" smtClean="0"/>
              <a:t>Jautājumi ?</a:t>
            </a:r>
            <a:endParaRPr lang="lv-LV" sz="4800" dirty="0"/>
          </a:p>
        </p:txBody>
      </p:sp>
    </p:spTree>
    <p:extLst>
      <p:ext uri="{BB962C8B-B14F-4D97-AF65-F5344CB8AC3E}">
        <p14:creationId xmlns:p14="http://schemas.microsoft.com/office/powerpoint/2010/main" val="10858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046" y="477981"/>
            <a:ext cx="10018713" cy="935183"/>
          </a:xfrm>
        </p:spPr>
        <p:txBody>
          <a:bodyPr>
            <a:normAutofit/>
          </a:bodyPr>
          <a:lstStyle/>
          <a:p>
            <a:r>
              <a:rPr lang="lv-LV" sz="4800" dirty="0" smtClean="0"/>
              <a:t>Kurss sastāv no 3 veidu nodarbībām</a:t>
            </a:r>
            <a:endParaRPr lang="lv-LV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046" y="1413164"/>
            <a:ext cx="8527378" cy="331242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lv-LV" dirty="0" smtClean="0"/>
              <a:t>Lekcijas 		</a:t>
            </a:r>
            <a: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  <a:t>otrdienās	</a:t>
            </a:r>
            <a:r>
              <a:rPr lang="lv-LV" b="1" dirty="0" smtClean="0"/>
              <a:t>10:30 – 12:10 </a:t>
            </a:r>
            <a:r>
              <a:rPr lang="lv-LV" dirty="0" smtClean="0"/>
              <a:t>Jelgavas ielā 3,</a:t>
            </a:r>
            <a:r>
              <a:rPr lang="lv-LV" b="1" dirty="0" smtClean="0"/>
              <a:t> 110. telpā</a:t>
            </a:r>
            <a:r>
              <a:rPr lang="lv-LV" dirty="0" smtClean="0"/>
              <a:t/>
            </a:r>
            <a:br>
              <a:rPr lang="lv-LV" dirty="0" smtClean="0"/>
            </a:br>
            <a:r>
              <a:rPr lang="lv-LV" dirty="0" smtClean="0"/>
              <a:t>Praktiskie darbi	  </a:t>
            </a:r>
            <a: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  <a:t>ceturtdienās </a:t>
            </a:r>
            <a:r>
              <a:rPr lang="lv-LV" dirty="0" smtClean="0"/>
              <a:t>	</a:t>
            </a:r>
            <a:r>
              <a:rPr lang="lv-LV" b="1" dirty="0" smtClean="0"/>
              <a:t>14</a:t>
            </a:r>
            <a:r>
              <a:rPr lang="lv-LV" b="1" dirty="0"/>
              <a:t>. </a:t>
            </a:r>
            <a:r>
              <a:rPr lang="lv-LV" dirty="0" smtClean="0"/>
              <a:t>vai</a:t>
            </a:r>
            <a:r>
              <a:rPr lang="lv-LV" b="1" dirty="0" smtClean="0"/>
              <a:t> 18. auditorijā</a:t>
            </a:r>
            <a:r>
              <a:rPr lang="lv-LV" dirty="0" smtClean="0"/>
              <a:t/>
            </a:r>
            <a:br>
              <a:rPr lang="lv-LV" dirty="0" smtClean="0"/>
            </a:br>
            <a:r>
              <a:rPr lang="lv-LV" dirty="0" smtClean="0"/>
              <a:t>					</a:t>
            </a:r>
            <a:r>
              <a:rPr lang="lv-LV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  <a:t> piektdienās </a:t>
            </a:r>
            <a:r>
              <a:rPr lang="lv-LV" dirty="0" smtClean="0"/>
              <a:t>	</a:t>
            </a:r>
            <a:r>
              <a:rPr lang="lv-LV" b="1" dirty="0" smtClean="0"/>
              <a:t>14. </a:t>
            </a:r>
            <a:r>
              <a:rPr lang="lv-LV" dirty="0" smtClean="0"/>
              <a:t>vai</a:t>
            </a:r>
            <a:r>
              <a:rPr lang="lv-LV" b="1" dirty="0" smtClean="0"/>
              <a:t> 16. auditorijā</a:t>
            </a:r>
            <a:r>
              <a:rPr lang="lv-LV" dirty="0"/>
              <a:t/>
            </a:r>
            <a:br>
              <a:rPr lang="lv-LV" dirty="0"/>
            </a:br>
            <a:r>
              <a:rPr lang="lv-LV" dirty="0" smtClean="0"/>
              <a:t>Laboratorijas darbi </a:t>
            </a:r>
            <a:r>
              <a:rPr lang="lv-LV" dirty="0">
                <a:solidFill>
                  <a:schemeClr val="accent4">
                    <a:lumMod val="50000"/>
                  </a:schemeClr>
                </a:solidFill>
              </a:rPr>
              <a:t>ceturtdienās </a:t>
            </a:r>
            <a: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lv-LV" b="1" dirty="0" smtClean="0"/>
              <a:t>336. </a:t>
            </a:r>
            <a:r>
              <a:rPr lang="lv-LV" dirty="0" smtClean="0"/>
              <a:t>vai</a:t>
            </a:r>
            <a:r>
              <a:rPr lang="lv-LV" b="1" dirty="0" smtClean="0"/>
              <a:t> 345. telpā </a:t>
            </a:r>
            <a:r>
              <a:rPr lang="lv-LV" dirty="0" smtClean="0"/>
              <a:t>(datorklases)</a:t>
            </a:r>
            <a:r>
              <a:rPr lang="lv-LV" dirty="0"/>
              <a:t/>
            </a:r>
            <a:br>
              <a:rPr lang="lv-LV" dirty="0"/>
            </a:br>
            <a:r>
              <a:rPr lang="lv-LV" dirty="0" smtClean="0"/>
              <a:t>					</a:t>
            </a:r>
            <a:r>
              <a:rPr lang="lv-LV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  <a:t> piektdienās 	</a:t>
            </a:r>
            <a:r>
              <a:rPr lang="lv-LV" b="1" dirty="0"/>
              <a:t>336. </a:t>
            </a:r>
            <a:r>
              <a:rPr lang="lv-LV" dirty="0"/>
              <a:t>vai</a:t>
            </a:r>
            <a:r>
              <a:rPr lang="lv-LV" b="1" dirty="0"/>
              <a:t> 345. telpā </a:t>
            </a:r>
            <a:r>
              <a:rPr lang="lv-LV" dirty="0"/>
              <a:t>(datorklases</a:t>
            </a:r>
            <a:r>
              <a:rPr lang="lv-LV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7046" y="5051167"/>
            <a:ext cx="7389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dirty="0" smtClean="0"/>
              <a:t>Par kursa nokārtošanu students nopelna 6 kredītpunktus.</a:t>
            </a:r>
          </a:p>
          <a:p>
            <a:endParaRPr lang="lv-LV" sz="2400" dirty="0" smtClean="0"/>
          </a:p>
          <a:p>
            <a:r>
              <a:rPr lang="lv-LV" sz="2400" dirty="0" smtClean="0"/>
              <a:t>Tas ir </a:t>
            </a:r>
            <a:r>
              <a:rPr lang="lv-LV" sz="2400" dirty="0"/>
              <a:t>vienīgais tik </a:t>
            </a:r>
            <a:r>
              <a:rPr lang="lv-LV" sz="2400" dirty="0" smtClean="0"/>
              <a:t>bagātais </a:t>
            </a:r>
            <a:r>
              <a:rPr lang="lv-LV" sz="2400" dirty="0"/>
              <a:t>kurss </a:t>
            </a:r>
            <a:r>
              <a:rPr lang="lv-LV" sz="2400" dirty="0" smtClean="0"/>
              <a:t>LU Datorikas fakultātē.</a:t>
            </a: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37168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59872"/>
          </a:xfrm>
        </p:spPr>
        <p:txBody>
          <a:bodyPr>
            <a:normAutofit/>
          </a:bodyPr>
          <a:lstStyle/>
          <a:p>
            <a:r>
              <a:rPr lang="lv-LV" sz="4800" dirty="0" smtClean="0"/>
              <a:t>Kas jādara laboratorijas darbos ?</a:t>
            </a:r>
            <a:endParaRPr lang="lv-LV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7070" y="2105889"/>
            <a:ext cx="7938463" cy="3768817"/>
          </a:xfrm>
        </p:spPr>
        <p:txBody>
          <a:bodyPr>
            <a:noAutofit/>
          </a:bodyPr>
          <a:lstStyle/>
          <a:p>
            <a:r>
              <a:rPr lang="lv-LV" sz="2800" dirty="0" smtClean="0"/>
              <a:t>Sākam programmēt no paša sākuma</a:t>
            </a:r>
          </a:p>
          <a:p>
            <a:r>
              <a:rPr lang="lv-LV" sz="2800" dirty="0" smtClean="0"/>
              <a:t>Pirmā programma : 2 skaitļu saskaitīšana</a:t>
            </a:r>
          </a:p>
          <a:p>
            <a:r>
              <a:rPr lang="lv-LV" sz="2800" dirty="0" smtClean="0"/>
              <a:t>Izpildām gatavus scenārijus</a:t>
            </a:r>
          </a:p>
          <a:p>
            <a:r>
              <a:rPr lang="lv-LV" sz="2800" dirty="0"/>
              <a:t>http://home.lu.lv/~</a:t>
            </a:r>
            <a:r>
              <a:rPr lang="lv-LV" sz="2800" dirty="0" smtClean="0"/>
              <a:t>janiszu/prg/prglab/prglab.html</a:t>
            </a:r>
          </a:p>
          <a:p>
            <a:r>
              <a:rPr lang="lv-LV" sz="2800" dirty="0" smtClean="0"/>
              <a:t>Var meklēt internetā «</a:t>
            </a:r>
            <a:r>
              <a:rPr lang="lv-LV" sz="2800" dirty="0" err="1" smtClean="0"/>
              <a:t>janiszu</a:t>
            </a:r>
            <a:r>
              <a:rPr lang="lv-LV" sz="2800" dirty="0" smtClean="0"/>
              <a:t>»</a:t>
            </a:r>
          </a:p>
          <a:p>
            <a:r>
              <a:rPr lang="lv-LV" sz="2800" dirty="0" smtClean="0"/>
              <a:t>Studenti pilda un atrāda mājas darbus</a:t>
            </a:r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83154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8904" y="342167"/>
            <a:ext cx="7229138" cy="831273"/>
          </a:xfrm>
        </p:spPr>
        <p:txBody>
          <a:bodyPr>
            <a:normAutofit fontScale="90000"/>
          </a:bodyPr>
          <a:lstStyle/>
          <a:p>
            <a:r>
              <a:rPr lang="lv-LV" sz="4800" dirty="0"/>
              <a:t>Kursa saturs e-vidē (fragments)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994" y="1381992"/>
            <a:ext cx="6769687" cy="51716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0800" y="3967819"/>
            <a:ext cx="5361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000" dirty="0" smtClean="0"/>
              <a:t>Turpmākie šīs prezentācijas slaidi lielā mērā ir </a:t>
            </a:r>
            <a:r>
              <a:rPr lang="lv-LV" sz="2000" dirty="0"/>
              <a:t>kursa resursu </a:t>
            </a:r>
            <a:r>
              <a:rPr lang="lv-LV" sz="2000" dirty="0" smtClean="0"/>
              <a:t>«</a:t>
            </a:r>
            <a:r>
              <a:rPr lang="lv-LV" sz="2000" dirty="0"/>
              <a:t>Kursa oficiālais apraksts LUIS</a:t>
            </a:r>
            <a:r>
              <a:rPr lang="lv-LV" sz="2000" dirty="0" smtClean="0"/>
              <a:t>»,</a:t>
            </a:r>
            <a:br>
              <a:rPr lang="lv-LV" sz="2000" dirty="0" smtClean="0"/>
            </a:br>
            <a:r>
              <a:rPr lang="lv-LV" sz="2000" dirty="0" smtClean="0"/>
              <a:t>«</a:t>
            </a:r>
            <a:r>
              <a:rPr lang="lv-LV" sz="2000" dirty="0"/>
              <a:t>Kursa nodarbību plāns </a:t>
            </a:r>
            <a:r>
              <a:rPr lang="lv-LV" sz="2000" dirty="0" smtClean="0"/>
              <a:t>2022R</a:t>
            </a:r>
            <a:r>
              <a:rPr lang="lv-LV" sz="2000" dirty="0"/>
              <a:t>», </a:t>
            </a:r>
            <a:r>
              <a:rPr lang="lv-LV" sz="2000" dirty="0" smtClean="0"/>
              <a:t>un galvenokārt  </a:t>
            </a:r>
            <a:r>
              <a:rPr lang="lv-LV" sz="2000" dirty="0"/>
              <a:t/>
            </a:r>
            <a:br>
              <a:rPr lang="lv-LV" sz="2000" dirty="0"/>
            </a:br>
            <a:r>
              <a:rPr lang="lv-LV" sz="2000" dirty="0"/>
              <a:t>«Laboratorijas darbu noteikumi» pārstāsts</a:t>
            </a:r>
            <a:r>
              <a:rPr lang="lv-LV" sz="2000" dirty="0" smtClean="0"/>
              <a:t>.</a:t>
            </a:r>
            <a:endParaRPr lang="lv-LV" sz="2000" dirty="0"/>
          </a:p>
        </p:txBody>
      </p:sp>
    </p:spTree>
    <p:extLst>
      <p:ext uri="{BB962C8B-B14F-4D97-AF65-F5344CB8AC3E}">
        <p14:creationId xmlns:p14="http://schemas.microsoft.com/office/powerpoint/2010/main" val="412860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1030" y="290945"/>
            <a:ext cx="4750234" cy="789709"/>
          </a:xfrm>
        </p:spPr>
        <p:txBody>
          <a:bodyPr>
            <a:normAutofit fontScale="90000"/>
          </a:bodyPr>
          <a:lstStyle/>
          <a:p>
            <a:r>
              <a:rPr lang="lv-LV" sz="4800" dirty="0" smtClean="0"/>
              <a:t>Pārbaudes formas</a:t>
            </a:r>
            <a:endParaRPr lang="lv-LV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876" y="1687598"/>
            <a:ext cx="10354542" cy="4312369"/>
          </a:xfrm>
        </p:spPr>
        <p:txBody>
          <a:bodyPr>
            <a:noAutofit/>
          </a:bodyPr>
          <a:lstStyle/>
          <a:p>
            <a:r>
              <a:rPr lang="lv-LV" dirty="0" smtClean="0"/>
              <a:t>Kontroldarbi lekciju laikā (2) – </a:t>
            </a:r>
            <a: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  <a:t>18%</a:t>
            </a:r>
            <a:r>
              <a:rPr lang="lv-LV" dirty="0" smtClean="0"/>
              <a:t> </a:t>
            </a:r>
            <a:r>
              <a:rPr lang="lv-LV" dirty="0" smtClean="0"/>
              <a:t>: teorētiski un praktiski jautājumi</a:t>
            </a:r>
          </a:p>
          <a:p>
            <a:r>
              <a:rPr lang="lv-LV" dirty="0" smtClean="0"/>
              <a:t>Kontroldarbi praktisko darbu laikā (2) – </a:t>
            </a:r>
            <a: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  <a:t>14%</a:t>
            </a:r>
            <a:r>
              <a:rPr lang="lv-LV" dirty="0" smtClean="0"/>
              <a:t> </a:t>
            </a:r>
            <a:r>
              <a:rPr lang="lv-LV" dirty="0" smtClean="0"/>
              <a:t>: tikai praktiski jautājumi</a:t>
            </a:r>
          </a:p>
          <a:p>
            <a:r>
              <a:rPr lang="lv-LV" dirty="0" smtClean="0"/>
              <a:t>Laboratorijas darbu laikā kontroldarbu nebūs !</a:t>
            </a:r>
          </a:p>
          <a:p>
            <a:r>
              <a:rPr lang="lv-LV" dirty="0" smtClean="0"/>
              <a:t>Jāizpilda 4 uzdevumi. Programmas tiek atrādītas klātienē – </a:t>
            </a:r>
            <a: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  <a:t>20%</a:t>
            </a:r>
            <a:endParaRPr lang="lv-LV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lv-LV" dirty="0" smtClean="0"/>
              <a:t>Katram studentam individuāls uzdevumu komplekts</a:t>
            </a:r>
          </a:p>
          <a:p>
            <a:r>
              <a:rPr lang="lv-LV" dirty="0" smtClean="0"/>
              <a:t>Eksāmens (sesijas laikā, janvārī) – </a:t>
            </a:r>
            <a: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  <a:t>40%</a:t>
            </a:r>
          </a:p>
          <a:p>
            <a:r>
              <a:rPr lang="lv-LV" dirty="0" smtClean="0"/>
              <a:t>Eksāmens sastāv no 2 daļām – teorija un prakse</a:t>
            </a:r>
          </a:p>
          <a:p>
            <a:r>
              <a:rPr lang="lv-LV" dirty="0" smtClean="0"/>
              <a:t>Papilduzdevums (5. uzdevums), i-iespēja </a:t>
            </a:r>
            <a:r>
              <a:rPr lang="lv-LV" dirty="0"/>
              <a:t>– </a:t>
            </a:r>
            <a:r>
              <a:rPr lang="lv-LV" dirty="0">
                <a:solidFill>
                  <a:schemeClr val="accent4">
                    <a:lumMod val="50000"/>
                  </a:schemeClr>
                </a:solidFill>
              </a:rPr>
              <a:t>8</a:t>
            </a:r>
            <a: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  <a:t>%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14272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8385" y="446809"/>
            <a:ext cx="5290562" cy="1018309"/>
          </a:xfrm>
        </p:spPr>
        <p:txBody>
          <a:bodyPr>
            <a:normAutofit/>
          </a:bodyPr>
          <a:lstStyle/>
          <a:p>
            <a:r>
              <a:rPr lang="lv-LV" sz="4800" smtClean="0"/>
              <a:t>Nultais</a:t>
            </a:r>
            <a:r>
              <a:rPr lang="lv-LV" sz="4800" dirty="0" smtClean="0"/>
              <a:t> uzdevums</a:t>
            </a:r>
            <a:endParaRPr lang="lv-LV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4990" y="2036619"/>
            <a:ext cx="8797352" cy="3787984"/>
          </a:xfrm>
        </p:spPr>
        <p:txBody>
          <a:bodyPr>
            <a:noAutofit/>
          </a:bodyPr>
          <a:lstStyle/>
          <a:p>
            <a:r>
              <a:rPr lang="lv-LV" dirty="0" smtClean="0"/>
              <a:t>Aizsūtīt pasniedzējam e-pastu ( </a:t>
            </a:r>
            <a:r>
              <a:rPr lang="lv-LV" dirty="0" smtClean="0">
                <a:hlinkClick r:id="rId2"/>
              </a:rPr>
              <a:t>Ilvars.Mizniks@lu.lv</a:t>
            </a:r>
            <a:r>
              <a:rPr lang="lv-LV" dirty="0" smtClean="0"/>
              <a:t> )</a:t>
            </a:r>
          </a:p>
          <a:p>
            <a:r>
              <a:rPr lang="lv-LV" dirty="0" smtClean="0"/>
              <a:t>                       rezerves </a:t>
            </a:r>
            <a:r>
              <a:rPr lang="lv-LV" dirty="0"/>
              <a:t>e-pasts ( </a:t>
            </a:r>
            <a:r>
              <a:rPr lang="lv-LV" dirty="0">
                <a:hlinkClick r:id="rId2"/>
              </a:rPr>
              <a:t>Ilvars.Mizniks@lumii.lv</a:t>
            </a:r>
            <a:r>
              <a:rPr lang="lv-LV" dirty="0"/>
              <a:t> </a:t>
            </a:r>
            <a:r>
              <a:rPr lang="lv-LV" dirty="0" smtClean="0"/>
              <a:t>)</a:t>
            </a:r>
          </a:p>
          <a:p>
            <a:r>
              <a:rPr lang="lv-LV" dirty="0" smtClean="0"/>
              <a:t>Saņemt 4 uzdevumus ( pēc nedēļas )</a:t>
            </a:r>
          </a:p>
          <a:p>
            <a:r>
              <a:rPr lang="lv-LV" dirty="0" smtClean="0"/>
              <a:t>A – zarošanās un cikli,				     termiņš : </a:t>
            </a:r>
            <a:r>
              <a:rPr lang="lv-LV" dirty="0" smtClean="0"/>
              <a:t>7. </a:t>
            </a:r>
            <a:r>
              <a:rPr lang="lv-LV" dirty="0" smtClean="0"/>
              <a:t>nedēļa</a:t>
            </a:r>
          </a:p>
          <a:p>
            <a:r>
              <a:rPr lang="lv-LV" dirty="0" smtClean="0"/>
              <a:t>B- cikli un  funkcijas,				     termiņš </a:t>
            </a:r>
            <a:r>
              <a:rPr lang="lv-LV" dirty="0"/>
              <a:t>: </a:t>
            </a:r>
            <a:r>
              <a:rPr lang="lv-LV" dirty="0"/>
              <a:t>9</a:t>
            </a:r>
            <a:r>
              <a:rPr lang="lv-LV" dirty="0" smtClean="0"/>
              <a:t>. </a:t>
            </a:r>
            <a:r>
              <a:rPr lang="lv-LV" dirty="0"/>
              <a:t>nedēļa </a:t>
            </a:r>
            <a:r>
              <a:rPr lang="lv-LV" dirty="0" smtClean="0"/>
              <a:t> </a:t>
            </a:r>
          </a:p>
          <a:p>
            <a:r>
              <a:rPr lang="lv-LV" dirty="0" smtClean="0"/>
              <a:t>C- </a:t>
            </a:r>
            <a:r>
              <a:rPr lang="lv-LV" dirty="0"/>
              <a:t>masīvi un </a:t>
            </a:r>
            <a:r>
              <a:rPr lang="lv-LV" dirty="0" smtClean="0"/>
              <a:t>funkcijas,				     termiņš </a:t>
            </a:r>
            <a:r>
              <a:rPr lang="lv-LV" dirty="0"/>
              <a:t>: </a:t>
            </a:r>
            <a:r>
              <a:rPr lang="lv-LV" dirty="0" smtClean="0"/>
              <a:t>12. </a:t>
            </a:r>
            <a:r>
              <a:rPr lang="lv-LV" dirty="0"/>
              <a:t>nedēļa </a:t>
            </a:r>
            <a:endParaRPr lang="lv-LV" dirty="0" smtClean="0"/>
          </a:p>
          <a:p>
            <a:r>
              <a:rPr lang="lv-LV" dirty="0" smtClean="0"/>
              <a:t>D- </a:t>
            </a:r>
            <a:r>
              <a:rPr lang="lv-LV" dirty="0"/>
              <a:t>objektorientētā </a:t>
            </a:r>
            <a:r>
              <a:rPr lang="lv-LV" dirty="0" smtClean="0"/>
              <a:t>programmēšana, termiņš </a:t>
            </a:r>
            <a:r>
              <a:rPr lang="lv-LV" dirty="0"/>
              <a:t>: </a:t>
            </a:r>
            <a:r>
              <a:rPr lang="lv-LV" dirty="0" smtClean="0"/>
              <a:t>15. </a:t>
            </a:r>
            <a:r>
              <a:rPr lang="lv-LV" dirty="0"/>
              <a:t>nedēļa </a:t>
            </a:r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159087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751" y="502466"/>
            <a:ext cx="4749144" cy="820882"/>
          </a:xfrm>
        </p:spPr>
        <p:txBody>
          <a:bodyPr>
            <a:noAutofit/>
          </a:bodyPr>
          <a:lstStyle/>
          <a:p>
            <a:r>
              <a:rPr lang="lv-LV" sz="4800" dirty="0" smtClean="0"/>
              <a:t>Darbu vērtēšana</a:t>
            </a:r>
            <a:endParaRPr lang="lv-LV" sz="4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88758" y="1588654"/>
            <a:ext cx="9032682" cy="426604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dirty="0"/>
              <a:t>Par katru nodoto laboratorijas darbu saņem 100</a:t>
            </a:r>
            <a:r>
              <a:rPr lang="lv-LV" dirty="0" smtClean="0"/>
              <a:t>%,</a:t>
            </a:r>
            <a:br>
              <a:rPr lang="lv-LV" dirty="0" smtClean="0"/>
            </a:br>
            <a:r>
              <a:rPr lang="lv-LV" dirty="0" smtClean="0"/>
              <a:t>ja </a:t>
            </a:r>
            <a:r>
              <a:rPr lang="lv-LV" dirty="0"/>
              <a:t>ievēroti visi nosacījumi.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dirty="0"/>
              <a:t>Ja programma tiks nodota bez komentāriem, var atņemt līdz 10%.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dirty="0" smtClean="0"/>
              <a:t>Par </a:t>
            </a:r>
            <a:r>
              <a:rPr lang="lv-LV" dirty="0"/>
              <a:t>atkārtotu programmas nodošanu var atņemt līdz 20%.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dirty="0"/>
              <a:t>Ja uzdevums tiek nodots </a:t>
            </a:r>
            <a:r>
              <a:rPr lang="lv-LV" b="1" dirty="0"/>
              <a:t>pēc norādītā termiņa</a:t>
            </a:r>
            <a:r>
              <a:rPr lang="lv-LV" dirty="0" smtClean="0"/>
              <a:t>,</a:t>
            </a:r>
            <a:br>
              <a:rPr lang="lv-LV" dirty="0" smtClean="0"/>
            </a:br>
            <a:r>
              <a:rPr lang="lv-LV" dirty="0" smtClean="0"/>
              <a:t>par </a:t>
            </a:r>
            <a:r>
              <a:rPr lang="lv-LV" dirty="0"/>
              <a:t>katru nokavēto nedēļu var tikt atņemti līdz 10%.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dirty="0"/>
              <a:t>Gala vērtējums nevar būt zemāks par 40</a:t>
            </a:r>
            <a:r>
              <a:rPr lang="lv-LV" dirty="0" smtClean="0"/>
              <a:t>%,</a:t>
            </a:r>
            <a:br>
              <a:rPr lang="lv-LV" dirty="0" smtClean="0"/>
            </a:br>
            <a:r>
              <a:rPr lang="lv-LV" dirty="0" smtClean="0"/>
              <a:t>kas </a:t>
            </a:r>
            <a:r>
              <a:rPr lang="lv-LV" dirty="0"/>
              <a:t>ir zemākais ieskaitītais vērtējums.</a:t>
            </a:r>
          </a:p>
        </p:txBody>
      </p:sp>
    </p:spTree>
    <p:extLst>
      <p:ext uri="{BB962C8B-B14F-4D97-AF65-F5344CB8AC3E}">
        <p14:creationId xmlns:p14="http://schemas.microsoft.com/office/powerpoint/2010/main" val="230240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41664"/>
          </a:xfrm>
        </p:spPr>
        <p:txBody>
          <a:bodyPr>
            <a:normAutofit/>
          </a:bodyPr>
          <a:lstStyle/>
          <a:p>
            <a:r>
              <a:rPr lang="lv-LV" sz="4800" dirty="0" smtClean="0"/>
              <a:t>Jautājumi par laboratorijas darbiem</a:t>
            </a:r>
            <a:endParaRPr lang="lv-LV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125" y="1716067"/>
            <a:ext cx="9284930" cy="4634629"/>
          </a:xfrm>
        </p:spPr>
        <p:txBody>
          <a:bodyPr>
            <a:noAutofit/>
          </a:bodyPr>
          <a:lstStyle/>
          <a:p>
            <a:r>
              <a:rPr lang="lv-LV" dirty="0" smtClean="0"/>
              <a:t>Kā atrādīt izpildītos uzdevumus ?</a:t>
            </a:r>
          </a:p>
          <a:p>
            <a: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  <a:t>Kamēr nodarbības notiek klātienē </a:t>
            </a:r>
            <a:r>
              <a:rPr lang="lv-LV" b="1" dirty="0" smtClean="0">
                <a:solidFill>
                  <a:schemeClr val="accent4">
                    <a:lumMod val="50000"/>
                  </a:schemeClr>
                </a:solidFill>
              </a:rPr>
              <a:t>: tikai </a:t>
            </a:r>
            <a:r>
              <a:rPr lang="lv-LV" b="1" dirty="0" err="1" smtClean="0">
                <a:solidFill>
                  <a:schemeClr val="accent4">
                    <a:lumMod val="50000"/>
                  </a:schemeClr>
                </a:solidFill>
              </a:rPr>
              <a:t>lab</a:t>
            </a:r>
            <a:r>
              <a:rPr lang="lv-LV" b="1" dirty="0" smtClean="0">
                <a:solidFill>
                  <a:schemeClr val="accent4">
                    <a:lumMod val="50000"/>
                  </a:schemeClr>
                </a:solidFill>
              </a:rPr>
              <a:t>. darbu laikā</a:t>
            </a:r>
            <a: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  <a:b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  <a:t>Ja nodarbības notiks attālināti : </a:t>
            </a:r>
            <a:r>
              <a:rPr lang="lv-LV" b="1" dirty="0" smtClean="0">
                <a:solidFill>
                  <a:schemeClr val="accent4">
                    <a:lumMod val="50000"/>
                  </a:schemeClr>
                </a:solidFill>
              </a:rPr>
              <a:t>pa e-pastu</a:t>
            </a:r>
            <a: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  <a:t>. Vienīgais izņēmums :</a:t>
            </a:r>
            <a:b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  <a:t>ja ir izpildīti visi 4 uzdevumi, tos var sūtīt pa e-pastu arī klātienes laikā.</a:t>
            </a:r>
          </a:p>
          <a:p>
            <a:r>
              <a:rPr lang="lv-LV" smtClean="0"/>
              <a:t>Kādā programmēšanas valodā </a:t>
            </a:r>
            <a:r>
              <a:rPr lang="lv-LV" dirty="0" smtClean="0"/>
              <a:t>ir jāraksta programmas ?</a:t>
            </a:r>
          </a:p>
          <a:p>
            <a: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  <a:t>Pirmās divas : gan </a:t>
            </a:r>
            <a:r>
              <a:rPr lang="lv-LV" b="1" dirty="0" smtClean="0">
                <a:solidFill>
                  <a:schemeClr val="accent4">
                    <a:lumMod val="50000"/>
                  </a:schemeClr>
                </a:solidFill>
              </a:rPr>
              <a:t>C++</a:t>
            </a:r>
            <a: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  <a:t>, gan </a:t>
            </a:r>
            <a:r>
              <a:rPr lang="lv-LV" b="1" dirty="0" err="1" smtClean="0">
                <a:solidFill>
                  <a:schemeClr val="accent4">
                    <a:lumMod val="50000"/>
                  </a:schemeClr>
                </a:solidFill>
              </a:rPr>
              <a:t>Python</a:t>
            </a:r>
            <a: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  <a:t>. Nākamās divas : tikai </a:t>
            </a:r>
            <a:r>
              <a:rPr lang="lv-LV" b="1" dirty="0" smtClean="0">
                <a:solidFill>
                  <a:schemeClr val="accent4">
                    <a:lumMod val="50000"/>
                  </a:schemeClr>
                </a:solidFill>
              </a:rPr>
              <a:t>C++</a:t>
            </a:r>
            <a: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  <a:t>. Piektajam uzdevumam valoda nav definēta :</a:t>
            </a:r>
            <a:b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  <a:t>izvēlamies jebkuru, arī tādu, kas te nav pieminēta !</a:t>
            </a:r>
          </a:p>
          <a:p>
            <a:r>
              <a:rPr lang="lv-LV" dirty="0"/>
              <a:t>Kādas izpildes vides pieļaujams izmantot </a:t>
            </a:r>
            <a:r>
              <a:rPr lang="lv-LV" dirty="0" smtClean="0"/>
              <a:t>?</a:t>
            </a:r>
          </a:p>
          <a:p>
            <a: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  <a:t>Absolūti jebkādas !</a:t>
            </a:r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303498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558</TotalTime>
  <Words>1395</Words>
  <Application>Microsoft Office PowerPoint</Application>
  <PresentationFormat>Widescreen</PresentationFormat>
  <Paragraphs>160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Corbel</vt:lpstr>
      <vt:lpstr>Parallax</vt:lpstr>
      <vt:lpstr>Algoritmi un programmēšana</vt:lpstr>
      <vt:lpstr>Kursa pasniedzēji</vt:lpstr>
      <vt:lpstr>Kurss sastāv no 3 veidu nodarbībām</vt:lpstr>
      <vt:lpstr>Kas jādara laboratorijas darbos ?</vt:lpstr>
      <vt:lpstr>Kursa saturs e-vidē (fragments)</vt:lpstr>
      <vt:lpstr>Pārbaudes formas</vt:lpstr>
      <vt:lpstr>Nultais uzdevums</vt:lpstr>
      <vt:lpstr>Darbu vērtēšana</vt:lpstr>
      <vt:lpstr>Jautājumi par laboratorijas darbiem</vt:lpstr>
      <vt:lpstr>Jautājumi par programmu izpildi</vt:lpstr>
      <vt:lpstr>Nodarbību apmeklēšana</vt:lpstr>
      <vt:lpstr>Programmas komentēšana</vt:lpstr>
      <vt:lpstr>Testa plāns</vt:lpstr>
      <vt:lpstr>Jautājumi par testa plānu un valodām</vt:lpstr>
      <vt:lpstr>Vides instalēšana C++</vt:lpstr>
      <vt:lpstr>Vides instalēšana Python</vt:lpstr>
      <vt:lpstr>Kursa nodarbību plāns</vt:lpstr>
      <vt:lpstr>Kontroldarbu datumi 2022</vt:lpstr>
      <vt:lpstr>Kontroldarbu formāts</vt:lpstr>
      <vt:lpstr>Kontroldarbu pārrakstīšana</vt:lpstr>
      <vt:lpstr>Jautājumi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Kurss Algoritmi un programmēšana</dc:title>
  <dc:creator>students</dc:creator>
  <cp:lastModifiedBy>Windows User</cp:lastModifiedBy>
  <cp:revision>85</cp:revision>
  <dcterms:created xsi:type="dcterms:W3CDTF">2019-09-05T07:31:23Z</dcterms:created>
  <dcterms:modified xsi:type="dcterms:W3CDTF">2023-09-26T14:35:19Z</dcterms:modified>
</cp:coreProperties>
</file>