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9"/>
  </p:notesMasterIdLst>
  <p:sldIdLst>
    <p:sldId id="876" r:id="rId2"/>
    <p:sldId id="860" r:id="rId3"/>
    <p:sldId id="759" r:id="rId4"/>
    <p:sldId id="1054" r:id="rId5"/>
    <p:sldId id="1090" r:id="rId6"/>
    <p:sldId id="1104" r:id="rId7"/>
    <p:sldId id="1103" r:id="rId8"/>
    <p:sldId id="1091" r:id="rId9"/>
    <p:sldId id="1092" r:id="rId10"/>
    <p:sldId id="1093" r:id="rId11"/>
    <p:sldId id="1094" r:id="rId12"/>
    <p:sldId id="1095" r:id="rId13"/>
    <p:sldId id="1096" r:id="rId14"/>
    <p:sldId id="1106" r:id="rId15"/>
    <p:sldId id="1056" r:id="rId16"/>
    <p:sldId id="1097" r:id="rId17"/>
    <p:sldId id="1107" r:id="rId18"/>
    <p:sldId id="1098" r:id="rId19"/>
    <p:sldId id="1099" r:id="rId20"/>
    <p:sldId id="1100" r:id="rId21"/>
    <p:sldId id="1101" r:id="rId22"/>
    <p:sldId id="1102" r:id="rId23"/>
    <p:sldId id="1105" r:id="rId24"/>
    <p:sldId id="957" r:id="rId25"/>
    <p:sldId id="958" r:id="rId26"/>
    <p:sldId id="874" r:id="rId27"/>
    <p:sldId id="291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14A0"/>
    <a:srgbClr val="0000CC"/>
    <a:srgbClr val="CC99FF"/>
    <a:srgbClr val="000000"/>
    <a:srgbClr val="0000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86438" autoAdjust="0"/>
  </p:normalViewPr>
  <p:slideViewPr>
    <p:cSldViewPr snapToGrid="0" showGuides="1">
      <p:cViewPr varScale="1">
        <p:scale>
          <a:sx n="131" d="100"/>
          <a:sy n="131" d="100"/>
        </p:scale>
        <p:origin x="1314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71AC9-6179-4D14-A44C-0CFC727F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35" y="911470"/>
            <a:ext cx="4358418" cy="1736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6C76-4B08-4013-B547-E8BC7312E0F3}"/>
              </a:ext>
            </a:extLst>
          </p:cNvPr>
          <p:cNvSpPr txBox="1"/>
          <p:nvPr/>
        </p:nvSpPr>
        <p:spPr>
          <a:xfrm>
            <a:off x="2395763" y="39713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Excel to convert Binary to 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F89D9-17C9-479D-9EE3-B3483F9A84BE}"/>
              </a:ext>
            </a:extLst>
          </p:cNvPr>
          <p:cNvSpPr txBox="1"/>
          <p:nvPr/>
        </p:nvSpPr>
        <p:spPr>
          <a:xfrm>
            <a:off x="390455" y="2993492"/>
            <a:ext cx="812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I2 Formula: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A2</a:t>
            </a:r>
            <a:r>
              <a:rPr lang="en-US" dirty="0"/>
              <a:t>*128+</a:t>
            </a:r>
            <a:r>
              <a:rPr lang="en-US" dirty="0">
                <a:solidFill>
                  <a:srgbClr val="00B0F0"/>
                </a:solidFill>
              </a:rPr>
              <a:t>B2</a:t>
            </a:r>
            <a:r>
              <a:rPr lang="en-US" dirty="0"/>
              <a:t>*64+</a:t>
            </a:r>
            <a:r>
              <a:rPr lang="en-US" dirty="0">
                <a:solidFill>
                  <a:srgbClr val="00B050"/>
                </a:solidFill>
              </a:rPr>
              <a:t>C2</a:t>
            </a:r>
            <a:r>
              <a:rPr lang="en-US" dirty="0"/>
              <a:t>*32+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/>
              <a:t>*16+</a:t>
            </a:r>
            <a:r>
              <a:rPr lang="en-US" dirty="0">
                <a:solidFill>
                  <a:srgbClr val="0000CC"/>
                </a:solidFill>
              </a:rPr>
              <a:t>E2*</a:t>
            </a:r>
            <a:r>
              <a:rPr lang="en-US" dirty="0"/>
              <a:t>8+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F2</a:t>
            </a:r>
            <a:r>
              <a:rPr lang="en-US" dirty="0"/>
              <a:t>*4+</a:t>
            </a:r>
            <a:r>
              <a:rPr lang="en-US" dirty="0">
                <a:solidFill>
                  <a:srgbClr val="C00000"/>
                </a:solidFill>
              </a:rPr>
              <a:t>G2</a:t>
            </a:r>
            <a:r>
              <a:rPr lang="en-US" dirty="0"/>
              <a:t>*2+</a:t>
            </a:r>
            <a:r>
              <a:rPr lang="en-US" dirty="0">
                <a:solidFill>
                  <a:srgbClr val="3914A0"/>
                </a:solidFill>
              </a:rPr>
              <a:t>H2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22857-FF49-4C3C-A70E-DE429AABBD47}"/>
              </a:ext>
            </a:extLst>
          </p:cNvPr>
          <p:cNvSpPr txBox="1"/>
          <p:nvPr/>
        </p:nvSpPr>
        <p:spPr>
          <a:xfrm>
            <a:off x="390455" y="3409533"/>
            <a:ext cx="832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insert value of I2 into a sentence: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The Network Address is: 192.168.5.</a:t>
            </a:r>
            <a:r>
              <a:rPr lang="en-US" dirty="0"/>
              <a:t>”&amp;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I2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E4CC7D3-A3B1-4130-8BCD-7D3F7751E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69812"/>
              </p:ext>
            </p:extLst>
          </p:nvPr>
        </p:nvGraphicFramePr>
        <p:xfrm>
          <a:off x="1274763" y="852488"/>
          <a:ext cx="3935412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947254" imgH="3558485" progId="Excel.Sheet.12">
                  <p:embed/>
                </p:oleObj>
              </mc:Choice>
              <mc:Fallback>
                <p:oleObj name="Worksheet" r:id="rId3" imgW="3947254" imgH="3558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4763" y="852488"/>
                        <a:ext cx="3935412" cy="356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5C14D7-9DA3-4FEF-B72C-5BC9CC0E3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0404"/>
              </p:ext>
            </p:extLst>
          </p:nvPr>
        </p:nvGraphicFramePr>
        <p:xfrm>
          <a:off x="5402782" y="847086"/>
          <a:ext cx="2528887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2537387" imgH="3314553" progId="Excel.Sheet.12">
                  <p:embed/>
                </p:oleObj>
              </mc:Choice>
              <mc:Fallback>
                <p:oleObj name="Worksheet" r:id="rId5" imgW="2537387" imgH="331455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E4CC7D3-A3B1-4130-8BCD-7D3F7751E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2782" y="847086"/>
                        <a:ext cx="2528887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B06F25-1682-4EDF-82F1-0B6D88080B23}"/>
              </a:ext>
            </a:extLst>
          </p:cNvPr>
          <p:cNvSpPr txBox="1"/>
          <p:nvPr/>
        </p:nvSpPr>
        <p:spPr>
          <a:xfrm>
            <a:off x="3026072" y="302607"/>
            <a:ext cx="36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Hexadecimal Chart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BD7FB9-9E63-4885-9EB3-4A60173EF018}"/>
              </a:ext>
            </a:extLst>
          </p:cNvPr>
          <p:cNvCxnSpPr/>
          <p:nvPr/>
        </p:nvCxnSpPr>
        <p:spPr>
          <a:xfrm flipH="1">
            <a:off x="1493301" y="1161091"/>
            <a:ext cx="322342" cy="48680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A21A2-5D00-4B1B-923A-759001E9EAFB}"/>
              </a:ext>
            </a:extLst>
          </p:cNvPr>
          <p:cNvCxnSpPr>
            <a:cxnSpLocks/>
          </p:cNvCxnSpPr>
          <p:nvPr/>
        </p:nvCxnSpPr>
        <p:spPr>
          <a:xfrm flipH="1">
            <a:off x="2358363" y="1161090"/>
            <a:ext cx="191870" cy="26642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045CEE-0655-482E-AF3B-16B4D4C98210}"/>
              </a:ext>
            </a:extLst>
          </p:cNvPr>
          <p:cNvCxnSpPr>
            <a:cxnSpLocks/>
          </p:cNvCxnSpPr>
          <p:nvPr/>
        </p:nvCxnSpPr>
        <p:spPr>
          <a:xfrm flipH="1">
            <a:off x="3128037" y="1161090"/>
            <a:ext cx="172800" cy="19406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24DEF-3BDE-4DE3-AF5C-7A4A395D23C6}"/>
              </a:ext>
            </a:extLst>
          </p:cNvPr>
          <p:cNvCxnSpPr>
            <a:cxnSpLocks/>
          </p:cNvCxnSpPr>
          <p:nvPr/>
        </p:nvCxnSpPr>
        <p:spPr>
          <a:xfrm flipH="1">
            <a:off x="3878641" y="1161090"/>
            <a:ext cx="156786" cy="1578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3E62B-ED07-484E-8376-1187BCE3A7CC}"/>
              </a:ext>
            </a:extLst>
          </p:cNvPr>
          <p:cNvSpPr txBox="1"/>
          <p:nvPr/>
        </p:nvSpPr>
        <p:spPr>
          <a:xfrm>
            <a:off x="1098596" y="487273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Here at the MSD!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89D37-5336-4D6C-AEF2-D83292A8D72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969187" y="764272"/>
            <a:ext cx="0" cy="27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1101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 and 0010 is 11010010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A5E11-648A-45BB-B41A-5EC6FF88F6CB}"/>
              </a:ext>
            </a:extLst>
          </p:cNvPr>
          <p:cNvSpPr txBox="1"/>
          <p:nvPr/>
        </p:nvSpPr>
        <p:spPr>
          <a:xfrm>
            <a:off x="402379" y="486803"/>
            <a:ext cx="219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</a:t>
            </a:r>
            <a:r>
              <a:rPr lang="en-US" baseline="30000" dirty="0"/>
              <a:t>3  </a:t>
            </a:r>
            <a:r>
              <a:rPr lang="en-US" dirty="0"/>
              <a:t> 10</a:t>
            </a:r>
            <a:r>
              <a:rPr lang="en-US" baseline="30000" dirty="0"/>
              <a:t>2  </a:t>
            </a:r>
            <a:r>
              <a:rPr lang="en-US" dirty="0"/>
              <a:t> 10</a:t>
            </a:r>
            <a:r>
              <a:rPr lang="en-US" baseline="30000" dirty="0"/>
              <a:t>1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1000  100   10    1 .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302F6-A36E-4890-92D9-D25D4DA8D78A}"/>
              </a:ext>
            </a:extLst>
          </p:cNvPr>
          <p:cNvCxnSpPr>
            <a:cxnSpLocks/>
          </p:cNvCxnSpPr>
          <p:nvPr/>
        </p:nvCxnSpPr>
        <p:spPr>
          <a:xfrm>
            <a:off x="1891295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EB20C-F262-4D4D-BC4F-174524AFFF64}"/>
              </a:ext>
            </a:extLst>
          </p:cNvPr>
          <p:cNvCxnSpPr>
            <a:cxnSpLocks/>
          </p:cNvCxnSpPr>
          <p:nvPr/>
        </p:nvCxnSpPr>
        <p:spPr>
          <a:xfrm>
            <a:off x="1399010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09B1EE-4019-4FD6-8948-5B216540AB3B}"/>
              </a:ext>
            </a:extLst>
          </p:cNvPr>
          <p:cNvCxnSpPr>
            <a:cxnSpLocks/>
          </p:cNvCxnSpPr>
          <p:nvPr/>
        </p:nvCxnSpPr>
        <p:spPr>
          <a:xfrm>
            <a:off x="2316700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E556E-3A52-4E6D-89F4-4613D194E92C}"/>
              </a:ext>
            </a:extLst>
          </p:cNvPr>
          <p:cNvCxnSpPr>
            <a:cxnSpLocks/>
          </p:cNvCxnSpPr>
          <p:nvPr/>
        </p:nvCxnSpPr>
        <p:spPr>
          <a:xfrm>
            <a:off x="895761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2FEAE-B160-442F-B6BC-842B503A2BFC}"/>
              </a:ext>
            </a:extLst>
          </p:cNvPr>
          <p:cNvSpPr txBox="1"/>
          <p:nvPr/>
        </p:nvSpPr>
        <p:spPr>
          <a:xfrm>
            <a:off x="3023879" y="1006498"/>
            <a:ext cx="41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5432</a:t>
            </a:r>
            <a:r>
              <a:rPr lang="en-US" baseline="-25000" dirty="0"/>
              <a:t>10</a:t>
            </a:r>
            <a:r>
              <a:rPr lang="en-US" dirty="0"/>
              <a:t> = 5x1000 + 4x100 + 3x10 + 2x1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AEF06-42BD-43A8-AECB-1210F074FEA1}"/>
              </a:ext>
            </a:extLst>
          </p:cNvPr>
          <p:cNvSpPr txBox="1"/>
          <p:nvPr/>
        </p:nvSpPr>
        <p:spPr>
          <a:xfrm>
            <a:off x="5923865" y="256558"/>
            <a:ext cx="23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Decimal Notation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97CBA-6D64-4860-B584-28A2EEC9E967}"/>
              </a:ext>
            </a:extLst>
          </p:cNvPr>
          <p:cNvSpPr/>
          <p:nvPr/>
        </p:nvSpPr>
        <p:spPr>
          <a:xfrm>
            <a:off x="378259" y="177617"/>
            <a:ext cx="8407217" cy="1437384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DBBBC-334F-4ABF-8871-E9C5B04E4805}"/>
              </a:ext>
            </a:extLst>
          </p:cNvPr>
          <p:cNvSpPr txBox="1"/>
          <p:nvPr/>
        </p:nvSpPr>
        <p:spPr>
          <a:xfrm>
            <a:off x="2887925" y="539195"/>
            <a:ext cx="214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Decimal Point / Radix 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EBEDD-CAED-4D3F-AA4D-E5082CEBC0A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45847" y="677695"/>
            <a:ext cx="342078" cy="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FC8AEE-5A52-481D-B3AD-B823FAF51EA2}"/>
              </a:ext>
            </a:extLst>
          </p:cNvPr>
          <p:cNvCxnSpPr>
            <a:cxnSpLocks/>
          </p:cNvCxnSpPr>
          <p:nvPr/>
        </p:nvCxnSpPr>
        <p:spPr>
          <a:xfrm flipH="1">
            <a:off x="2499799" y="677694"/>
            <a:ext cx="38812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82024E-54CC-4C77-B88A-C2D3ED2C2E77}"/>
              </a:ext>
            </a:extLst>
          </p:cNvPr>
          <p:cNvSpPr txBox="1"/>
          <p:nvPr/>
        </p:nvSpPr>
        <p:spPr>
          <a:xfrm>
            <a:off x="2598475" y="2191727"/>
            <a:ext cx="247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16</a:t>
            </a:r>
            <a:r>
              <a:rPr lang="en-US" baseline="30000" dirty="0"/>
              <a:t>3 </a:t>
            </a:r>
            <a:r>
              <a:rPr lang="en-US" dirty="0"/>
              <a:t>16</a:t>
            </a:r>
            <a:r>
              <a:rPr lang="en-US" baseline="30000" dirty="0"/>
              <a:t>2  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en-US" dirty="0"/>
              <a:t> 16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4096 256 16    1 .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661AF5-3312-476A-88B2-6C8BA4B77B26}"/>
              </a:ext>
            </a:extLst>
          </p:cNvPr>
          <p:cNvCxnSpPr>
            <a:cxnSpLocks/>
          </p:cNvCxnSpPr>
          <p:nvPr/>
        </p:nvCxnSpPr>
        <p:spPr>
          <a:xfrm>
            <a:off x="4338754" y="251774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5D218C-65B6-4385-9827-3C2864A5F73A}"/>
              </a:ext>
            </a:extLst>
          </p:cNvPr>
          <p:cNvCxnSpPr>
            <a:cxnSpLocks/>
          </p:cNvCxnSpPr>
          <p:nvPr/>
        </p:nvCxnSpPr>
        <p:spPr>
          <a:xfrm>
            <a:off x="4783438" y="251774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70D845-DDFA-4725-95A5-D64BB1D1C83B}"/>
              </a:ext>
            </a:extLst>
          </p:cNvPr>
          <p:cNvCxnSpPr>
            <a:cxnSpLocks/>
          </p:cNvCxnSpPr>
          <p:nvPr/>
        </p:nvCxnSpPr>
        <p:spPr>
          <a:xfrm>
            <a:off x="3944689" y="251774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E661CC-C8BE-4AD1-AE9E-743C90A1768F}"/>
              </a:ext>
            </a:extLst>
          </p:cNvPr>
          <p:cNvSpPr txBox="1"/>
          <p:nvPr/>
        </p:nvSpPr>
        <p:spPr>
          <a:xfrm>
            <a:off x="5525871" y="1804131"/>
            <a:ext cx="27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Hexadecimal Notation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508AB-A624-4C37-B888-5C90EE47ED90}"/>
              </a:ext>
            </a:extLst>
          </p:cNvPr>
          <p:cNvSpPr/>
          <p:nvPr/>
        </p:nvSpPr>
        <p:spPr>
          <a:xfrm>
            <a:off x="378259" y="1719318"/>
            <a:ext cx="8407217" cy="2937379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47F06-2CDD-400D-9F8A-7DCD304C44F6}"/>
              </a:ext>
            </a:extLst>
          </p:cNvPr>
          <p:cNvSpPr txBox="1"/>
          <p:nvPr/>
        </p:nvSpPr>
        <p:spPr>
          <a:xfrm>
            <a:off x="5354663" y="2244118"/>
            <a:ext cx="249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Hexadecimal Point / Radix Point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C7B9D0-D230-4FE9-B0AB-1643441BC07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003289" y="2382618"/>
            <a:ext cx="351374" cy="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0F206-BCD3-442E-8E56-10FE24DBFE89}"/>
              </a:ext>
            </a:extLst>
          </p:cNvPr>
          <p:cNvCxnSpPr>
            <a:cxnSpLocks/>
          </p:cNvCxnSpPr>
          <p:nvPr/>
        </p:nvCxnSpPr>
        <p:spPr>
          <a:xfrm flipH="1">
            <a:off x="4966537" y="2382618"/>
            <a:ext cx="38812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09E6FE6-E0D1-4A88-92D0-2E820618ECEC}"/>
              </a:ext>
            </a:extLst>
          </p:cNvPr>
          <p:cNvSpPr txBox="1"/>
          <p:nvPr/>
        </p:nvSpPr>
        <p:spPr>
          <a:xfrm>
            <a:off x="708614" y="3257133"/>
            <a:ext cx="160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4096   5432</a:t>
            </a:r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Remainder 1336  </a:t>
            </a:r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F5B8BC41-7CAB-4870-A471-66AFDFD94227}"/>
              </a:ext>
            </a:extLst>
          </p:cNvPr>
          <p:cNvCxnSpPr>
            <a:cxnSpLocks/>
          </p:cNvCxnSpPr>
          <p:nvPr/>
        </p:nvCxnSpPr>
        <p:spPr>
          <a:xfrm>
            <a:off x="1595194" y="3347238"/>
            <a:ext cx="691471" cy="251420"/>
          </a:xfrm>
          <a:prstGeom prst="bentConnector3">
            <a:avLst>
              <a:gd name="adj1" fmla="val 772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C96286-283A-4A92-9D58-40F9B230CC1A}"/>
              </a:ext>
            </a:extLst>
          </p:cNvPr>
          <p:cNvCxnSpPr>
            <a:cxnSpLocks/>
          </p:cNvCxnSpPr>
          <p:nvPr/>
        </p:nvCxnSpPr>
        <p:spPr>
          <a:xfrm>
            <a:off x="3539773" y="251774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01994F-7313-44CC-A694-9685AC4063BF}"/>
              </a:ext>
            </a:extLst>
          </p:cNvPr>
          <p:cNvSpPr txBox="1"/>
          <p:nvPr/>
        </p:nvSpPr>
        <p:spPr>
          <a:xfrm>
            <a:off x="2598475" y="3257133"/>
            <a:ext cx="160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256   1336</a:t>
            </a:r>
          </a:p>
          <a:p>
            <a:pPr algn="r"/>
            <a:r>
              <a:rPr lang="en-US" dirty="0"/>
              <a:t>5</a:t>
            </a:r>
          </a:p>
          <a:p>
            <a:pPr algn="r"/>
            <a:r>
              <a:rPr lang="en-US" dirty="0"/>
              <a:t>Remainder 56  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3C17BB0-A770-4A8C-8FAB-DDE69EA27DAE}"/>
              </a:ext>
            </a:extLst>
          </p:cNvPr>
          <p:cNvCxnSpPr>
            <a:cxnSpLocks/>
          </p:cNvCxnSpPr>
          <p:nvPr/>
        </p:nvCxnSpPr>
        <p:spPr>
          <a:xfrm>
            <a:off x="3485055" y="3347238"/>
            <a:ext cx="691471" cy="251420"/>
          </a:xfrm>
          <a:prstGeom prst="bentConnector3">
            <a:avLst>
              <a:gd name="adj1" fmla="val 772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E03449-1B8A-467D-9CF7-FA89E6F4534A}"/>
              </a:ext>
            </a:extLst>
          </p:cNvPr>
          <p:cNvSpPr txBox="1"/>
          <p:nvPr/>
        </p:nvSpPr>
        <p:spPr>
          <a:xfrm>
            <a:off x="4488336" y="3253557"/>
            <a:ext cx="160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16       56</a:t>
            </a:r>
          </a:p>
          <a:p>
            <a:pPr algn="r"/>
            <a:r>
              <a:rPr lang="en-US" dirty="0"/>
              <a:t>3</a:t>
            </a:r>
          </a:p>
          <a:p>
            <a:pPr algn="r"/>
            <a:r>
              <a:rPr lang="en-US" dirty="0"/>
              <a:t>Remainder </a:t>
            </a:r>
          </a:p>
          <a:p>
            <a:pPr algn="r"/>
            <a:r>
              <a:rPr lang="en-US" dirty="0"/>
              <a:t>8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E57F139-9196-4070-B0A7-CC21619B2B82}"/>
              </a:ext>
            </a:extLst>
          </p:cNvPr>
          <p:cNvCxnSpPr>
            <a:cxnSpLocks/>
          </p:cNvCxnSpPr>
          <p:nvPr/>
        </p:nvCxnSpPr>
        <p:spPr>
          <a:xfrm>
            <a:off x="5374916" y="3343662"/>
            <a:ext cx="691471" cy="251420"/>
          </a:xfrm>
          <a:prstGeom prst="bentConnector3">
            <a:avLst>
              <a:gd name="adj1" fmla="val 772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DFDFE9-6E80-4DC6-B22C-79F2706C4CF5}"/>
              </a:ext>
            </a:extLst>
          </p:cNvPr>
          <p:cNvSpPr txBox="1"/>
          <p:nvPr/>
        </p:nvSpPr>
        <p:spPr>
          <a:xfrm>
            <a:off x="6374106" y="3253557"/>
            <a:ext cx="160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1         8</a:t>
            </a:r>
          </a:p>
          <a:p>
            <a:pPr algn="r"/>
            <a:r>
              <a:rPr lang="en-US" dirty="0"/>
              <a:t>8</a:t>
            </a:r>
          </a:p>
          <a:p>
            <a:pPr algn="r"/>
            <a:r>
              <a:rPr lang="en-US" dirty="0"/>
              <a:t>Remainder </a:t>
            </a:r>
          </a:p>
          <a:p>
            <a:pPr algn="r"/>
            <a:r>
              <a:rPr lang="en-US" dirty="0"/>
              <a:t>0 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22AA018-B703-419F-BB1C-917DDD72FB3F}"/>
              </a:ext>
            </a:extLst>
          </p:cNvPr>
          <p:cNvCxnSpPr>
            <a:cxnSpLocks/>
          </p:cNvCxnSpPr>
          <p:nvPr/>
        </p:nvCxnSpPr>
        <p:spPr>
          <a:xfrm>
            <a:off x="7260686" y="3343662"/>
            <a:ext cx="691471" cy="251420"/>
          </a:xfrm>
          <a:prstGeom prst="bentConnector3">
            <a:avLst>
              <a:gd name="adj1" fmla="val 772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32B88D-B8EB-4517-891E-2F161CCA72C5}"/>
              </a:ext>
            </a:extLst>
          </p:cNvPr>
          <p:cNvSpPr txBox="1"/>
          <p:nvPr/>
        </p:nvSpPr>
        <p:spPr>
          <a:xfrm>
            <a:off x="5520745" y="2631896"/>
            <a:ext cx="41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5432</a:t>
            </a:r>
            <a:r>
              <a:rPr lang="en-US" baseline="-25000" dirty="0"/>
              <a:t>10</a:t>
            </a:r>
            <a:r>
              <a:rPr lang="en-US" dirty="0"/>
              <a:t> = 1538</a:t>
            </a:r>
            <a:r>
              <a:rPr lang="en-US" baseline="-25000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343B0-888B-4165-BD1D-F8EBE5C0A0F7}"/>
              </a:ext>
            </a:extLst>
          </p:cNvPr>
          <p:cNvSpPr txBox="1"/>
          <p:nvPr/>
        </p:nvSpPr>
        <p:spPr>
          <a:xfrm>
            <a:off x="2588607" y="635932"/>
            <a:ext cx="247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55DC8-08F3-4C6D-91FE-9B83EF5DF6E9}"/>
              </a:ext>
            </a:extLst>
          </p:cNvPr>
          <p:cNvSpPr txBox="1"/>
          <p:nvPr/>
        </p:nvSpPr>
        <p:spPr>
          <a:xfrm>
            <a:off x="1874921" y="223538"/>
            <a:ext cx="52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Binary, Decimal, Hexadecimal Conversion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F124D-11F1-485B-929C-8C52A3E5CF3C}"/>
              </a:ext>
            </a:extLst>
          </p:cNvPr>
          <p:cNvSpPr/>
          <p:nvPr/>
        </p:nvSpPr>
        <p:spPr>
          <a:xfrm>
            <a:off x="368391" y="163523"/>
            <a:ext cx="8407217" cy="2937379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C8E66-0F7C-4DDB-B70A-EF3B97C2044D}"/>
              </a:ext>
            </a:extLst>
          </p:cNvPr>
          <p:cNvSpPr txBox="1"/>
          <p:nvPr/>
        </p:nvSpPr>
        <p:spPr>
          <a:xfrm>
            <a:off x="674288" y="10052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5432</a:t>
            </a:r>
            <a:r>
              <a:rPr lang="en-US" baseline="-25000" dirty="0"/>
              <a:t>10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3D57C-C561-4672-9BAD-F8D99FA2611D}"/>
              </a:ext>
            </a:extLst>
          </p:cNvPr>
          <p:cNvSpPr txBox="1"/>
          <p:nvPr/>
        </p:nvSpPr>
        <p:spPr>
          <a:xfrm>
            <a:off x="2423821" y="766911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4096 2048 1024 512 256 128 64 32 16 8 4 2 1.</a:t>
            </a:r>
          </a:p>
          <a:p>
            <a:r>
              <a:rPr lang="en-US" dirty="0"/>
              <a:t>    1       0       1     0     1     0    0   1    1 1 0 0 0.</a:t>
            </a:r>
            <a:r>
              <a:rPr lang="en-US" baseline="-25000" dirty="0"/>
              <a:t>2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852D840-7A86-480A-893A-5E5ADDCCF974}"/>
              </a:ext>
            </a:extLst>
          </p:cNvPr>
          <p:cNvSpPr/>
          <p:nvPr/>
        </p:nvSpPr>
        <p:spPr>
          <a:xfrm rot="16200000">
            <a:off x="6667255" y="1221055"/>
            <a:ext cx="400511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E222C99-0F05-4155-8627-A739522512C6}"/>
              </a:ext>
            </a:extLst>
          </p:cNvPr>
          <p:cNvSpPr/>
          <p:nvPr/>
        </p:nvSpPr>
        <p:spPr>
          <a:xfrm rot="16200000">
            <a:off x="5625463" y="917900"/>
            <a:ext cx="400511" cy="1252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A6957FF-FAEF-4AFA-81A8-111358B3D0C1}"/>
              </a:ext>
            </a:extLst>
          </p:cNvPr>
          <p:cNvSpPr/>
          <p:nvPr/>
        </p:nvSpPr>
        <p:spPr>
          <a:xfrm rot="16200000">
            <a:off x="3940724" y="700420"/>
            <a:ext cx="400511" cy="1687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F987507-BD3D-4E8F-B555-DAD1B641933B}"/>
              </a:ext>
            </a:extLst>
          </p:cNvPr>
          <p:cNvSpPr/>
          <p:nvPr/>
        </p:nvSpPr>
        <p:spPr>
          <a:xfrm rot="16200000">
            <a:off x="2316603" y="1076417"/>
            <a:ext cx="400511" cy="9356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6BF65-ACF1-43F0-8E87-B3AE7B1ED24B}"/>
              </a:ext>
            </a:extLst>
          </p:cNvPr>
          <p:cNvSpPr txBox="1"/>
          <p:nvPr/>
        </p:nvSpPr>
        <p:spPr>
          <a:xfrm>
            <a:off x="2174558" y="1722124"/>
            <a:ext cx="7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EFC24-1F17-4EFC-9028-1B6A104A8264}"/>
              </a:ext>
            </a:extLst>
          </p:cNvPr>
          <p:cNvSpPr txBox="1"/>
          <p:nvPr/>
        </p:nvSpPr>
        <p:spPr>
          <a:xfrm>
            <a:off x="3827400" y="1722123"/>
            <a:ext cx="7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F2B08-2843-470B-B083-CC635C01E01F}"/>
              </a:ext>
            </a:extLst>
          </p:cNvPr>
          <p:cNvSpPr txBox="1"/>
          <p:nvPr/>
        </p:nvSpPr>
        <p:spPr>
          <a:xfrm>
            <a:off x="5514999" y="1722123"/>
            <a:ext cx="7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BB9216-CF19-42F9-8BBC-A0C609BBFEDA}"/>
              </a:ext>
            </a:extLst>
          </p:cNvPr>
          <p:cNvSpPr txBox="1"/>
          <p:nvPr/>
        </p:nvSpPr>
        <p:spPr>
          <a:xfrm>
            <a:off x="6551022" y="1722123"/>
            <a:ext cx="7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CD49A8-29B5-4326-8BBE-F55BBEC609C9}"/>
              </a:ext>
            </a:extLst>
          </p:cNvPr>
          <p:cNvCxnSpPr>
            <a:cxnSpLocks/>
          </p:cNvCxnSpPr>
          <p:nvPr/>
        </p:nvCxnSpPr>
        <p:spPr>
          <a:xfrm>
            <a:off x="2516858" y="2149174"/>
            <a:ext cx="0" cy="2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FC264-0689-4173-BF7E-AA82939DCCB1}"/>
              </a:ext>
            </a:extLst>
          </p:cNvPr>
          <p:cNvCxnSpPr>
            <a:cxnSpLocks/>
          </p:cNvCxnSpPr>
          <p:nvPr/>
        </p:nvCxnSpPr>
        <p:spPr>
          <a:xfrm>
            <a:off x="4178465" y="2149174"/>
            <a:ext cx="0" cy="2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E9A8D5-E1B1-49B7-A1AB-AC2FA2C194ED}"/>
              </a:ext>
            </a:extLst>
          </p:cNvPr>
          <p:cNvCxnSpPr>
            <a:cxnSpLocks/>
          </p:cNvCxnSpPr>
          <p:nvPr/>
        </p:nvCxnSpPr>
        <p:spPr>
          <a:xfrm>
            <a:off x="5865541" y="2149174"/>
            <a:ext cx="0" cy="2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2270B5-9EE2-470D-ABE7-91B9D28ACCB7}"/>
              </a:ext>
            </a:extLst>
          </p:cNvPr>
          <p:cNvCxnSpPr>
            <a:cxnSpLocks/>
          </p:cNvCxnSpPr>
          <p:nvPr/>
        </p:nvCxnSpPr>
        <p:spPr>
          <a:xfrm>
            <a:off x="6902087" y="2149174"/>
            <a:ext cx="0" cy="24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C65C26E-84C0-447D-80D7-8814FC712E7C}"/>
              </a:ext>
            </a:extLst>
          </p:cNvPr>
          <p:cNvSpPr txBox="1"/>
          <p:nvPr/>
        </p:nvSpPr>
        <p:spPr>
          <a:xfrm>
            <a:off x="2360405" y="2388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E49D26-1135-4637-8E2F-8CEE90C40194}"/>
              </a:ext>
            </a:extLst>
          </p:cNvPr>
          <p:cNvSpPr txBox="1"/>
          <p:nvPr/>
        </p:nvSpPr>
        <p:spPr>
          <a:xfrm>
            <a:off x="4022012" y="2388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3563D1-3CBA-4076-BF97-2AD6FC51C592}"/>
              </a:ext>
            </a:extLst>
          </p:cNvPr>
          <p:cNvSpPr txBox="1"/>
          <p:nvPr/>
        </p:nvSpPr>
        <p:spPr>
          <a:xfrm>
            <a:off x="5709088" y="2388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783681-D27B-422B-822E-00212088B5D7}"/>
              </a:ext>
            </a:extLst>
          </p:cNvPr>
          <p:cNvSpPr txBox="1"/>
          <p:nvPr/>
        </p:nvSpPr>
        <p:spPr>
          <a:xfrm>
            <a:off x="6745634" y="238820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  <a:r>
              <a:rPr lang="en-US" baseline="-25000" dirty="0"/>
              <a:t>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0E6480-F72E-4F67-BDAD-ACE2D107E3EC}"/>
              </a:ext>
            </a:extLst>
          </p:cNvPr>
          <p:cNvSpPr/>
          <p:nvPr/>
        </p:nvSpPr>
        <p:spPr>
          <a:xfrm>
            <a:off x="368390" y="3175702"/>
            <a:ext cx="8407217" cy="1437384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2BCBB-B156-4126-9ECD-953E1C73927A}"/>
              </a:ext>
            </a:extLst>
          </p:cNvPr>
          <p:cNvSpPr txBox="1"/>
          <p:nvPr/>
        </p:nvSpPr>
        <p:spPr>
          <a:xfrm>
            <a:off x="3420658" y="3250145"/>
            <a:ext cx="236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Conversion 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01B352-76A7-4400-AEFC-F2024CA09F0D}"/>
              </a:ext>
            </a:extLst>
          </p:cNvPr>
          <p:cNvSpPr txBox="1"/>
          <p:nvPr/>
        </p:nvSpPr>
        <p:spPr>
          <a:xfrm>
            <a:off x="1051121" y="3834473"/>
            <a:ext cx="695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5432</a:t>
            </a:r>
            <a:r>
              <a:rPr lang="en-US" baseline="-25000" dirty="0"/>
              <a:t>10</a:t>
            </a:r>
            <a:r>
              <a:rPr lang="en-US" dirty="0"/>
              <a:t> = 1010100111000</a:t>
            </a:r>
            <a:r>
              <a:rPr lang="en-US" baseline="-25000" dirty="0"/>
              <a:t>2</a:t>
            </a:r>
            <a:r>
              <a:rPr lang="en-US" dirty="0"/>
              <a:t> = 1538</a:t>
            </a:r>
            <a:r>
              <a:rPr lang="en-US" baseline="-25000" dirty="0"/>
              <a:t>16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29BB7-CD0D-4E1E-8347-F4548E68E932}"/>
              </a:ext>
            </a:extLst>
          </p:cNvPr>
          <p:cNvSpPr txBox="1"/>
          <p:nvPr/>
        </p:nvSpPr>
        <p:spPr>
          <a:xfrm>
            <a:off x="461592" y="1570006"/>
            <a:ext cx="16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If less than four (4) Binary digits, insert leading zero’s</a:t>
            </a:r>
          </a:p>
        </p:txBody>
      </p:sp>
    </p:spTree>
    <p:extLst>
      <p:ext uri="{BB962C8B-B14F-4D97-AF65-F5344CB8AC3E}">
        <p14:creationId xmlns:p14="http://schemas.microsoft.com/office/powerpoint/2010/main" val="25828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A5E11-648A-45BB-B41A-5EC6FF88F6CB}"/>
              </a:ext>
            </a:extLst>
          </p:cNvPr>
          <p:cNvSpPr txBox="1"/>
          <p:nvPr/>
        </p:nvSpPr>
        <p:spPr>
          <a:xfrm>
            <a:off x="402379" y="486803"/>
            <a:ext cx="219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</a:t>
            </a:r>
            <a:r>
              <a:rPr lang="en-US" baseline="30000" dirty="0"/>
              <a:t>3  </a:t>
            </a:r>
            <a:r>
              <a:rPr lang="en-US" dirty="0"/>
              <a:t> 10</a:t>
            </a:r>
            <a:r>
              <a:rPr lang="en-US" baseline="30000" dirty="0"/>
              <a:t>2  </a:t>
            </a:r>
            <a:r>
              <a:rPr lang="en-US" dirty="0"/>
              <a:t> 10</a:t>
            </a:r>
            <a:r>
              <a:rPr lang="en-US" baseline="30000" dirty="0"/>
              <a:t>1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1000  100   10    1 .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302F6-A36E-4890-92D9-D25D4DA8D78A}"/>
              </a:ext>
            </a:extLst>
          </p:cNvPr>
          <p:cNvCxnSpPr>
            <a:cxnSpLocks/>
          </p:cNvCxnSpPr>
          <p:nvPr/>
        </p:nvCxnSpPr>
        <p:spPr>
          <a:xfrm>
            <a:off x="1891295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EB20C-F262-4D4D-BC4F-174524AFFF64}"/>
              </a:ext>
            </a:extLst>
          </p:cNvPr>
          <p:cNvCxnSpPr>
            <a:cxnSpLocks/>
          </p:cNvCxnSpPr>
          <p:nvPr/>
        </p:nvCxnSpPr>
        <p:spPr>
          <a:xfrm>
            <a:off x="1399010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09B1EE-4019-4FD6-8948-5B216540AB3B}"/>
              </a:ext>
            </a:extLst>
          </p:cNvPr>
          <p:cNvCxnSpPr>
            <a:cxnSpLocks/>
          </p:cNvCxnSpPr>
          <p:nvPr/>
        </p:nvCxnSpPr>
        <p:spPr>
          <a:xfrm>
            <a:off x="2316700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E556E-3A52-4E6D-89F4-4613D194E92C}"/>
              </a:ext>
            </a:extLst>
          </p:cNvPr>
          <p:cNvCxnSpPr>
            <a:cxnSpLocks/>
          </p:cNvCxnSpPr>
          <p:nvPr/>
        </p:nvCxnSpPr>
        <p:spPr>
          <a:xfrm>
            <a:off x="895761" y="825591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2FEAE-B160-442F-B6BC-842B503A2BFC}"/>
              </a:ext>
            </a:extLst>
          </p:cNvPr>
          <p:cNvSpPr txBox="1"/>
          <p:nvPr/>
        </p:nvSpPr>
        <p:spPr>
          <a:xfrm>
            <a:off x="3023879" y="1006498"/>
            <a:ext cx="41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5432</a:t>
            </a:r>
            <a:r>
              <a:rPr lang="en-US" baseline="-25000" dirty="0"/>
              <a:t>10</a:t>
            </a:r>
            <a:r>
              <a:rPr lang="en-US" dirty="0"/>
              <a:t> = 5x1000 + 4x100 + 3x10 + 2x1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AEF06-42BD-43A8-AECB-1210F074FEA1}"/>
              </a:ext>
            </a:extLst>
          </p:cNvPr>
          <p:cNvSpPr txBox="1"/>
          <p:nvPr/>
        </p:nvSpPr>
        <p:spPr>
          <a:xfrm>
            <a:off x="5923865" y="256558"/>
            <a:ext cx="23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Decimal Notation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97CBA-6D64-4860-B584-28A2EEC9E967}"/>
              </a:ext>
            </a:extLst>
          </p:cNvPr>
          <p:cNvSpPr/>
          <p:nvPr/>
        </p:nvSpPr>
        <p:spPr>
          <a:xfrm>
            <a:off x="378259" y="177617"/>
            <a:ext cx="8407217" cy="1437384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DBBBC-334F-4ABF-8871-E9C5B04E4805}"/>
              </a:ext>
            </a:extLst>
          </p:cNvPr>
          <p:cNvSpPr txBox="1"/>
          <p:nvPr/>
        </p:nvSpPr>
        <p:spPr>
          <a:xfrm>
            <a:off x="2887925" y="539195"/>
            <a:ext cx="214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Decimal Point / Radix 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EBEDD-CAED-4D3F-AA4D-E5082CEBC0A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45847" y="677695"/>
            <a:ext cx="342078" cy="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FC8AEE-5A52-481D-B3AD-B823FAF51EA2}"/>
              </a:ext>
            </a:extLst>
          </p:cNvPr>
          <p:cNvCxnSpPr>
            <a:cxnSpLocks/>
          </p:cNvCxnSpPr>
          <p:nvPr/>
        </p:nvCxnSpPr>
        <p:spPr>
          <a:xfrm flipH="1">
            <a:off x="2499799" y="677694"/>
            <a:ext cx="38812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82024E-54CC-4C77-B88A-C2D3ED2C2E77}"/>
              </a:ext>
            </a:extLst>
          </p:cNvPr>
          <p:cNvSpPr txBox="1"/>
          <p:nvPr/>
        </p:nvSpPr>
        <p:spPr>
          <a:xfrm>
            <a:off x="335499" y="2113433"/>
            <a:ext cx="588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  <a:r>
              <a:rPr lang="en-US" baseline="30000" dirty="0"/>
              <a:t>15    </a:t>
            </a:r>
            <a:r>
              <a:rPr lang="en-US" dirty="0"/>
              <a:t> </a:t>
            </a:r>
            <a:r>
              <a:rPr lang="en-US" b="1" dirty="0"/>
              <a:t>…     </a:t>
            </a:r>
            <a:r>
              <a:rPr lang="en-US" dirty="0"/>
              <a:t>2</a:t>
            </a:r>
            <a:r>
              <a:rPr lang="en-US" baseline="30000" dirty="0"/>
              <a:t>10    </a:t>
            </a:r>
            <a:r>
              <a:rPr lang="en-US" dirty="0"/>
              <a:t> 2</a:t>
            </a:r>
            <a:r>
              <a:rPr lang="en-US" baseline="30000" dirty="0"/>
              <a:t>9      </a:t>
            </a:r>
            <a:r>
              <a:rPr lang="en-US" dirty="0"/>
              <a:t>2</a:t>
            </a:r>
            <a:r>
              <a:rPr lang="en-US" baseline="30000" dirty="0"/>
              <a:t>8    </a:t>
            </a:r>
            <a:r>
              <a:rPr lang="en-US" dirty="0"/>
              <a:t> 2</a:t>
            </a:r>
            <a:r>
              <a:rPr lang="en-US" baseline="30000" dirty="0"/>
              <a:t>7  </a:t>
            </a:r>
            <a:r>
              <a:rPr lang="en-US" dirty="0"/>
              <a:t> 2</a:t>
            </a:r>
            <a:r>
              <a:rPr lang="en-US" baseline="30000" dirty="0"/>
              <a:t>6</a:t>
            </a:r>
            <a:r>
              <a:rPr lang="en-US" dirty="0"/>
              <a:t>  2</a:t>
            </a:r>
            <a:r>
              <a:rPr lang="en-US" baseline="30000" dirty="0"/>
              <a:t>5</a:t>
            </a:r>
            <a:r>
              <a:rPr lang="en-US" dirty="0"/>
              <a:t>  2</a:t>
            </a:r>
            <a:r>
              <a:rPr lang="en-US" baseline="30000" dirty="0"/>
              <a:t>4</a:t>
            </a:r>
            <a:r>
              <a:rPr lang="en-US" dirty="0"/>
              <a:t> 2</a:t>
            </a:r>
            <a:r>
              <a:rPr lang="en-US" baseline="30000" dirty="0"/>
              <a:t>3 </a:t>
            </a:r>
            <a:r>
              <a:rPr lang="en-US" dirty="0"/>
              <a:t>2</a:t>
            </a:r>
            <a:r>
              <a:rPr lang="en-US" baseline="30000" dirty="0"/>
              <a:t>2  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2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65536 </a:t>
            </a:r>
            <a:r>
              <a:rPr lang="en-US" b="1" dirty="0"/>
              <a:t>…</a:t>
            </a:r>
            <a:r>
              <a:rPr lang="en-US" dirty="0"/>
              <a:t>   1024 512 256 128 64 32 16  8  4   2  1 .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661AF5-3312-476A-88B2-6C8BA4B77B26}"/>
              </a:ext>
            </a:extLst>
          </p:cNvPr>
          <p:cNvCxnSpPr>
            <a:cxnSpLocks/>
          </p:cNvCxnSpPr>
          <p:nvPr/>
        </p:nvCxnSpPr>
        <p:spPr>
          <a:xfrm>
            <a:off x="5687041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CF0060-3CC3-4F05-8EDC-6C5204CE04FE}"/>
              </a:ext>
            </a:extLst>
          </p:cNvPr>
          <p:cNvCxnSpPr>
            <a:cxnSpLocks/>
          </p:cNvCxnSpPr>
          <p:nvPr/>
        </p:nvCxnSpPr>
        <p:spPr>
          <a:xfrm>
            <a:off x="5372373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5D218C-65B6-4385-9827-3C2864A5F73A}"/>
              </a:ext>
            </a:extLst>
          </p:cNvPr>
          <p:cNvCxnSpPr>
            <a:cxnSpLocks/>
          </p:cNvCxnSpPr>
          <p:nvPr/>
        </p:nvCxnSpPr>
        <p:spPr>
          <a:xfrm>
            <a:off x="5934829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70D845-DDFA-4725-95A5-D64BB1D1C83B}"/>
              </a:ext>
            </a:extLst>
          </p:cNvPr>
          <p:cNvCxnSpPr>
            <a:cxnSpLocks/>
          </p:cNvCxnSpPr>
          <p:nvPr/>
        </p:nvCxnSpPr>
        <p:spPr>
          <a:xfrm>
            <a:off x="5096080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39A76C-26A9-4C39-961E-7BA4D955D6B4}"/>
              </a:ext>
            </a:extLst>
          </p:cNvPr>
          <p:cNvSpPr txBox="1"/>
          <p:nvPr/>
        </p:nvSpPr>
        <p:spPr>
          <a:xfrm>
            <a:off x="402379" y="4250245"/>
            <a:ext cx="836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132</a:t>
            </a:r>
            <a:r>
              <a:rPr lang="en-US" baseline="-25000" dirty="0"/>
              <a:t>10</a:t>
            </a:r>
            <a:r>
              <a:rPr lang="en-US" dirty="0"/>
              <a:t> = 1x128 + 0x64 + 0x32 + 0x16 + 0x8 + 1x4 + 0x2 + 0x1 or </a:t>
            </a:r>
            <a:r>
              <a:rPr lang="en-US" dirty="0">
                <a:solidFill>
                  <a:srgbClr val="FF0000"/>
                </a:solidFill>
              </a:rPr>
              <a:t>10000100.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E661CC-C8BE-4AD1-AE9E-743C90A1768F}"/>
              </a:ext>
            </a:extLst>
          </p:cNvPr>
          <p:cNvSpPr txBox="1"/>
          <p:nvPr/>
        </p:nvSpPr>
        <p:spPr>
          <a:xfrm>
            <a:off x="5923865" y="1804131"/>
            <a:ext cx="23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Binary Notation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508AB-A624-4C37-B888-5C90EE47ED90}"/>
              </a:ext>
            </a:extLst>
          </p:cNvPr>
          <p:cNvSpPr/>
          <p:nvPr/>
        </p:nvSpPr>
        <p:spPr>
          <a:xfrm>
            <a:off x="378259" y="1719318"/>
            <a:ext cx="8407217" cy="2937379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47F06-2CDD-400D-9F8A-7DCD304C44F6}"/>
              </a:ext>
            </a:extLst>
          </p:cNvPr>
          <p:cNvSpPr txBox="1"/>
          <p:nvPr/>
        </p:nvSpPr>
        <p:spPr>
          <a:xfrm>
            <a:off x="6506054" y="2165825"/>
            <a:ext cx="214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Binary Point / Radix Point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C7B9D0-D230-4FE9-B0AB-1643441BC07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163976" y="2304325"/>
            <a:ext cx="342078" cy="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0F206-BCD3-442E-8E56-10FE24DBFE89}"/>
              </a:ext>
            </a:extLst>
          </p:cNvPr>
          <p:cNvCxnSpPr>
            <a:cxnSpLocks/>
          </p:cNvCxnSpPr>
          <p:nvPr/>
        </p:nvCxnSpPr>
        <p:spPr>
          <a:xfrm flipH="1">
            <a:off x="6117928" y="2304324"/>
            <a:ext cx="388126" cy="57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EEC41F-7C80-47D0-A715-6125421B82CA}"/>
              </a:ext>
            </a:extLst>
          </p:cNvPr>
          <p:cNvCxnSpPr>
            <a:cxnSpLocks/>
          </p:cNvCxnSpPr>
          <p:nvPr/>
        </p:nvCxnSpPr>
        <p:spPr>
          <a:xfrm>
            <a:off x="4804437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0DEB7C-5FB6-4D50-994F-1DD2C3C79E6F}"/>
              </a:ext>
            </a:extLst>
          </p:cNvPr>
          <p:cNvCxnSpPr>
            <a:cxnSpLocks/>
          </p:cNvCxnSpPr>
          <p:nvPr/>
        </p:nvCxnSpPr>
        <p:spPr>
          <a:xfrm>
            <a:off x="4465648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307567-1EA7-41FF-8E96-08A58DBD59CE}"/>
              </a:ext>
            </a:extLst>
          </p:cNvPr>
          <p:cNvCxnSpPr>
            <a:cxnSpLocks/>
          </p:cNvCxnSpPr>
          <p:nvPr/>
        </p:nvCxnSpPr>
        <p:spPr>
          <a:xfrm>
            <a:off x="4130149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C31C6E-C077-4FD1-83BD-FD59C1D65C58}"/>
              </a:ext>
            </a:extLst>
          </p:cNvPr>
          <p:cNvCxnSpPr>
            <a:cxnSpLocks/>
          </p:cNvCxnSpPr>
          <p:nvPr/>
        </p:nvCxnSpPr>
        <p:spPr>
          <a:xfrm>
            <a:off x="3813289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70B4A9-145C-4D32-9821-13E616B30711}"/>
              </a:ext>
            </a:extLst>
          </p:cNvPr>
          <p:cNvCxnSpPr>
            <a:cxnSpLocks/>
          </p:cNvCxnSpPr>
          <p:nvPr/>
        </p:nvCxnSpPr>
        <p:spPr>
          <a:xfrm>
            <a:off x="3349510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376075-097B-43D3-8F93-9EAB288998F2}"/>
              </a:ext>
            </a:extLst>
          </p:cNvPr>
          <p:cNvCxnSpPr>
            <a:cxnSpLocks/>
          </p:cNvCxnSpPr>
          <p:nvPr/>
        </p:nvCxnSpPr>
        <p:spPr>
          <a:xfrm>
            <a:off x="2887925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5E12DF-6346-43C2-B282-5D90B2F70847}"/>
              </a:ext>
            </a:extLst>
          </p:cNvPr>
          <p:cNvCxnSpPr>
            <a:cxnSpLocks/>
          </p:cNvCxnSpPr>
          <p:nvPr/>
        </p:nvCxnSpPr>
        <p:spPr>
          <a:xfrm>
            <a:off x="2412086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6924C8-515D-4CBA-9397-AD7A9E70D3A6}"/>
              </a:ext>
            </a:extLst>
          </p:cNvPr>
          <p:cNvCxnSpPr>
            <a:cxnSpLocks/>
          </p:cNvCxnSpPr>
          <p:nvPr/>
        </p:nvCxnSpPr>
        <p:spPr>
          <a:xfrm>
            <a:off x="1298140" y="2439447"/>
            <a:ext cx="0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C613AC-DF93-4AF3-B4FC-D073EEE60B44}"/>
              </a:ext>
            </a:extLst>
          </p:cNvPr>
          <p:cNvSpPr txBox="1"/>
          <p:nvPr/>
        </p:nvSpPr>
        <p:spPr>
          <a:xfrm>
            <a:off x="1927478" y="3203630"/>
            <a:ext cx="3904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10 </a:t>
            </a:r>
            <a:r>
              <a:rPr lang="en-US" dirty="0"/>
              <a:t>= 1024 = 1K, 2</a:t>
            </a:r>
            <a:r>
              <a:rPr lang="en-US" baseline="30000" dirty="0"/>
              <a:t>15</a:t>
            </a:r>
            <a:r>
              <a:rPr lang="en-US" dirty="0"/>
              <a:t> = 65,536 = 64K</a:t>
            </a:r>
          </a:p>
          <a:p>
            <a:endParaRPr lang="en-US" baseline="30000" dirty="0"/>
          </a:p>
          <a:p>
            <a:r>
              <a:rPr lang="en-US" baseline="30000" dirty="0"/>
              <a:t>The Commodore 64 had 64K memory!</a:t>
            </a:r>
          </a:p>
        </p:txBody>
      </p:sp>
      <p:pic>
        <p:nvPicPr>
          <p:cNvPr id="1026" name="Picture 2" descr="Commodore 64 - Wikipedia">
            <a:extLst>
              <a:ext uri="{FF2B5EF4-FFF2-40B4-BE49-F238E27FC236}">
                <a16:creationId xmlns:a16="http://schemas.microsoft.com/office/drawing/2014/main" id="{FE5DB65D-098A-4632-9B12-BCC83EA8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83" y="3510376"/>
            <a:ext cx="1467845" cy="8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4965B60-5736-4686-AB85-E152EF4178CC}"/>
              </a:ext>
            </a:extLst>
          </p:cNvPr>
          <p:cNvSpPr/>
          <p:nvPr/>
        </p:nvSpPr>
        <p:spPr>
          <a:xfrm>
            <a:off x="1298139" y="4271292"/>
            <a:ext cx="684395" cy="319053"/>
          </a:xfrm>
          <a:prstGeom prst="rect">
            <a:avLst/>
          </a:prstGeom>
          <a:solidFill>
            <a:srgbClr val="CC99FF">
              <a:alpha val="3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97D2F-3F24-443D-996B-200EA492A876}"/>
              </a:ext>
            </a:extLst>
          </p:cNvPr>
          <p:cNvSpPr/>
          <p:nvPr/>
        </p:nvSpPr>
        <p:spPr>
          <a:xfrm>
            <a:off x="5031393" y="4271292"/>
            <a:ext cx="494478" cy="319053"/>
          </a:xfrm>
          <a:prstGeom prst="rect">
            <a:avLst/>
          </a:prstGeom>
          <a:solidFill>
            <a:srgbClr val="CC99FF">
              <a:alpha val="3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548D5F-28EC-4770-B917-955322DE6478}"/>
              </a:ext>
            </a:extLst>
          </p:cNvPr>
          <p:cNvSpPr txBox="1"/>
          <p:nvPr/>
        </p:nvSpPr>
        <p:spPr>
          <a:xfrm>
            <a:off x="1313765" y="411151"/>
            <a:ext cx="6224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Decimal Base 10 to Binary Base 2 Number Conversion!</a:t>
            </a:r>
          </a:p>
          <a:p>
            <a:pPr algn="ctr"/>
            <a:r>
              <a:rPr lang="en-US" dirty="0"/>
              <a:t>Problem: 177</a:t>
            </a:r>
            <a:r>
              <a:rPr lang="en-US" baseline="-25000" dirty="0"/>
              <a:t>10</a:t>
            </a:r>
            <a:r>
              <a:rPr lang="en-US" dirty="0"/>
              <a:t> to Binary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0D5C-8A9F-4273-AC2A-D50575755481}"/>
              </a:ext>
            </a:extLst>
          </p:cNvPr>
          <p:cNvSpPr txBox="1"/>
          <p:nvPr/>
        </p:nvSpPr>
        <p:spPr>
          <a:xfrm>
            <a:off x="986763" y="1427517"/>
            <a:ext cx="3585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1: Double Dabble</a:t>
            </a:r>
          </a:p>
          <a:p>
            <a:r>
              <a:rPr lang="en-US" sz="1600" dirty="0"/>
              <a:t>2  177</a:t>
            </a:r>
          </a:p>
          <a:p>
            <a:pPr marL="342900" indent="-342900">
              <a:buAutoNum type="arabicPlain" startAt="2"/>
            </a:pPr>
            <a:r>
              <a:rPr lang="en-US" sz="1600" dirty="0"/>
              <a:t>88     Remainder 1</a:t>
            </a:r>
          </a:p>
          <a:p>
            <a:r>
              <a:rPr lang="en-US" sz="1600" dirty="0"/>
              <a:t>2    44     Remainder 0</a:t>
            </a:r>
          </a:p>
          <a:p>
            <a:pPr marL="342900" indent="-342900">
              <a:buAutoNum type="arabicPlain" startAt="2"/>
            </a:pPr>
            <a:r>
              <a:rPr lang="en-US" sz="1600" dirty="0"/>
              <a:t>22     Remainder 0</a:t>
            </a:r>
          </a:p>
          <a:p>
            <a:r>
              <a:rPr lang="en-US" sz="1600" dirty="0"/>
              <a:t>2    11     </a:t>
            </a:r>
            <a:r>
              <a:rPr lang="en-US" sz="800" dirty="0"/>
              <a:t> </a:t>
            </a:r>
            <a:r>
              <a:rPr lang="en-US" sz="1600" dirty="0"/>
              <a:t>Remainder 0</a:t>
            </a:r>
          </a:p>
          <a:p>
            <a:pPr marL="342900" indent="-342900">
              <a:buAutoNum type="arabicPlain" startAt="2"/>
            </a:pPr>
            <a:r>
              <a:rPr lang="en-US" sz="1600" dirty="0"/>
              <a:t> 5      Remainder 1</a:t>
            </a:r>
          </a:p>
          <a:p>
            <a:r>
              <a:rPr lang="en-US" sz="1600" dirty="0"/>
              <a:t>2     2      Remainder 1</a:t>
            </a:r>
          </a:p>
          <a:p>
            <a:pPr marL="342900" indent="-342900">
              <a:buAutoNum type="arabicPlain" startAt="2"/>
            </a:pPr>
            <a:r>
              <a:rPr lang="en-US" sz="1600" dirty="0"/>
              <a:t> 1      Remainder 0</a:t>
            </a:r>
          </a:p>
          <a:p>
            <a:r>
              <a:rPr lang="en-US" sz="1600" dirty="0"/>
              <a:t>       0      Remainder 1     10110001.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190DC48-B046-4D3B-8054-86E88593358D}"/>
              </a:ext>
            </a:extLst>
          </p:cNvPr>
          <p:cNvCxnSpPr/>
          <p:nvPr/>
        </p:nvCxnSpPr>
        <p:spPr>
          <a:xfrm>
            <a:off x="1223586" y="1779462"/>
            <a:ext cx="440754" cy="217088"/>
          </a:xfrm>
          <a:prstGeom prst="bentConnector3">
            <a:avLst>
              <a:gd name="adj1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725434-5FCC-4405-913D-B038EDAC21A8}"/>
              </a:ext>
            </a:extLst>
          </p:cNvPr>
          <p:cNvCxnSpPr>
            <a:cxnSpLocks/>
          </p:cNvCxnSpPr>
          <p:nvPr/>
        </p:nvCxnSpPr>
        <p:spPr>
          <a:xfrm>
            <a:off x="1313765" y="1996550"/>
            <a:ext cx="330840" cy="246142"/>
          </a:xfrm>
          <a:prstGeom prst="bentConnector3">
            <a:avLst>
              <a:gd name="adj1" fmla="val 128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37D478-3519-40AA-9219-0B97A77EAC88}"/>
              </a:ext>
            </a:extLst>
          </p:cNvPr>
          <p:cNvCxnSpPr>
            <a:cxnSpLocks/>
          </p:cNvCxnSpPr>
          <p:nvPr/>
        </p:nvCxnSpPr>
        <p:spPr>
          <a:xfrm>
            <a:off x="1370778" y="2243869"/>
            <a:ext cx="273827" cy="215911"/>
          </a:xfrm>
          <a:prstGeom prst="bentConnector3">
            <a:avLst>
              <a:gd name="adj1" fmla="val -1966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C9B7197-6569-4902-92CD-9396708CD535}"/>
              </a:ext>
            </a:extLst>
          </p:cNvPr>
          <p:cNvCxnSpPr>
            <a:cxnSpLocks/>
          </p:cNvCxnSpPr>
          <p:nvPr/>
        </p:nvCxnSpPr>
        <p:spPr>
          <a:xfrm>
            <a:off x="1313765" y="2459780"/>
            <a:ext cx="330839" cy="255382"/>
          </a:xfrm>
          <a:prstGeom prst="bentConnector3">
            <a:avLst>
              <a:gd name="adj1" fmla="val 227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854151-205B-445A-BA2E-CBFF69EE3745}"/>
              </a:ext>
            </a:extLst>
          </p:cNvPr>
          <p:cNvCxnSpPr>
            <a:cxnSpLocks/>
          </p:cNvCxnSpPr>
          <p:nvPr/>
        </p:nvCxnSpPr>
        <p:spPr>
          <a:xfrm>
            <a:off x="1313764" y="2715162"/>
            <a:ext cx="330839" cy="255382"/>
          </a:xfrm>
          <a:prstGeom prst="bentConnector3">
            <a:avLst>
              <a:gd name="adj1" fmla="val 227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FE3173-60FA-4E8E-A367-D240301355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6445" y="2977767"/>
            <a:ext cx="255385" cy="240935"/>
          </a:xfrm>
          <a:prstGeom prst="bentConnector3">
            <a:avLst>
              <a:gd name="adj1" fmla="val 9507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3007490-FC14-42E2-A486-EE947FC10B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6160" y="3252862"/>
            <a:ext cx="256246" cy="200640"/>
          </a:xfrm>
          <a:prstGeom prst="bentConnector3">
            <a:avLst>
              <a:gd name="adj1" fmla="val 9749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A27E441-7CC0-4164-A296-3C25EC5566FE}"/>
              </a:ext>
            </a:extLst>
          </p:cNvPr>
          <p:cNvCxnSpPr>
            <a:cxnSpLocks/>
          </p:cNvCxnSpPr>
          <p:nvPr/>
        </p:nvCxnSpPr>
        <p:spPr>
          <a:xfrm>
            <a:off x="1443961" y="3472995"/>
            <a:ext cx="220379" cy="216161"/>
          </a:xfrm>
          <a:prstGeom prst="bentConnector3">
            <a:avLst>
              <a:gd name="adj1" fmla="val 74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020F43-0B68-4509-880D-21197FA1BD39}"/>
              </a:ext>
            </a:extLst>
          </p:cNvPr>
          <p:cNvCxnSpPr>
            <a:cxnSpLocks/>
          </p:cNvCxnSpPr>
          <p:nvPr/>
        </p:nvCxnSpPr>
        <p:spPr>
          <a:xfrm>
            <a:off x="3147772" y="3581075"/>
            <a:ext cx="401243" cy="153102"/>
          </a:xfrm>
          <a:prstGeom prst="bentConnector3">
            <a:avLst>
              <a:gd name="adj1" fmla="val 99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A1F54E-421A-4A6A-B222-1825603B1885}"/>
              </a:ext>
            </a:extLst>
          </p:cNvPr>
          <p:cNvCxnSpPr/>
          <p:nvPr/>
        </p:nvCxnSpPr>
        <p:spPr>
          <a:xfrm>
            <a:off x="3147772" y="3841912"/>
            <a:ext cx="249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3AC8932-14F0-4653-8AB3-84221A7CF3E7}"/>
              </a:ext>
            </a:extLst>
          </p:cNvPr>
          <p:cNvCxnSpPr>
            <a:cxnSpLocks/>
          </p:cNvCxnSpPr>
          <p:nvPr/>
        </p:nvCxnSpPr>
        <p:spPr>
          <a:xfrm>
            <a:off x="3147772" y="3336809"/>
            <a:ext cx="516408" cy="397368"/>
          </a:xfrm>
          <a:prstGeom prst="bentConnector3">
            <a:avLst>
              <a:gd name="adj1" fmla="val 10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DBDF1AE-0D04-4915-88CF-B8671518F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9377" y="3099274"/>
            <a:ext cx="653298" cy="616508"/>
          </a:xfrm>
          <a:prstGeom prst="bentConnector3">
            <a:avLst>
              <a:gd name="adj1" fmla="val -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8BA447-2179-4139-8DB3-D9982ECA3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3922" y="2926702"/>
            <a:ext cx="891326" cy="723627"/>
          </a:xfrm>
          <a:prstGeom prst="bentConnector3">
            <a:avLst>
              <a:gd name="adj1" fmla="val 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7C8C221-0E62-4AC5-8C38-1CD7A054B8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10808" y="2751888"/>
            <a:ext cx="1119255" cy="845325"/>
          </a:xfrm>
          <a:prstGeom prst="bentConnector3">
            <a:avLst>
              <a:gd name="adj1" fmla="val 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55B93D-15C4-406A-BA61-189CE28883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4585" y="2573697"/>
            <a:ext cx="1373667" cy="947293"/>
          </a:xfrm>
          <a:prstGeom prst="bentConnector3">
            <a:avLst>
              <a:gd name="adj1" fmla="val 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DAD54F4-5EBB-4139-B7B4-834811EDC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4989" y="2392403"/>
            <a:ext cx="1614558" cy="1068994"/>
          </a:xfrm>
          <a:prstGeom prst="bentConnector3">
            <a:avLst>
              <a:gd name="adj1" fmla="val -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C7F33AE-D993-4FDB-8FF7-9E50CD63C61E}"/>
              </a:ext>
            </a:extLst>
          </p:cNvPr>
          <p:cNvSpPr txBox="1"/>
          <p:nvPr/>
        </p:nvSpPr>
        <p:spPr>
          <a:xfrm>
            <a:off x="1904452" y="41772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Eight (8) Steps!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A49165-3148-4F1B-A8B4-C056CC172CB6}"/>
              </a:ext>
            </a:extLst>
          </p:cNvPr>
          <p:cNvSpPr txBox="1"/>
          <p:nvPr/>
        </p:nvSpPr>
        <p:spPr>
          <a:xfrm>
            <a:off x="4572000" y="1422500"/>
            <a:ext cx="35852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2: Subtraction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Powers of 2</a:t>
            </a:r>
          </a:p>
          <a:p>
            <a:pPr algn="r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2</a:t>
            </a:r>
            <a:r>
              <a:rPr lang="en-US" baseline="30000" dirty="0"/>
              <a:t>6</a:t>
            </a:r>
            <a:r>
              <a:rPr lang="en-US" dirty="0"/>
              <a:t> 2</a:t>
            </a:r>
            <a:r>
              <a:rPr lang="en-US" baseline="30000" dirty="0"/>
              <a:t>5</a:t>
            </a:r>
            <a:r>
              <a:rPr lang="en-US" dirty="0"/>
              <a:t> 2</a:t>
            </a:r>
            <a:r>
              <a:rPr lang="en-US" baseline="30000" dirty="0"/>
              <a:t>4</a:t>
            </a:r>
            <a:r>
              <a:rPr lang="en-US" dirty="0"/>
              <a:t> 2</a:t>
            </a:r>
            <a:r>
              <a:rPr lang="en-US" baseline="30000" dirty="0"/>
              <a:t>3</a:t>
            </a:r>
            <a:r>
              <a:rPr lang="en-US" dirty="0"/>
              <a:t> 2</a:t>
            </a:r>
            <a:r>
              <a:rPr lang="en-US" baseline="30000" dirty="0"/>
              <a:t>2</a:t>
            </a:r>
            <a:r>
              <a:rPr lang="en-US" dirty="0"/>
              <a:t> 2</a:t>
            </a:r>
            <a:r>
              <a:rPr lang="en-US" baseline="30000" dirty="0"/>
              <a:t>1</a:t>
            </a:r>
            <a:r>
              <a:rPr lang="en-US" dirty="0"/>
              <a:t> 2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pPr algn="r"/>
            <a:r>
              <a:rPr lang="en-US" sz="1600" dirty="0"/>
              <a:t>  128 64 32 16 8   4   2   1 .</a:t>
            </a:r>
          </a:p>
          <a:p>
            <a:pPr algn="r"/>
            <a:r>
              <a:rPr lang="en-US" sz="1600" dirty="0"/>
              <a:t>177               1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   </a:t>
            </a:r>
            <a:r>
              <a:rPr lang="en-US" sz="1600" dirty="0"/>
              <a:t>1   1  </a:t>
            </a:r>
            <a:r>
              <a:rPr lang="en-US" sz="1600" dirty="0">
                <a:solidFill>
                  <a:srgbClr val="FF0000"/>
                </a:solidFill>
              </a:rPr>
              <a:t>0   0   0   </a:t>
            </a:r>
            <a:r>
              <a:rPr lang="en-US" sz="1600" dirty="0"/>
              <a:t>1 . </a:t>
            </a:r>
          </a:p>
          <a:p>
            <a:r>
              <a:rPr lang="en-US" sz="1600" dirty="0"/>
              <a:t>-128</a:t>
            </a:r>
          </a:p>
          <a:p>
            <a:r>
              <a:rPr lang="en-US" sz="1600" dirty="0"/>
              <a:t>   49</a:t>
            </a:r>
          </a:p>
          <a:p>
            <a:r>
              <a:rPr lang="en-US" sz="1600" dirty="0"/>
              <a:t>-  32</a:t>
            </a:r>
          </a:p>
          <a:p>
            <a:r>
              <a:rPr lang="en-US" sz="1600" dirty="0"/>
              <a:t>   17</a:t>
            </a:r>
          </a:p>
          <a:p>
            <a:r>
              <a:rPr lang="en-US" sz="1600" dirty="0"/>
              <a:t>-  16</a:t>
            </a:r>
          </a:p>
          <a:p>
            <a:r>
              <a:rPr lang="en-US" sz="1600" dirty="0"/>
              <a:t>     1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</a:t>
            </a:r>
          </a:p>
          <a:p>
            <a:r>
              <a:rPr lang="en-US" sz="1600" dirty="0"/>
              <a:t>     0</a:t>
            </a:r>
          </a:p>
          <a:p>
            <a:endParaRPr lang="en-US" sz="16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1F0D0D-F9C6-46E0-A57C-1E39A8289FE5}"/>
              </a:ext>
            </a:extLst>
          </p:cNvPr>
          <p:cNvCxnSpPr/>
          <p:nvPr/>
        </p:nvCxnSpPr>
        <p:spPr>
          <a:xfrm>
            <a:off x="4661906" y="3019494"/>
            <a:ext cx="44623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2A8CB92-22C9-48C6-91D7-2DD61D845393}"/>
              </a:ext>
            </a:extLst>
          </p:cNvPr>
          <p:cNvCxnSpPr/>
          <p:nvPr/>
        </p:nvCxnSpPr>
        <p:spPr>
          <a:xfrm>
            <a:off x="4661905" y="3510682"/>
            <a:ext cx="44623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A350CB-3FDC-4E62-A810-FA812B386635}"/>
              </a:ext>
            </a:extLst>
          </p:cNvPr>
          <p:cNvCxnSpPr/>
          <p:nvPr/>
        </p:nvCxnSpPr>
        <p:spPr>
          <a:xfrm>
            <a:off x="4661904" y="4012840"/>
            <a:ext cx="44623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3B990F-0046-40AE-BF80-D134D5705226}"/>
              </a:ext>
            </a:extLst>
          </p:cNvPr>
          <p:cNvCxnSpPr/>
          <p:nvPr/>
        </p:nvCxnSpPr>
        <p:spPr>
          <a:xfrm>
            <a:off x="4661903" y="4490866"/>
            <a:ext cx="44623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E8BDAF2-36D9-4716-92FC-5C94C9D5A167}"/>
              </a:ext>
            </a:extLst>
          </p:cNvPr>
          <p:cNvCxnSpPr>
            <a:cxnSpLocks/>
          </p:cNvCxnSpPr>
          <p:nvPr/>
        </p:nvCxnSpPr>
        <p:spPr>
          <a:xfrm flipV="1">
            <a:off x="5182462" y="2766224"/>
            <a:ext cx="787452" cy="148016"/>
          </a:xfrm>
          <a:prstGeom prst="bentConnector3">
            <a:avLst>
              <a:gd name="adj1" fmla="val 100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EE4E9CE-E831-409A-B5F5-6F4252A7851E}"/>
              </a:ext>
            </a:extLst>
          </p:cNvPr>
          <p:cNvCxnSpPr>
            <a:cxnSpLocks/>
          </p:cNvCxnSpPr>
          <p:nvPr/>
        </p:nvCxnSpPr>
        <p:spPr>
          <a:xfrm flipV="1">
            <a:off x="5182462" y="2766224"/>
            <a:ext cx="1356485" cy="641304"/>
          </a:xfrm>
          <a:prstGeom prst="bentConnector3">
            <a:avLst>
              <a:gd name="adj1" fmla="val 10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3D86E99-D6E1-4C86-8BCE-E402CFA4A46C}"/>
              </a:ext>
            </a:extLst>
          </p:cNvPr>
          <p:cNvCxnSpPr>
            <a:cxnSpLocks/>
          </p:cNvCxnSpPr>
          <p:nvPr/>
        </p:nvCxnSpPr>
        <p:spPr>
          <a:xfrm flipV="1">
            <a:off x="5182462" y="2766224"/>
            <a:ext cx="1655803" cy="1149696"/>
          </a:xfrm>
          <a:prstGeom prst="bentConnector3">
            <a:avLst>
              <a:gd name="adj1" fmla="val 10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1AE04CD-D3B8-4A4A-8853-FFAEB8FE3D0F}"/>
              </a:ext>
            </a:extLst>
          </p:cNvPr>
          <p:cNvCxnSpPr>
            <a:cxnSpLocks/>
          </p:cNvCxnSpPr>
          <p:nvPr/>
        </p:nvCxnSpPr>
        <p:spPr>
          <a:xfrm flipV="1">
            <a:off x="5182462" y="2766224"/>
            <a:ext cx="2734663" cy="1597916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3827E8B-341D-4FD2-9EE6-A2BB9F9B1BF6}"/>
              </a:ext>
            </a:extLst>
          </p:cNvPr>
          <p:cNvSpPr txBox="1"/>
          <p:nvPr/>
        </p:nvSpPr>
        <p:spPr>
          <a:xfrm>
            <a:off x="5763701" y="44086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(4) Steps!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E36074C-1DF8-4334-B020-739F694DF902}"/>
              </a:ext>
            </a:extLst>
          </p:cNvPr>
          <p:cNvSpPr txBox="1"/>
          <p:nvPr/>
        </p:nvSpPr>
        <p:spPr>
          <a:xfrm>
            <a:off x="5102586" y="302544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Can’t Subtract 64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974A2E-4804-47B9-A3B7-A2EBA5C02E70}"/>
              </a:ext>
            </a:extLst>
          </p:cNvPr>
          <p:cNvSpPr txBox="1"/>
          <p:nvPr/>
        </p:nvSpPr>
        <p:spPr>
          <a:xfrm>
            <a:off x="5102586" y="4002973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Can’t Subtract 8, 4, or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22474A-7A9C-4E0C-865B-AE501D98994A}"/>
              </a:ext>
            </a:extLst>
          </p:cNvPr>
          <p:cNvSpPr/>
          <p:nvPr/>
        </p:nvSpPr>
        <p:spPr>
          <a:xfrm>
            <a:off x="5792296" y="2532691"/>
            <a:ext cx="2364941" cy="233533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07750E-4A9A-44A6-B97F-C2E0EF17B82F}"/>
              </a:ext>
            </a:extLst>
          </p:cNvPr>
          <p:cNvSpPr/>
          <p:nvPr/>
        </p:nvSpPr>
        <p:spPr>
          <a:xfrm>
            <a:off x="3397754" y="3724944"/>
            <a:ext cx="1059082" cy="233533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4267</TotalTime>
  <Words>2277</Words>
  <Application>Microsoft Office PowerPoint</Application>
  <PresentationFormat>On-screen Show (16:9)</PresentationFormat>
  <Paragraphs>542</Paragraphs>
  <Slides>27</Slides>
  <Notes>23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Worksheet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PowerPoint Presentation</vt:lpstr>
      <vt:lpstr>PowerPoint Presentation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PowerPoint Presentation</vt:lpstr>
      <vt:lpstr>5.2 Hexadecimal Number System</vt:lpstr>
      <vt:lpstr>Hexadecimal Number System Hexadecimal and IPv6 Addresses</vt:lpstr>
      <vt:lpstr>PowerPoint Presentation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PowerPoint Presentation</vt:lpstr>
      <vt:lpstr>PowerPoint Presentation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ComputerStudies</cp:lastModifiedBy>
  <cp:revision>235</cp:revision>
  <dcterms:created xsi:type="dcterms:W3CDTF">2019-10-18T06:21:22Z</dcterms:created>
  <dcterms:modified xsi:type="dcterms:W3CDTF">2023-02-20T17:40:01Z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