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507" y="2186947"/>
            <a:ext cx="8782493" cy="156970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CS6650 Midterm Project</a:t>
            </a:r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Shopping Microservice Under Load</a:t>
            </a:r>
            <a:endParaRPr sz="2800" dirty="0">
              <a:latin typeface="Bookman Old Style" panose="020506040505050202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74E3527-1D46-D9CE-9BCE-6B5C93356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1" dirty="0">
                <a:latin typeface="Bookman Old Style" panose="02050604050505020204" pitchFamily="18" charset="0"/>
              </a:rPr>
              <a:t>Architecture </a:t>
            </a:r>
            <a:endParaRPr sz="3200" b="1" i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51" y="1214969"/>
            <a:ext cx="8229600" cy="281231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Gateway (</a:t>
            </a:r>
            <a:r>
              <a:rPr lang="en-US" sz="1600" dirty="0" err="1">
                <a:latin typeface="Bookman Old Style" panose="02050604050505020204" pitchFamily="18" charset="0"/>
              </a:rPr>
              <a:t>FastAPI</a:t>
            </a:r>
            <a:r>
              <a:rPr lang="en-US" sz="1600" dirty="0">
                <a:latin typeface="Bookman Old Style" panose="02050604050505020204" pitchFamily="18" charset="0"/>
              </a:rPr>
              <a:t>) – single </a:t>
            </a:r>
            <a:r>
              <a:rPr lang="en-US" sz="1600" dirty="0" err="1">
                <a:latin typeface="Bookman Old Style" panose="02050604050505020204" pitchFamily="18" charset="0"/>
              </a:rPr>
              <a:t>entrypoint</a:t>
            </a:r>
            <a:r>
              <a:rPr lang="en-US" sz="1600" dirty="0">
                <a:latin typeface="Bookman Old Style" panose="02050604050505020204" pitchFamily="18" charset="0"/>
              </a:rPr>
              <a:t> with /buy</a:t>
            </a:r>
          </a:p>
          <a:p>
            <a:r>
              <a:rPr lang="en-US" sz="1600" dirty="0">
                <a:latin typeface="Bookman Old Style" panose="02050604050505020204" pitchFamily="18" charset="0"/>
              </a:rPr>
              <a:t>Inventory (</a:t>
            </a:r>
            <a:r>
              <a:rPr lang="en-US" sz="1600" dirty="0" err="1">
                <a:latin typeface="Bookman Old Style" panose="02050604050505020204" pitchFamily="18" charset="0"/>
              </a:rPr>
              <a:t>FastAPI</a:t>
            </a:r>
            <a:r>
              <a:rPr lang="en-US" sz="1600" dirty="0">
                <a:latin typeface="Bookman Old Style" panose="02050604050505020204" pitchFamily="18" charset="0"/>
              </a:rPr>
              <a:t>, in-memory) – total of 600 products; supports GET /products, and the order flow: POST/ reserve </a:t>
            </a:r>
            <a:r>
              <a:rPr lang="en-US" sz="1600" dirty="0">
                <a:latin typeface="Bookman Old Style" panose="02050604050505020204" pitchFamily="18" charset="0"/>
                <a:sym typeface="Wingdings" pitchFamily="2" charset="2"/>
              </a:rPr>
              <a:t> POST/ commit / POST /release</a:t>
            </a:r>
          </a:p>
          <a:p>
            <a:r>
              <a:rPr lang="en-US" sz="1600" dirty="0">
                <a:latin typeface="Bookman Old Style" panose="02050604050505020204" pitchFamily="18" charset="0"/>
                <a:sym typeface="Wingdings" pitchFamily="2" charset="2"/>
              </a:rPr>
              <a:t>Payment (</a:t>
            </a:r>
            <a:r>
              <a:rPr lang="en-US" sz="1600" dirty="0" err="1">
                <a:latin typeface="Bookman Old Style" panose="02050604050505020204" pitchFamily="18" charset="0"/>
                <a:sym typeface="Wingdings" pitchFamily="2" charset="2"/>
              </a:rPr>
              <a:t>FastAPI</a:t>
            </a:r>
            <a:r>
              <a:rPr lang="en-US" sz="1600" dirty="0">
                <a:latin typeface="Bookman Old Style" panose="02050604050505020204" pitchFamily="18" charset="0"/>
                <a:sym typeface="Wingdings" pitchFamily="2" charset="2"/>
              </a:rPr>
              <a:t>) – intentionally slow to create stress (random multi-second delays, occasional 500s) </a:t>
            </a:r>
          </a:p>
          <a:p>
            <a:r>
              <a:rPr lang="en-US" sz="1600" dirty="0">
                <a:latin typeface="Bookman Old Style" panose="02050604050505020204" pitchFamily="18" charset="0"/>
                <a:sym typeface="Wingdings" pitchFamily="2" charset="2"/>
              </a:rPr>
              <a:t>Modes:</a:t>
            </a:r>
          </a:p>
          <a:p>
            <a:pPr lvl="1"/>
            <a:r>
              <a:rPr lang="en-US" sz="1400" dirty="0">
                <a:latin typeface="Bookman Old Style" panose="02050604050505020204" pitchFamily="18" charset="0"/>
                <a:sym typeface="Wingdings" pitchFamily="2" charset="2"/>
              </a:rPr>
              <a:t>BROKEN: arrive rate &gt; payment capacity </a:t>
            </a:r>
          </a:p>
          <a:p>
            <a:pPr lvl="1"/>
            <a:r>
              <a:rPr lang="en-US" sz="1400" dirty="0">
                <a:latin typeface="Bookman Old Style" panose="02050604050505020204" pitchFamily="18" charset="0"/>
                <a:sym typeface="Wingdings" pitchFamily="2" charset="2"/>
              </a:rPr>
              <a:t>FAILFAST: Gateway caps the queue (MAX_QUEUE = 150) and returns 503 immediately when full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7B69C4-74AA-F6C4-3A91-EF2FB269DDBC}"/>
              </a:ext>
            </a:extLst>
          </p:cNvPr>
          <p:cNvSpPr/>
          <p:nvPr/>
        </p:nvSpPr>
        <p:spPr>
          <a:xfrm>
            <a:off x="200247" y="4453638"/>
            <a:ext cx="967563" cy="99946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498950-D8AF-24FE-7AB2-50F6ECBAEBBF}"/>
              </a:ext>
            </a:extLst>
          </p:cNvPr>
          <p:cNvSpPr txBox="1"/>
          <p:nvPr/>
        </p:nvSpPr>
        <p:spPr>
          <a:xfrm>
            <a:off x="311889" y="4768702"/>
            <a:ext cx="7442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Client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C305A0-C6CC-BB8B-D660-E89703696BC9}"/>
              </a:ext>
            </a:extLst>
          </p:cNvPr>
          <p:cNvSpPr/>
          <p:nvPr/>
        </p:nvSpPr>
        <p:spPr>
          <a:xfrm>
            <a:off x="1562986" y="4538698"/>
            <a:ext cx="1339702" cy="8293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C2B29B-775E-2E92-F49D-EC5960B8251A}"/>
              </a:ext>
            </a:extLst>
          </p:cNvPr>
          <p:cNvSpPr txBox="1"/>
          <p:nvPr/>
        </p:nvSpPr>
        <p:spPr>
          <a:xfrm>
            <a:off x="1723360" y="4630201"/>
            <a:ext cx="105971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Gateway /buy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E606A7-41C5-271E-BA86-73DB4726114B}"/>
              </a:ext>
            </a:extLst>
          </p:cNvPr>
          <p:cNvSpPr/>
          <p:nvPr/>
        </p:nvSpPr>
        <p:spPr>
          <a:xfrm>
            <a:off x="3742659" y="4251069"/>
            <a:ext cx="3030279" cy="425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114D5A-3E6B-0A8D-1860-260575BB643A}"/>
              </a:ext>
            </a:extLst>
          </p:cNvPr>
          <p:cNvSpPr txBox="1"/>
          <p:nvPr/>
        </p:nvSpPr>
        <p:spPr>
          <a:xfrm>
            <a:off x="3801137" y="4283390"/>
            <a:ext cx="291332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dk1"/>
                </a:solidFill>
              </a:rPr>
              <a:t>GET Inventory /products/{id}</a:t>
            </a:r>
            <a:endParaRPr kumimoji="1" lang="zh-CN" altLang="en-US" dirty="0">
              <a:solidFill>
                <a:schemeClr val="dk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A034C1-06B4-ED3B-AEC0-9C5707B01322}"/>
              </a:ext>
            </a:extLst>
          </p:cNvPr>
          <p:cNvSpPr/>
          <p:nvPr/>
        </p:nvSpPr>
        <p:spPr>
          <a:xfrm>
            <a:off x="3742660" y="4807171"/>
            <a:ext cx="2971800" cy="425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5F7D54-B7CD-68D1-2C83-31D7596F1987}"/>
              </a:ext>
            </a:extLst>
          </p:cNvPr>
          <p:cNvSpPr/>
          <p:nvPr/>
        </p:nvSpPr>
        <p:spPr>
          <a:xfrm>
            <a:off x="3742659" y="5363273"/>
            <a:ext cx="3030279" cy="425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BDD116-C8FC-DD96-C85D-1A2FC6482EC0}"/>
              </a:ext>
            </a:extLst>
          </p:cNvPr>
          <p:cNvSpPr/>
          <p:nvPr/>
        </p:nvSpPr>
        <p:spPr>
          <a:xfrm>
            <a:off x="3742659" y="6018029"/>
            <a:ext cx="3030279" cy="425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40DCEE-817C-1C7E-6DDC-FA484D04D04A}"/>
              </a:ext>
            </a:extLst>
          </p:cNvPr>
          <p:cNvSpPr txBox="1"/>
          <p:nvPr/>
        </p:nvSpPr>
        <p:spPr>
          <a:xfrm>
            <a:off x="3801136" y="4835156"/>
            <a:ext cx="28654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POST Inventory  /reserve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C74B52-9FD5-58D0-363F-CBD42D29120F}"/>
              </a:ext>
            </a:extLst>
          </p:cNvPr>
          <p:cNvSpPr txBox="1"/>
          <p:nvPr/>
        </p:nvSpPr>
        <p:spPr>
          <a:xfrm>
            <a:off x="3801136" y="5391258"/>
            <a:ext cx="28654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POST Payment /pay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E68A03-CEC0-1B6D-8858-A01980033588}"/>
              </a:ext>
            </a:extLst>
          </p:cNvPr>
          <p:cNvSpPr txBox="1"/>
          <p:nvPr/>
        </p:nvSpPr>
        <p:spPr>
          <a:xfrm>
            <a:off x="3801136" y="6046014"/>
            <a:ext cx="28654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CN" dirty="0"/>
              <a:t>POST Inventory /commit</a:t>
            </a:r>
            <a:endParaRPr kumimoji="1" lang="zh-CN" alt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1C2AAF13-F62D-D2AA-7A38-5224C9F96FE7}"/>
              </a:ext>
            </a:extLst>
          </p:cNvPr>
          <p:cNvSpPr/>
          <p:nvPr/>
        </p:nvSpPr>
        <p:spPr>
          <a:xfrm>
            <a:off x="1098255" y="4801927"/>
            <a:ext cx="544918" cy="30287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B9588733-ED7E-20F0-1E75-8EE9A31D2F8A}"/>
              </a:ext>
            </a:extLst>
          </p:cNvPr>
          <p:cNvSpPr/>
          <p:nvPr/>
        </p:nvSpPr>
        <p:spPr>
          <a:xfrm>
            <a:off x="5082360" y="4607537"/>
            <a:ext cx="175438" cy="2803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下箭头 22">
            <a:extLst>
              <a:ext uri="{FF2B5EF4-FFF2-40B4-BE49-F238E27FC236}">
                <a16:creationId xmlns:a16="http://schemas.microsoft.com/office/drawing/2014/main" id="{E8E95681-D8D7-D28B-76B3-62FC803BBA16}"/>
              </a:ext>
            </a:extLst>
          </p:cNvPr>
          <p:cNvSpPr/>
          <p:nvPr/>
        </p:nvSpPr>
        <p:spPr>
          <a:xfrm>
            <a:off x="5082360" y="5204488"/>
            <a:ext cx="175438" cy="2803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748D138D-9261-CF12-19A8-C3FD4EE6F2A3}"/>
              </a:ext>
            </a:extLst>
          </p:cNvPr>
          <p:cNvSpPr/>
          <p:nvPr/>
        </p:nvSpPr>
        <p:spPr>
          <a:xfrm>
            <a:off x="5082360" y="5751666"/>
            <a:ext cx="175438" cy="2803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B0E2D2-3868-DE96-8F75-84952EFD0955}"/>
              </a:ext>
            </a:extLst>
          </p:cNvPr>
          <p:cNvSpPr txBox="1"/>
          <p:nvPr/>
        </p:nvSpPr>
        <p:spPr>
          <a:xfrm>
            <a:off x="7161026" y="5441060"/>
            <a:ext cx="1669312" cy="369332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Slow !!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A686C1-4164-027F-1E00-FE5E1D778FE0}"/>
              </a:ext>
            </a:extLst>
          </p:cNvPr>
          <p:cNvSpPr txBox="1"/>
          <p:nvPr/>
        </p:nvSpPr>
        <p:spPr>
          <a:xfrm>
            <a:off x="7176972" y="4279053"/>
            <a:ext cx="1669312" cy="369332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Check price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9AABA1-E3A3-7C84-B4D5-105032349EDE}"/>
              </a:ext>
            </a:extLst>
          </p:cNvPr>
          <p:cNvSpPr txBox="1"/>
          <p:nvPr/>
        </p:nvSpPr>
        <p:spPr>
          <a:xfrm>
            <a:off x="7161025" y="6073999"/>
            <a:ext cx="1802221" cy="646331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Commit or release on failure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ED43DC-CDED-4A07-1580-9904661AF7FB}"/>
              </a:ext>
            </a:extLst>
          </p:cNvPr>
          <p:cNvSpPr txBox="1"/>
          <p:nvPr/>
        </p:nvSpPr>
        <p:spPr>
          <a:xfrm>
            <a:off x="7161026" y="4863141"/>
            <a:ext cx="1669312" cy="369332"/>
          </a:xfrm>
          <a:prstGeom prst="rect">
            <a:avLst/>
          </a:prstGeom>
          <a:noFill/>
          <a:ln w="158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Hold stock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1" dirty="0">
                <a:latin typeface="Bookman Old Style" panose="02050604050505020204" pitchFamily="18" charset="0"/>
              </a:rPr>
              <a:t>Broken Mode</a:t>
            </a:r>
            <a:endParaRPr sz="3200" b="1" i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Bookman Old Style" panose="02050604050505020204" pitchFamily="18" charset="0"/>
              </a:rPr>
              <a:t>The gateway accepts requests even when it’s already saturated (no queue cap) </a:t>
            </a:r>
          </a:p>
          <a:p>
            <a:r>
              <a:rPr sz="2000" dirty="0">
                <a:latin typeface="Bookman Old Style" panose="02050604050505020204" pitchFamily="18" charset="0"/>
              </a:rPr>
              <a:t>L</a:t>
            </a:r>
            <a:r>
              <a:rPr lang="en-US" sz="2000" dirty="0">
                <a:latin typeface="Bookman Old Style" panose="02050604050505020204" pitchFamily="18" charset="0"/>
              </a:rPr>
              <a:t>ong timeouts: gateway waits up to 60s on payment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Slow dependency: payment randomly sleeps several seconds and sometimes 500s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Mechanism of failure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Incoming rate exceeds payment capacity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Unbounded queue: calls to payment pile up in the gateway, new arrivals keep joining the queue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Bookman Old Style" panose="02050604050505020204" pitchFamily="18" charset="0"/>
              </a:rPr>
              <a:t>Many requests hit the long timeouts, then fail together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AI 生成的内容可能不正确。">
            <a:extLst>
              <a:ext uri="{FF2B5EF4-FFF2-40B4-BE49-F238E27FC236}">
                <a16:creationId xmlns:a16="http://schemas.microsoft.com/office/drawing/2014/main" id="{07550D20-E731-6AFC-24EE-09744E3B4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46" y="120466"/>
            <a:ext cx="8612164" cy="520897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4585D5-F1B7-19C2-C71E-9B43F820DFA7}"/>
              </a:ext>
            </a:extLst>
          </p:cNvPr>
          <p:cNvSpPr txBox="1"/>
          <p:nvPr/>
        </p:nvSpPr>
        <p:spPr>
          <a:xfrm>
            <a:off x="510363" y="5475767"/>
            <a:ext cx="7612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p50/p95 ramp to 60s </a:t>
            </a:r>
            <a:r>
              <a:rPr kumimoji="1" lang="en-US" altLang="zh-CN" dirty="0">
                <a:sym typeface="Wingdings" pitchFamily="2" charset="2"/>
              </a:rPr>
              <a:t> queue saturation + timeout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Failures: two big spikes while RPS stays low </a:t>
            </a:r>
            <a:r>
              <a:rPr kumimoji="1" lang="en-US" altLang="zh-CN" dirty="0">
                <a:sym typeface="Wingdings" pitchFamily="2" charset="2"/>
              </a:rPr>
              <a:t> gateway is busy waiting, then errors burst when timeout hit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ym typeface="Wingdings" pitchFamily="2" charset="2"/>
              </a:rPr>
              <a:t>200 Users, ramp at rate 20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8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200" b="1" i="1" dirty="0">
                <a:latin typeface="Bookman Old Style" panose="02050604050505020204" pitchFamily="18" charset="0"/>
              </a:rPr>
              <a:t>Fix: Fail-Fast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9540"/>
          </a:xfrm>
        </p:spPr>
        <p:txBody>
          <a:bodyPr>
            <a:normAutofit/>
          </a:bodyPr>
          <a:lstStyle/>
          <a:p>
            <a:r>
              <a:rPr sz="2000" dirty="0">
                <a:latin typeface="Bookman Old Style" panose="02050604050505020204" pitchFamily="18" charset="0"/>
              </a:rPr>
              <a:t>Bound the pending queue at the gateway with MAX_QUEUE (e.g., 150)</a:t>
            </a:r>
          </a:p>
          <a:p>
            <a:r>
              <a:rPr sz="2000" dirty="0">
                <a:latin typeface="Bookman Old Style" panose="02050604050505020204" pitchFamily="18" charset="0"/>
              </a:rPr>
              <a:t>When full → return HTTP 503 immediately (don’t enqueue)</a:t>
            </a:r>
          </a:p>
          <a:p>
            <a:r>
              <a:rPr sz="2000" dirty="0">
                <a:latin typeface="Bookman Old Style" panose="02050604050505020204" pitchFamily="18" charset="0"/>
              </a:rPr>
              <a:t>Keep short downstream timeouts (2–5s) and release inventory on failure</a:t>
            </a:r>
          </a:p>
          <a:p>
            <a:r>
              <a:rPr sz="2000" dirty="0">
                <a:latin typeface="Bookman Old Style" panose="02050604050505020204" pitchFamily="18" charset="0"/>
              </a:rPr>
              <a:t>Trade-off: more fast 503s under overload, but no meltdown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188D91D-39C0-B2A8-8D57-8F524FD2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 descr="电脑萤幕画面&#10;&#10;AI 生成的内容可能不正确。">
            <a:extLst>
              <a:ext uri="{FF2B5EF4-FFF2-40B4-BE49-F238E27FC236}">
                <a16:creationId xmlns:a16="http://schemas.microsoft.com/office/drawing/2014/main" id="{EE431967-2DDE-868D-DFEA-B83EBE96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9" y="168312"/>
            <a:ext cx="8827731" cy="53393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00994F-6849-C258-64B8-2EED8646DF47}"/>
              </a:ext>
            </a:extLst>
          </p:cNvPr>
          <p:cNvSpPr txBox="1"/>
          <p:nvPr/>
        </p:nvSpPr>
        <p:spPr>
          <a:xfrm>
            <a:off x="409353" y="5660032"/>
            <a:ext cx="83252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Locust: p50 ≈ 0 </a:t>
            </a:r>
            <a:r>
              <a:rPr lang="en-US" altLang="zh-CN" dirty="0" err="1"/>
              <a:t>ms</a:t>
            </a:r>
            <a:r>
              <a:rPr lang="en-US" altLang="zh-CN" dirty="0"/>
              <a:t> most of the time (instant 503s), periodic p95 ≈ 5–6 s (payment timeout)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Interpretation: graceful degradation instead of collapse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330</Words>
  <Application>Microsoft Macintosh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Wingdings</vt:lpstr>
      <vt:lpstr>Office Theme</vt:lpstr>
      <vt:lpstr>CS6650 Midterm Project Shopping Microservice Under Load</vt:lpstr>
      <vt:lpstr>Architecture </vt:lpstr>
      <vt:lpstr>Broken Mode</vt:lpstr>
      <vt:lpstr>PowerPoint 演示文稿</vt:lpstr>
      <vt:lpstr>Fix: Fail-Fast 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Huining Yu</cp:lastModifiedBy>
  <cp:revision>4</cp:revision>
  <dcterms:created xsi:type="dcterms:W3CDTF">2013-01-27T09:14:16Z</dcterms:created>
  <dcterms:modified xsi:type="dcterms:W3CDTF">2025-10-23T23:13:35Z</dcterms:modified>
  <cp:category/>
</cp:coreProperties>
</file>