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27" y="-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07275-F3D4-412B-BD2F-6F302585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3F1A66-26C3-4EDD-8025-AF161732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572518-ABDF-40B8-9A45-4369574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54A742-AED3-41E4-858F-D56FDBE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9C6F7B-1E17-43DD-956D-95FCECC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7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D9895-8FEB-439A-8ED9-D8E2C0F9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7C3484-9459-462E-AB72-C0902975F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908FC-6284-4DFA-8F2A-4CF0B916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A9BB56-E4FF-4374-97CD-0D898B2D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A78FA4-C4E5-4856-A17B-07EF9AC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C1043E-663F-4BB0-B34C-EF00BA8A1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1EE7CB-1F31-40FD-8BC2-2E62811F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64AD6E-085A-4480-808E-A77EBD0D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19A3B6-9057-4DA1-B02A-DFB04C9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D009C4-235B-43C3-901D-4C5C320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D0252-FCD2-40BA-B33E-5B1B9EC5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2BB4E-357A-410E-86D2-54AA1FF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54E655-559B-4866-8E2A-A2328E0D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D18D9-60BF-463B-90AC-D9AAFCC9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A3A038-2AB2-4A96-A7C2-A255921B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8581D-D7AE-4F0E-B989-7FFCB361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601AF8-26E4-4D11-B42D-B81C3775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3C733B-8CF5-49D5-A91D-4B2F8007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A2829F-059C-4368-BE6A-B8FBCA3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7042CC-0FFC-4FA7-9212-D0F1725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59E1C-B5CC-4D24-8106-5156E0B1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61B13C-3221-403C-9296-E39999847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4F3C78-E8CB-48F9-A628-A0F46008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79ED46-E54F-4F70-8B2F-3B4C75C8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C5DC04-44A0-4228-9127-26E01A1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FFBD54-1A88-4CF3-A241-134B607F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3A6B6-45E7-44B5-A861-2DE7739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FD1FAD-B812-4DBA-A8A1-7352525E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290447-39C5-43F9-AE90-A2FC10A2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090F67-A678-4425-A971-58AD73D2A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27EC2A-67E2-4E5F-961C-3FF5A391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946F80-CAB3-4E73-81C1-7593B1C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7ABEA3-09A9-41A6-8CE3-A39B7070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5133FD-AC27-43DF-A2FD-125DAD8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BB91B-09D2-484F-B631-3CDEAEBE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88B512-7989-4251-8EBB-3852E57E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C4C5F0-68B4-48CA-BC18-E9225384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B9BFAE-92D6-4E2E-B8A0-221FE86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DC26B8-E13F-455C-A110-B52AC474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97B167-3C5C-4377-A276-25AEBE07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7988CA-5BD7-45C9-981D-A6F64EE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4EA5D-B8F8-499D-9BDE-A2DD557B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22C7D-EF16-4652-870D-3D342FC2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00847A-78C6-4CEB-8195-E06C0624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E294D9-77BE-4F2F-8CFE-80211B44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5CAB0E-C975-45AD-9F94-68C1755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F056D0-D344-48EE-B223-BEA3639B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FD8E8-DE28-455C-8648-FDAEADDE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07CFA7-EFD6-40A1-B59D-2AFE2BCBE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F5791E-3D62-41B5-AD06-DB0E9D4D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04A272-6CCB-4A78-B844-AD583545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81AA78-BA78-4128-A963-6A53005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CECBD3-30AE-45EB-8530-4B1346B5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BC95AD-056A-49EC-A2DC-172A9A9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560A4F-FE30-4856-BE3B-2E43FBA5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E28FB8-9104-477B-8439-CC0E5FA33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4A50-ADA1-4FEC-940B-35772D488234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D07EE7-DCB9-42C0-B5A1-F3CF47ED0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A6A29-F3FC-48FB-9F90-95965630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9BFB-19DF-4308-874D-6F96FD28CE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Exclamation_Circle_Red.sv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xmlns="" id="{3290E1E3-EA9E-4EE8-A030-C0AE1D92C0BC}"/>
              </a:ext>
            </a:extLst>
          </p:cNvPr>
          <p:cNvSpPr/>
          <p:nvPr/>
        </p:nvSpPr>
        <p:spPr>
          <a:xfrm>
            <a:off x="268648" y="3591110"/>
            <a:ext cx="3841542" cy="1903154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xmlns="" id="{7BA853ED-3510-4691-8357-3A678AD87A11}"/>
              </a:ext>
            </a:extLst>
          </p:cNvPr>
          <p:cNvSpPr/>
          <p:nvPr/>
        </p:nvSpPr>
        <p:spPr>
          <a:xfrm>
            <a:off x="8147144" y="3583359"/>
            <a:ext cx="3841542" cy="1903154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xmlns="" id="{AA0C738E-E040-41D9-859C-F1EE9DA8126A}"/>
              </a:ext>
            </a:extLst>
          </p:cNvPr>
          <p:cNvSpPr/>
          <p:nvPr/>
        </p:nvSpPr>
        <p:spPr>
          <a:xfrm>
            <a:off x="4204911" y="3597132"/>
            <a:ext cx="3841542" cy="1903154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16D58314-9D25-4138-9C18-3FE29CB9C754}"/>
              </a:ext>
            </a:extLst>
          </p:cNvPr>
          <p:cNvSpPr/>
          <p:nvPr/>
        </p:nvSpPr>
        <p:spPr>
          <a:xfrm>
            <a:off x="246043" y="5580955"/>
            <a:ext cx="2919365" cy="1182108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91B3CAE0-8BB2-432F-8AD9-A318EC6D072B}"/>
              </a:ext>
            </a:extLst>
          </p:cNvPr>
          <p:cNvSpPr/>
          <p:nvPr/>
        </p:nvSpPr>
        <p:spPr>
          <a:xfrm>
            <a:off x="3250284" y="5580242"/>
            <a:ext cx="5518929" cy="1182822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2309EF20-2BC7-4EF7-9C14-40DB5CDCD724}"/>
              </a:ext>
            </a:extLst>
          </p:cNvPr>
          <p:cNvSpPr/>
          <p:nvPr/>
        </p:nvSpPr>
        <p:spPr>
          <a:xfrm>
            <a:off x="8879511" y="5571300"/>
            <a:ext cx="3110668" cy="1191763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FC4D2590-711B-4289-8A2E-FA74322DD110}"/>
              </a:ext>
            </a:extLst>
          </p:cNvPr>
          <p:cNvSpPr/>
          <p:nvPr/>
        </p:nvSpPr>
        <p:spPr>
          <a:xfrm>
            <a:off x="246044" y="2185921"/>
            <a:ext cx="6102349" cy="1325631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9194306-13AF-4A72-B353-2CD5C7151C64}"/>
              </a:ext>
            </a:extLst>
          </p:cNvPr>
          <p:cNvSpPr/>
          <p:nvPr/>
        </p:nvSpPr>
        <p:spPr>
          <a:xfrm>
            <a:off x="6460671" y="2184993"/>
            <a:ext cx="5529508" cy="1346200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FC2878C-8B4E-4710-B6EA-E77FCD57B2D7}"/>
              </a:ext>
            </a:extLst>
          </p:cNvPr>
          <p:cNvSpPr txBox="1"/>
          <p:nvPr/>
        </p:nvSpPr>
        <p:spPr>
          <a:xfrm>
            <a:off x="6504505" y="2190087"/>
            <a:ext cx="552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Affiliate Benefits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0CA2EC-5B16-4004-80AD-170FE26C5B95}"/>
              </a:ext>
            </a:extLst>
          </p:cNvPr>
          <p:cNvSpPr/>
          <p:nvPr/>
        </p:nvSpPr>
        <p:spPr>
          <a:xfrm>
            <a:off x="0" y="-5585"/>
            <a:ext cx="12192000" cy="1059255"/>
          </a:xfrm>
          <a:prstGeom prst="rect">
            <a:avLst/>
          </a:prstGeom>
          <a:solidFill>
            <a:srgbClr val="1919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3B8EB2-E967-49A8-AD63-B8A6943DF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243701" cy="697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C7E791-4866-444D-BAE1-4B410CDBEC22}"/>
              </a:ext>
            </a:extLst>
          </p:cNvPr>
          <p:cNvSpPr txBox="1"/>
          <p:nvPr/>
        </p:nvSpPr>
        <p:spPr>
          <a:xfrm>
            <a:off x="9806509" y="94937"/>
            <a:ext cx="20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Songwriter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135107-DFDB-47DD-A7D3-B1E3D2FB3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288" y="131351"/>
            <a:ext cx="264891" cy="2877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D85A579-8B81-40D4-B39B-7D7C78B8693E}"/>
              </a:ext>
            </a:extLst>
          </p:cNvPr>
          <p:cNvSpPr/>
          <p:nvPr/>
        </p:nvSpPr>
        <p:spPr>
          <a:xfrm>
            <a:off x="0" y="952631"/>
            <a:ext cx="12192000" cy="472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17FAB4-5EFB-4A6C-A4A0-84608666297A}"/>
              </a:ext>
            </a:extLst>
          </p:cNvPr>
          <p:cNvSpPr txBox="1"/>
          <p:nvPr/>
        </p:nvSpPr>
        <p:spPr>
          <a:xfrm>
            <a:off x="271606" y="1002031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0850B4-A99C-4B09-8E54-6E0D8E136F72}"/>
              </a:ext>
            </a:extLst>
          </p:cNvPr>
          <p:cNvSpPr txBox="1"/>
          <p:nvPr/>
        </p:nvSpPr>
        <p:spPr>
          <a:xfrm>
            <a:off x="1897924" y="1002031"/>
            <a:ext cx="12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639EAD4-EABE-4D3B-A334-97E2CB500D9C}"/>
              </a:ext>
            </a:extLst>
          </p:cNvPr>
          <p:cNvSpPr txBox="1"/>
          <p:nvPr/>
        </p:nvSpPr>
        <p:spPr>
          <a:xfrm>
            <a:off x="3089627" y="1002031"/>
            <a:ext cx="18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Royalties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AD6A7A-7FE2-4FA6-B090-6A81274ED1CD}"/>
              </a:ext>
            </a:extLst>
          </p:cNvPr>
          <p:cNvSpPr txBox="1"/>
          <p:nvPr/>
        </p:nvSpPr>
        <p:spPr>
          <a:xfrm>
            <a:off x="0" y="1435890"/>
            <a:ext cx="12192000" cy="61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30A"/>
                </a:solidFill>
              </a:rPr>
              <a:t>Dashboard</a:t>
            </a:r>
          </a:p>
          <a:p>
            <a:pPr algn="ctr"/>
            <a:endParaRPr lang="en-US" sz="600" dirty="0">
              <a:solidFill>
                <a:srgbClr val="FF53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70CEA02-D4AE-462E-B121-38741CBB27F3}"/>
              </a:ext>
            </a:extLst>
          </p:cNvPr>
          <p:cNvSpPr txBox="1"/>
          <p:nvPr/>
        </p:nvSpPr>
        <p:spPr>
          <a:xfrm>
            <a:off x="202168" y="1661199"/>
            <a:ext cx="297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ato"/>
              </a:rPr>
              <a:t>Songwriter Name</a:t>
            </a:r>
          </a:p>
          <a:p>
            <a:r>
              <a:rPr lang="en-US" sz="900" dirty="0">
                <a:latin typeface="Lato"/>
              </a:rPr>
              <a:t>Stage Name / Alias: Entered Stage Name Here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Lato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5D9A5F2-F7D4-4A77-9BA4-606811649829}"/>
              </a:ext>
            </a:extLst>
          </p:cNvPr>
          <p:cNvSpPr txBox="1"/>
          <p:nvPr/>
        </p:nvSpPr>
        <p:spPr>
          <a:xfrm>
            <a:off x="350258" y="2218895"/>
            <a:ext cx="6110413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Important Messages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706E136-4154-4617-94B2-246A5F9037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98" y="2681838"/>
            <a:ext cx="1615853" cy="433557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F47F96B9-E365-434D-9C04-AA91A855A2CC}"/>
              </a:ext>
            </a:extLst>
          </p:cNvPr>
          <p:cNvSpPr txBox="1"/>
          <p:nvPr/>
        </p:nvSpPr>
        <p:spPr>
          <a:xfrm>
            <a:off x="8257696" y="2640602"/>
            <a:ext cx="3732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Need distribution or publishing administrative services? Click here for $29 album distribution and $20 Pro Publishing!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xmlns="" id="{2357DE6A-6A5C-4B2D-97D7-DC6CB0569EDD}"/>
              </a:ext>
            </a:extLst>
          </p:cNvPr>
          <p:cNvSpPr/>
          <p:nvPr/>
        </p:nvSpPr>
        <p:spPr>
          <a:xfrm>
            <a:off x="10715440" y="3197444"/>
            <a:ext cx="1011329" cy="2182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7DCD96E7-E12E-4713-84A9-AE08205FA05F}"/>
              </a:ext>
            </a:extLst>
          </p:cNvPr>
          <p:cNvSpPr txBox="1"/>
          <p:nvPr/>
        </p:nvSpPr>
        <p:spPr>
          <a:xfrm>
            <a:off x="10700284" y="3207721"/>
            <a:ext cx="1060368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accent1"/>
                </a:solidFill>
                <a:latin typeface="Lato"/>
              </a:rPr>
              <a:t>LEARN MORE</a:t>
            </a:r>
            <a:endParaRPr lang="en-US" sz="700" b="1" dirty="0">
              <a:solidFill>
                <a:schemeClr val="accent1"/>
              </a:solidFill>
              <a:latin typeface="Lato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E5570F8D-44EA-430F-849E-18CF496E20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5" y="1694108"/>
            <a:ext cx="178557" cy="17844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1657AAB-FAFC-45E7-8222-6071C1360B4D}"/>
              </a:ext>
            </a:extLst>
          </p:cNvPr>
          <p:cNvSpPr txBox="1"/>
          <p:nvPr/>
        </p:nvSpPr>
        <p:spPr>
          <a:xfrm>
            <a:off x="9414370" y="1690107"/>
            <a:ext cx="260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Lato"/>
              </a:rPr>
              <a:t>               </a:t>
            </a:r>
            <a:r>
              <a:rPr lang="en-US" sz="1000" dirty="0" smtClean="0">
                <a:latin typeface="Lato"/>
              </a:rPr>
              <a:t> </a:t>
            </a:r>
            <a:r>
              <a:rPr lang="en-US" sz="1000" dirty="0">
                <a:latin typeface="Lato"/>
              </a:rPr>
              <a:t>IPI Name #:     </a:t>
            </a:r>
            <a:r>
              <a:rPr lang="en-US" sz="1000" dirty="0" smtClean="0">
                <a:latin typeface="Lato"/>
              </a:rPr>
              <a:t>123456789</a:t>
            </a:r>
          </a:p>
          <a:p>
            <a:pPr algn="r"/>
            <a:r>
              <a:rPr lang="en-US" sz="1000" dirty="0" smtClean="0">
                <a:latin typeface="Lato"/>
              </a:rPr>
              <a:t>AllTrack Affiliate ID #:         </a:t>
            </a:r>
            <a:r>
              <a:rPr lang="en-US" sz="1000" dirty="0">
                <a:latin typeface="Lato"/>
              </a:rPr>
              <a:t>AT36789</a:t>
            </a:r>
            <a:endParaRPr lang="en-US" sz="1000" dirty="0">
              <a:latin typeface="Lato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DA3A07A0-DB12-45C8-80D7-AC6C4CE93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28" y="1717635"/>
            <a:ext cx="178557" cy="17844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5133095-D2E1-4DFC-BBCC-6CB0AA086D38}"/>
              </a:ext>
            </a:extLst>
          </p:cNvPr>
          <p:cNvSpPr txBox="1"/>
          <p:nvPr/>
        </p:nvSpPr>
        <p:spPr>
          <a:xfrm>
            <a:off x="8257696" y="3606101"/>
            <a:ext cx="385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Live Performances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F6DA755-72A0-4EE0-AD17-C01C64F4B2FC}"/>
              </a:ext>
            </a:extLst>
          </p:cNvPr>
          <p:cNvSpPr txBox="1"/>
          <p:nvPr/>
        </p:nvSpPr>
        <p:spPr>
          <a:xfrm>
            <a:off x="8146976" y="4203821"/>
            <a:ext cx="382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F0ADEE5-C27B-49CE-AC1F-49AF2A54B0FF}"/>
              </a:ext>
            </a:extLst>
          </p:cNvPr>
          <p:cNvSpPr txBox="1"/>
          <p:nvPr/>
        </p:nvSpPr>
        <p:spPr>
          <a:xfrm>
            <a:off x="4239913" y="4240988"/>
            <a:ext cx="190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$2,500</a:t>
            </a:r>
            <a:endParaRPr 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D48391C-F2A7-49BE-BC5D-A4B99BA234E6}"/>
              </a:ext>
            </a:extLst>
          </p:cNvPr>
          <p:cNvSpPr txBox="1"/>
          <p:nvPr/>
        </p:nvSpPr>
        <p:spPr>
          <a:xfrm>
            <a:off x="4305434" y="3609213"/>
            <a:ext cx="3841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My Royalties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35423DB-DEB9-49A2-B500-E8C3182ED7E3}"/>
              </a:ext>
            </a:extLst>
          </p:cNvPr>
          <p:cNvSpPr txBox="1"/>
          <p:nvPr/>
        </p:nvSpPr>
        <p:spPr>
          <a:xfrm>
            <a:off x="4239359" y="4024243"/>
            <a:ext cx="384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            Last 12 Months       </a:t>
            </a:r>
            <a:r>
              <a:rPr lang="en-US" sz="1100" dirty="0" smtClean="0">
                <a:latin typeface="Lato"/>
              </a:rPr>
              <a:t>                     </a:t>
            </a:r>
            <a:r>
              <a:rPr lang="en-US" sz="1100" dirty="0">
                <a:latin typeface="Lato"/>
              </a:rPr>
              <a:t>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97B192-1F04-48B9-852C-F0972F0DE23B}"/>
              </a:ext>
            </a:extLst>
          </p:cNvPr>
          <p:cNvSpPr txBox="1"/>
          <p:nvPr/>
        </p:nvSpPr>
        <p:spPr>
          <a:xfrm>
            <a:off x="6895781" y="4283904"/>
            <a:ext cx="620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4Q18</a:t>
            </a:r>
          </a:p>
          <a:p>
            <a:r>
              <a:rPr lang="en-US" sz="1400" u="sng" dirty="0"/>
              <a:t>1Q19</a:t>
            </a:r>
          </a:p>
          <a:p>
            <a:r>
              <a:rPr lang="en-US" sz="1400" u="sng" dirty="0"/>
              <a:t>2Q19</a:t>
            </a:r>
          </a:p>
          <a:p>
            <a:r>
              <a:rPr lang="en-US" sz="1400" u="sng" dirty="0"/>
              <a:t>3Q19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F1FE643-B5C6-44BA-BD82-ED14555ED5FD}"/>
              </a:ext>
            </a:extLst>
          </p:cNvPr>
          <p:cNvSpPr txBox="1"/>
          <p:nvPr/>
        </p:nvSpPr>
        <p:spPr>
          <a:xfrm>
            <a:off x="350258" y="3606982"/>
            <a:ext cx="4268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My Songs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882155A-CF2C-4BA1-A745-0C178582F5E5}"/>
              </a:ext>
            </a:extLst>
          </p:cNvPr>
          <p:cNvSpPr txBox="1"/>
          <p:nvPr/>
        </p:nvSpPr>
        <p:spPr>
          <a:xfrm>
            <a:off x="165177" y="4233744"/>
            <a:ext cx="2168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10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1694E6EE-4013-490C-84F4-A2C6FBDBF0F7}"/>
              </a:ext>
            </a:extLst>
          </p:cNvPr>
          <p:cNvSpPr/>
          <p:nvPr/>
        </p:nvSpPr>
        <p:spPr>
          <a:xfrm>
            <a:off x="626123" y="4942569"/>
            <a:ext cx="1326860" cy="332924"/>
          </a:xfrm>
          <a:prstGeom prst="roundRect">
            <a:avLst>
              <a:gd name="adj" fmla="val 50000"/>
            </a:avLst>
          </a:prstGeom>
          <a:solidFill>
            <a:srgbClr val="FF530A"/>
          </a:solidFill>
          <a:ln>
            <a:solidFill>
              <a:srgbClr val="FF5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EACB42FB-9C4D-42AB-B6BC-0382107FD41A}"/>
              </a:ext>
            </a:extLst>
          </p:cNvPr>
          <p:cNvSpPr txBox="1"/>
          <p:nvPr/>
        </p:nvSpPr>
        <p:spPr>
          <a:xfrm>
            <a:off x="170084" y="4018517"/>
            <a:ext cx="2175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"/>
              </a:rPr>
              <a:t>Songs Registered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2B6E9D8-FE55-40FF-879F-C6103F84DDA5}"/>
              </a:ext>
            </a:extLst>
          </p:cNvPr>
          <p:cNvSpPr txBox="1"/>
          <p:nvPr/>
        </p:nvSpPr>
        <p:spPr>
          <a:xfrm rot="10800000" flipV="1">
            <a:off x="684817" y="4993762"/>
            <a:ext cx="1200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Lato"/>
              </a:rPr>
              <a:t>REGISTER A SONG</a:t>
            </a:r>
            <a:endParaRPr lang="en-US" sz="8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705B7E52-70CF-403B-AFB2-FF50FA4D6E64}"/>
              </a:ext>
            </a:extLst>
          </p:cNvPr>
          <p:cNvSpPr txBox="1"/>
          <p:nvPr/>
        </p:nvSpPr>
        <p:spPr>
          <a:xfrm>
            <a:off x="358078" y="5966272"/>
            <a:ext cx="320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/>
              </a:rPr>
              <a:t>2Q19 Distribution                        11/15/19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F102AE4-E9A2-4F6B-858E-2BA80FF4C226}"/>
              </a:ext>
            </a:extLst>
          </p:cNvPr>
          <p:cNvSpPr txBox="1"/>
          <p:nvPr/>
        </p:nvSpPr>
        <p:spPr>
          <a:xfrm>
            <a:off x="347115" y="5600944"/>
            <a:ext cx="2909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Key Dates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F26B1309-3ECA-4DF5-8734-59F91CAA7B6E}"/>
              </a:ext>
            </a:extLst>
          </p:cNvPr>
          <p:cNvSpPr txBox="1"/>
          <p:nvPr/>
        </p:nvSpPr>
        <p:spPr>
          <a:xfrm>
            <a:off x="3324636" y="5607389"/>
            <a:ext cx="5518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Ask AllTrack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038108-666F-4FE5-8FBA-21E22D97C9EE}"/>
              </a:ext>
            </a:extLst>
          </p:cNvPr>
          <p:cNvSpPr txBox="1"/>
          <p:nvPr/>
        </p:nvSpPr>
        <p:spPr>
          <a:xfrm>
            <a:off x="3332920" y="5943934"/>
            <a:ext cx="5273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/>
              </a:rPr>
              <a:t>04/15/19     Where are my cue sheets?	                                                        New </a:t>
            </a:r>
          </a:p>
          <a:p>
            <a:r>
              <a:rPr lang="en-US" sz="1050" dirty="0">
                <a:latin typeface="Lato"/>
              </a:rPr>
              <a:t>03/25/19     I just registered a song but don’t see it online                                    Closed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E9306E5-1D62-4BCA-B29D-B40AC438ADF0}"/>
              </a:ext>
            </a:extLst>
          </p:cNvPr>
          <p:cNvSpPr txBox="1"/>
          <p:nvPr/>
        </p:nvSpPr>
        <p:spPr>
          <a:xfrm>
            <a:off x="8897324" y="5614120"/>
            <a:ext cx="311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/>
              </a:rPr>
              <a:t>Common Shareholders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AC99143-BD8D-4B81-9F66-9EEB8ED293D6}"/>
              </a:ext>
            </a:extLst>
          </p:cNvPr>
          <p:cNvSpPr txBox="1"/>
          <p:nvPr/>
        </p:nvSpPr>
        <p:spPr>
          <a:xfrm>
            <a:off x="8913905" y="5891805"/>
            <a:ext cx="2755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/>
              </a:rPr>
              <a:t>CD Baby AllTrack Publisher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6B134498-F55E-457E-9E39-3EF5363689EA}"/>
              </a:ext>
            </a:extLst>
          </p:cNvPr>
          <p:cNvSpPr txBox="1"/>
          <p:nvPr/>
        </p:nvSpPr>
        <p:spPr>
          <a:xfrm>
            <a:off x="8920255" y="6115368"/>
            <a:ext cx="2755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/>
              </a:rPr>
              <a:t>Sophie Marie 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AF452FC1-D017-47AA-BA70-8DC2D0DB1558}"/>
              </a:ext>
            </a:extLst>
          </p:cNvPr>
          <p:cNvSpPr txBox="1"/>
          <p:nvPr/>
        </p:nvSpPr>
        <p:spPr>
          <a:xfrm>
            <a:off x="8147664" y="4040670"/>
            <a:ext cx="385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"/>
              </a:rPr>
              <a:t>Life to 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7904F7E-CDF1-47AD-B86F-347F036C02BC}"/>
              </a:ext>
            </a:extLst>
          </p:cNvPr>
          <p:cNvSpPr txBox="1"/>
          <p:nvPr/>
        </p:nvSpPr>
        <p:spPr>
          <a:xfrm>
            <a:off x="306424" y="2501111"/>
            <a:ext cx="588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  </a:t>
            </a:r>
            <a:r>
              <a:rPr lang="en-US" sz="1100" dirty="0">
                <a:latin typeface="Lato"/>
              </a:rPr>
              <a:t>You have not setup your account to receive royalties, edit your profile to setup direct deposit and the appropriate tax documents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ato"/>
              </a:rPr>
              <a:t>Your song “</a:t>
            </a:r>
            <a:r>
              <a:rPr lang="en-US" sz="1100" dirty="0" err="1">
                <a:latin typeface="Lato"/>
              </a:rPr>
              <a:t>WeWork</a:t>
            </a:r>
            <a:r>
              <a:rPr lang="en-US" sz="1100" dirty="0">
                <a:latin typeface="Lato"/>
              </a:rPr>
              <a:t> Coffee” has been registered!  AllTrack Song ID #1234567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ato"/>
              </a:rPr>
              <a:t>Did you know you’re owed royalties when you perform your songs live? Be sure to tell us about your live performances!</a:t>
            </a:r>
            <a:endParaRPr lang="en-US" sz="1100" u="sng" dirty="0">
              <a:solidFill>
                <a:schemeClr val="accent1"/>
              </a:solidFill>
              <a:latin typeface="Lato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184724F-4A30-41A1-B0D6-B0F53B8D7D0D}"/>
              </a:ext>
            </a:extLst>
          </p:cNvPr>
          <p:cNvCxnSpPr>
            <a:cxnSpLocks/>
          </p:cNvCxnSpPr>
          <p:nvPr/>
        </p:nvCxnSpPr>
        <p:spPr>
          <a:xfrm flipV="1">
            <a:off x="425450" y="2440640"/>
            <a:ext cx="5670550" cy="389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75A7314B-88B9-4753-8E71-0D3120708537}"/>
              </a:ext>
            </a:extLst>
          </p:cNvPr>
          <p:cNvCxnSpPr>
            <a:cxnSpLocks/>
          </p:cNvCxnSpPr>
          <p:nvPr/>
        </p:nvCxnSpPr>
        <p:spPr>
          <a:xfrm>
            <a:off x="6592598" y="2448519"/>
            <a:ext cx="5203345" cy="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00B756A3-B13C-425F-B754-3267435F4A68}"/>
              </a:ext>
            </a:extLst>
          </p:cNvPr>
          <p:cNvCxnSpPr>
            <a:cxnSpLocks/>
          </p:cNvCxnSpPr>
          <p:nvPr/>
        </p:nvCxnSpPr>
        <p:spPr>
          <a:xfrm flipV="1">
            <a:off x="425450" y="3855511"/>
            <a:ext cx="3506438" cy="24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9587315-80E2-4A32-BCB2-1FEACD7C04E8}"/>
              </a:ext>
            </a:extLst>
          </p:cNvPr>
          <p:cNvCxnSpPr>
            <a:cxnSpLocks/>
          </p:cNvCxnSpPr>
          <p:nvPr/>
        </p:nvCxnSpPr>
        <p:spPr>
          <a:xfrm flipV="1">
            <a:off x="4387850" y="3876814"/>
            <a:ext cx="3492500" cy="161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8D33858E-D6A2-4CEC-9C60-AC9EAA3B575C}"/>
              </a:ext>
            </a:extLst>
          </p:cNvPr>
          <p:cNvCxnSpPr>
            <a:cxnSpLocks/>
          </p:cNvCxnSpPr>
          <p:nvPr/>
        </p:nvCxnSpPr>
        <p:spPr>
          <a:xfrm flipV="1">
            <a:off x="8364824" y="3877576"/>
            <a:ext cx="3445281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B955A69-02DE-44B6-96A3-8283793BF559}"/>
              </a:ext>
            </a:extLst>
          </p:cNvPr>
          <p:cNvCxnSpPr>
            <a:cxnSpLocks/>
          </p:cNvCxnSpPr>
          <p:nvPr/>
        </p:nvCxnSpPr>
        <p:spPr>
          <a:xfrm flipV="1">
            <a:off x="425450" y="5884220"/>
            <a:ext cx="2592696" cy="16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8FDE4E9-C57A-48B0-9045-9EFB8919C03D}"/>
              </a:ext>
            </a:extLst>
          </p:cNvPr>
          <p:cNvCxnSpPr>
            <a:cxnSpLocks/>
          </p:cNvCxnSpPr>
          <p:nvPr/>
        </p:nvCxnSpPr>
        <p:spPr>
          <a:xfrm>
            <a:off x="3378600" y="5856096"/>
            <a:ext cx="5187550" cy="97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0F0BEFE0-7A57-4B5B-A5CA-3850920196FA}"/>
              </a:ext>
            </a:extLst>
          </p:cNvPr>
          <p:cNvCxnSpPr>
            <a:cxnSpLocks/>
          </p:cNvCxnSpPr>
          <p:nvPr/>
        </p:nvCxnSpPr>
        <p:spPr>
          <a:xfrm flipV="1">
            <a:off x="8985250" y="5856262"/>
            <a:ext cx="2781300" cy="2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BC84D312-BE2F-4D08-A437-91E3AA54CF86}"/>
              </a:ext>
            </a:extLst>
          </p:cNvPr>
          <p:cNvCxnSpPr>
            <a:cxnSpLocks/>
          </p:cNvCxnSpPr>
          <p:nvPr/>
        </p:nvCxnSpPr>
        <p:spPr>
          <a:xfrm>
            <a:off x="2212572" y="3993103"/>
            <a:ext cx="0" cy="13230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E281BD9D-0FAF-4371-9ACC-E1009D775A6D}"/>
              </a:ext>
            </a:extLst>
          </p:cNvPr>
          <p:cNvSpPr txBox="1"/>
          <p:nvPr/>
        </p:nvSpPr>
        <p:spPr>
          <a:xfrm>
            <a:off x="2337697" y="4013575"/>
            <a:ext cx="1700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"/>
              </a:rPr>
              <a:t>Cue Sheets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558EBDD-B000-498A-9C6C-C827E97A0B30}"/>
              </a:ext>
            </a:extLst>
          </p:cNvPr>
          <p:cNvSpPr txBox="1"/>
          <p:nvPr/>
        </p:nvSpPr>
        <p:spPr>
          <a:xfrm rot="10800000" flipV="1">
            <a:off x="7279836" y="6428020"/>
            <a:ext cx="124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530A"/>
                </a:solidFill>
                <a:latin typeface="Lato"/>
              </a:rPr>
              <a:t>AFFILIATE FAQ’S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674C1897-90D6-440F-A4E7-689510CD1CA5}"/>
              </a:ext>
            </a:extLst>
          </p:cNvPr>
          <p:cNvCxnSpPr>
            <a:cxnSpLocks/>
          </p:cNvCxnSpPr>
          <p:nvPr/>
        </p:nvCxnSpPr>
        <p:spPr>
          <a:xfrm>
            <a:off x="6286114" y="3994386"/>
            <a:ext cx="0" cy="13230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xmlns="" id="{7192AF18-7A73-4781-82AA-61410D1A79A0}"/>
              </a:ext>
            </a:extLst>
          </p:cNvPr>
          <p:cNvSpPr/>
          <p:nvPr/>
        </p:nvSpPr>
        <p:spPr>
          <a:xfrm>
            <a:off x="2495543" y="4942137"/>
            <a:ext cx="1326860" cy="33292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5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3CE7162-2C88-4AD6-8EA6-689C439D0CE5}"/>
              </a:ext>
            </a:extLst>
          </p:cNvPr>
          <p:cNvSpPr txBox="1"/>
          <p:nvPr/>
        </p:nvSpPr>
        <p:spPr>
          <a:xfrm rot="10800000" flipV="1">
            <a:off x="2495543" y="5002276"/>
            <a:ext cx="1326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530A"/>
                </a:solidFill>
                <a:latin typeface="Lato"/>
              </a:rPr>
              <a:t>VIEW CUE SHEETS</a:t>
            </a:r>
            <a:endParaRPr lang="en-US" sz="800" b="1" dirty="0">
              <a:solidFill>
                <a:srgbClr val="FF530A"/>
              </a:solidFill>
              <a:latin typeface="Lato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xmlns="" id="{81457FD2-03C2-41D9-8061-E6915D899C4E}"/>
              </a:ext>
            </a:extLst>
          </p:cNvPr>
          <p:cNvSpPr/>
          <p:nvPr/>
        </p:nvSpPr>
        <p:spPr>
          <a:xfrm>
            <a:off x="9414370" y="4936337"/>
            <a:ext cx="1326860" cy="332924"/>
          </a:xfrm>
          <a:prstGeom prst="roundRect">
            <a:avLst>
              <a:gd name="adj" fmla="val 50000"/>
            </a:avLst>
          </a:prstGeom>
          <a:solidFill>
            <a:srgbClr val="FF530A"/>
          </a:solidFill>
          <a:ln>
            <a:solidFill>
              <a:srgbClr val="FF5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ADE1C83B-2274-4F9D-88D4-88C0E36A3106}"/>
              </a:ext>
            </a:extLst>
          </p:cNvPr>
          <p:cNvSpPr txBox="1"/>
          <p:nvPr/>
        </p:nvSpPr>
        <p:spPr>
          <a:xfrm rot="10800000" flipV="1">
            <a:off x="9473064" y="4992582"/>
            <a:ext cx="1200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Lato"/>
              </a:rPr>
              <a:t>REGISTER A SHOW</a:t>
            </a:r>
            <a:endParaRPr lang="en-US" sz="8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67C65F39-6C36-451D-8166-D68B4F11E23F}"/>
              </a:ext>
            </a:extLst>
          </p:cNvPr>
          <p:cNvSpPr txBox="1"/>
          <p:nvPr/>
        </p:nvSpPr>
        <p:spPr>
          <a:xfrm>
            <a:off x="2320562" y="4243923"/>
            <a:ext cx="167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10CE5EB0-4AC0-48E8-8861-8202D4B68F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528953" y="2534816"/>
            <a:ext cx="179642" cy="179642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6275119-7EA5-467D-9E68-3ADB246ABC69}"/>
              </a:ext>
            </a:extLst>
          </p:cNvPr>
          <p:cNvSpPr txBox="1"/>
          <p:nvPr/>
        </p:nvSpPr>
        <p:spPr>
          <a:xfrm>
            <a:off x="11010972" y="5620382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5967E51-41CC-4F8F-8040-C3085994AE4E}"/>
              </a:ext>
            </a:extLst>
          </p:cNvPr>
          <p:cNvSpPr txBox="1"/>
          <p:nvPr/>
        </p:nvSpPr>
        <p:spPr>
          <a:xfrm>
            <a:off x="11070389" y="3664995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E9C984A9-6E3A-48D0-887C-C2DAB222C4CD}"/>
              </a:ext>
            </a:extLst>
          </p:cNvPr>
          <p:cNvSpPr txBox="1"/>
          <p:nvPr/>
        </p:nvSpPr>
        <p:spPr>
          <a:xfrm>
            <a:off x="11036548" y="2242122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7CD2F05C-F1B9-4085-870E-4A60E10D988E}"/>
              </a:ext>
            </a:extLst>
          </p:cNvPr>
          <p:cNvSpPr txBox="1"/>
          <p:nvPr/>
        </p:nvSpPr>
        <p:spPr>
          <a:xfrm>
            <a:off x="5327247" y="2216722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7CB32326-32F4-4757-80DC-CF0FACEBF367}"/>
              </a:ext>
            </a:extLst>
          </p:cNvPr>
          <p:cNvSpPr txBox="1"/>
          <p:nvPr/>
        </p:nvSpPr>
        <p:spPr>
          <a:xfrm>
            <a:off x="7123752" y="3664662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2E98EFA0-D639-4906-BEFF-B2813D2ECD25}"/>
              </a:ext>
            </a:extLst>
          </p:cNvPr>
          <p:cNvSpPr txBox="1"/>
          <p:nvPr/>
        </p:nvSpPr>
        <p:spPr>
          <a:xfrm>
            <a:off x="3173167" y="3639262"/>
            <a:ext cx="833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0C62474E-3F7E-440D-9C48-6C5FAA5FA7AB}"/>
              </a:ext>
            </a:extLst>
          </p:cNvPr>
          <p:cNvSpPr txBox="1"/>
          <p:nvPr/>
        </p:nvSpPr>
        <p:spPr>
          <a:xfrm>
            <a:off x="2140619" y="5648466"/>
            <a:ext cx="957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20A64EB-0B71-4BF5-876D-7153C89C1537}"/>
              </a:ext>
            </a:extLst>
          </p:cNvPr>
          <p:cNvSpPr txBox="1"/>
          <p:nvPr/>
        </p:nvSpPr>
        <p:spPr>
          <a:xfrm>
            <a:off x="7849593" y="5633596"/>
            <a:ext cx="78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u="sng" dirty="0"/>
              <a:t>See All</a:t>
            </a:r>
          </a:p>
        </p:txBody>
      </p:sp>
      <p:sp>
        <p:nvSpPr>
          <p:cNvPr id="80" name="Rectangle: Rounded Corners 138">
            <a:extLst>
              <a:ext uri="{FF2B5EF4-FFF2-40B4-BE49-F238E27FC236}">
                <a16:creationId xmlns:a16="http://schemas.microsoft.com/office/drawing/2014/main" xmlns="" id="{7192AF18-7A73-4781-82AA-61410D1A79A0}"/>
              </a:ext>
            </a:extLst>
          </p:cNvPr>
          <p:cNvSpPr/>
          <p:nvPr/>
        </p:nvSpPr>
        <p:spPr>
          <a:xfrm>
            <a:off x="7231776" y="6368427"/>
            <a:ext cx="1326860" cy="33292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5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05B7E52-70CF-403B-AFB2-FF50FA4D6E64}"/>
              </a:ext>
            </a:extLst>
          </p:cNvPr>
          <p:cNvSpPr txBox="1"/>
          <p:nvPr/>
        </p:nvSpPr>
        <p:spPr>
          <a:xfrm>
            <a:off x="357022" y="6150642"/>
            <a:ext cx="294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/>
              </a:rPr>
              <a:t>3Q19 Distribution                        02/15/20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639EAD4-EABE-4D3B-A334-97E2CB500D9C}"/>
              </a:ext>
            </a:extLst>
          </p:cNvPr>
          <p:cNvSpPr txBox="1"/>
          <p:nvPr/>
        </p:nvSpPr>
        <p:spPr>
          <a:xfrm>
            <a:off x="4580807" y="1002871"/>
            <a:ext cx="18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Live Performances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558EBDD-B000-498A-9C6C-C827E97A0B30}"/>
              </a:ext>
            </a:extLst>
          </p:cNvPr>
          <p:cNvSpPr txBox="1"/>
          <p:nvPr/>
        </p:nvSpPr>
        <p:spPr>
          <a:xfrm rot="10800000" flipV="1">
            <a:off x="5830752" y="6428860"/>
            <a:ext cx="124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530A"/>
                </a:solidFill>
                <a:latin typeface="Lato"/>
              </a:rPr>
              <a:t>SUBMIT A QUESTION</a:t>
            </a:r>
            <a:endParaRPr lang="en-US" sz="800" b="1" dirty="0">
              <a:solidFill>
                <a:srgbClr val="FF530A"/>
              </a:solidFill>
              <a:latin typeface="Lato"/>
            </a:endParaRPr>
          </a:p>
        </p:txBody>
      </p:sp>
      <p:sp>
        <p:nvSpPr>
          <p:cNvPr id="88" name="Rectangle: Rounded Corners 138">
            <a:extLst>
              <a:ext uri="{FF2B5EF4-FFF2-40B4-BE49-F238E27FC236}">
                <a16:creationId xmlns:a16="http://schemas.microsoft.com/office/drawing/2014/main" xmlns="" id="{7192AF18-7A73-4781-82AA-61410D1A79A0}"/>
              </a:ext>
            </a:extLst>
          </p:cNvPr>
          <p:cNvSpPr/>
          <p:nvPr/>
        </p:nvSpPr>
        <p:spPr>
          <a:xfrm>
            <a:off x="5782692" y="6369267"/>
            <a:ext cx="1326860" cy="33292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53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200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Handy</dc:creator>
  <cp:lastModifiedBy>HBower</cp:lastModifiedBy>
  <cp:revision>146</cp:revision>
  <cp:lastPrinted>2019-04-15T22:20:21Z</cp:lastPrinted>
  <dcterms:created xsi:type="dcterms:W3CDTF">2019-04-10T17:23:26Z</dcterms:created>
  <dcterms:modified xsi:type="dcterms:W3CDTF">2019-05-15T23:31:01Z</dcterms:modified>
</cp:coreProperties>
</file>