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9" r:id="rId5"/>
    <p:sldId id="260" r:id="rId6"/>
    <p:sldId id="258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3FB9-1915-47B1-AD4D-752B4D543379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E79B-32F9-4500-8906-B6762AB9B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4899-2D39-414A-AF37-125EDA579E26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86D-57C4-4F58-B949-37D135A517AC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3140-D360-4926-B66E-A2CFAB526867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8B1-C524-4A31-97FA-2865C7D42C6A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E49D-2DBE-42B8-A317-831298CF68CD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C47-7179-495C-BDAE-84B33C2BA833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0D9-43BA-4981-9F07-F88B3AEC33F2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A055-0A92-451C-B4CC-1CFF3DF49E69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687-EF1E-4D31-9DEB-08113C9478A3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A655-FBDC-48FC-AE5E-520CC64F12E9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955-5752-4B48-9CB7-695DB332F65A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4278-265B-4B0A-9100-0A951AC96CF8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1E3-D445-4DCE-87A2-BA2335A23857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5D77-F303-4A90-88B6-6C5EB99B63E2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B0-674A-4C71-9513-ECC01333E87F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F747-6E6E-4D80-B286-26E38F4E19F8}" type="datetime1">
              <a:rPr lang="en-US" altLang="zh-CN" smtClean="0"/>
              <a:t>4/14/2017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3DA4-8447-4B0E-9BE1-C8176FA10B34}" type="datetime1">
              <a:rPr lang="en-US" altLang="zh-CN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058779"/>
            <a:ext cx="7766936" cy="2992057"/>
          </a:xfrm>
        </p:spPr>
        <p:txBody>
          <a:bodyPr/>
          <a:lstStyle/>
          <a:p>
            <a:r>
              <a:rPr lang="en-US" altLang="zh-CN" sz="6000" dirty="0" smtClean="0"/>
              <a:t>Compressing </a:t>
            </a:r>
            <a:br>
              <a:rPr lang="en-US" altLang="zh-CN" sz="6000" dirty="0" smtClean="0"/>
            </a:br>
            <a:r>
              <a:rPr lang="en-US" altLang="zh-CN" sz="6000" dirty="0" smtClean="0"/>
              <a:t>deep </a:t>
            </a:r>
            <a:r>
              <a:rPr lang="en-US" altLang="zh-CN" sz="6000" dirty="0"/>
              <a:t>neural network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Jackie Wu (</a:t>
            </a:r>
            <a:r>
              <a:rPr lang="en-US" altLang="zh-CN" dirty="0" err="1" smtClean="0"/>
              <a:t>Kan</a:t>
            </a:r>
            <a:r>
              <a:rPr lang="en-US" altLang="zh-CN" dirty="0" smtClean="0"/>
              <a:t> Wu)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4037541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 ip1 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078038"/>
            <a:ext cx="9744075" cy="3952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18" y="1186656"/>
            <a:ext cx="3848100" cy="54292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4037541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 ip1 Layer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" y="1844035"/>
            <a:ext cx="5852172" cy="4389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4" y="1808470"/>
            <a:ext cx="5852172" cy="4389129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232165"/>
              </p:ext>
            </p:extLst>
          </p:nvPr>
        </p:nvGraphicFramePr>
        <p:xfrm>
          <a:off x="677863" y="2160588"/>
          <a:ext cx="7685085" cy="164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764295771"/>
                    </a:ext>
                  </a:extLst>
                </a:gridCol>
                <a:gridCol w="1465897">
                  <a:extLst>
                    <a:ext uri="{9D8B030D-6E8A-4147-A177-3AD203B41FA5}">
                      <a16:colId xmlns:a16="http://schemas.microsoft.com/office/drawing/2014/main" val="3180513356"/>
                    </a:ext>
                  </a:extLst>
                </a:gridCol>
                <a:gridCol w="1537017">
                  <a:extLst>
                    <a:ext uri="{9D8B030D-6E8A-4147-A177-3AD203B41FA5}">
                      <a16:colId xmlns:a16="http://schemas.microsoft.com/office/drawing/2014/main" val="647865365"/>
                    </a:ext>
                  </a:extLst>
                </a:gridCol>
                <a:gridCol w="1569086">
                  <a:extLst>
                    <a:ext uri="{9D8B030D-6E8A-4147-A177-3AD203B41FA5}">
                      <a16:colId xmlns:a16="http://schemas.microsoft.com/office/drawing/2014/main" val="1024885648"/>
                    </a:ext>
                  </a:extLst>
                </a:gridCol>
                <a:gridCol w="1504948">
                  <a:extLst>
                    <a:ext uri="{9D8B030D-6E8A-4147-A177-3AD203B41FA5}">
                      <a16:colId xmlns:a16="http://schemas.microsoft.com/office/drawing/2014/main" val="887268008"/>
                    </a:ext>
                  </a:extLst>
                </a:gridCol>
              </a:tblGrid>
              <a:tr h="6033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original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Compression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 Saving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41643"/>
                  </a:ext>
                </a:extLst>
              </a:tr>
              <a:tr h="485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 ip1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 x 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16574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4733"/>
                  </a:ext>
                </a:extLst>
              </a:tr>
              <a:tr h="523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Compress</a:t>
                      </a:r>
                      <a:r>
                        <a:rPr lang="en-US" altLang="zh-CN" baseline="0" dirty="0" smtClean="0"/>
                        <a:t> 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 x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095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7334" y="4010025"/>
            <a:ext cx="689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Compressing large-scale of full-connected layer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brings a better performance.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9861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Adjust zero bias vector</a:t>
            </a:r>
          </a:p>
          <a:p>
            <a:r>
              <a:rPr lang="en-US" altLang="zh-CN" dirty="0" smtClean="0"/>
              <a:t>Retraining based current parameters</a:t>
            </a:r>
          </a:p>
          <a:p>
            <a:r>
              <a:rPr lang="en-US" altLang="zh-CN" dirty="0" smtClean="0"/>
              <a:t>Compress full-connected layer automatically</a:t>
            </a:r>
          </a:p>
          <a:p>
            <a:r>
              <a:rPr lang="en-US" altLang="zh-CN" dirty="0" smtClean="0"/>
              <a:t>Pruning, Quantization and Huffman Coding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284069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 zero bias vector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930400"/>
            <a:ext cx="30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full-connected layer: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334" y="2263775"/>
            <a:ext cx="24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SVD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96" y="1836312"/>
            <a:ext cx="1066800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96" y="2245887"/>
            <a:ext cx="2076450" cy="381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872" y="2215078"/>
            <a:ext cx="1533525" cy="466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496" y="2798130"/>
            <a:ext cx="1857375" cy="5715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7334" y="2899214"/>
            <a:ext cx="21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each example: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334" y="3534653"/>
            <a:ext cx="235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Overall Error: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496" y="3371656"/>
            <a:ext cx="1076325" cy="695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77334" y="4386716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 J, so: 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496" y="4380496"/>
            <a:ext cx="3676650" cy="3714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77334" y="5095875"/>
            <a:ext cx="704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However, g is close to zero vector.</a:t>
            </a:r>
          </a:p>
          <a:p>
            <a:r>
              <a:rPr lang="en-US" altLang="zh-CN" dirty="0" smtClean="0"/>
              <a:t>This method is </a:t>
            </a:r>
            <a:r>
              <a:rPr lang="en-US" altLang="zh-CN" dirty="0" err="1" smtClean="0"/>
              <a:t>unuseful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4805874" y="1301231"/>
            <a:ext cx="6286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Z,0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28642" y="1293849"/>
            <a:ext cx="6286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U,b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 flipV="1">
            <a:off x="5434524" y="1474824"/>
            <a:ext cx="194118" cy="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3" idx="1"/>
          </p:cNvCxnSpPr>
          <p:nvPr/>
        </p:nvCxnSpPr>
        <p:spPr>
          <a:xfrm>
            <a:off x="4552600" y="1482206"/>
            <a:ext cx="25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3"/>
          </p:cNvCxnSpPr>
          <p:nvPr/>
        </p:nvCxnSpPr>
        <p:spPr>
          <a:xfrm>
            <a:off x="6257292" y="1474824"/>
            <a:ext cx="239663" cy="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29610" y="1268753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496955" y="1268753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390650"/>
            <a:ext cx="573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Retraining based current parameters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4512"/>
            <a:ext cx="8101796" cy="480536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457325"/>
            <a:ext cx="53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 full-connected layer automatically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780490"/>
            <a:ext cx="915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larger the singular value is, </a:t>
            </a:r>
          </a:p>
          <a:p>
            <a:r>
              <a:rPr lang="en-US" altLang="zh-CN" dirty="0" smtClean="0"/>
              <a:t>           The more important the singular vector is.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729814"/>
            <a:ext cx="1666875" cy="371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592387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singular values ordered </a:t>
            </a:r>
            <a:r>
              <a:rPr lang="en-US" altLang="zh-CN" dirty="0"/>
              <a:t>by </a:t>
            </a:r>
            <a:r>
              <a:rPr lang="en-US" altLang="zh-CN" dirty="0" smtClean="0"/>
              <a:t>descending: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17" y="3413045"/>
            <a:ext cx="1628775" cy="476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3466504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14425" y="3466504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is minimum value meeting that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23975" y="39719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 r = 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7" y="4477346"/>
            <a:ext cx="2571750" cy="485775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Pruning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Deleting the connection whose weight is less than threshold value.</a:t>
            </a:r>
          </a:p>
          <a:p>
            <a:r>
              <a:rPr lang="en-US" altLang="zh-CN" dirty="0" smtClean="0"/>
              <a:t>Quantization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Using K-means method to cluster the weights. When updating the weights of 	network, update the shared weights.</a:t>
            </a:r>
          </a:p>
          <a:p>
            <a:r>
              <a:rPr lang="en-US" altLang="zh-CN" dirty="0" smtClean="0"/>
              <a:t>Huffman Coding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Code the IDs of different clusters using Huffman Code.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5762259"/>
            <a:ext cx="71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Quoting from </a:t>
            </a:r>
            <a:r>
              <a:rPr lang="en-US" altLang="zh-CN" sz="1200" dirty="0"/>
              <a:t>Song Han, </a:t>
            </a:r>
            <a:r>
              <a:rPr lang="en-US" altLang="zh-CN" sz="1200" dirty="0" err="1"/>
              <a:t>Huizi</a:t>
            </a:r>
            <a:r>
              <a:rPr lang="en-US" altLang="zh-CN" sz="1200" dirty="0"/>
              <a:t> Mao, William J. Dally. Deep Compression: Compressing Deep Neural Networks with Pruning, Trained Quantization and Huffman Coding.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, 1510.00149. 2016</a:t>
            </a:r>
            <a:r>
              <a:rPr lang="en-US" altLang="zh-CN" sz="1200" dirty="0" smtClean="0"/>
              <a:t>.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40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dirty="0" err="1"/>
              <a:t>Zichao</a:t>
            </a:r>
            <a:r>
              <a:rPr lang="en-US" altLang="zh-CN" dirty="0"/>
              <a:t> </a:t>
            </a:r>
            <a:r>
              <a:rPr lang="en-US" altLang="zh-CN" dirty="0" err="1"/>
              <a:t>Yang,Marcin</a:t>
            </a:r>
            <a:r>
              <a:rPr lang="en-US" altLang="zh-CN" dirty="0"/>
              <a:t> </a:t>
            </a:r>
            <a:r>
              <a:rPr lang="en-US" altLang="zh-CN" dirty="0" err="1"/>
              <a:t>Moczulski,Misha</a:t>
            </a:r>
            <a:r>
              <a:rPr lang="en-US" altLang="zh-CN" dirty="0"/>
              <a:t> </a:t>
            </a:r>
            <a:r>
              <a:rPr lang="en-US" altLang="zh-CN" dirty="0" err="1"/>
              <a:t>Denil,Nando</a:t>
            </a:r>
            <a:r>
              <a:rPr lang="en-US" altLang="zh-CN" dirty="0"/>
              <a:t> de </a:t>
            </a:r>
            <a:r>
              <a:rPr lang="en-US" altLang="zh-CN" dirty="0" err="1"/>
              <a:t>Freitas,Alex</a:t>
            </a:r>
            <a:r>
              <a:rPr lang="en-US" altLang="zh-CN" dirty="0"/>
              <a:t> </a:t>
            </a:r>
            <a:r>
              <a:rPr lang="en-US" altLang="zh-CN" dirty="0" err="1"/>
              <a:t>Smola,Le</a:t>
            </a:r>
            <a:r>
              <a:rPr lang="en-US" altLang="zh-CN" dirty="0"/>
              <a:t> </a:t>
            </a:r>
            <a:r>
              <a:rPr lang="en-US" altLang="zh-CN" dirty="0" err="1"/>
              <a:t>Song,Ziyu</a:t>
            </a:r>
            <a:r>
              <a:rPr lang="en-US" altLang="zh-CN" dirty="0"/>
              <a:t> Wang. Deep Fried </a:t>
            </a:r>
            <a:r>
              <a:rPr lang="en-US" altLang="zh-CN" dirty="0" err="1"/>
              <a:t>Convnets</a:t>
            </a:r>
            <a:r>
              <a:rPr lang="en-US" altLang="zh-CN" dirty="0"/>
              <a:t>. </a:t>
            </a:r>
            <a:r>
              <a:rPr lang="en-US" altLang="zh-CN" dirty="0" err="1"/>
              <a:t>Arxiv</a:t>
            </a:r>
            <a:r>
              <a:rPr lang="en-US" altLang="zh-CN" dirty="0"/>
              <a:t>, 1412.7149, </a:t>
            </a:r>
            <a:r>
              <a:rPr lang="en-US" altLang="zh-CN" dirty="0" smtClean="0"/>
              <a:t>2015</a:t>
            </a:r>
            <a:endParaRPr lang="en-US" altLang="zh-CN" dirty="0"/>
          </a:p>
          <a:p>
            <a:r>
              <a:rPr lang="en-US" altLang="zh-CN" dirty="0"/>
              <a:t>[2] Song Han, </a:t>
            </a:r>
            <a:r>
              <a:rPr lang="en-US" altLang="zh-CN" dirty="0" err="1"/>
              <a:t>Huizi</a:t>
            </a:r>
            <a:r>
              <a:rPr lang="en-US" altLang="zh-CN" dirty="0"/>
              <a:t> Mao, William J. Dally. Deep Compression: Compressing Deep Neural Networks with Pruning, Trained Quantization and Huffman Coding. </a:t>
            </a:r>
            <a:r>
              <a:rPr lang="en-US" altLang="zh-CN" dirty="0" err="1"/>
              <a:t>Arxiv</a:t>
            </a:r>
            <a:r>
              <a:rPr lang="en-US" altLang="zh-CN" dirty="0"/>
              <a:t>, 1510.00149. 2016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[3] </a:t>
            </a:r>
            <a:r>
              <a:rPr lang="en-US" altLang="zh-CN" dirty="0" err="1"/>
              <a:t>LeftNotEasy</a:t>
            </a:r>
            <a:r>
              <a:rPr lang="en-US" altLang="zh-CN" dirty="0"/>
              <a:t>, </a:t>
            </a:r>
            <a:r>
              <a:rPr lang="zh-CN" altLang="en-US" dirty="0"/>
              <a:t>机器学习中的数学</a:t>
            </a:r>
            <a:r>
              <a:rPr lang="en-US" altLang="zh-CN" dirty="0"/>
              <a:t>(5)-</a:t>
            </a:r>
            <a:r>
              <a:rPr lang="zh-CN" altLang="en-US" dirty="0"/>
              <a:t>强大的矩阵奇异值分解</a:t>
            </a:r>
            <a:r>
              <a:rPr lang="en-US" altLang="zh-CN" dirty="0"/>
              <a:t>(SVD)</a:t>
            </a:r>
            <a:r>
              <a:rPr lang="zh-CN" altLang="en-US" dirty="0"/>
              <a:t>及其应用</a:t>
            </a:r>
            <a:r>
              <a:rPr lang="en-US" altLang="zh-CN" dirty="0"/>
              <a:t>, http://www.cnblogs.com/LeftNotEasy/archive/2011/01/19/svd-and-applications.html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3159" y="2447925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Thank you </a:t>
            </a:r>
            <a:r>
              <a:rPr lang="en-US" altLang="zh-CN" sz="8800" dirty="0" smtClean="0">
                <a:sym typeface="Wingdings" panose="05000000000000000000" pitchFamily="2" charset="2"/>
              </a:rPr>
              <a:t></a:t>
            </a:r>
            <a:endParaRPr lang="zh-CN" altLang="en-US" sz="8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Catalogue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Dataset</a:t>
            </a:r>
          </a:p>
          <a:p>
            <a:r>
              <a:rPr lang="en-US" altLang="zh-CN" dirty="0" smtClean="0"/>
              <a:t>Neural Network Architecture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/>
              <a:t>Results and </a:t>
            </a:r>
            <a:r>
              <a:rPr lang="en-US" altLang="zh-CN" dirty="0" smtClean="0"/>
              <a:t>Analysis</a:t>
            </a:r>
          </a:p>
          <a:p>
            <a:r>
              <a:rPr lang="en-US" altLang="zh-CN" dirty="0" smtClean="0"/>
              <a:t>Improvement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Reduce the number of parameters in the fully-connected layers</a:t>
            </a:r>
          </a:p>
          <a:p>
            <a:r>
              <a:rPr lang="en-US" altLang="zh-CN" dirty="0" smtClean="0"/>
              <a:t>Explore the relation between the classification accuracy and compression rate</a:t>
            </a:r>
          </a:p>
          <a:p>
            <a:r>
              <a:rPr lang="en-US" altLang="zh-CN" dirty="0" smtClean="0"/>
              <a:t>Improve the performance in compression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CIFAR-10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 x 32 color images</a:t>
            </a:r>
          </a:p>
          <a:p>
            <a:r>
              <a:rPr lang="en-US" altLang="zh-CN" dirty="0" smtClean="0"/>
              <a:t>10 classes</a:t>
            </a:r>
          </a:p>
          <a:p>
            <a:r>
              <a:rPr lang="en-US" altLang="zh-CN" dirty="0" smtClean="0"/>
              <a:t>In train set: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Number of samples: 50000</a:t>
            </a:r>
          </a:p>
          <a:p>
            <a:pPr lvl="1"/>
            <a:r>
              <a:rPr lang="en-US" altLang="zh-CN" dirty="0" smtClean="0"/>
              <a:t>5000 images per class</a:t>
            </a:r>
          </a:p>
          <a:p>
            <a:r>
              <a:rPr lang="en-US" altLang="zh-CN" dirty="0" smtClean="0"/>
              <a:t>In test set:</a:t>
            </a:r>
          </a:p>
          <a:p>
            <a:pPr lvl="1"/>
            <a:r>
              <a:rPr lang="en-US" altLang="zh-CN" dirty="0" smtClean="0"/>
              <a:t>Number of samples: 10000</a:t>
            </a:r>
          </a:p>
          <a:p>
            <a:pPr lvl="1"/>
            <a:r>
              <a:rPr lang="en-US" altLang="zh-CN" dirty="0" smtClean="0"/>
              <a:t>1000 images per class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1990725"/>
            <a:ext cx="3457575" cy="34861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Architecture 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							for CIFAR-10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30400"/>
            <a:ext cx="4076700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7312" y="57277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cifar10_quick 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caffe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4400" y="2009775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InnerProduct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(Full-connected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layer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Convolutional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ool: Pooling layer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Probability per class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98572"/>
              </p:ext>
            </p:extLst>
          </p:nvPr>
        </p:nvGraphicFramePr>
        <p:xfrm>
          <a:off x="5434012" y="4368800"/>
          <a:ext cx="271145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8">
                  <a:extLst>
                    <a:ext uri="{9D8B030D-6E8A-4147-A177-3AD203B41FA5}">
                      <a16:colId xmlns:a16="http://schemas.microsoft.com/office/drawing/2014/main" val="3810270437"/>
                    </a:ext>
                  </a:extLst>
                </a:gridCol>
                <a:gridCol w="903818">
                  <a:extLst>
                    <a:ext uri="{9D8B030D-6E8A-4147-A177-3AD203B41FA5}">
                      <a16:colId xmlns:a16="http://schemas.microsoft.com/office/drawing/2014/main" val="483904239"/>
                    </a:ext>
                  </a:extLst>
                </a:gridCol>
                <a:gridCol w="903818">
                  <a:extLst>
                    <a:ext uri="{9D8B030D-6E8A-4147-A177-3AD203B41FA5}">
                      <a16:colId xmlns:a16="http://schemas.microsoft.com/office/drawing/2014/main" val="760941892"/>
                    </a:ext>
                  </a:extLst>
                </a:gridCol>
              </a:tblGrid>
              <a:tr h="6266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9917"/>
                  </a:ext>
                </a:extLst>
              </a:tr>
              <a:tr h="3580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78447"/>
                  </a:ext>
                </a:extLst>
              </a:tr>
              <a:tr h="3580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8728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08639" y="392125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Full-connected Layer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1939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Decompose the parameter matrix by Singular Value Decomposition (SVD)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92" y="1952624"/>
            <a:ext cx="3258116" cy="457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43" y="2735265"/>
            <a:ext cx="3258116" cy="477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984" y="273210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Decompose matrix: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12" y="2735265"/>
            <a:ext cx="2184931" cy="4178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92" y="3472325"/>
            <a:ext cx="9047290" cy="245319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72" y="2243801"/>
            <a:ext cx="13716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72" y="2131218"/>
            <a:ext cx="113347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410493"/>
            <a:ext cx="3482309" cy="6008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7333" y="1930400"/>
            <a:ext cx="746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SVD compression has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 parameters over uncompressed. 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                     , namely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32" y="3038475"/>
            <a:ext cx="30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full-connected layer: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62" y="3021142"/>
            <a:ext cx="1400175" cy="361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332" y="3943350"/>
            <a:ext cx="24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SVD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472" y="3931682"/>
            <a:ext cx="1457325" cy="381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594" y="3943350"/>
            <a:ext cx="1038225" cy="4286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171950" y="3402142"/>
            <a:ext cx="6286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W,b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3876675" y="3583117"/>
            <a:ext cx="29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</p:cNvCxnSpPr>
          <p:nvPr/>
        </p:nvCxnSpPr>
        <p:spPr>
          <a:xfrm>
            <a:off x="4800600" y="3583117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4351" y="3394760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91310" y="3381375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857625" y="4661246"/>
            <a:ext cx="6286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Z,0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80393" y="4653864"/>
            <a:ext cx="62865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U,b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 flipV="1">
            <a:off x="4486275" y="4834839"/>
            <a:ext cx="194118" cy="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4" idx="1"/>
          </p:cNvCxnSpPr>
          <p:nvPr/>
        </p:nvCxnSpPr>
        <p:spPr>
          <a:xfrm>
            <a:off x="3604351" y="4842221"/>
            <a:ext cx="25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3"/>
          </p:cNvCxnSpPr>
          <p:nvPr/>
        </p:nvCxnSpPr>
        <p:spPr>
          <a:xfrm>
            <a:off x="5309043" y="4834839"/>
            <a:ext cx="239663" cy="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81361" y="4628768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48706" y="4628768"/>
            <a:ext cx="8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4037541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 ip2 Layer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254125"/>
            <a:ext cx="61912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59" y="1118394"/>
            <a:ext cx="6134100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662113"/>
            <a:ext cx="8944534" cy="4567238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852172" cy="4389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39" y="1930400"/>
            <a:ext cx="5852172" cy="43891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334" y="1270000"/>
            <a:ext cx="4037541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Compress ip2 Layer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467</Words>
  <Application>Microsoft Office PowerPoint</Application>
  <PresentationFormat>宽屏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Compressing  deep neural network</vt:lpstr>
      <vt:lpstr>Catalogue</vt:lpstr>
      <vt:lpstr>Motivation</vt:lpstr>
      <vt:lpstr>CIFAR-10 dataset</vt:lpstr>
      <vt:lpstr>Neural Network Architecture              for CIFAR-10</vt:lpstr>
      <vt:lpstr>Approach</vt:lpstr>
      <vt:lpstr>Approach</vt:lpstr>
      <vt:lpstr>Results and Analysis</vt:lpstr>
      <vt:lpstr>Results and Analysis</vt:lpstr>
      <vt:lpstr>Results and Analysis</vt:lpstr>
      <vt:lpstr>Results and Analysis</vt:lpstr>
      <vt:lpstr>Results and Analysis</vt:lpstr>
      <vt:lpstr>Improvement</vt:lpstr>
      <vt:lpstr>Improvement </vt:lpstr>
      <vt:lpstr>Improvement</vt:lpstr>
      <vt:lpstr>Improvement</vt:lpstr>
      <vt:lpstr>Improvement</vt:lpstr>
      <vt:lpstr>Reference</vt:lpstr>
      <vt:lpstr>Thank you </vt:lpstr>
    </vt:vector>
  </TitlesOfParts>
  <Company>MiraiTeam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Compressing  deep neural network</dc:title>
  <dc:creator>WKCN MiraiWK</dc:creator>
  <cp:lastModifiedBy>WKCN MiraiWK</cp:lastModifiedBy>
  <cp:revision>133</cp:revision>
  <dcterms:created xsi:type="dcterms:W3CDTF">2017-04-14T04:14:53Z</dcterms:created>
  <dcterms:modified xsi:type="dcterms:W3CDTF">2017-04-14T08:38:52Z</dcterms:modified>
</cp:coreProperties>
</file>