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59" r:id="rId4"/>
    <p:sldId id="260" r:id="rId5"/>
    <p:sldId id="276" r:id="rId6"/>
    <p:sldId id="277" r:id="rId7"/>
    <p:sldId id="278" r:id="rId8"/>
    <p:sldId id="279" r:id="rId9"/>
    <p:sldId id="280" r:id="rId10"/>
    <p:sldId id="283" r:id="rId11"/>
    <p:sldId id="282" r:id="rId12"/>
    <p:sldId id="281" r:id="rId13"/>
    <p:sldId id="284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B3FB9-1915-47B1-AD4D-752B4D543379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E79B-32F9-4500-8906-B6762AB9B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5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9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4899-2D39-414A-AF37-125EDA579E26}" type="datetime1">
              <a:rPr lang="en-US" altLang="zh-CN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86D-57C4-4F58-B949-37D135A517AC}" type="datetime1">
              <a:rPr lang="en-US" altLang="zh-CN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7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3140-D360-4926-B66E-A2CFAB526867}" type="datetime1">
              <a:rPr lang="en-US" altLang="zh-CN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C8B1-C524-4A31-97FA-2865C7D42C6A}" type="datetime1">
              <a:rPr lang="en-US" altLang="zh-CN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7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E49D-2DBE-42B8-A317-831298CF68CD}" type="datetime1">
              <a:rPr lang="en-US" altLang="zh-CN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C47-7179-495C-BDAE-84B33C2BA833}" type="datetime1">
              <a:rPr lang="en-US" altLang="zh-CN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20D9-43BA-4981-9F07-F88B3AEC33F2}" type="datetime1">
              <a:rPr lang="en-US" altLang="zh-CN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7" y="609605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8" y="609600"/>
            <a:ext cx="7060151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A055-0A92-451C-B4CC-1CFF3DF49E69}" type="datetime1">
              <a:rPr lang="en-US" altLang="zh-CN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687-EF1E-4D31-9DEB-08113C9478A3}" type="datetime1">
              <a:rPr lang="en-US" altLang="zh-CN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A655-FBDC-48FC-AE5E-520CC64F12E9}" type="datetime1">
              <a:rPr lang="en-US" altLang="zh-CN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955-5752-4B48-9CB7-695DB332F65A}" type="datetime1">
              <a:rPr lang="en-US" altLang="zh-CN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9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9" y="2737251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5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8" y="2737251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4278-265B-4B0A-9100-0A951AC96CF8}" type="datetime1">
              <a:rPr lang="en-US" altLang="zh-CN" smtClean="0"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51E3-D445-4DCE-87A2-BA2335A23857}" type="datetime1">
              <a:rPr lang="en-US" altLang="zh-CN" smtClean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5D77-F303-4A90-88B6-6C5EB99B63E2}" type="datetime1">
              <a:rPr lang="en-US" altLang="zh-CN" smtClean="0"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4" y="514930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B0-674A-4C71-9513-ECC01333E87F}" type="datetime1">
              <a:rPr lang="en-US" altLang="zh-CN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F747-6E6E-4D80-B286-26E38F4E19F8}" type="datetime1">
              <a:rPr lang="en-US" altLang="zh-CN" smtClean="0"/>
              <a:t>4/21/2017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8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3DA4-8447-4B0E-9BE1-C8176FA10B34}" type="datetime1">
              <a:rPr lang="en-US" altLang="zh-CN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8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LeftNotEasy/archive/2011/01/19/svd-and-application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058781"/>
            <a:ext cx="7766936" cy="2992057"/>
          </a:xfrm>
        </p:spPr>
        <p:txBody>
          <a:bodyPr/>
          <a:lstStyle/>
          <a:p>
            <a:r>
              <a:rPr lang="en-US" altLang="zh-CN" sz="6000" dirty="0"/>
              <a:t>Compressing </a:t>
            </a:r>
            <a:br>
              <a:rPr lang="en-US" altLang="zh-CN" sz="6000" dirty="0"/>
            </a:br>
            <a:r>
              <a:rPr lang="en-US" altLang="zh-CN" sz="6000" dirty="0"/>
              <a:t>deep neural </a:t>
            </a:r>
            <a:r>
              <a:rPr lang="en-US" altLang="zh-CN" sz="6000" dirty="0" smtClean="0"/>
              <a:t>network 2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Jackie Wu (</a:t>
            </a:r>
            <a:r>
              <a:rPr lang="en-US" altLang="zh-CN" dirty="0" err="1" smtClean="0"/>
              <a:t>Kan</a:t>
            </a:r>
            <a:r>
              <a:rPr lang="en-US" altLang="zh-CN" dirty="0" smtClean="0"/>
              <a:t> Wu)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by </a:t>
            </a:r>
            <a:r>
              <a:rPr lang="en-US" altLang="zh-CN" dirty="0" smtClean="0"/>
              <a:t>Reduced-Precision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930400"/>
            <a:ext cx="4838706" cy="3629029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375039"/>
              </p:ext>
            </p:extLst>
          </p:nvPr>
        </p:nvGraphicFramePr>
        <p:xfrm>
          <a:off x="5889414" y="2156129"/>
          <a:ext cx="304292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460">
                  <a:extLst>
                    <a:ext uri="{9D8B030D-6E8A-4147-A177-3AD203B41FA5}">
                      <a16:colId xmlns:a16="http://schemas.microsoft.com/office/drawing/2014/main" val="1597682358"/>
                    </a:ext>
                  </a:extLst>
                </a:gridCol>
                <a:gridCol w="1521460">
                  <a:extLst>
                    <a:ext uri="{9D8B030D-6E8A-4147-A177-3AD203B41FA5}">
                      <a16:colId xmlns:a16="http://schemas.microsoft.com/office/drawing/2014/main" val="4250502481"/>
                    </a:ext>
                  </a:extLst>
                </a:gridCol>
              </a:tblGrid>
              <a:tr h="2714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Statistics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269593"/>
                  </a:ext>
                </a:extLst>
              </a:tr>
              <a:tr h="2714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0570"/>
                  </a:ext>
                </a:extLst>
              </a:tr>
              <a:tr h="2714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0.000260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01230"/>
                  </a:ext>
                </a:extLst>
              </a:tr>
              <a:tr h="27140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0.063288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62884"/>
                  </a:ext>
                </a:extLst>
              </a:tr>
              <a:tr h="2714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-0.225779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76816"/>
                  </a:ext>
                </a:extLst>
              </a:tr>
              <a:tr h="2714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-0.041734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62915"/>
                  </a:ext>
                </a:extLst>
              </a:tr>
              <a:tr h="2714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-0.000137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16241"/>
                  </a:ext>
                </a:extLst>
              </a:tr>
              <a:tr h="2714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0.042516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32043"/>
                  </a:ext>
                </a:extLst>
              </a:tr>
              <a:tr h="2714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0.217526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1128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506980" y="1786797"/>
            <a:ext cx="418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Histogram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53440" y="1270000"/>
            <a:ext cx="466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weights of ip1 layer which had </a:t>
            </a:r>
            <a:r>
              <a:rPr lang="en-US" altLang="zh-CN" dirty="0" err="1" smtClean="0"/>
              <a:t>SVDed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8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Compression by Reduced-Precision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83288"/>
                  </p:ext>
                </p:extLst>
              </p:nvPr>
            </p:nvGraphicFramePr>
            <p:xfrm>
              <a:off x="911669" y="259080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30681488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2044204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Accuracy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Precision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527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0.3744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2856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0.6911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723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0.7139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724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0.7188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801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83288"/>
                  </p:ext>
                </p:extLst>
              </p:nvPr>
            </p:nvGraphicFramePr>
            <p:xfrm>
              <a:off x="911669" y="259080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30681488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2044204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Accuracy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Precision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527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0.3744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09836" r="-750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2856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0.6911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09836" r="-750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723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0.7139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309836" r="-750" b="-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724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0.7188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409836" r="-750" b="-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88012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 6"/>
          <p:cNvSpPr/>
          <p:nvPr/>
        </p:nvSpPr>
        <p:spPr>
          <a:xfrm>
            <a:off x="978363" y="1270000"/>
            <a:ext cx="446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weights of ip1 layer which had </a:t>
            </a:r>
            <a:r>
              <a:rPr lang="en-US" altLang="zh-CN" dirty="0" err="1"/>
              <a:t>SVDed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25489" y="1373565"/>
            <a:ext cx="292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Original Accuracy: 0.7577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Fine-tuned Accuracy</a:t>
            </a:r>
            <a:r>
              <a:rPr lang="en-US" altLang="zh-CN" sz="1600" dirty="0" smtClean="0">
                <a:solidFill>
                  <a:srgbClr val="FF0000"/>
                </a:solidFill>
              </a:rPr>
              <a:t>: 0.7178 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8363" y="5273040"/>
            <a:ext cx="672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Using 2 bytes to represent a weight.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78363" y="4706829"/>
                <a:ext cx="3799377" cy="39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13.288 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𝑏𝑦𝑡𝑒𝑠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63" y="4706829"/>
                <a:ext cx="3799377" cy="398571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6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Mixed Method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58642"/>
              </p:ext>
            </p:extLst>
          </p:nvPr>
        </p:nvGraphicFramePr>
        <p:xfrm>
          <a:off x="677335" y="2975186"/>
          <a:ext cx="7575125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105">
                  <a:extLst>
                    <a:ext uri="{9D8B030D-6E8A-4147-A177-3AD203B41FA5}">
                      <a16:colId xmlns:a16="http://schemas.microsoft.com/office/drawing/2014/main" val="1373762953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728762526"/>
                    </a:ext>
                  </a:extLst>
                </a:gridCol>
                <a:gridCol w="1699260">
                  <a:extLst>
                    <a:ext uri="{9D8B030D-6E8A-4147-A177-3AD203B41FA5}">
                      <a16:colId xmlns:a16="http://schemas.microsoft.com/office/drawing/2014/main" val="2557692785"/>
                    </a:ext>
                  </a:extLst>
                </a:gridCol>
                <a:gridCol w="2202180">
                  <a:extLst>
                    <a:ext uri="{9D8B030D-6E8A-4147-A177-3AD203B41FA5}">
                      <a16:colId xmlns:a16="http://schemas.microsoft.com/office/drawing/2014/main" val="2843772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Space Size (bytes)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Compression Rate</a:t>
                      </a:r>
                      <a:endParaRPr lang="zh-CN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97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Origin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0.7577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262144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14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SVD6</a:t>
                      </a:r>
                      <a:r>
                        <a:rPr lang="en-US" altLang="zh-CN" baseline="0" dirty="0" smtClean="0"/>
                        <a:t> + fine-tuning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0.7178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26112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9.96%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3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SVD6+fine-tuning+cluster16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3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SVD6+fine-tuning+cluster16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+reduced-precision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575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92480" y="1816178"/>
            <a:ext cx="392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Number of Clusters: 16</a:t>
            </a:r>
          </a:p>
          <a:p>
            <a:r>
              <a:rPr lang="en-US" altLang="zh-CN" dirty="0" smtClean="0"/>
              <a:t>Index per weight: 4 bits(half bytes)</a:t>
            </a:r>
          </a:p>
          <a:p>
            <a:r>
              <a:rPr lang="en-US" altLang="zh-CN" dirty="0" smtClean="0"/>
              <a:t>Weight: 2 bytes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2480" y="1134475"/>
            <a:ext cx="321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Compressing ip1 layer</a:t>
            </a:r>
          </a:p>
          <a:p>
            <a:r>
              <a:rPr lang="en-US" altLang="zh-CN" dirty="0" smtClean="0"/>
              <a:t>Original Type: float(4 bytes)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8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two 3x3 convolution kernels to replace 5x5 convolution kernels [1]</a:t>
            </a:r>
          </a:p>
          <a:p>
            <a:r>
              <a:rPr lang="en-US" altLang="zh-CN" dirty="0" smtClean="0"/>
              <a:t>Pruning [2]</a:t>
            </a:r>
          </a:p>
          <a:p>
            <a:pPr lvl="1"/>
            <a:r>
              <a:rPr lang="en-US" altLang="zh-CN" dirty="0"/>
              <a:t>Deleting the connection whose weight is less than threshold value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Huffman Coding [2]</a:t>
            </a:r>
          </a:p>
          <a:p>
            <a:pPr marL="0" indent="0">
              <a:buNone/>
            </a:pPr>
            <a:r>
              <a:rPr lang="en-US" altLang="zh-CN" dirty="0" smtClean="0"/>
              <a:t>	Code </a:t>
            </a:r>
            <a:r>
              <a:rPr lang="en-US" altLang="zh-CN" dirty="0"/>
              <a:t>the IDs of different clusters using Huffman Code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Compressing parameter matrix of Convolution Layer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6760" y="5441201"/>
            <a:ext cx="707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Reference:</a:t>
            </a:r>
          </a:p>
          <a:p>
            <a:r>
              <a:rPr lang="en-US" altLang="zh-CN" sz="1200" dirty="0" smtClean="0"/>
              <a:t>[1] </a:t>
            </a:r>
            <a:r>
              <a:rPr lang="en-US" altLang="zh-CN" sz="1200" dirty="0"/>
              <a:t>Christian </a:t>
            </a:r>
            <a:r>
              <a:rPr lang="en-US" altLang="zh-CN" sz="1200" dirty="0" err="1"/>
              <a:t>Szegedy</a:t>
            </a:r>
            <a:r>
              <a:rPr lang="en-US" altLang="zh-CN" sz="1200" dirty="0"/>
              <a:t>, Vincent </a:t>
            </a:r>
            <a:r>
              <a:rPr lang="en-US" altLang="zh-CN" sz="1200" dirty="0" err="1"/>
              <a:t>Vanhoucke</a:t>
            </a:r>
            <a:r>
              <a:rPr lang="en-US" altLang="zh-CN" sz="1200" dirty="0"/>
              <a:t>, Sergey </a:t>
            </a:r>
            <a:r>
              <a:rPr lang="en-US" altLang="zh-CN" sz="1200" dirty="0" err="1"/>
              <a:t>Ioffe</a:t>
            </a:r>
            <a:r>
              <a:rPr lang="en-US" altLang="zh-CN" sz="1200" dirty="0"/>
              <a:t>, Jonathon </a:t>
            </a:r>
            <a:r>
              <a:rPr lang="en-US" altLang="zh-CN" sz="1200" dirty="0" err="1"/>
              <a:t>Shlens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Zbigniew</a:t>
            </a:r>
            <a:r>
              <a:rPr lang="en-US" altLang="zh-CN" sz="1200" dirty="0"/>
              <a:t> </a:t>
            </a:r>
            <a:r>
              <a:rPr lang="en-US" altLang="zh-CN" sz="1200" dirty="0" err="1"/>
              <a:t>Wojna</a:t>
            </a:r>
            <a:r>
              <a:rPr lang="en-US" altLang="zh-CN" sz="1200" dirty="0"/>
              <a:t>. Rethinking the Inception Architecture for Computer Vision. </a:t>
            </a:r>
            <a:r>
              <a:rPr lang="en-US" altLang="zh-CN" sz="1200" dirty="0" err="1"/>
              <a:t>Arxiv</a:t>
            </a:r>
            <a:r>
              <a:rPr lang="en-US" altLang="zh-CN" sz="1200" dirty="0"/>
              <a:t>, 1512.00567. 2015</a:t>
            </a:r>
            <a:r>
              <a:rPr lang="en-US" altLang="zh-CN" sz="1200" dirty="0" smtClean="0"/>
              <a:t>.</a:t>
            </a:r>
          </a:p>
          <a:p>
            <a:r>
              <a:rPr lang="en-US" altLang="zh-CN" sz="1200" dirty="0" smtClean="0"/>
              <a:t>[2] </a:t>
            </a:r>
            <a:r>
              <a:rPr lang="en-US" altLang="zh-CN" sz="1200" dirty="0"/>
              <a:t>Song Han, </a:t>
            </a:r>
            <a:r>
              <a:rPr lang="en-US" altLang="zh-CN" sz="1200" dirty="0" err="1"/>
              <a:t>Huizi</a:t>
            </a:r>
            <a:r>
              <a:rPr lang="en-US" altLang="zh-CN" sz="1200" dirty="0"/>
              <a:t> Mao, William J. Dally. Deep Compression: Compressing Deep Neural Networks with Pruning, Trained Quantization and Huffman Coding. </a:t>
            </a:r>
            <a:r>
              <a:rPr lang="en-US" altLang="zh-CN" sz="1200" dirty="0" err="1"/>
              <a:t>Arxiv</a:t>
            </a:r>
            <a:r>
              <a:rPr lang="en-US" altLang="zh-CN" sz="1200" dirty="0"/>
              <a:t>, 1510.00149. 2016.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48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[1] </a:t>
            </a:r>
            <a:r>
              <a:rPr lang="en-US" altLang="zh-CN" dirty="0" err="1"/>
              <a:t>Zichao</a:t>
            </a:r>
            <a:r>
              <a:rPr lang="en-US" altLang="zh-CN" dirty="0"/>
              <a:t> </a:t>
            </a:r>
            <a:r>
              <a:rPr lang="en-US" altLang="zh-CN" dirty="0" err="1"/>
              <a:t>Yang,Marcin</a:t>
            </a:r>
            <a:r>
              <a:rPr lang="en-US" altLang="zh-CN" dirty="0"/>
              <a:t> </a:t>
            </a:r>
            <a:r>
              <a:rPr lang="en-US" altLang="zh-CN" dirty="0" err="1"/>
              <a:t>Moczulski,Misha</a:t>
            </a:r>
            <a:r>
              <a:rPr lang="en-US" altLang="zh-CN" dirty="0"/>
              <a:t> </a:t>
            </a:r>
            <a:r>
              <a:rPr lang="en-US" altLang="zh-CN" dirty="0" err="1"/>
              <a:t>Denil,Nando</a:t>
            </a:r>
            <a:r>
              <a:rPr lang="en-US" altLang="zh-CN" dirty="0"/>
              <a:t> de </a:t>
            </a:r>
            <a:r>
              <a:rPr lang="en-US" altLang="zh-CN" dirty="0" err="1"/>
              <a:t>Freitas,Alex</a:t>
            </a:r>
            <a:r>
              <a:rPr lang="en-US" altLang="zh-CN" dirty="0"/>
              <a:t> </a:t>
            </a:r>
            <a:r>
              <a:rPr lang="en-US" altLang="zh-CN" dirty="0" err="1"/>
              <a:t>Smola,Le</a:t>
            </a:r>
            <a:r>
              <a:rPr lang="en-US" altLang="zh-CN" dirty="0"/>
              <a:t> </a:t>
            </a:r>
            <a:r>
              <a:rPr lang="en-US" altLang="zh-CN" dirty="0" err="1"/>
              <a:t>Song,Ziyu</a:t>
            </a:r>
            <a:r>
              <a:rPr lang="en-US" altLang="zh-CN" dirty="0"/>
              <a:t> Wang. Deep Fried </a:t>
            </a:r>
            <a:r>
              <a:rPr lang="en-US" altLang="zh-CN" dirty="0" err="1"/>
              <a:t>Convnets</a:t>
            </a:r>
            <a:r>
              <a:rPr lang="en-US" altLang="zh-CN" dirty="0"/>
              <a:t>. </a:t>
            </a:r>
            <a:r>
              <a:rPr lang="en-US" altLang="zh-CN" dirty="0" err="1"/>
              <a:t>Arxiv</a:t>
            </a:r>
            <a:r>
              <a:rPr lang="en-US" altLang="zh-CN" dirty="0"/>
              <a:t>, 1412.7149, </a:t>
            </a:r>
            <a:r>
              <a:rPr lang="en-US" altLang="zh-CN" dirty="0" smtClean="0"/>
              <a:t>2015</a:t>
            </a:r>
            <a:endParaRPr lang="en-US" altLang="zh-CN" dirty="0"/>
          </a:p>
          <a:p>
            <a:r>
              <a:rPr lang="en-US" altLang="zh-CN" dirty="0"/>
              <a:t>[2] Song Han, </a:t>
            </a:r>
            <a:r>
              <a:rPr lang="en-US" altLang="zh-CN" dirty="0" err="1"/>
              <a:t>Huizi</a:t>
            </a:r>
            <a:r>
              <a:rPr lang="en-US" altLang="zh-CN" dirty="0"/>
              <a:t> Mao, William J. Dally. Deep Compression: Compressing Deep Neural Networks with Pruning, Trained Quantization and Huffman Coding. </a:t>
            </a:r>
            <a:r>
              <a:rPr lang="en-US" altLang="zh-CN" dirty="0" err="1"/>
              <a:t>Arxiv</a:t>
            </a:r>
            <a:r>
              <a:rPr lang="en-US" altLang="zh-CN" dirty="0"/>
              <a:t>, </a:t>
            </a:r>
            <a:r>
              <a:rPr lang="en-US" altLang="zh-CN" dirty="0" smtClean="0"/>
              <a:t>1510.00149, </a:t>
            </a:r>
            <a:r>
              <a:rPr lang="en-US" altLang="zh-CN" dirty="0"/>
              <a:t>2016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[3] </a:t>
            </a:r>
            <a:r>
              <a:rPr lang="en-US" altLang="zh-CN" dirty="0" err="1"/>
              <a:t>LeftNotEasy</a:t>
            </a:r>
            <a:r>
              <a:rPr lang="en-US" altLang="zh-CN" dirty="0"/>
              <a:t>, </a:t>
            </a:r>
            <a:r>
              <a:rPr lang="zh-CN" altLang="en-US" dirty="0"/>
              <a:t>机器学习中的数学</a:t>
            </a:r>
            <a:r>
              <a:rPr lang="en-US" altLang="zh-CN" dirty="0"/>
              <a:t>(5)-</a:t>
            </a:r>
            <a:r>
              <a:rPr lang="zh-CN" altLang="en-US" dirty="0"/>
              <a:t>强大的矩阵奇异值分解</a:t>
            </a:r>
            <a:r>
              <a:rPr lang="en-US" altLang="zh-CN" dirty="0"/>
              <a:t>(SVD)</a:t>
            </a:r>
            <a:r>
              <a:rPr lang="zh-CN" altLang="en-US" dirty="0"/>
              <a:t>及其应用</a:t>
            </a:r>
            <a:r>
              <a:rPr lang="en-US" altLang="zh-CN" dirty="0"/>
              <a:t>,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www.cnblogs.com/LeftNotEasy/archive/2011/01/19/svd-and-applications.html</a:t>
            </a:r>
            <a:endParaRPr lang="en-US" altLang="zh-CN" dirty="0" smtClean="0"/>
          </a:p>
          <a:p>
            <a:r>
              <a:rPr lang="en-US" altLang="zh-CN" dirty="0" smtClean="0"/>
              <a:t>[4] </a:t>
            </a:r>
            <a:r>
              <a:rPr lang="en-US" altLang="zh-CN" dirty="0"/>
              <a:t>Christian </a:t>
            </a:r>
            <a:r>
              <a:rPr lang="en-US" altLang="zh-CN" dirty="0" err="1"/>
              <a:t>Szegedy</a:t>
            </a:r>
            <a:r>
              <a:rPr lang="en-US" altLang="zh-CN" dirty="0"/>
              <a:t>, Vincent </a:t>
            </a:r>
            <a:r>
              <a:rPr lang="en-US" altLang="zh-CN" dirty="0" err="1"/>
              <a:t>Vanhoucke</a:t>
            </a:r>
            <a:r>
              <a:rPr lang="en-US" altLang="zh-CN" dirty="0"/>
              <a:t>, Sergey </a:t>
            </a:r>
            <a:r>
              <a:rPr lang="en-US" altLang="zh-CN" dirty="0" err="1" smtClean="0"/>
              <a:t>Ioffe</a:t>
            </a:r>
            <a:r>
              <a:rPr lang="en-US" altLang="zh-CN" dirty="0" smtClean="0"/>
              <a:t>, Jonathon </a:t>
            </a:r>
            <a:r>
              <a:rPr lang="en-US" altLang="zh-CN" dirty="0" err="1"/>
              <a:t>Shlens</a:t>
            </a:r>
            <a:r>
              <a:rPr lang="en-US" altLang="zh-CN" dirty="0"/>
              <a:t>, </a:t>
            </a:r>
            <a:r>
              <a:rPr lang="en-US" altLang="zh-CN" dirty="0" err="1"/>
              <a:t>Zbigniew</a:t>
            </a:r>
            <a:r>
              <a:rPr lang="en-US" altLang="zh-CN" dirty="0"/>
              <a:t> </a:t>
            </a:r>
            <a:r>
              <a:rPr lang="en-US" altLang="zh-CN" dirty="0" err="1" smtClean="0"/>
              <a:t>Wojna</a:t>
            </a:r>
            <a:r>
              <a:rPr lang="en-US" altLang="zh-CN" dirty="0" smtClean="0"/>
              <a:t>. </a:t>
            </a:r>
            <a:r>
              <a:rPr lang="en-US" altLang="zh-CN" dirty="0"/>
              <a:t>Rethinking the Inception Architecture for Computer Vision. </a:t>
            </a:r>
            <a:r>
              <a:rPr lang="en-US" altLang="zh-CN" dirty="0" err="1"/>
              <a:t>Arxiv</a:t>
            </a:r>
            <a:r>
              <a:rPr lang="en-US" altLang="zh-CN" dirty="0"/>
              <a:t>, </a:t>
            </a:r>
            <a:r>
              <a:rPr lang="en-US" altLang="zh-CN" dirty="0" smtClean="0"/>
              <a:t>1512.00567, </a:t>
            </a:r>
            <a:r>
              <a:rPr lang="en-US" altLang="zh-CN" dirty="0"/>
              <a:t>2015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[5] Jian </a:t>
            </a:r>
            <a:r>
              <a:rPr lang="en-US" altLang="zh-CN" dirty="0" err="1"/>
              <a:t>Xue</a:t>
            </a:r>
            <a:r>
              <a:rPr lang="en-US" altLang="zh-CN" dirty="0"/>
              <a:t>, </a:t>
            </a:r>
            <a:r>
              <a:rPr lang="en-US" altLang="zh-CN" dirty="0" err="1"/>
              <a:t>Jinyu</a:t>
            </a:r>
            <a:r>
              <a:rPr lang="en-US" altLang="zh-CN" dirty="0"/>
              <a:t> Li, and </a:t>
            </a:r>
            <a:r>
              <a:rPr lang="en-US" altLang="zh-CN" dirty="0" err="1"/>
              <a:t>Yifan</a:t>
            </a:r>
            <a:r>
              <a:rPr lang="en-US" altLang="zh-CN" dirty="0"/>
              <a:t> Gong. Restructuring of Deep Neural Network Acoustic Models with Singular Value Decomposition. In Interspeech,2013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3159" y="2447925"/>
            <a:ext cx="8596668" cy="1320800"/>
          </a:xfrm>
        </p:spPr>
        <p:txBody>
          <a:bodyPr>
            <a:noAutofit/>
          </a:bodyPr>
          <a:lstStyle/>
          <a:p>
            <a:r>
              <a:rPr lang="en-US" altLang="zh-CN" sz="8800" dirty="0"/>
              <a:t>Thank you </a:t>
            </a:r>
            <a:r>
              <a:rPr lang="en-US" altLang="zh-CN" sz="8800" dirty="0">
                <a:sym typeface="Wingdings" panose="05000000000000000000" pitchFamily="2" charset="2"/>
              </a:rPr>
              <a:t></a:t>
            </a:r>
            <a:endParaRPr lang="zh-CN" altLang="en-US" sz="8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Catalogue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</a:p>
          <a:p>
            <a:r>
              <a:rPr lang="en-US" altLang="zh-CN" dirty="0" smtClean="0"/>
              <a:t>Neural Network Architecture</a:t>
            </a:r>
          </a:p>
          <a:p>
            <a:r>
              <a:rPr lang="en-US" altLang="zh-CN" dirty="0" smtClean="0"/>
              <a:t>Approach</a:t>
            </a:r>
          </a:p>
          <a:p>
            <a:pPr lvl="1"/>
            <a:r>
              <a:rPr lang="en-US" altLang="zh-CN" dirty="0"/>
              <a:t>Compression by </a:t>
            </a:r>
            <a:r>
              <a:rPr lang="en-US" altLang="zh-CN" dirty="0" smtClean="0"/>
              <a:t>SVD</a:t>
            </a:r>
          </a:p>
          <a:p>
            <a:pPr lvl="1"/>
            <a:r>
              <a:rPr lang="en-US" altLang="zh-CN" dirty="0"/>
              <a:t>Compression by </a:t>
            </a:r>
            <a:r>
              <a:rPr lang="en-US" altLang="zh-CN" dirty="0" smtClean="0"/>
              <a:t>K-means Clustering</a:t>
            </a:r>
          </a:p>
          <a:p>
            <a:pPr lvl="1"/>
            <a:r>
              <a:rPr lang="en-US" altLang="zh-CN" dirty="0" smtClean="0"/>
              <a:t>Compression by Reduced-Precision</a:t>
            </a:r>
          </a:p>
          <a:p>
            <a:r>
              <a:rPr lang="en-US" altLang="zh-CN" dirty="0" smtClean="0"/>
              <a:t>Improvement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CIFAR-10 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32 x 32 color images</a:t>
            </a:r>
          </a:p>
          <a:p>
            <a:r>
              <a:rPr lang="en-US" altLang="zh-CN" dirty="0" smtClean="0"/>
              <a:t>10 classes</a:t>
            </a:r>
          </a:p>
          <a:p>
            <a:r>
              <a:rPr lang="en-US" altLang="zh-CN" dirty="0" smtClean="0"/>
              <a:t>In train set: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Number of samples: 50000</a:t>
            </a:r>
          </a:p>
          <a:p>
            <a:pPr lvl="1"/>
            <a:r>
              <a:rPr lang="en-US" altLang="zh-CN" dirty="0" smtClean="0"/>
              <a:t>5000 images per class</a:t>
            </a:r>
          </a:p>
          <a:p>
            <a:r>
              <a:rPr lang="en-US" altLang="zh-CN" dirty="0" smtClean="0"/>
              <a:t>In test set:</a:t>
            </a:r>
          </a:p>
          <a:p>
            <a:pPr lvl="1"/>
            <a:r>
              <a:rPr lang="en-US" altLang="zh-CN" dirty="0" smtClean="0"/>
              <a:t>Number of samples: 10000</a:t>
            </a:r>
          </a:p>
          <a:p>
            <a:pPr lvl="1"/>
            <a:r>
              <a:rPr lang="en-US" altLang="zh-CN" dirty="0" smtClean="0"/>
              <a:t>1000 images per class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7" y="1990728"/>
            <a:ext cx="3457575" cy="348615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Network Architecture 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								for CIFAR-10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930400"/>
            <a:ext cx="4076700" cy="381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57313" y="5727701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cifar10_quick in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caffe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6839" y="4733181"/>
            <a:ext cx="415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InnerProduct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(Full-connected) layer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Convolutional layer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Pool: Pooling layer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Probability per class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73139"/>
              </p:ext>
            </p:extLst>
          </p:nvPr>
        </p:nvGraphicFramePr>
        <p:xfrm>
          <a:off x="5381678" y="1721851"/>
          <a:ext cx="3892323" cy="3499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79">
                  <a:extLst>
                    <a:ext uri="{9D8B030D-6E8A-4147-A177-3AD203B41FA5}">
                      <a16:colId xmlns:a16="http://schemas.microsoft.com/office/drawing/2014/main" val="2124567393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378197961"/>
                    </a:ext>
                  </a:extLst>
                </a:gridCol>
                <a:gridCol w="1445457">
                  <a:extLst>
                    <a:ext uri="{9D8B030D-6E8A-4147-A177-3AD203B41FA5}">
                      <a16:colId xmlns:a16="http://schemas.microsoft.com/office/drawing/2014/main" val="1467888826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Layer 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Parameters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Output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51833"/>
                  </a:ext>
                </a:extLst>
              </a:tr>
              <a:tr h="29464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data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1x3x32x32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16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conv1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32x3x5x5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1x32x32x32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07900"/>
                  </a:ext>
                </a:extLst>
              </a:tr>
              <a:tr h="35917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pool1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1x32x16x16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76285"/>
                  </a:ext>
                </a:extLst>
              </a:tr>
              <a:tr h="35576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conv2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32x32x5x5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1x32x16x16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35069"/>
                  </a:ext>
                </a:extLst>
              </a:tr>
              <a:tr h="32886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pool2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-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1x32x8x8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681051"/>
                  </a:ext>
                </a:extLst>
              </a:tr>
              <a:tr h="12833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conv3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64x32x5x5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1x64x8x8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11793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pool3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-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1x64x4x4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590668"/>
                  </a:ext>
                </a:extLst>
              </a:tr>
              <a:tr h="35917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ip1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64x1024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1x64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70257"/>
                  </a:ext>
                </a:extLst>
              </a:tr>
              <a:tr h="35917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ip2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10x64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1x10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0106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02398"/>
              </p:ext>
            </p:extLst>
          </p:nvPr>
        </p:nvGraphicFramePr>
        <p:xfrm>
          <a:off x="5434013" y="5455167"/>
          <a:ext cx="340627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25">
                  <a:extLst>
                    <a:ext uri="{9D8B030D-6E8A-4147-A177-3AD203B41FA5}">
                      <a16:colId xmlns:a16="http://schemas.microsoft.com/office/drawing/2014/main" val="3063496720"/>
                    </a:ext>
                  </a:extLst>
                </a:gridCol>
                <a:gridCol w="1135425">
                  <a:extLst>
                    <a:ext uri="{9D8B030D-6E8A-4147-A177-3AD203B41FA5}">
                      <a16:colId xmlns:a16="http://schemas.microsoft.com/office/drawing/2014/main" val="3099352655"/>
                    </a:ext>
                  </a:extLst>
                </a:gridCol>
                <a:gridCol w="1135425">
                  <a:extLst>
                    <a:ext uri="{9D8B030D-6E8A-4147-A177-3AD203B41FA5}">
                      <a16:colId xmlns:a16="http://schemas.microsoft.com/office/drawing/2014/main" val="4118168843"/>
                    </a:ext>
                  </a:extLst>
                </a:gridCol>
              </a:tblGrid>
              <a:tr h="206617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Layer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Number</a:t>
                      </a:r>
                      <a:r>
                        <a:rPr lang="en-US" altLang="zh-CN" sz="1050" baseline="0" dirty="0" smtClean="0"/>
                        <a:t> of parameters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Percentage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236"/>
                  </a:ext>
                </a:extLst>
              </a:tr>
              <a:tr h="206617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Convolution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79200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54.5%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995045"/>
                  </a:ext>
                </a:extLst>
              </a:tr>
              <a:tr h="206617"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InnerProduct</a:t>
                      </a:r>
                      <a:endParaRPr lang="en-US" altLang="zh-CN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66176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45.5%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33104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276861" y="2912646"/>
            <a:ext cx="1933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Accuracy:0.7577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Compression by SVD</a:t>
            </a:r>
          </a:p>
          <a:p>
            <a:r>
              <a:rPr lang="en-US" altLang="zh-CN" dirty="0"/>
              <a:t>Compression by K-means Clustering</a:t>
            </a:r>
          </a:p>
          <a:p>
            <a:r>
              <a:rPr lang="en-US" altLang="zh-CN" dirty="0"/>
              <a:t>Compression by Reduced-Precision</a:t>
            </a:r>
          </a:p>
          <a:p>
            <a:r>
              <a:rPr lang="en-US" altLang="zh-CN" dirty="0"/>
              <a:t>Replacing Convolutional </a:t>
            </a:r>
            <a:r>
              <a:rPr lang="en-US" altLang="zh-CN" dirty="0" smtClean="0"/>
              <a:t>Layer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by SVD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77335" y="153194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Decompose the parameter matrix by Singular Value Decomposition (SVD)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44" y="2852740"/>
            <a:ext cx="3137683" cy="4596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944" y="2016126"/>
            <a:ext cx="3258116" cy="457203"/>
          </a:xfrm>
          <a:prstGeom prst="rect">
            <a:avLst/>
          </a:prstGeom>
        </p:spPr>
      </p:pic>
      <p:cxnSp>
        <p:nvCxnSpPr>
          <p:cNvPr id="28" name="直接箭头连接符 27"/>
          <p:cNvCxnSpPr/>
          <p:nvPr/>
        </p:nvCxnSpPr>
        <p:spPr>
          <a:xfrm>
            <a:off x="4612103" y="2513434"/>
            <a:ext cx="0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846" y="3423876"/>
            <a:ext cx="3054186" cy="526997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129793" y="4088922"/>
            <a:ext cx="300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full-connected layer: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27" y="4071591"/>
            <a:ext cx="1400175" cy="361951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129793" y="4993797"/>
            <a:ext cx="243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SVD compression: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936" y="4982130"/>
            <a:ext cx="1457325" cy="3810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2058" y="4993802"/>
            <a:ext cx="1038225" cy="42862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4624410" y="4452591"/>
            <a:ext cx="628651" cy="361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W,b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endCxn id="35" idx="1"/>
          </p:cNvCxnSpPr>
          <p:nvPr/>
        </p:nvCxnSpPr>
        <p:spPr>
          <a:xfrm>
            <a:off x="4329138" y="4633564"/>
            <a:ext cx="295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3"/>
          </p:cNvCxnSpPr>
          <p:nvPr/>
        </p:nvCxnSpPr>
        <p:spPr>
          <a:xfrm>
            <a:off x="5253062" y="4633564"/>
            <a:ext cx="285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056815" y="4445207"/>
            <a:ext cx="86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543773" y="4431822"/>
            <a:ext cx="86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310086" y="5711695"/>
            <a:ext cx="628651" cy="361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Z,0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132854" y="5704314"/>
            <a:ext cx="628651" cy="361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U,b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40" idx="3"/>
            <a:endCxn id="41" idx="1"/>
          </p:cNvCxnSpPr>
          <p:nvPr/>
        </p:nvCxnSpPr>
        <p:spPr>
          <a:xfrm flipV="1">
            <a:off x="4938736" y="5885288"/>
            <a:ext cx="194119" cy="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40" idx="1"/>
          </p:cNvCxnSpPr>
          <p:nvPr/>
        </p:nvCxnSpPr>
        <p:spPr>
          <a:xfrm>
            <a:off x="4056812" y="5892668"/>
            <a:ext cx="253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1" idx="3"/>
          </p:cNvCxnSpPr>
          <p:nvPr/>
        </p:nvCxnSpPr>
        <p:spPr>
          <a:xfrm>
            <a:off x="5761507" y="5885288"/>
            <a:ext cx="239663" cy="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733825" y="5679215"/>
            <a:ext cx="86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6087092" y="5636731"/>
            <a:ext cx="86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4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by </a:t>
            </a:r>
            <a:r>
              <a:rPr lang="en-US" altLang="zh-CN" dirty="0" smtClean="0"/>
              <a:t>SVD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5" y="1446716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Accuracy Loss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Fine Tuning (Iteration: 20000 times)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88356"/>
              </p:ext>
            </p:extLst>
          </p:nvPr>
        </p:nvGraphicFramePr>
        <p:xfrm>
          <a:off x="677334" y="1905567"/>
          <a:ext cx="812799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238">
                  <a:extLst>
                    <a:ext uri="{9D8B030D-6E8A-4147-A177-3AD203B41FA5}">
                      <a16:colId xmlns:a16="http://schemas.microsoft.com/office/drawing/2014/main" val="311081463"/>
                    </a:ext>
                  </a:extLst>
                </a:gridCol>
                <a:gridCol w="1156868">
                  <a:extLst>
                    <a:ext uri="{9D8B030D-6E8A-4147-A177-3AD203B41FA5}">
                      <a16:colId xmlns:a16="http://schemas.microsoft.com/office/drawing/2014/main" val="3732271412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9067553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474863966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1823738880"/>
                    </a:ext>
                  </a:extLst>
                </a:gridCol>
                <a:gridCol w="1535853">
                  <a:extLst>
                    <a:ext uri="{9D8B030D-6E8A-4147-A177-3AD203B41FA5}">
                      <a16:colId xmlns:a16="http://schemas.microsoft.com/office/drawing/2014/main" val="177953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Compressed</a:t>
                      </a:r>
                      <a:r>
                        <a:rPr lang="en-US" altLang="zh-CN" baseline="0" dirty="0" smtClean="0"/>
                        <a:t>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Original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Compression Rate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Space Saving</a:t>
                      </a:r>
                      <a:endParaRPr lang="zh-CN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06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Compress ip1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64x6+6x1024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64x1024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9.96%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6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Compress ip2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0.6804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10x4+4x64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10x64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46.25%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2989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445303" y="1446717"/>
            <a:ext cx="2706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Original Accuracy:0.7577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779434"/>
              </p:ext>
            </p:extLst>
          </p:nvPr>
        </p:nvGraphicFramePr>
        <p:xfrm>
          <a:off x="1665261" y="4272864"/>
          <a:ext cx="246210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238">
                  <a:extLst>
                    <a:ext uri="{9D8B030D-6E8A-4147-A177-3AD203B41FA5}">
                      <a16:colId xmlns:a16="http://schemas.microsoft.com/office/drawing/2014/main" val="311081463"/>
                    </a:ext>
                  </a:extLst>
                </a:gridCol>
                <a:gridCol w="1156868">
                  <a:extLst>
                    <a:ext uri="{9D8B030D-6E8A-4147-A177-3AD203B41FA5}">
                      <a16:colId xmlns:a16="http://schemas.microsoft.com/office/drawing/2014/main" val="373227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06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Compress ip1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6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Compress ip2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2989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92123"/>
              </p:ext>
            </p:extLst>
          </p:nvPr>
        </p:nvGraphicFramePr>
        <p:xfrm>
          <a:off x="5358420" y="4262011"/>
          <a:ext cx="246210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238">
                  <a:extLst>
                    <a:ext uri="{9D8B030D-6E8A-4147-A177-3AD203B41FA5}">
                      <a16:colId xmlns:a16="http://schemas.microsoft.com/office/drawing/2014/main" val="311081463"/>
                    </a:ext>
                  </a:extLst>
                </a:gridCol>
                <a:gridCol w="1156868">
                  <a:extLst>
                    <a:ext uri="{9D8B030D-6E8A-4147-A177-3AD203B41FA5}">
                      <a16:colId xmlns:a16="http://schemas.microsoft.com/office/drawing/2014/main" val="373227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06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Retrain ip1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6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Retrain ip2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0.6804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29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by K-means </a:t>
            </a:r>
            <a:r>
              <a:rPr lang="en-US" altLang="zh-CN" dirty="0" smtClean="0"/>
              <a:t>Clustering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347788"/>
            <a:ext cx="6304084" cy="43957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3400" y="5962650"/>
            <a:ext cx="8543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Reference: Song Han, </a:t>
            </a:r>
            <a:r>
              <a:rPr lang="en-US" altLang="zh-CN" sz="1400" dirty="0" err="1"/>
              <a:t>Huizi</a:t>
            </a:r>
            <a:r>
              <a:rPr lang="en-US" altLang="zh-CN" sz="1400" dirty="0"/>
              <a:t> Mao, William J. Dally. Deep Compression: Compressing Deep Neural Networks with Pruning, Trained Quantization and Huffman Coding.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, 1510.00149. 2016.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10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by K-means Clustering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41177"/>
              </p:ext>
            </p:extLst>
          </p:nvPr>
        </p:nvGraphicFramePr>
        <p:xfrm>
          <a:off x="911669" y="2317104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040398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38528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</a:t>
                      </a:r>
                      <a:r>
                        <a:rPr lang="en-US" altLang="zh-CN" baseline="0" dirty="0" smtClean="0"/>
                        <a:t> of Clusters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44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0.6972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8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7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8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0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57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2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9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0694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11669" y="1485900"/>
            <a:ext cx="575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Cluster the weights of ip1 layer which had </a:t>
            </a:r>
            <a:r>
              <a:rPr lang="en-US" altLang="zh-CN" dirty="0" err="1" smtClean="0"/>
              <a:t>SVDed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25489" y="1373565"/>
            <a:ext cx="281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Original Accuracy: 0.7577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Fine-tuned Accuracy</a:t>
            </a:r>
            <a:r>
              <a:rPr lang="en-US" altLang="zh-CN" sz="1600" dirty="0" smtClean="0">
                <a:solidFill>
                  <a:srgbClr val="FF0000"/>
                </a:solidFill>
              </a:rPr>
              <a:t>: 0.7178 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1206</TotalTime>
  <Words>702</Words>
  <Application>Microsoft Office PowerPoint</Application>
  <PresentationFormat>宽屏</PresentationFormat>
  <Paragraphs>240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方正姚体</vt:lpstr>
      <vt:lpstr>华文新魏</vt:lpstr>
      <vt:lpstr>Arial</vt:lpstr>
      <vt:lpstr>Cambria Math</vt:lpstr>
      <vt:lpstr>Trebuchet MS</vt:lpstr>
      <vt:lpstr>Wingdings</vt:lpstr>
      <vt:lpstr>Wingdings 3</vt:lpstr>
      <vt:lpstr>平面</vt:lpstr>
      <vt:lpstr>Compressing  deep neural network 2</vt:lpstr>
      <vt:lpstr>Catalogue</vt:lpstr>
      <vt:lpstr>CIFAR-10 dataset</vt:lpstr>
      <vt:lpstr>Neural Network Architecture              for CIFAR-10</vt:lpstr>
      <vt:lpstr>Approach</vt:lpstr>
      <vt:lpstr>Compression by SVD </vt:lpstr>
      <vt:lpstr>Compression by SVD</vt:lpstr>
      <vt:lpstr>Compression by K-means Clustering</vt:lpstr>
      <vt:lpstr>Compression by K-means Clustering</vt:lpstr>
      <vt:lpstr>Compression by Reduced-Precision</vt:lpstr>
      <vt:lpstr>Compression by Reduced-Precision</vt:lpstr>
      <vt:lpstr>Mixed Method</vt:lpstr>
      <vt:lpstr>Improvement</vt:lpstr>
      <vt:lpstr>Reference</vt:lpstr>
      <vt:lpstr>Thank you </vt:lpstr>
    </vt:vector>
  </TitlesOfParts>
  <Company>MiraiTeam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Compressing  deep neural network</dc:title>
  <dc:creator>WKCN MiraiWK</dc:creator>
  <cp:lastModifiedBy>WKCN MiraiWK</cp:lastModifiedBy>
  <cp:revision>202</cp:revision>
  <dcterms:created xsi:type="dcterms:W3CDTF">2017-04-14T04:14:53Z</dcterms:created>
  <dcterms:modified xsi:type="dcterms:W3CDTF">2017-04-21T14:47:47Z</dcterms:modified>
</cp:coreProperties>
</file>