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9" r:id="rId4"/>
    <p:sldId id="270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C2C"/>
    <a:srgbClr val="35495E"/>
    <a:srgbClr val="10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hyperlink" Target="https://github.com/vuejs/vue-dev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hyperlink" Target="https://github.com/vuejs/vue-devtool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github.com/huiralb/kopdar-vuej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github.com/huiralb/kopdar-vue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3370" y="872490"/>
            <a:ext cx="6323965" cy="1655445"/>
          </a:xfrm>
        </p:spPr>
        <p:txBody>
          <a:bodyPr/>
          <a:p>
            <a:r>
              <a:rPr lang="x-none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OpenSymbol" charset="0"/>
                <a:ea typeface="Sans Serif" charset="0"/>
              </a:rPr>
              <a:t>The Progressive</a:t>
            </a:r>
            <a:endParaRPr lang="x-none" altLang="en-US" sz="4000">
              <a:solidFill>
                <a:schemeClr val="tx1">
                  <a:lumMod val="85000"/>
                  <a:lumOff val="15000"/>
                </a:schemeClr>
              </a:solidFill>
              <a:latin typeface="OpenSymbol" charset="0"/>
              <a:ea typeface="Sans Serif" charset="0"/>
            </a:endParaRPr>
          </a:p>
          <a:p>
            <a:r>
              <a:rPr lang="x-none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OpenSymbol" charset="0"/>
                <a:ea typeface="Sans Serif" charset="0"/>
              </a:rPr>
              <a:t>JavaScript Framework</a:t>
            </a:r>
            <a:endParaRPr lang="x-none" altLang="en-US" sz="4000">
              <a:solidFill>
                <a:schemeClr val="tx1">
                  <a:lumMod val="85000"/>
                  <a:lumOff val="15000"/>
                </a:schemeClr>
              </a:solidFill>
              <a:latin typeface="OpenSymbol" charset="0"/>
              <a:ea typeface="Sans Serif" charset="0"/>
            </a:endParaRPr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6304915" y="2597785"/>
            <a:ext cx="4460875" cy="990600"/>
          </a:xfrm>
        </p:spPr>
        <p:txBody>
          <a:bodyPr/>
          <a:p>
            <a:pPr algn="ctr"/>
            <a:r>
              <a:rPr lang="x-none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Kopdar </a:t>
            </a:r>
            <a:r>
              <a:rPr lang="x-none" altLang="en-US" sz="2400">
                <a:solidFill>
                  <a:srgbClr val="0070C0"/>
                </a:solidFill>
              </a:rPr>
              <a:t>#9</a:t>
            </a:r>
            <a:br>
              <a:rPr lang="x-none" altLang="en-US" sz="2800">
                <a:solidFill>
                  <a:srgbClr val="0070C0"/>
                </a:solidFill>
              </a:rPr>
            </a:br>
            <a:r>
              <a:rPr lang="x-none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Programmer Semarang</a:t>
            </a:r>
            <a:endParaRPr lang="x-none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4"/>
          <p:cNvSpPr/>
          <p:nvPr/>
        </p:nvSpPr>
        <p:spPr>
          <a:xfrm>
            <a:off x="7411085" y="5715635"/>
            <a:ext cx="3904615" cy="5892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x-none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by IRNOVI </a:t>
            </a:r>
            <a:r>
              <a:rPr lang="x-none" altLang="en-US" sz="2400">
                <a:solidFill>
                  <a:srgbClr val="0070C0"/>
                </a:solidFill>
              </a:rPr>
              <a:t>@huiralb</a:t>
            </a:r>
            <a:endParaRPr lang="x-none" altLang="en-US" sz="240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68375" y="501650"/>
            <a:ext cx="3808730" cy="5198110"/>
            <a:chOff x="1525" y="790"/>
            <a:chExt cx="5998" cy="8186"/>
          </a:xfrm>
        </p:grpSpPr>
        <p:pic>
          <p:nvPicPr>
            <p:cNvPr id="4" name="Picture 3" descr="vuejs-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25" y="790"/>
              <a:ext cx="5999" cy="5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Subtitle 2"/>
            <p:cNvSpPr>
              <a:spLocks noGrp="1"/>
            </p:cNvSpPr>
            <p:nvPr/>
          </p:nvSpPr>
          <p:spPr>
            <a:xfrm>
              <a:off x="2154" y="7388"/>
              <a:ext cx="5128" cy="1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>
              <a:lvl1pPr marL="0" indent="0" algn="ctr" rtl="0" fontAlgn="base">
                <a:spcBef>
                  <a:spcPct val="20000"/>
                </a:spcBef>
                <a:spcAft>
                  <a:spcPct val="0"/>
                </a:spcAft>
                <a:buFontTx/>
                <a:buNone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x-none" altLang="en-US" sz="6000">
                  <a:solidFill>
                    <a:srgbClr val="35495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OpenSymbol" charset="0"/>
                  <a:ea typeface="Sans Serif" charset="0"/>
                </a:rPr>
                <a:t>Vue.js</a:t>
              </a:r>
              <a:endParaRPr lang="x-none" altLang="en-US" sz="6000">
                <a:solidFill>
                  <a:srgbClr val="3549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Symbol" charset="0"/>
                <a:ea typeface="Sans Serif" charset="0"/>
              </a:endParaRPr>
            </a:p>
          </p:txBody>
        </p:sp>
      </p:grpSp>
      <p:sp>
        <p:nvSpPr>
          <p:cNvPr id="11" name="Title 4"/>
          <p:cNvSpPr/>
          <p:nvPr/>
        </p:nvSpPr>
        <p:spPr>
          <a:xfrm>
            <a:off x="904240" y="5730875"/>
            <a:ext cx="3904615" cy="5892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2400">
                <a:solidFill>
                  <a:srgbClr val="0070C0"/>
                </a:solidFill>
              </a:rPr>
              <a:t>versi 2.0</a:t>
            </a:r>
            <a:endParaRPr lang="x-none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65" y="327025"/>
            <a:ext cx="10972800" cy="582613"/>
          </a:xfrm>
        </p:spPr>
        <p:txBody>
          <a:bodyPr/>
          <a:p>
            <a:r>
              <a:rPr lang="x-none" altLang="en-US" u="sng">
                <a:solidFill>
                  <a:srgbClr val="00B050"/>
                </a:solidFill>
              </a:rPr>
              <a:t>Hello World</a:t>
            </a:r>
            <a:endParaRPr lang="x-none" altLang="en-US" u="sng">
              <a:solidFill>
                <a:srgbClr val="00B05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143000"/>
            <a:ext cx="10972800" cy="5107305"/>
          </a:xfrm>
        </p:spPr>
        <p:txBody>
          <a:bodyPr/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&lt;div id="app"&gt;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	&lt;p&gt;{{ msg }}&lt;/p&gt;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&lt;/div&gt;</a:t>
            </a:r>
            <a:b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</a:b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&lt;script src="/js/vuejs.min.js"&gt;&lt;/script&gt;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&lt;script&gt;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	new Vue({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		el : '#app',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		data : {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			msg : 'Hello world',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		}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	})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  <a:p>
            <a:pPr marL="0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  <a:latin typeface="FreeMono" charset="0"/>
                <a:ea typeface="FreeMono" charset="0"/>
              </a:rPr>
              <a:t>&lt;/script&gt;</a:t>
            </a:r>
            <a:endParaRPr lang="x-none" altLang="en-US" sz="2100">
              <a:solidFill>
                <a:schemeClr val="accent2">
                  <a:lumMod val="50000"/>
                </a:schemeClr>
              </a:solidFill>
              <a:latin typeface="FreeMono" charset="0"/>
              <a:ea typeface="FreeMono" charset="0"/>
            </a:endParaRPr>
          </a:p>
        </p:txBody>
      </p:sp>
      <p:pic>
        <p:nvPicPr>
          <p:cNvPr id="4" name="Picture 3" descr="vuejs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525145"/>
            <a:ext cx="10972800" cy="582613"/>
          </a:xfrm>
        </p:spPr>
        <p:txBody>
          <a:bodyPr/>
          <a:p>
            <a:r>
              <a:rPr lang="x-none" altLang="en-US" u="sng">
                <a:solidFill>
                  <a:srgbClr val="00B050"/>
                </a:solidFill>
              </a:rPr>
              <a:t>Dev tools</a:t>
            </a:r>
            <a:endParaRPr lang="x-none" altLang="en-US" u="sng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2"/>
              <a:buNone/>
            </a:pPr>
            <a:r>
              <a:rPr lang="x-none" altLang="en-US" sz="2400"/>
              <a:t>Lihat cara install</a:t>
            </a:r>
            <a:endParaRPr lang="x-none" altLang="en-US" sz="2400"/>
          </a:p>
          <a:p>
            <a:pPr marL="0" indent="0">
              <a:buFont typeface="Wingdings" panose="05000000000000000000" charset="2"/>
              <a:buNone/>
            </a:pPr>
            <a:r>
              <a:rPr lang="x-none" altLang="en-US" sz="2400"/>
              <a:t>di </a:t>
            </a:r>
            <a:r>
              <a:rPr lang="x-none" altLang="en-US" sz="2400">
                <a:hlinkClick r:id="rId1" action="ppaction://hlinkfile"/>
              </a:rPr>
              <a:t>https://github.com/vuejs/vue-devtools</a:t>
            </a:r>
            <a:endParaRPr lang="x-none" altLang="en-US" sz="2400">
              <a:hlinkClick r:id="rId1" action="ppaction://hlinkfile"/>
            </a:endParaRPr>
          </a:p>
          <a:p>
            <a:pPr marL="0" indent="0">
              <a:buFont typeface="Wingdings" panose="05000000000000000000" charset="2"/>
              <a:buNone/>
            </a:pPr>
            <a:endParaRPr lang="x-none" altLang="en-US" sz="2400"/>
          </a:p>
        </p:txBody>
      </p:sp>
      <p:pic>
        <p:nvPicPr>
          <p:cNvPr id="4" name="Picture 3" descr="vuejs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15595" y="1422400"/>
            <a:ext cx="5094605" cy="5338445"/>
          </a:xfrm>
        </p:spPr>
        <p:txBody>
          <a:bodyPr/>
          <a:p>
            <a:pPr marL="0" indent="0">
              <a:buFont typeface="Wingdings" panose="05000000000000000000" charset="2"/>
              <a:buNone/>
            </a:pPr>
            <a:r>
              <a:rPr lang="x-none" altLang="en-US" sz="2400">
                <a:sym typeface="+mn-ea"/>
              </a:rPr>
              <a:t>Lihat cara install</a:t>
            </a:r>
            <a:endParaRPr lang="x-none" altLang="en-US" sz="2400">
              <a:sym typeface="+mn-ea"/>
            </a:endParaRPr>
          </a:p>
          <a:p>
            <a:pPr marL="0" indent="0">
              <a:buFont typeface="Wingdings" panose="05000000000000000000" charset="2"/>
              <a:buNone/>
            </a:pPr>
            <a:r>
              <a:rPr lang="x-none" altLang="en-US">
                <a:sym typeface="+mn-ea"/>
              </a:rPr>
              <a:t>di </a:t>
            </a:r>
            <a:r>
              <a:rPr lang="x-none" altLang="en-US">
                <a:sym typeface="+mn-ea"/>
                <a:hlinkClick r:id="rId1" action="ppaction://hlinkfile"/>
              </a:rPr>
              <a:t>https://github.com/vuejs/vue-devtools</a:t>
            </a:r>
            <a:endParaRPr lang="en-US"/>
          </a:p>
        </p:txBody>
      </p:sp>
      <p:pic>
        <p:nvPicPr>
          <p:cNvPr id="7" name="Content Placeholder 6" descr="Screenshot 2017-03-24 23:50:5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035" y="247650"/>
            <a:ext cx="6462395" cy="652970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584200" y="525145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charset="0"/>
                <a:ea typeface="SimSun" charset="-122"/>
              </a:defRPr>
            </a:lvl9pPr>
          </a:lstStyle>
          <a:p>
            <a:r>
              <a:rPr lang="x-none" altLang="en-US" u="sng">
                <a:solidFill>
                  <a:srgbClr val="00B050"/>
                </a:solidFill>
              </a:rPr>
              <a:t>Dev tools</a:t>
            </a:r>
            <a:endParaRPr lang="x-none" altLang="en-US" u="sng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1" y="691198"/>
            <a:ext cx="10515600" cy="2852737"/>
          </a:xfrm>
        </p:spPr>
        <p:txBody>
          <a:bodyPr/>
          <a:p>
            <a:pPr algn="ctr"/>
            <a:r>
              <a:rPr lang="x-none" altLang="en-US"/>
              <a:t>Selesai</a:t>
            </a:r>
            <a:endParaRPr lang="x-none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1" y="3570923"/>
            <a:ext cx="10515600" cy="1500187"/>
          </a:xfrm>
        </p:spPr>
        <p:txBody>
          <a:bodyPr/>
          <a:p>
            <a:pPr algn="ctr"/>
            <a:r>
              <a:rPr lang="x-none" altLang="en-US"/>
              <a:t>Terimakasih</a:t>
            </a:r>
            <a:endParaRPr lang="x-none" altLang="en-US"/>
          </a:p>
        </p:txBody>
      </p:sp>
      <p:pic>
        <p:nvPicPr>
          <p:cNvPr id="7" name="Picture 6" descr="vuejs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u="sng">
                <a:solidFill>
                  <a:srgbClr val="00B050"/>
                </a:solidFill>
              </a:rPr>
              <a:t>Basic - </a:t>
            </a:r>
            <a:r>
              <a:rPr lang="x-none" altLang="en-US" u="sng">
                <a:solidFill>
                  <a:srgbClr val="00B050"/>
                </a:solidFill>
                <a:sym typeface="+mn-ea"/>
              </a:rPr>
              <a:t>Pengenalan &amp; Persiapan</a:t>
            </a:r>
            <a:endParaRPr lang="x-none" altLang="en-US" u="sng">
              <a:solidFill>
                <a:srgbClr val="00B050"/>
              </a:solidFill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6291580" cy="4953000"/>
          </a:xfrm>
        </p:spPr>
        <p:txBody>
          <a:bodyPr/>
          <a:p>
            <a:pPr marL="0" indent="0">
              <a:buNone/>
            </a:pPr>
            <a:r>
              <a:rPr lang="x-none" altLang="en-US" sz="4000"/>
              <a:t>IRNOVI</a:t>
            </a:r>
            <a:endParaRPr lang="x-none" altLang="en-US" sz="4000"/>
          </a:p>
          <a:p>
            <a:pPr marL="0" indent="0">
              <a:buNone/>
            </a:pPr>
            <a:r>
              <a:rPr lang="x-none" altLang="en-US" sz="2400">
                <a:solidFill>
                  <a:srgbClr val="0070C0"/>
                </a:solidFill>
              </a:rPr>
              <a:t>@huiralb</a:t>
            </a:r>
            <a:endParaRPr lang="x-none" alt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rgbClr val="101E23"/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rgbClr val="101E23"/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rgbClr val="101E23"/>
                </a:solidFill>
              </a:rPr>
              <a:t>PT. Integrafity Biru Makmur</a:t>
            </a:r>
            <a:endParaRPr lang="x-none" altLang="en-US">
              <a:solidFill>
                <a:srgbClr val="101E23"/>
              </a:solidFill>
            </a:endParaRPr>
          </a:p>
          <a:p>
            <a:pPr marL="0" indent="0">
              <a:buNone/>
            </a:pPr>
            <a:r>
              <a:rPr lang="x-none" altLang="en-US" sz="2400">
                <a:solidFill>
                  <a:srgbClr val="0070C0"/>
                </a:solidFill>
              </a:rPr>
              <a:t>Programmer</a:t>
            </a:r>
            <a:endParaRPr lang="x-none" altLang="en-US" sz="2400">
              <a:solidFill>
                <a:srgbClr val="0070C0"/>
              </a:solidFill>
            </a:endParaRPr>
          </a:p>
        </p:txBody>
      </p:sp>
      <p:pic>
        <p:nvPicPr>
          <p:cNvPr id="4" name="Picture 3" descr="vuejs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  <p:pic>
        <p:nvPicPr>
          <p:cNvPr id="9" name="Picture 8" descr="logo_perusaha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80" y="4761865"/>
            <a:ext cx="4888230" cy="1426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65" y="327025"/>
            <a:ext cx="10972800" cy="582613"/>
          </a:xfrm>
        </p:spPr>
        <p:txBody>
          <a:bodyPr/>
          <a:p>
            <a:r>
              <a:rPr lang="x-none" altLang="en-US" u="sng">
                <a:solidFill>
                  <a:srgbClr val="00B050"/>
                </a:solidFill>
              </a:rPr>
              <a:t>Basic - </a:t>
            </a:r>
            <a:r>
              <a:rPr lang="x-none" altLang="en-US" u="sng">
                <a:solidFill>
                  <a:srgbClr val="00B050"/>
                </a:solidFill>
                <a:sym typeface="+mn-ea"/>
              </a:rPr>
              <a:t>Pengenalan &amp; Persiapan</a:t>
            </a:r>
            <a:endParaRPr lang="x-none" altLang="en-US" u="sng">
              <a:solidFill>
                <a:srgbClr val="00B05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710"/>
            <a:ext cx="10972800" cy="4297045"/>
          </a:xfrm>
        </p:spPr>
        <p:txBody>
          <a:bodyPr/>
          <a:p>
            <a:pPr marL="0" indent="0" algn="l">
              <a:buNone/>
            </a:pPr>
            <a:r>
              <a:rPr lang="x-none" altLang="en-US">
                <a:solidFill>
                  <a:srgbClr val="101E23"/>
                </a:solidFill>
              </a:rPr>
              <a:t>Persiapan</a:t>
            </a:r>
            <a:endParaRPr lang="x-none" altLang="en-US">
              <a:solidFill>
                <a:srgbClr val="101E23"/>
              </a:solidFill>
            </a:endParaRPr>
          </a:p>
          <a:p>
            <a:pPr marL="914400" lvl="1" indent="-457200" algn="l">
              <a:buAutoNum type="arabicPeriod"/>
            </a:pPr>
            <a:r>
              <a:rPr lang="x-none" altLang="en-US" sz="2100"/>
              <a:t>Download atau clone source code di </a:t>
            </a:r>
            <a:r>
              <a:rPr lang="x-none" altLang="en-US" sz="2100">
                <a:hlinkClick r:id="rId1" action="ppaction://hlinkfile"/>
              </a:rPr>
              <a:t>https://github.com/huiralb/kopdar-vuejs</a:t>
            </a:r>
            <a:endParaRPr lang="x-none" altLang="en-US" sz="2100">
              <a:hlinkClick r:id="rId1" action="ppaction://hlinkfile"/>
            </a:endParaRPr>
          </a:p>
          <a:p>
            <a:pPr marL="914400" lvl="1" indent="-457200" algn="l">
              <a:buAutoNum type="arabicPeriod"/>
            </a:pPr>
            <a:r>
              <a:rPr lang="x-none" altLang="en-US" sz="2100">
                <a:solidFill>
                  <a:srgbClr val="101E23"/>
                </a:solidFill>
              </a:rPr>
              <a:t>Buka Command Line dan arahkan ke direktori berada, lalu jalankan perintah</a:t>
            </a:r>
            <a:r>
              <a:rPr lang="x-none" altLang="en-US" sz="2100">
                <a:solidFill>
                  <a:srgbClr val="101E23"/>
                </a:solidFill>
                <a:latin typeface="SimSun" charset="-122"/>
                <a:ea typeface="SimSun" charset="-122"/>
              </a:rPr>
              <a:t> </a:t>
            </a:r>
            <a:r>
              <a:rPr lang="x-none" altLang="en-US" sz="2100">
                <a:solidFill>
                  <a:srgbClr val="DE2C2C"/>
                </a:solidFill>
                <a:latin typeface="SimSun" charset="-122"/>
                <a:ea typeface="SimSun" charset="-122"/>
              </a:rPr>
              <a:t>php -S localhost:8000</a:t>
            </a:r>
            <a:endParaRPr lang="x-none" altLang="en-US" sz="2100">
              <a:solidFill>
                <a:srgbClr val="DE2C2C"/>
              </a:solidFill>
              <a:latin typeface="SimSun" charset="-122"/>
              <a:ea typeface="SimSun" charset="-122"/>
            </a:endParaRPr>
          </a:p>
          <a:p>
            <a:pPr marL="914400" lvl="1" indent="-457200" algn="l">
              <a:buAutoNum type="arabicPeriod"/>
            </a:pPr>
            <a:r>
              <a:rPr lang="x-none" altLang="en-US" sz="2100">
                <a:solidFill>
                  <a:srgbClr val="101E23"/>
                </a:solidFill>
              </a:rPr>
              <a:t>Akses di </a:t>
            </a:r>
            <a:r>
              <a:rPr lang="x-none" altLang="en-US" sz="2100">
                <a:solidFill>
                  <a:srgbClr val="0070C0"/>
                </a:solidFill>
              </a:rPr>
              <a:t>localhost:8000</a:t>
            </a:r>
            <a:r>
              <a:rPr lang="x-none" altLang="en-US" sz="2100">
                <a:solidFill>
                  <a:srgbClr val="101E23"/>
                </a:solidFill>
              </a:rPr>
              <a:t> </a:t>
            </a:r>
            <a:br>
              <a:rPr lang="x-none" altLang="en-US" sz="2100">
                <a:solidFill>
                  <a:srgbClr val="101E23"/>
                </a:solidFill>
              </a:rPr>
            </a:br>
            <a:endParaRPr lang="x-none" altLang="en-US" sz="2100">
              <a:solidFill>
                <a:srgbClr val="101E23"/>
              </a:solidFill>
            </a:endParaRPr>
          </a:p>
        </p:txBody>
      </p:sp>
      <p:pic>
        <p:nvPicPr>
          <p:cNvPr id="4" name="Picture 3" descr="vuejs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525145"/>
            <a:ext cx="10972800" cy="582613"/>
          </a:xfrm>
        </p:spPr>
        <p:txBody>
          <a:bodyPr/>
          <a:p>
            <a:r>
              <a:rPr lang="x-none" altLang="en-US" u="sng">
                <a:solidFill>
                  <a:srgbClr val="00B050"/>
                </a:solidFill>
              </a:rPr>
              <a:t>Materi</a:t>
            </a:r>
            <a:endParaRPr lang="x-none" altLang="en-US" u="sng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2"/>
              <a:buNone/>
            </a:pPr>
            <a:r>
              <a:rPr lang="x-none" altLang="en-US" sz="2800"/>
              <a:t>Materi yang akan kita pelajari</a:t>
            </a:r>
            <a:endParaRPr lang="x-none" altLang="en-US" sz="2800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2400"/>
              <a:t>Pengenalan &amp; Persiapan</a:t>
            </a:r>
            <a:endParaRPr lang="x-none" altLang="en-US" sz="2400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2400"/>
              <a:t>Hello world</a:t>
            </a:r>
            <a:endParaRPr lang="x-none" altLang="en-US" sz="2400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2400"/>
              <a:t>vue js developer tool </a:t>
            </a:r>
            <a:endParaRPr lang="x-none" altLang="en-US" sz="2400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2400"/>
              <a:t>Kondisi dan pengulangan</a:t>
            </a:r>
            <a:endParaRPr lang="x-none" altLang="en-US" sz="2400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2400"/>
              <a:t>Events</a:t>
            </a:r>
            <a:endParaRPr lang="x-none" altLang="en-US" sz="2400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 sz="2400"/>
              <a:t>client-side CRUD</a:t>
            </a:r>
            <a:endParaRPr lang="x-none" altLang="en-US" sz="2400"/>
          </a:p>
        </p:txBody>
      </p:sp>
      <p:pic>
        <p:nvPicPr>
          <p:cNvPr id="4" name="Picture 3" descr="vuejs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65" y="715645"/>
            <a:ext cx="10972800" cy="582613"/>
          </a:xfrm>
        </p:spPr>
        <p:txBody>
          <a:bodyPr/>
          <a:p>
            <a:r>
              <a:rPr lang="x-none" altLang="en-US" u="sng">
                <a:solidFill>
                  <a:srgbClr val="00B050"/>
                </a:solidFill>
              </a:rPr>
              <a:t>Basic - </a:t>
            </a:r>
            <a:r>
              <a:rPr lang="x-none" altLang="en-US" u="sng">
                <a:solidFill>
                  <a:srgbClr val="00B050"/>
                </a:solidFill>
                <a:sym typeface="+mn-ea"/>
              </a:rPr>
              <a:t>Pengenalan &amp; Persiapan</a:t>
            </a:r>
            <a:endParaRPr lang="x-none" altLang="en-US" u="sng">
              <a:solidFill>
                <a:srgbClr val="00B05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1340"/>
            <a:ext cx="10972800" cy="4297045"/>
          </a:xfrm>
        </p:spPr>
        <p:txBody>
          <a:bodyPr/>
          <a:p>
            <a:pPr marL="0" indent="0">
              <a:buFont typeface="Wingdings" panose="05000000000000000000" charset="2"/>
              <a:buNone/>
            </a:pPr>
            <a:r>
              <a:rPr lang="x-none" altLang="en-US" sz="2800"/>
              <a:t>Vue ( dibaca view ), Salah satu framework javascript untuk membangun user interface.</a:t>
            </a:r>
            <a:endParaRPr lang="x-none" altLang="en-US" sz="2800"/>
          </a:p>
          <a:p>
            <a:pPr marL="0" indent="0">
              <a:buFont typeface="Wingdings" panose="05000000000000000000" charset="2"/>
              <a:buNone/>
            </a:pPr>
            <a:endParaRPr lang="x-none" altLang="en-US" sz="2800"/>
          </a:p>
          <a:p>
            <a:pPr marL="0" indent="0">
              <a:buFont typeface="Wingdings" panose="05000000000000000000" charset="2"/>
              <a:buNone/>
            </a:pPr>
            <a:r>
              <a:rPr lang="x-none" altLang="en-US" sz="2800"/>
              <a:t>Sang creator vue js , Evan You adalah jebolan developer frontend google.</a:t>
            </a:r>
            <a:endParaRPr lang="x-none" altLang="en-US"/>
          </a:p>
        </p:txBody>
      </p:sp>
      <p:pic>
        <p:nvPicPr>
          <p:cNvPr id="4" name="Picture 3" descr="vuejs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65" y="327025"/>
            <a:ext cx="10972800" cy="582613"/>
          </a:xfrm>
        </p:spPr>
        <p:txBody>
          <a:bodyPr/>
          <a:p>
            <a:r>
              <a:rPr lang="x-none" altLang="en-US" u="sng">
                <a:solidFill>
                  <a:srgbClr val="00B050"/>
                </a:solidFill>
              </a:rPr>
              <a:t>Basic - </a:t>
            </a:r>
            <a:r>
              <a:rPr lang="x-none" altLang="en-US" u="sng">
                <a:solidFill>
                  <a:srgbClr val="00B050"/>
                </a:solidFill>
                <a:sym typeface="+mn-ea"/>
              </a:rPr>
              <a:t>Pengenalan &amp; Persiapan</a:t>
            </a:r>
            <a:endParaRPr lang="x-none" altLang="en-US" u="sng">
              <a:solidFill>
                <a:srgbClr val="00B05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710"/>
            <a:ext cx="10972800" cy="4297045"/>
          </a:xfrm>
        </p:spPr>
        <p:txBody>
          <a:bodyPr/>
          <a:p>
            <a:pPr marL="0" indent="0">
              <a:buNone/>
            </a:pPr>
            <a:r>
              <a:rPr lang="x-none" altLang="en-US"/>
              <a:t>Kelebihan Vuejs :</a:t>
            </a:r>
            <a:endParaRPr lang="x-none" altLang="en-US"/>
          </a:p>
          <a:p>
            <a:pPr marL="457200" indent="-457200"/>
            <a:r>
              <a:rPr lang="x-none" altLang="en-US" sz="2800"/>
              <a:t>Simple</a:t>
            </a:r>
            <a:endParaRPr lang="x-none" altLang="en-US" sz="2800"/>
          </a:p>
          <a:p>
            <a:pPr marL="457200" lvl="1" indent="0" algn="l">
              <a:buNone/>
            </a:pPr>
            <a:r>
              <a:rPr lang="x-none" altLang="en-US" sz="2100"/>
              <a:t>Struktur framework vue JS jauh lebih simple dari angularJS1.</a:t>
            </a:r>
            <a:endParaRPr lang="x-none" altLang="en-US" sz="2100"/>
          </a:p>
          <a:p>
            <a:pPr marL="457200" lvl="1" indent="0" algn="l">
              <a:buNone/>
            </a:pPr>
            <a:r>
              <a:rPr lang="x-none" altLang="en-US" sz="2100"/>
              <a:t>Vue jauh lebih mudah dipelajari, khususnya untuk pemula yang 	baru saja belajar menggunakan frontend js framework.</a:t>
            </a:r>
            <a:endParaRPr lang="x-none" altLang="en-US" sz="2100"/>
          </a:p>
          <a:p>
            <a:pPr marL="457200" lvl="1" indent="0" algn="l">
              <a:buNone/>
            </a:pPr>
            <a:endParaRPr lang="x-none" altLang="en-US" sz="2100"/>
          </a:p>
          <a:p>
            <a:pPr algn="l"/>
            <a:r>
              <a:rPr lang="x-none" altLang="en-US" sz="2800"/>
              <a:t>Aliran Data Mudah</a:t>
            </a:r>
            <a:endParaRPr lang="x-none" altLang="en-US" sz="2800"/>
          </a:p>
          <a:p>
            <a:pPr marL="457200" lvl="1" indent="0" algn="l">
              <a:buNone/>
            </a:pPr>
            <a:r>
              <a:rPr lang="x-none" altLang="en-US" sz="2100"/>
              <a:t>Konsep aliran data vuejs dari bawah ke atas atau seperti skema piramida terbalik ( parent ke child ), sehingga mudah dimaintenance.</a:t>
            </a:r>
            <a:endParaRPr lang="x-none" altLang="en-US" sz="2100"/>
          </a:p>
        </p:txBody>
      </p:sp>
      <p:pic>
        <p:nvPicPr>
          <p:cNvPr id="4" name="Picture 3" descr="vuejs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65" y="327025"/>
            <a:ext cx="10972800" cy="582613"/>
          </a:xfrm>
        </p:spPr>
        <p:txBody>
          <a:bodyPr/>
          <a:p>
            <a:r>
              <a:rPr lang="x-none" altLang="en-US" u="sng">
                <a:solidFill>
                  <a:srgbClr val="00B050"/>
                </a:solidFill>
              </a:rPr>
              <a:t>Basic - </a:t>
            </a:r>
            <a:r>
              <a:rPr lang="x-none" altLang="en-US" u="sng">
                <a:solidFill>
                  <a:srgbClr val="00B050"/>
                </a:solidFill>
                <a:sym typeface="+mn-ea"/>
              </a:rPr>
              <a:t>Pengenalan &amp; Persiapan</a:t>
            </a:r>
            <a:endParaRPr lang="x-none" altLang="en-US" u="sng">
              <a:solidFill>
                <a:srgbClr val="00B05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710"/>
            <a:ext cx="10972800" cy="4297045"/>
          </a:xfrm>
        </p:spPr>
        <p:txBody>
          <a:bodyPr/>
          <a:p>
            <a:pPr algn="l"/>
            <a:r>
              <a:rPr lang="x-none" altLang="en-US" sz="2800">
                <a:sym typeface="+mn-ea"/>
              </a:rPr>
              <a:t>Performa baik</a:t>
            </a:r>
            <a:endParaRPr lang="x-none" altLang="en-US" sz="2800">
              <a:sym typeface="+mn-ea"/>
            </a:endParaRPr>
          </a:p>
          <a:p>
            <a:pPr marL="457200" lvl="1" indent="0" algn="l">
              <a:buNone/>
            </a:pPr>
            <a:r>
              <a:rPr lang="x-none" altLang="en-US" sz="2100"/>
              <a:t>Ketika render UI, Vuejs memakai virtual DOM seperti ReactJS yang tidak manipulasi semua DOM sehingga bisa bekerja dengan baik.</a:t>
            </a:r>
            <a:endParaRPr lang="x-none" altLang="en-US" sz="2100"/>
          </a:p>
          <a:p>
            <a:pPr marL="457200" lvl="1" indent="0" algn="l">
              <a:buNone/>
            </a:pPr>
            <a:endParaRPr lang="x-none" altLang="en-US" sz="2100"/>
          </a:p>
          <a:p>
            <a:pPr algn="l"/>
            <a:r>
              <a:rPr lang="x-none" altLang="en-US" sz="2800"/>
              <a:t>Fleksibel</a:t>
            </a:r>
            <a:endParaRPr lang="x-none" altLang="en-US" sz="2800"/>
          </a:p>
          <a:p>
            <a:pPr marL="457200" lvl="1" indent="0" algn="l">
              <a:buNone/>
            </a:pPr>
            <a:r>
              <a:rPr lang="x-none" altLang="en-US" sz="2100"/>
              <a:t>Selain bisa digunakan untuk </a:t>
            </a:r>
            <a:r>
              <a:rPr lang="x-none" altLang="en-US" sz="2100">
                <a:sym typeface="+mn-ea"/>
              </a:rPr>
              <a:t>SPA (single page application),</a:t>
            </a:r>
            <a:r>
              <a:rPr lang="x-none" altLang="en-US" sz="2100"/>
              <a:t> Vuejs bisa digunakan secara parsial seperti Jquery. Misal kita bisa menggunakan pada halaman dashboard saja, atau halaman tertentu lainnya.</a:t>
            </a:r>
            <a:endParaRPr lang="x-none" altLang="en-US" sz="2100"/>
          </a:p>
          <a:p>
            <a:pPr marL="457200" lvl="1" indent="0" algn="l">
              <a:buNone/>
            </a:pPr>
            <a:endParaRPr lang="x-none" altLang="en-US" sz="2100"/>
          </a:p>
          <a:p>
            <a:pPr marL="457200" lvl="1" indent="0" algn="l">
              <a:buNone/>
            </a:pPr>
            <a:r>
              <a:rPr lang="x-none" altLang="en-US" sz="2100"/>
              <a:t>Vuejs juga bisa sudah mendukung modern Javascript. Kita bisa menggunakannya di lingkungan Nodejs , Webpack, ES6, testing Karma / Jasmine.</a:t>
            </a:r>
            <a:endParaRPr lang="x-none" altLang="en-US" sz="2100"/>
          </a:p>
        </p:txBody>
      </p:sp>
      <p:pic>
        <p:nvPicPr>
          <p:cNvPr id="4" name="Picture 3" descr="vuejs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65" y="327025"/>
            <a:ext cx="10972800" cy="582613"/>
          </a:xfrm>
        </p:spPr>
        <p:txBody>
          <a:bodyPr/>
          <a:p>
            <a:r>
              <a:rPr lang="x-none" altLang="en-US" u="sng">
                <a:solidFill>
                  <a:srgbClr val="00B050"/>
                </a:solidFill>
              </a:rPr>
              <a:t>Basic - </a:t>
            </a:r>
            <a:r>
              <a:rPr lang="x-none" altLang="en-US" u="sng">
                <a:solidFill>
                  <a:srgbClr val="00B050"/>
                </a:solidFill>
                <a:sym typeface="+mn-ea"/>
              </a:rPr>
              <a:t>Pengenalan &amp; Persiapan</a:t>
            </a:r>
            <a:endParaRPr lang="x-none" altLang="en-US" u="sng">
              <a:solidFill>
                <a:srgbClr val="00B05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710"/>
            <a:ext cx="10972800" cy="4297045"/>
          </a:xfrm>
        </p:spPr>
        <p:txBody>
          <a:bodyPr/>
          <a:p>
            <a:pPr algn="l"/>
            <a:r>
              <a:rPr lang="x-none" altLang="en-US" sz="2800">
                <a:sym typeface="+mn-ea"/>
              </a:rPr>
              <a:t>Component Base &amp; State Manajemen</a:t>
            </a:r>
            <a:endParaRPr lang="x-none" altLang="en-US" sz="2800">
              <a:sym typeface="+mn-ea"/>
            </a:endParaRPr>
          </a:p>
          <a:p>
            <a:pPr marL="457200" lvl="1" indent="0" algn="l">
              <a:buNone/>
            </a:pPr>
            <a:r>
              <a:rPr lang="x-none" altLang="en-US" sz="2100"/>
              <a:t>Vuejs juga menyediakan composable view component mirip seperti ReactJS.</a:t>
            </a:r>
            <a:endParaRPr lang="x-none" altLang="en-US" sz="2100"/>
          </a:p>
          <a:p>
            <a:pPr marL="457200" lvl="1" indent="0" algn="l">
              <a:buNone/>
            </a:pP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</a:rPr>
              <a:t>Vuex </a:t>
            </a:r>
            <a:r>
              <a:rPr lang="x-none" altLang="en-US" sz="2100">
                <a:solidFill>
                  <a:srgbClr val="101E23"/>
                </a:solidFill>
              </a:rPr>
              <a:t>adalah salah satu modul dari vuejs untuk menangani state manajemen, Vuex ini seperti </a:t>
            </a: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</a:rPr>
              <a:t>Redux</a:t>
            </a:r>
            <a:r>
              <a:rPr lang="x-none" altLang="en-US" sz="2100">
                <a:solidFill>
                  <a:srgbClr val="101E23"/>
                </a:solidFill>
              </a:rPr>
              <a:t> atau </a:t>
            </a:r>
            <a:r>
              <a:rPr lang="x-none" altLang="en-US" sz="2100">
                <a:solidFill>
                  <a:schemeClr val="accent2">
                    <a:lumMod val="50000"/>
                  </a:schemeClr>
                </a:solidFill>
              </a:rPr>
              <a:t>Flux </a:t>
            </a:r>
            <a:r>
              <a:rPr lang="x-none" altLang="en-US" sz="2100">
                <a:solidFill>
                  <a:srgbClr val="101E23"/>
                </a:solidFill>
              </a:rPr>
              <a:t>jika di ReactJS.</a:t>
            </a:r>
            <a:endParaRPr lang="x-none" altLang="en-US" sz="2100"/>
          </a:p>
          <a:p>
            <a:pPr marL="457200" lvl="1" indent="0" algn="l">
              <a:buNone/>
            </a:pPr>
            <a:r>
              <a:rPr lang="x-none" altLang="en-US" sz="2100">
                <a:sym typeface="+mn-ea"/>
              </a:rPr>
              <a:t>Ini sangat cocok untuk aplikasi skala besar.</a:t>
            </a:r>
            <a:endParaRPr lang="x-none" altLang="en-US" sz="2100">
              <a:solidFill>
                <a:srgbClr val="101E23"/>
              </a:solidFill>
            </a:endParaRPr>
          </a:p>
          <a:p>
            <a:pPr marL="457200" lvl="1" indent="0" algn="l">
              <a:buNone/>
            </a:pPr>
            <a:endParaRPr lang="x-none" altLang="en-US" sz="2100"/>
          </a:p>
        </p:txBody>
      </p:sp>
      <p:pic>
        <p:nvPicPr>
          <p:cNvPr id="4" name="Picture 3" descr="vuejs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765" y="327025"/>
            <a:ext cx="10972800" cy="582613"/>
          </a:xfrm>
        </p:spPr>
        <p:txBody>
          <a:bodyPr/>
          <a:p>
            <a:r>
              <a:rPr lang="x-none" altLang="en-US" u="sng">
                <a:solidFill>
                  <a:srgbClr val="00B050"/>
                </a:solidFill>
              </a:rPr>
              <a:t>Basic - </a:t>
            </a:r>
            <a:r>
              <a:rPr lang="x-none" altLang="en-US" u="sng">
                <a:solidFill>
                  <a:srgbClr val="00B050"/>
                </a:solidFill>
                <a:sym typeface="+mn-ea"/>
              </a:rPr>
              <a:t>Pengenalan &amp; Persiapan</a:t>
            </a:r>
            <a:endParaRPr lang="x-none" altLang="en-US" u="sng">
              <a:solidFill>
                <a:srgbClr val="00B05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710"/>
            <a:ext cx="10972800" cy="4297045"/>
          </a:xfrm>
        </p:spPr>
        <p:txBody>
          <a:bodyPr/>
          <a:p>
            <a:pPr marL="0" indent="0" algn="l">
              <a:buNone/>
            </a:pPr>
            <a:r>
              <a:rPr lang="x-none" altLang="en-US">
                <a:solidFill>
                  <a:srgbClr val="101E23"/>
                </a:solidFill>
              </a:rPr>
              <a:t>Persiapan</a:t>
            </a:r>
            <a:endParaRPr lang="x-none" altLang="en-US">
              <a:solidFill>
                <a:srgbClr val="101E23"/>
              </a:solidFill>
            </a:endParaRPr>
          </a:p>
          <a:p>
            <a:pPr marL="914400" lvl="1" indent="-457200" algn="l">
              <a:buAutoNum type="arabicPeriod"/>
            </a:pPr>
            <a:r>
              <a:rPr lang="x-none" altLang="en-US" sz="2100"/>
              <a:t>Download atau clone source code di </a:t>
            </a:r>
            <a:r>
              <a:rPr lang="x-none" altLang="en-US" sz="2100">
                <a:hlinkClick r:id="rId1" action="ppaction://hlinkfile"/>
              </a:rPr>
              <a:t>https://github.com/huiralb/kopdar-vuejs</a:t>
            </a:r>
            <a:endParaRPr lang="x-none" altLang="en-US" sz="2100">
              <a:hlinkClick r:id="rId1" action="ppaction://hlinkfile"/>
            </a:endParaRPr>
          </a:p>
          <a:p>
            <a:pPr marL="914400" lvl="1" indent="-457200" algn="l">
              <a:buAutoNum type="arabicPeriod"/>
            </a:pPr>
            <a:r>
              <a:rPr lang="x-none" altLang="en-US" sz="2100">
                <a:solidFill>
                  <a:srgbClr val="101E23"/>
                </a:solidFill>
              </a:rPr>
              <a:t>Buka Command Line dan arahkan ke direktori berada, lalu jalankan perintah</a:t>
            </a:r>
            <a:r>
              <a:rPr lang="x-none" altLang="en-US" sz="2100">
                <a:solidFill>
                  <a:srgbClr val="101E23"/>
                </a:solidFill>
                <a:latin typeface="SimSun" charset="-122"/>
                <a:ea typeface="SimSun" charset="-122"/>
              </a:rPr>
              <a:t> </a:t>
            </a:r>
            <a:r>
              <a:rPr lang="x-none" altLang="en-US" sz="2100">
                <a:solidFill>
                  <a:srgbClr val="DE2C2C"/>
                </a:solidFill>
                <a:latin typeface="SimSun" charset="-122"/>
                <a:ea typeface="SimSun" charset="-122"/>
              </a:rPr>
              <a:t>php -S localhost:8000</a:t>
            </a:r>
            <a:endParaRPr lang="x-none" altLang="en-US" sz="2100">
              <a:solidFill>
                <a:srgbClr val="DE2C2C"/>
              </a:solidFill>
              <a:latin typeface="SimSun" charset="-122"/>
              <a:ea typeface="SimSun" charset="-122"/>
            </a:endParaRPr>
          </a:p>
          <a:p>
            <a:pPr marL="914400" lvl="1" indent="-457200" algn="l">
              <a:buAutoNum type="arabicPeriod"/>
            </a:pPr>
            <a:r>
              <a:rPr lang="x-none" altLang="en-US" sz="2100">
                <a:solidFill>
                  <a:srgbClr val="101E23"/>
                </a:solidFill>
              </a:rPr>
              <a:t>Akses di </a:t>
            </a:r>
            <a:r>
              <a:rPr lang="x-none" altLang="en-US" sz="2100">
                <a:solidFill>
                  <a:srgbClr val="0070C0"/>
                </a:solidFill>
              </a:rPr>
              <a:t>localhost:8000</a:t>
            </a:r>
            <a:r>
              <a:rPr lang="x-none" altLang="en-US" sz="2100">
                <a:solidFill>
                  <a:srgbClr val="101E23"/>
                </a:solidFill>
              </a:rPr>
              <a:t> </a:t>
            </a:r>
            <a:br>
              <a:rPr lang="x-none" altLang="en-US" sz="2100">
                <a:solidFill>
                  <a:srgbClr val="101E23"/>
                </a:solidFill>
              </a:rPr>
            </a:br>
            <a:endParaRPr lang="x-none" altLang="en-US" sz="2100">
              <a:solidFill>
                <a:srgbClr val="101E23"/>
              </a:solidFill>
            </a:endParaRPr>
          </a:p>
        </p:txBody>
      </p:sp>
      <p:pic>
        <p:nvPicPr>
          <p:cNvPr id="4" name="Picture 3" descr="vuejs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30" y="223520"/>
            <a:ext cx="1433195" cy="14331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2474</Words>
  <Application>Kingsoft Office WPP</Application>
  <PresentationFormat>Widescreen</PresentationFormat>
  <Paragraphs>108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Blue Waves</vt:lpstr>
      <vt:lpstr>Kopdar #9 Programmer Semarang</vt:lpstr>
      <vt:lpstr>Basic - Pengenalan &amp; Persiapan</vt:lpstr>
      <vt:lpstr>Basic - Pengenalan &amp; Persiapan</vt:lpstr>
      <vt:lpstr>Materi</vt:lpstr>
      <vt:lpstr>Basic - Pengenalan &amp; Persiapan</vt:lpstr>
      <vt:lpstr>Basic - Pengenalan &amp; Persiapan</vt:lpstr>
      <vt:lpstr>Basic - Pengenalan &amp; Persiapan</vt:lpstr>
      <vt:lpstr>Basic - Pengenalan &amp; Persiapan</vt:lpstr>
      <vt:lpstr>Basic - Pengenalan &amp; Persiapan</vt:lpstr>
      <vt:lpstr>Hello World</vt:lpstr>
      <vt:lpstr>Dev tools</vt:lpstr>
      <vt:lpstr>PowerPoint 演示文稿</vt:lpstr>
      <vt:lpstr>Selesai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Kopdar #9 Programmer Semarang</dc:title>
  <dc:creator>huiralb</dc:creator>
  <cp:lastModifiedBy>huiralb</cp:lastModifiedBy>
  <cp:revision>42</cp:revision>
  <dcterms:created xsi:type="dcterms:W3CDTF">2017-03-25T09:10:52Z</dcterms:created>
  <dcterms:modified xsi:type="dcterms:W3CDTF">2017-03-25T09:10:52Z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