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80" r:id="rId18"/>
    <p:sldId id="277" r:id="rId19"/>
    <p:sldId id="274" r:id="rId20"/>
    <p:sldId id="275" r:id="rId21"/>
    <p:sldId id="276"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7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59711-A7EF-D641-906E-F27BC87BB6CD}" type="datetimeFigureOut">
              <a:rPr lang="en-US" smtClean="0"/>
              <a:t>11/12/15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1717C6-10B6-9C41-8FF4-798806645BD6}" type="slidenum">
              <a:rPr lang="en-US" smtClean="0"/>
              <a:t>‹#›</a:t>
            </a:fld>
            <a:endParaRPr lang="en-US"/>
          </a:p>
        </p:txBody>
      </p:sp>
    </p:spTree>
    <p:extLst>
      <p:ext uri="{BB962C8B-B14F-4D97-AF65-F5344CB8AC3E}">
        <p14:creationId xmlns:p14="http://schemas.microsoft.com/office/powerpoint/2010/main" val="25424380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a:t>
            </a:fld>
            <a:endParaRPr lang="en-US"/>
          </a:p>
        </p:txBody>
      </p:sp>
    </p:spTree>
    <p:extLst>
      <p:ext uri="{BB962C8B-B14F-4D97-AF65-F5344CB8AC3E}">
        <p14:creationId xmlns:p14="http://schemas.microsoft.com/office/powerpoint/2010/main" val="226375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http://</a:t>
            </a:r>
            <a:r>
              <a:rPr lang="en-US" baseline="0" dirty="0" err="1" smtClean="0"/>
              <a:t>www.cs.kent.edu</a:t>
            </a:r>
            <a:r>
              <a:rPr lang="en-US" baseline="0" dirty="0" smtClean="0"/>
              <a:t>/~</a:t>
            </a:r>
            <a:r>
              <a:rPr lang="en-US" baseline="0" dirty="0" err="1" smtClean="0"/>
              <a:t>jin</a:t>
            </a:r>
            <a:r>
              <a:rPr lang="en-US" baseline="0" dirty="0" smtClean="0"/>
              <a:t>/DM08/</a:t>
            </a:r>
            <a:r>
              <a:rPr lang="en-US" baseline="0" dirty="0" err="1" smtClean="0"/>
              <a:t>ClusterValidation.pdf</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17</a:t>
            </a:fld>
            <a:endParaRPr lang="en-US"/>
          </a:p>
        </p:txBody>
      </p:sp>
    </p:spTree>
    <p:extLst>
      <p:ext uri="{BB962C8B-B14F-4D97-AF65-F5344CB8AC3E}">
        <p14:creationId xmlns:p14="http://schemas.microsoft.com/office/powerpoint/2010/main" val="22271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www.poetryfoundation.org</a:t>
            </a:r>
            <a:r>
              <a:rPr lang="en-US" dirty="0" smtClean="0"/>
              <a:t>/poem/182964</a:t>
            </a:r>
          </a:p>
          <a:p>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21</a:t>
            </a:fld>
            <a:endParaRPr lang="en-US"/>
          </a:p>
        </p:txBody>
      </p:sp>
    </p:spTree>
    <p:extLst>
      <p:ext uri="{BB962C8B-B14F-4D97-AF65-F5344CB8AC3E}">
        <p14:creationId xmlns:p14="http://schemas.microsoft.com/office/powerpoint/2010/main" val="150916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discuss: I didn’t understand how </a:t>
            </a:r>
            <a:r>
              <a:rPr lang="en-US" baseline="0" dirty="0" err="1" smtClean="0"/>
              <a:t>scrapy</a:t>
            </a:r>
            <a:r>
              <a:rPr lang="en-US" baseline="0" dirty="0" smtClean="0"/>
              <a:t> crawled and initially ended up with pretty messy data, e.g. after scraping, I saw that the poets and poems didn’t match up.</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5</a:t>
            </a:fld>
            <a:endParaRPr lang="en-US"/>
          </a:p>
        </p:txBody>
      </p:sp>
    </p:spTree>
    <p:extLst>
      <p:ext uri="{BB962C8B-B14F-4D97-AF65-F5344CB8AC3E}">
        <p14:creationId xmlns:p14="http://schemas.microsoft.com/office/powerpoint/2010/main" val="2238152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Quickly walk</a:t>
            </a:r>
            <a:r>
              <a:rPr lang="en-US" baseline="0" dirty="0" smtClean="0"/>
              <a:t> through what some of these mean</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9</a:t>
            </a:fld>
            <a:endParaRPr lang="en-US"/>
          </a:p>
        </p:txBody>
      </p:sp>
    </p:spTree>
    <p:extLst>
      <p:ext uri="{BB962C8B-B14F-4D97-AF65-F5344CB8AC3E}">
        <p14:creationId xmlns:p14="http://schemas.microsoft.com/office/powerpoint/2010/main" val="294635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see links provided on </a:t>
            </a:r>
            <a:r>
              <a:rPr lang="en-US" dirty="0" err="1" smtClean="0"/>
              <a:t>git</a:t>
            </a:r>
            <a:r>
              <a:rPr lang="en-US" dirty="0" smtClean="0"/>
              <a:t> and at the end of this presentation</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10</a:t>
            </a:fld>
            <a:endParaRPr lang="en-US"/>
          </a:p>
        </p:txBody>
      </p:sp>
    </p:spTree>
    <p:extLst>
      <p:ext uri="{BB962C8B-B14F-4D97-AF65-F5344CB8AC3E}">
        <p14:creationId xmlns:p14="http://schemas.microsoft.com/office/powerpoint/2010/main" val="294968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WIKIPEDIA</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12</a:t>
            </a:fld>
            <a:endParaRPr lang="en-US"/>
          </a:p>
        </p:txBody>
      </p:sp>
    </p:spTree>
    <p:extLst>
      <p:ext uri="{BB962C8B-B14F-4D97-AF65-F5344CB8AC3E}">
        <p14:creationId xmlns:p14="http://schemas.microsoft.com/office/powerpoint/2010/main" val="3730331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WIKIPEDIA</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13</a:t>
            </a:fld>
            <a:endParaRPr lang="en-US"/>
          </a:p>
        </p:txBody>
      </p:sp>
    </p:spTree>
    <p:extLst>
      <p:ext uri="{BB962C8B-B14F-4D97-AF65-F5344CB8AC3E}">
        <p14:creationId xmlns:p14="http://schemas.microsoft.com/office/powerpoint/2010/main" val="4179389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14</a:t>
            </a:fld>
            <a:endParaRPr lang="en-US"/>
          </a:p>
        </p:txBody>
      </p:sp>
    </p:spTree>
    <p:extLst>
      <p:ext uri="{BB962C8B-B14F-4D97-AF65-F5344CB8AC3E}">
        <p14:creationId xmlns:p14="http://schemas.microsoft.com/office/powerpoint/2010/main" val="168101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SKLEARN’s PREPROCESSING</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15</a:t>
            </a:fld>
            <a:endParaRPr lang="en-US"/>
          </a:p>
        </p:txBody>
      </p:sp>
    </p:spTree>
    <p:extLst>
      <p:ext uri="{BB962C8B-B14F-4D97-AF65-F5344CB8AC3E}">
        <p14:creationId xmlns:p14="http://schemas.microsoft.com/office/powerpoint/2010/main" val="3466017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KMEANS = unsupervised learning method</a:t>
            </a:r>
            <a:r>
              <a:rPr lang="en-US" baseline="0" dirty="0" smtClean="0"/>
              <a:t>, greedy classifier. Silhouette coefficient tells us the cohesion and separation of clusters</a:t>
            </a:r>
            <a:endParaRPr lang="en-US" dirty="0"/>
          </a:p>
        </p:txBody>
      </p:sp>
      <p:sp>
        <p:nvSpPr>
          <p:cNvPr id="4" name="Slide Number Placeholder 3"/>
          <p:cNvSpPr>
            <a:spLocks noGrp="1"/>
          </p:cNvSpPr>
          <p:nvPr>
            <p:ph type="sldNum" sz="quarter" idx="10"/>
          </p:nvPr>
        </p:nvSpPr>
        <p:spPr/>
        <p:txBody>
          <a:bodyPr/>
          <a:lstStyle/>
          <a:p>
            <a:fld id="{2A1717C6-10B6-9C41-8FF4-798806645BD6}" type="slidenum">
              <a:rPr lang="en-US" smtClean="0"/>
              <a:t>16</a:t>
            </a:fld>
            <a:endParaRPr lang="en-US"/>
          </a:p>
        </p:txBody>
      </p:sp>
    </p:spTree>
    <p:extLst>
      <p:ext uri="{BB962C8B-B14F-4D97-AF65-F5344CB8AC3E}">
        <p14:creationId xmlns:p14="http://schemas.microsoft.com/office/powerpoint/2010/main" val="2360988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11/12/15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11/12/15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11/12/15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11/12/15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huiruru/FinalProjec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9" Type="http://schemas.openxmlformats.org/officeDocument/2006/relationships/hyperlink" Target="http://meta-guide.com/software-meta-guide/100-best-github-word-sense-disambiguation/" TargetMode="External"/><Relationship Id="rId20" Type="http://schemas.openxmlformats.org/officeDocument/2006/relationships/hyperlink" Target="http://doc.scrapy.org/en/latest/intro/tutorial.html" TargetMode="External"/><Relationship Id="rId10" Type="http://schemas.openxmlformats.org/officeDocument/2006/relationships/hyperlink" Target="http://stackoverflow.com/questions/3699810/word-sense-disambiguation-in-nltk-python" TargetMode="External"/><Relationship Id="rId11" Type="http://schemas.openxmlformats.org/officeDocument/2006/relationships/hyperlink" Target="http://www.ling.upenn.edu/courses/Fall_2003/ling001/penn_treebank_pos.html" TargetMode="External"/><Relationship Id="rId12" Type="http://schemas.openxmlformats.org/officeDocument/2006/relationships/hyperlink" Target="http://www.nltk.org/howto/wordnet.html" TargetMode="External"/><Relationship Id="rId13" Type="http://schemas.openxmlformats.org/officeDocument/2006/relationships/hyperlink" Target="http://nbviewer.ipython.org/github/lukewrites/NP_chunking_with_nltk/blob/master/NP_chunking_with_the_NLTK.ipynb" TargetMode="External"/><Relationship Id="rId14" Type="http://schemas.openxmlformats.org/officeDocument/2006/relationships/hyperlink" Target="http://www.nltk.org/howto/chunk.html" TargetMode="External"/><Relationship Id="rId15" Type="http://schemas.openxmlformats.org/officeDocument/2006/relationships/hyperlink" Target="http://www.nltk.org/howto/wsd.html" TargetMode="External"/><Relationship Id="rId16" Type="http://schemas.openxmlformats.org/officeDocument/2006/relationships/hyperlink" Target="http://scikit-learn.org/stable/modules/preprocessing.html" TargetMode="External"/><Relationship Id="rId17" Type="http://schemas.openxmlformats.org/officeDocument/2006/relationships/hyperlink" Target="http://scikit-learn.org/stable/auto_examples/cluster/plot_kmeans_digits.html%23example-cluster-plot-kmeans-digits-py" TargetMode="External"/><Relationship Id="rId18" Type="http://schemas.openxmlformats.org/officeDocument/2006/relationships/hyperlink" Target="http://www.dataschool.io/simple-guide-to-confusion-matrix-terminology/" TargetMode="External"/><Relationship Id="rId19" Type="http://schemas.openxmlformats.org/officeDocument/2006/relationships/hyperlink" Target="http://scrapy.org/" TargetMode="External"/><Relationship Id="rId1" Type="http://schemas.openxmlformats.org/officeDocument/2006/relationships/slideLayout" Target="../slideLayouts/slideLayout2.xml"/><Relationship Id="rId2" Type="http://schemas.openxmlformats.org/officeDocument/2006/relationships/hyperlink" Target="http://www.cs.kent.edu/~jin/DM08/ClusterValidation.pdf" TargetMode="External"/><Relationship Id="rId3" Type="http://schemas.openxmlformats.org/officeDocument/2006/relationships/hyperlink" Target="http://varianceexplained.org/r/kmeans-free-lunch/" TargetMode="External"/><Relationship Id="rId4" Type="http://schemas.openxmlformats.org/officeDocument/2006/relationships/hyperlink" Target="https://en.wikipedia.org/wiki/Hyponymy_and_hypernymy" TargetMode="External"/><Relationship Id="rId5" Type="http://schemas.openxmlformats.org/officeDocument/2006/relationships/hyperlink" Target="https://en.wikipedia.org/wiki/Noun_phrase" TargetMode="External"/><Relationship Id="rId6" Type="http://schemas.openxmlformats.org/officeDocument/2006/relationships/hyperlink" Target="https://en.wikipedia.org/wiki/Verb_phrase" TargetMode="External"/><Relationship Id="rId7" Type="http://schemas.openxmlformats.org/officeDocument/2006/relationships/hyperlink" Target="https://en.wikipedia.org/wiki/Adjective_phrase" TargetMode="External"/><Relationship Id="rId8" Type="http://schemas.openxmlformats.org/officeDocument/2006/relationships/hyperlink" Target="http://www.sltinfo.com/type-token-rat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3739"/>
            <a:ext cx="7772400" cy="1836712"/>
          </a:xfrm>
        </p:spPr>
        <p:txBody>
          <a:bodyPr>
            <a:normAutofit/>
          </a:bodyPr>
          <a:lstStyle/>
          <a:p>
            <a:r>
              <a:rPr lang="en-US" dirty="0" smtClean="0">
                <a:latin typeface="Gill Sans Light"/>
                <a:cs typeface="Gill Sans Light"/>
              </a:rPr>
              <a:t>An Analysis of Contemporary American Poetry</a:t>
            </a:r>
            <a:endParaRPr lang="en-US" dirty="0">
              <a:latin typeface="Gill Sans Light"/>
              <a:cs typeface="Gill Sans Light"/>
            </a:endParaRPr>
          </a:p>
        </p:txBody>
      </p:sp>
      <p:sp>
        <p:nvSpPr>
          <p:cNvPr id="3" name="Subtitle 2"/>
          <p:cNvSpPr>
            <a:spLocks noGrp="1"/>
          </p:cNvSpPr>
          <p:nvPr>
            <p:ph type="subTitle" idx="1"/>
          </p:nvPr>
        </p:nvSpPr>
        <p:spPr>
          <a:xfrm>
            <a:off x="1853714" y="3600451"/>
            <a:ext cx="5730765" cy="1087540"/>
          </a:xfrm>
        </p:spPr>
        <p:txBody>
          <a:bodyPr>
            <a:normAutofit/>
          </a:bodyPr>
          <a:lstStyle/>
          <a:p>
            <a:r>
              <a:rPr lang="en-US" dirty="0" smtClean="0">
                <a:latin typeface="Gill Sans Light"/>
                <a:cs typeface="Gill Sans Light"/>
              </a:rPr>
              <a:t>Using K means Clustering &amp; NLTK</a:t>
            </a:r>
            <a:endParaRPr lang="en-US" dirty="0">
              <a:latin typeface="Gill Sans Light"/>
              <a:cs typeface="Gill Sans Light"/>
            </a:endParaRPr>
          </a:p>
        </p:txBody>
      </p:sp>
      <p:sp>
        <p:nvSpPr>
          <p:cNvPr id="4" name="TextBox 3"/>
          <p:cNvSpPr txBox="1"/>
          <p:nvPr/>
        </p:nvSpPr>
        <p:spPr>
          <a:xfrm>
            <a:off x="6455625" y="6237938"/>
            <a:ext cx="2481123" cy="369332"/>
          </a:xfrm>
          <a:prstGeom prst="rect">
            <a:avLst/>
          </a:prstGeom>
          <a:noFill/>
        </p:spPr>
        <p:txBody>
          <a:bodyPr wrap="square" rtlCol="0">
            <a:spAutoFit/>
          </a:bodyPr>
          <a:lstStyle/>
          <a:p>
            <a:r>
              <a:rPr lang="en-US" dirty="0" smtClean="0">
                <a:latin typeface="Gill Sans Light"/>
                <a:cs typeface="Gill Sans Light"/>
              </a:rPr>
              <a:t>Huiru Jiang  -  Nov 2015</a:t>
            </a:r>
            <a:endParaRPr lang="en-US" dirty="0">
              <a:latin typeface="Gill Sans Light"/>
              <a:cs typeface="Gill Sans Light"/>
            </a:endParaRPr>
          </a:p>
        </p:txBody>
      </p:sp>
    </p:spTree>
    <p:extLst>
      <p:ext uri="{BB962C8B-B14F-4D97-AF65-F5344CB8AC3E}">
        <p14:creationId xmlns:p14="http://schemas.microsoft.com/office/powerpoint/2010/main" val="205388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Inspiration</a:t>
            </a:r>
            <a:endParaRPr lang="en-US" dirty="0">
              <a:latin typeface="Gill Sans Light"/>
              <a:cs typeface="Gill Sans Light"/>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Gill Sans Light"/>
                <a:cs typeface="Gill Sans Light"/>
              </a:rPr>
              <a:t>I did not come up with all of these feature variables on my own</a:t>
            </a:r>
          </a:p>
          <a:p>
            <a:pPr marL="0" indent="0">
              <a:buNone/>
            </a:pPr>
            <a:endParaRPr lang="en-US" dirty="0" smtClean="0">
              <a:latin typeface="Gill Sans Light"/>
              <a:cs typeface="Gill Sans Light"/>
            </a:endParaRPr>
          </a:p>
          <a:p>
            <a:r>
              <a:rPr lang="en-US" dirty="0" smtClean="0">
                <a:latin typeface="Gill Sans Light"/>
                <a:cs typeface="Gill Sans Light"/>
              </a:rPr>
              <a:t>Kao &amp; </a:t>
            </a:r>
            <a:r>
              <a:rPr lang="en-US" dirty="0" err="1" smtClean="0">
                <a:latin typeface="Gill Sans Light"/>
                <a:cs typeface="Gill Sans Light"/>
              </a:rPr>
              <a:t>Jurafsky’s</a:t>
            </a:r>
            <a:r>
              <a:rPr lang="en-US" dirty="0" smtClean="0">
                <a:latin typeface="Gill Sans Light"/>
                <a:cs typeface="Gill Sans Light"/>
              </a:rPr>
              <a:t> research on building a logistic regression model to classify Amateur versus Professional poetry</a:t>
            </a:r>
          </a:p>
          <a:p>
            <a:pPr marL="0" indent="0">
              <a:buNone/>
            </a:pPr>
            <a:endParaRPr lang="en-US" dirty="0" smtClean="0">
              <a:latin typeface="Gill Sans Light"/>
              <a:cs typeface="Gill Sans Light"/>
            </a:endParaRPr>
          </a:p>
          <a:p>
            <a:r>
              <a:rPr lang="en-US" dirty="0" err="1" smtClean="0">
                <a:latin typeface="Gill Sans Light"/>
                <a:cs typeface="Gill Sans Light"/>
              </a:rPr>
              <a:t>Jonathin</a:t>
            </a:r>
            <a:r>
              <a:rPr lang="en-US" dirty="0" smtClean="0">
                <a:latin typeface="Gill Sans Light"/>
                <a:cs typeface="Gill Sans Light"/>
              </a:rPr>
              <a:t> Chin’s Poetry Tool Kit extension of NLTK</a:t>
            </a:r>
          </a:p>
          <a:p>
            <a:pPr marL="0" indent="0">
              <a:buNone/>
            </a:pPr>
            <a:endParaRPr lang="en-US" dirty="0" smtClean="0">
              <a:latin typeface="Gill Sans Light"/>
              <a:cs typeface="Gill Sans Light"/>
            </a:endParaRPr>
          </a:p>
          <a:p>
            <a:pPr marL="0" indent="0">
              <a:buNone/>
            </a:pPr>
            <a:endParaRPr lang="en-US" dirty="0">
              <a:latin typeface="Gill Sans Light"/>
              <a:cs typeface="Gill Sans Light"/>
            </a:endParaRPr>
          </a:p>
        </p:txBody>
      </p:sp>
    </p:spTree>
    <p:extLst>
      <p:ext uri="{BB962C8B-B14F-4D97-AF65-F5344CB8AC3E}">
        <p14:creationId xmlns:p14="http://schemas.microsoft.com/office/powerpoint/2010/main" val="198987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Extracting the Feature Variables</a:t>
            </a:r>
            <a:endParaRPr lang="en-US" dirty="0">
              <a:latin typeface="Gill Sans Light"/>
              <a:cs typeface="Gill Sans Light"/>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Gill Sans Light"/>
                <a:cs typeface="Gill Sans Light"/>
              </a:rPr>
              <a:t>Regex</a:t>
            </a:r>
          </a:p>
          <a:p>
            <a:pPr marL="0" indent="0">
              <a:buNone/>
            </a:pPr>
            <a:endParaRPr lang="en-US" dirty="0" smtClean="0">
              <a:latin typeface="Gill Sans Light"/>
              <a:cs typeface="Gill Sans Light"/>
            </a:endParaRPr>
          </a:p>
          <a:p>
            <a:r>
              <a:rPr lang="en-US" dirty="0" err="1" smtClean="0">
                <a:latin typeface="Gill Sans Light"/>
                <a:cs typeface="Gill Sans Light"/>
              </a:rPr>
              <a:t>NLTK.tokenize</a:t>
            </a:r>
            <a:r>
              <a:rPr lang="en-US" dirty="0" smtClean="0">
                <a:latin typeface="Gill Sans Light"/>
                <a:cs typeface="Gill Sans Light"/>
              </a:rPr>
              <a:t> – used to tokenize sentences, words, tag them with parts of speech, so that I could use </a:t>
            </a:r>
            <a:r>
              <a:rPr lang="en-US" dirty="0" err="1" smtClean="0">
                <a:latin typeface="Gill Sans Light"/>
                <a:cs typeface="Gill Sans Light"/>
              </a:rPr>
              <a:t>nltk’s</a:t>
            </a:r>
            <a:r>
              <a:rPr lang="en-US" dirty="0" smtClean="0">
                <a:latin typeface="Gill Sans Light"/>
                <a:cs typeface="Gill Sans Light"/>
              </a:rPr>
              <a:t> implementation of </a:t>
            </a:r>
            <a:r>
              <a:rPr lang="en-US" dirty="0" err="1" smtClean="0">
                <a:latin typeface="Gill Sans Light"/>
                <a:cs typeface="Gill Sans Light"/>
              </a:rPr>
              <a:t>RegexpParser</a:t>
            </a:r>
            <a:r>
              <a:rPr lang="en-US" dirty="0" smtClean="0">
                <a:latin typeface="Gill Sans Light"/>
                <a:cs typeface="Gill Sans Light"/>
              </a:rPr>
              <a:t> to parse out noun, adjective, and verb phrases</a:t>
            </a:r>
          </a:p>
          <a:p>
            <a:pPr marL="0" indent="0">
              <a:buNone/>
            </a:pPr>
            <a:endParaRPr lang="en-US" dirty="0" smtClean="0">
              <a:latin typeface="Gill Sans Light"/>
              <a:cs typeface="Gill Sans Light"/>
            </a:endParaRPr>
          </a:p>
          <a:p>
            <a:pPr lvl="1"/>
            <a:r>
              <a:rPr lang="en-US" dirty="0" err="1" smtClean="0">
                <a:latin typeface="Gill Sans Light"/>
                <a:cs typeface="Gill Sans Light"/>
              </a:rPr>
              <a:t>sent_tokenize</a:t>
            </a:r>
            <a:r>
              <a:rPr lang="en-US" dirty="0" smtClean="0">
                <a:latin typeface="Gill Sans Light"/>
                <a:cs typeface="Gill Sans Light"/>
              </a:rPr>
              <a:t>()</a:t>
            </a:r>
          </a:p>
          <a:p>
            <a:pPr marL="457200" lvl="1" indent="0">
              <a:buNone/>
            </a:pPr>
            <a:endParaRPr lang="en-US" dirty="0" smtClean="0">
              <a:latin typeface="Gill Sans Light"/>
              <a:cs typeface="Gill Sans Light"/>
            </a:endParaRPr>
          </a:p>
          <a:p>
            <a:pPr lvl="1"/>
            <a:r>
              <a:rPr lang="en-US" dirty="0" err="1" smtClean="0">
                <a:latin typeface="Gill Sans Light"/>
                <a:cs typeface="Gill Sans Light"/>
              </a:rPr>
              <a:t>word_tokenize</a:t>
            </a:r>
            <a:r>
              <a:rPr lang="en-US" dirty="0" smtClean="0">
                <a:latin typeface="Gill Sans Light"/>
                <a:cs typeface="Gill Sans Light"/>
              </a:rPr>
              <a:t>()</a:t>
            </a:r>
          </a:p>
          <a:p>
            <a:pPr marL="457200" lvl="1" indent="0">
              <a:buNone/>
            </a:pPr>
            <a:endParaRPr lang="en-US" dirty="0" smtClean="0">
              <a:latin typeface="Gill Sans Light"/>
              <a:cs typeface="Gill Sans Light"/>
            </a:endParaRPr>
          </a:p>
          <a:p>
            <a:pPr lvl="1"/>
            <a:r>
              <a:rPr lang="en-US" dirty="0" err="1" smtClean="0">
                <a:latin typeface="Gill Sans Light"/>
                <a:cs typeface="Gill Sans Light"/>
              </a:rPr>
              <a:t>pos_tag</a:t>
            </a:r>
            <a:r>
              <a:rPr lang="en-US" dirty="0" smtClean="0">
                <a:latin typeface="Gill Sans Light"/>
                <a:cs typeface="Gill Sans Light"/>
              </a:rPr>
              <a:t>()</a:t>
            </a:r>
          </a:p>
          <a:p>
            <a:pPr marL="457200" lvl="1" indent="0">
              <a:buNone/>
            </a:pPr>
            <a:endParaRPr lang="en-US" dirty="0" smtClean="0">
              <a:latin typeface="Gill Sans Light"/>
              <a:cs typeface="Gill Sans Light"/>
            </a:endParaRPr>
          </a:p>
          <a:p>
            <a:pPr lvl="1"/>
            <a:r>
              <a:rPr lang="en-US" dirty="0" err="1" smtClean="0">
                <a:latin typeface="Gill Sans Light"/>
                <a:cs typeface="Gill Sans Light"/>
              </a:rPr>
              <a:t>RegexpParser</a:t>
            </a:r>
            <a:r>
              <a:rPr lang="en-US" dirty="0" smtClean="0">
                <a:latin typeface="Gill Sans Light"/>
                <a:cs typeface="Gill Sans Light"/>
              </a:rPr>
              <a:t>()</a:t>
            </a:r>
          </a:p>
        </p:txBody>
      </p:sp>
    </p:spTree>
    <p:extLst>
      <p:ext uri="{BB962C8B-B14F-4D97-AF65-F5344CB8AC3E}">
        <p14:creationId xmlns:p14="http://schemas.microsoft.com/office/powerpoint/2010/main" val="171162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Noun, Verb, and Adjective Phrases</a:t>
            </a:r>
            <a:endParaRPr lang="en-US" dirty="0">
              <a:latin typeface="Gill Sans Light"/>
              <a:cs typeface="Gill Sans Light"/>
            </a:endParaRPr>
          </a:p>
        </p:txBody>
      </p:sp>
      <p:sp>
        <p:nvSpPr>
          <p:cNvPr id="3" name="Content Placeholder 2"/>
          <p:cNvSpPr>
            <a:spLocks noGrp="1"/>
          </p:cNvSpPr>
          <p:nvPr>
            <p:ph idx="1"/>
          </p:nvPr>
        </p:nvSpPr>
        <p:spPr>
          <a:xfrm>
            <a:off x="457200" y="1610880"/>
            <a:ext cx="4587360" cy="4972662"/>
          </a:xfrm>
        </p:spPr>
        <p:txBody>
          <a:bodyPr>
            <a:noAutofit/>
          </a:bodyPr>
          <a:lstStyle/>
          <a:p>
            <a:r>
              <a:rPr lang="en-US" sz="1600" dirty="0">
                <a:latin typeface="Gill Sans Light"/>
                <a:cs typeface="Gill Sans Light"/>
              </a:rPr>
              <a:t>What is a noun phrase? </a:t>
            </a:r>
            <a:endParaRPr lang="en-US" sz="1600" dirty="0" smtClean="0">
              <a:latin typeface="Gill Sans Light"/>
              <a:cs typeface="Gill Sans Light"/>
            </a:endParaRPr>
          </a:p>
          <a:p>
            <a:pPr lvl="1"/>
            <a:r>
              <a:rPr lang="en-US" sz="1400" dirty="0" smtClean="0">
                <a:latin typeface="Gill Sans Light"/>
                <a:cs typeface="Gill Sans Light"/>
              </a:rPr>
              <a:t>A phrase where a noun </a:t>
            </a:r>
            <a:r>
              <a:rPr lang="en-US" sz="1400" dirty="0">
                <a:latin typeface="Gill Sans Light"/>
                <a:cs typeface="Gill Sans Light"/>
              </a:rPr>
              <a:t>is the head or main word</a:t>
            </a:r>
          </a:p>
          <a:p>
            <a:pPr lvl="1"/>
            <a:r>
              <a:rPr lang="en-US" sz="1400" dirty="0" smtClean="0">
                <a:latin typeface="Gill Sans Light"/>
                <a:cs typeface="Gill Sans Light"/>
              </a:rPr>
              <a:t>"</a:t>
            </a:r>
            <a:r>
              <a:rPr lang="en-US" sz="1400" dirty="0">
                <a:latin typeface="Gill Sans Light"/>
                <a:cs typeface="Gill Sans Light"/>
              </a:rPr>
              <a:t>head of lettuce", "creaky door", "Fred's bagel </a:t>
            </a:r>
            <a:r>
              <a:rPr lang="en-US" sz="1400" dirty="0" smtClean="0">
                <a:latin typeface="Gill Sans Light"/>
                <a:cs typeface="Gill Sans Light"/>
              </a:rPr>
              <a:t>express” </a:t>
            </a:r>
          </a:p>
          <a:p>
            <a:pPr lvl="1"/>
            <a:r>
              <a:rPr lang="en-US" sz="1400" dirty="0" smtClean="0">
                <a:latin typeface="Gill Sans Light"/>
                <a:cs typeface="Gill Sans Light"/>
              </a:rPr>
              <a:t>Noun, Adjective + Preposition/subordinating Conjunction + Noun, etc.</a:t>
            </a:r>
          </a:p>
          <a:p>
            <a:pPr marL="514350" indent="-457200"/>
            <a:r>
              <a:rPr lang="en-US" sz="1600" dirty="0" smtClean="0">
                <a:latin typeface="Gill Sans Light"/>
                <a:cs typeface="Gill Sans Light"/>
              </a:rPr>
              <a:t>What </a:t>
            </a:r>
            <a:r>
              <a:rPr lang="en-US" sz="1600" dirty="0">
                <a:latin typeface="Gill Sans Light"/>
                <a:cs typeface="Gill Sans Light"/>
              </a:rPr>
              <a:t>is an adjective phrase? </a:t>
            </a:r>
            <a:endParaRPr lang="en-US" sz="1600" dirty="0" smtClean="0">
              <a:latin typeface="Gill Sans Light"/>
              <a:cs typeface="Gill Sans Light"/>
            </a:endParaRPr>
          </a:p>
          <a:p>
            <a:pPr marL="914400" lvl="1" indent="-457200"/>
            <a:r>
              <a:rPr lang="en-US" sz="1400" dirty="0" smtClean="0">
                <a:latin typeface="Gill Sans Light"/>
                <a:cs typeface="Gill Sans Light"/>
              </a:rPr>
              <a:t>An </a:t>
            </a:r>
            <a:r>
              <a:rPr lang="en-US" sz="1400" dirty="0">
                <a:latin typeface="Gill Sans Light"/>
                <a:cs typeface="Gill Sans Light"/>
              </a:rPr>
              <a:t>adjective phrase (or adjectival phrase) is a phrase whose head word is an </a:t>
            </a:r>
            <a:r>
              <a:rPr lang="en-US" sz="1400" dirty="0" smtClean="0">
                <a:latin typeface="Gill Sans Light"/>
                <a:cs typeface="Gill Sans Light"/>
              </a:rPr>
              <a:t>adjective</a:t>
            </a:r>
            <a:endParaRPr lang="en-US" sz="1400" dirty="0">
              <a:latin typeface="Gill Sans Light"/>
              <a:cs typeface="Gill Sans Light"/>
            </a:endParaRPr>
          </a:p>
          <a:p>
            <a:pPr marL="914400" lvl="1" indent="-457200"/>
            <a:r>
              <a:rPr lang="en-US" sz="1400" dirty="0" smtClean="0">
                <a:latin typeface="Gill Sans Light"/>
                <a:cs typeface="Gill Sans Light"/>
              </a:rPr>
              <a:t>“very happy”, “quite </a:t>
            </a:r>
            <a:r>
              <a:rPr lang="en-US" sz="1400" dirty="0">
                <a:latin typeface="Gill Sans Light"/>
                <a:cs typeface="Gill Sans Light"/>
              </a:rPr>
              <a:t>upset about </a:t>
            </a:r>
            <a:r>
              <a:rPr lang="en-US" sz="1400" dirty="0" smtClean="0">
                <a:latin typeface="Gill Sans Light"/>
                <a:cs typeface="Gill Sans Light"/>
              </a:rPr>
              <a:t>it”</a:t>
            </a:r>
          </a:p>
          <a:p>
            <a:pPr marL="914400" lvl="1" indent="-457200"/>
            <a:r>
              <a:rPr lang="en-US" sz="1400" dirty="0" smtClean="0">
                <a:latin typeface="Gill Sans Light"/>
                <a:cs typeface="Gill Sans Light"/>
              </a:rPr>
              <a:t>Adjective, Adverb + Adjective, Adverb + Adjective + Preposition + Noun, etc.</a:t>
            </a:r>
            <a:endParaRPr lang="en-US" sz="1400" dirty="0">
              <a:latin typeface="Gill Sans Light"/>
              <a:cs typeface="Gill Sans Light"/>
            </a:endParaRPr>
          </a:p>
          <a:p>
            <a:r>
              <a:rPr lang="en-US" sz="1600" dirty="0" smtClean="0">
                <a:latin typeface="Gill Sans Light"/>
                <a:cs typeface="Gill Sans Light"/>
              </a:rPr>
              <a:t>What </a:t>
            </a:r>
            <a:r>
              <a:rPr lang="en-US" sz="1600" dirty="0">
                <a:latin typeface="Gill Sans Light"/>
                <a:cs typeface="Gill Sans Light"/>
              </a:rPr>
              <a:t>is a verb phrase? </a:t>
            </a:r>
            <a:endParaRPr lang="en-US" sz="1600" dirty="0" smtClean="0">
              <a:latin typeface="Gill Sans Light"/>
              <a:cs typeface="Gill Sans Light"/>
            </a:endParaRPr>
          </a:p>
          <a:p>
            <a:pPr lvl="1"/>
            <a:r>
              <a:rPr lang="en-US" sz="1400" dirty="0" smtClean="0">
                <a:latin typeface="Gill Sans Light"/>
                <a:cs typeface="Gill Sans Light"/>
              </a:rPr>
              <a:t>A </a:t>
            </a:r>
            <a:r>
              <a:rPr lang="en-US" sz="1400" dirty="0">
                <a:latin typeface="Gill Sans Light"/>
                <a:cs typeface="Gill Sans Light"/>
              </a:rPr>
              <a:t>verb phrase is a syntactic unit composed of at least one verb and its dependents—objects, complements and other modifiers—but not always including the subject</a:t>
            </a:r>
            <a:r>
              <a:rPr lang="en-US" sz="1400" dirty="0" smtClean="0">
                <a:latin typeface="Gill Sans Light"/>
                <a:cs typeface="Gill Sans Light"/>
              </a:rPr>
              <a:t>.</a:t>
            </a:r>
          </a:p>
          <a:p>
            <a:pPr lvl="1"/>
            <a:r>
              <a:rPr lang="en-US" sz="1400" dirty="0" smtClean="0">
                <a:latin typeface="Gill Sans Light"/>
                <a:cs typeface="Gill Sans Light"/>
              </a:rPr>
              <a:t>“moved quickly”, “flashing lights”, “Mary had sung her heart out”</a:t>
            </a:r>
          </a:p>
          <a:p>
            <a:pPr lvl="1"/>
            <a:r>
              <a:rPr lang="en-US" sz="1400" dirty="0" smtClean="0">
                <a:latin typeface="Gill Sans Light"/>
                <a:cs typeface="Gill Sans Light"/>
              </a:rPr>
              <a:t>Verb, Verb + Adverb, etc.</a:t>
            </a:r>
            <a:endParaRPr lang="en-US" sz="1400" dirty="0">
              <a:latin typeface="Gill Sans Light"/>
              <a:cs typeface="Gill Sans Light"/>
            </a:endParaRPr>
          </a:p>
        </p:txBody>
      </p:sp>
      <p:pic>
        <p:nvPicPr>
          <p:cNvPr id="4" name="Picture 3" descr="Screen Shot 2015-11-12 at 12.29.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149" y="1610880"/>
            <a:ext cx="3664361" cy="4972662"/>
          </a:xfrm>
          <a:prstGeom prst="rect">
            <a:avLst/>
          </a:prstGeom>
        </p:spPr>
      </p:pic>
    </p:spTree>
    <p:extLst>
      <p:ext uri="{BB962C8B-B14F-4D97-AF65-F5344CB8AC3E}">
        <p14:creationId xmlns:p14="http://schemas.microsoft.com/office/powerpoint/2010/main" val="99974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smtClean="0">
                <a:latin typeface="Gill Sans Light"/>
                <a:cs typeface="Gill Sans Light"/>
              </a:rPr>
              <a:t>NLTL.Corpus.wordnet</a:t>
            </a:r>
            <a:endParaRPr lang="en-US" sz="4800" dirty="0">
              <a:latin typeface="Gill Sans Light"/>
              <a:cs typeface="Gill Sans Light"/>
            </a:endParaRPr>
          </a:p>
        </p:txBody>
      </p:sp>
      <p:sp>
        <p:nvSpPr>
          <p:cNvPr id="3" name="Content Placeholder 2"/>
          <p:cNvSpPr>
            <a:spLocks noGrp="1"/>
          </p:cNvSpPr>
          <p:nvPr>
            <p:ph idx="1"/>
          </p:nvPr>
        </p:nvSpPr>
        <p:spPr>
          <a:xfrm>
            <a:off x="457200" y="1600201"/>
            <a:ext cx="8229600" cy="3796836"/>
          </a:xfrm>
        </p:spPr>
        <p:txBody>
          <a:bodyPr>
            <a:noAutofit/>
          </a:bodyPr>
          <a:lstStyle/>
          <a:p>
            <a:r>
              <a:rPr lang="en-US" sz="2000" dirty="0" smtClean="0">
                <a:latin typeface="Gill Sans Light"/>
                <a:cs typeface="Gill Sans Light"/>
              </a:rPr>
              <a:t>What is </a:t>
            </a:r>
            <a:r>
              <a:rPr lang="en-US" sz="2000" dirty="0" err="1" smtClean="0">
                <a:latin typeface="Gill Sans Light"/>
                <a:cs typeface="Gill Sans Light"/>
              </a:rPr>
              <a:t>wordnet</a:t>
            </a:r>
            <a:r>
              <a:rPr lang="en-US" sz="2000" dirty="0" smtClean="0">
                <a:latin typeface="Gill Sans Light"/>
                <a:cs typeface="Gill Sans Light"/>
              </a:rPr>
              <a:t>?</a:t>
            </a:r>
          </a:p>
          <a:p>
            <a:pPr marL="0" indent="0">
              <a:buNone/>
            </a:pPr>
            <a:endParaRPr lang="en-US" sz="2000" dirty="0" smtClean="0">
              <a:latin typeface="Gill Sans Light"/>
              <a:cs typeface="Gill Sans Light"/>
            </a:endParaRPr>
          </a:p>
          <a:p>
            <a:pPr lvl="1"/>
            <a:r>
              <a:rPr lang="en-US" sz="1600" dirty="0" err="1" smtClean="0">
                <a:latin typeface="Gill Sans Light"/>
                <a:cs typeface="Gill Sans Light"/>
              </a:rPr>
              <a:t>Wordnet</a:t>
            </a:r>
            <a:r>
              <a:rPr lang="en-US" sz="1600" dirty="0" smtClean="0">
                <a:latin typeface="Gill Sans Light"/>
                <a:cs typeface="Gill Sans Light"/>
              </a:rPr>
              <a:t> is a lexical database that groups words into sets of synonyms called </a:t>
            </a:r>
            <a:r>
              <a:rPr lang="en-US" sz="1600" dirty="0" err="1" smtClean="0">
                <a:latin typeface="Gill Sans Light"/>
                <a:cs typeface="Gill Sans Light"/>
              </a:rPr>
              <a:t>Synsets</a:t>
            </a:r>
            <a:endParaRPr lang="en-US" sz="1600" dirty="0" smtClean="0">
              <a:latin typeface="Gill Sans Light"/>
              <a:cs typeface="Gill Sans Light"/>
            </a:endParaRPr>
          </a:p>
          <a:p>
            <a:pPr lvl="1"/>
            <a:r>
              <a:rPr lang="en-US" sz="1600" dirty="0" smtClean="0">
                <a:latin typeface="Gill Sans Light"/>
                <a:cs typeface="Gill Sans Light"/>
              </a:rPr>
              <a:t>All </a:t>
            </a:r>
            <a:r>
              <a:rPr lang="en-US" sz="1600" dirty="0" err="1" smtClean="0">
                <a:latin typeface="Gill Sans Light"/>
                <a:cs typeface="Gill Sans Light"/>
              </a:rPr>
              <a:t>synsets</a:t>
            </a:r>
            <a:r>
              <a:rPr lang="en-US" sz="1600" dirty="0" smtClean="0">
                <a:latin typeface="Gill Sans Light"/>
                <a:cs typeface="Gill Sans Light"/>
              </a:rPr>
              <a:t> are connected to other </a:t>
            </a:r>
            <a:r>
              <a:rPr lang="en-US" sz="1600" dirty="0" err="1" smtClean="0">
                <a:latin typeface="Gill Sans Light"/>
                <a:cs typeface="Gill Sans Light"/>
              </a:rPr>
              <a:t>synsets</a:t>
            </a:r>
            <a:r>
              <a:rPr lang="en-US" sz="1600" dirty="0" smtClean="0">
                <a:latin typeface="Gill Sans Light"/>
                <a:cs typeface="Gill Sans Light"/>
              </a:rPr>
              <a:t> through semantic relationships</a:t>
            </a:r>
          </a:p>
          <a:p>
            <a:pPr lvl="1"/>
            <a:r>
              <a:rPr lang="en-US" sz="1600" dirty="0" smtClean="0">
                <a:latin typeface="Gill Sans Light"/>
                <a:cs typeface="Gill Sans Light"/>
              </a:rPr>
              <a:t>There’s a lot in there but for the purposes of my project, I only cared about two relationships for measuring how abstract the nouns are in a poem to quantify how abstract the poem is</a:t>
            </a:r>
          </a:p>
          <a:p>
            <a:pPr marL="0" indent="0">
              <a:buNone/>
            </a:pPr>
            <a:endParaRPr lang="en-US" sz="2000" dirty="0" smtClean="0">
              <a:latin typeface="Gill Sans Light"/>
              <a:cs typeface="Gill Sans Light"/>
            </a:endParaRPr>
          </a:p>
          <a:p>
            <a:r>
              <a:rPr lang="en-US" sz="2000" dirty="0" err="1" smtClean="0">
                <a:latin typeface="Gill Sans Light"/>
                <a:cs typeface="Gill Sans Light"/>
              </a:rPr>
              <a:t>Hypernyms</a:t>
            </a:r>
            <a:endParaRPr lang="en-US" sz="2000" dirty="0">
              <a:latin typeface="Gill Sans Light"/>
              <a:cs typeface="Gill Sans Light"/>
            </a:endParaRPr>
          </a:p>
          <a:p>
            <a:r>
              <a:rPr lang="en-US" sz="2000" dirty="0" smtClean="0">
                <a:latin typeface="Gill Sans Light"/>
                <a:cs typeface="Gill Sans Light"/>
              </a:rPr>
              <a:t>Hyponyms</a:t>
            </a:r>
          </a:p>
          <a:p>
            <a:r>
              <a:rPr lang="en-US" sz="2000" dirty="0" err="1" smtClean="0">
                <a:latin typeface="Gill Sans Light"/>
                <a:cs typeface="Gill Sans Light"/>
              </a:rPr>
              <a:t>Synset.Closure</a:t>
            </a:r>
            <a:endParaRPr lang="en-US" sz="2000" dirty="0" smtClean="0">
              <a:latin typeface="Gill Sans Light"/>
              <a:cs typeface="Gill Sans Light"/>
            </a:endParaRPr>
          </a:p>
        </p:txBody>
      </p:sp>
      <p:pic>
        <p:nvPicPr>
          <p:cNvPr id="5" name="Picture 4" descr="Screen Shot 2015-11-12 at 12.50.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041" y="3787155"/>
            <a:ext cx="4555777" cy="2664981"/>
          </a:xfrm>
          <a:prstGeom prst="rect">
            <a:avLst/>
          </a:prstGeom>
        </p:spPr>
      </p:pic>
    </p:spTree>
    <p:extLst>
      <p:ext uri="{BB962C8B-B14F-4D97-AF65-F5344CB8AC3E}">
        <p14:creationId xmlns:p14="http://schemas.microsoft.com/office/powerpoint/2010/main" val="379740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Word Sense Disambiguation</a:t>
            </a:r>
            <a:endParaRPr lang="en-US" dirty="0">
              <a:latin typeface="Gill Sans Light"/>
              <a:cs typeface="Gill Sans Light"/>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Gill Sans Light"/>
                <a:cs typeface="Gill Sans Light"/>
              </a:rPr>
              <a:t>What is word sense disambiguation?</a:t>
            </a:r>
          </a:p>
          <a:p>
            <a:pPr lvl="1"/>
            <a:r>
              <a:rPr lang="en-US" dirty="0" smtClean="0">
                <a:latin typeface="Gill Sans Light"/>
                <a:cs typeface="Gill Sans Light"/>
              </a:rPr>
              <a:t>It is the process of figuring out what sense of a word means within the context of a sentence or phrase</a:t>
            </a:r>
          </a:p>
          <a:p>
            <a:pPr lvl="1"/>
            <a:r>
              <a:rPr lang="en-US" dirty="0" smtClean="0">
                <a:latin typeface="Gill Sans Light"/>
                <a:cs typeface="Gill Sans Light"/>
              </a:rPr>
              <a:t>There are a number of different algorithms to use and ways of solving for the exact sense</a:t>
            </a:r>
            <a:endParaRPr lang="en-US" dirty="0">
              <a:latin typeface="Gill Sans Light"/>
              <a:cs typeface="Gill Sans Light"/>
            </a:endParaRPr>
          </a:p>
          <a:p>
            <a:pPr marL="514350" indent="-457200"/>
            <a:r>
              <a:rPr lang="en-US" dirty="0" smtClean="0">
                <a:latin typeface="Gill Sans Light"/>
                <a:cs typeface="Gill Sans Light"/>
              </a:rPr>
              <a:t>I used </a:t>
            </a:r>
            <a:r>
              <a:rPr lang="en-US" dirty="0" err="1" smtClean="0">
                <a:latin typeface="Gill Sans Light"/>
                <a:cs typeface="Gill Sans Light"/>
              </a:rPr>
              <a:t>NLTK.wsd.Lesk</a:t>
            </a:r>
            <a:r>
              <a:rPr lang="en-US" dirty="0" smtClean="0">
                <a:latin typeface="Gill Sans Light"/>
                <a:cs typeface="Gill Sans Light"/>
              </a:rPr>
              <a:t>() which implements a simple </a:t>
            </a:r>
            <a:r>
              <a:rPr lang="en-US" dirty="0" err="1" smtClean="0">
                <a:latin typeface="Gill Sans Light"/>
                <a:cs typeface="Gill Sans Light"/>
              </a:rPr>
              <a:t>lesk</a:t>
            </a:r>
            <a:r>
              <a:rPr lang="en-US" dirty="0" smtClean="0">
                <a:latin typeface="Gill Sans Light"/>
                <a:cs typeface="Gill Sans Light"/>
              </a:rPr>
              <a:t> algorithm</a:t>
            </a:r>
          </a:p>
          <a:p>
            <a:pPr marL="514350" indent="-457200"/>
            <a:endParaRPr lang="en-US" dirty="0">
              <a:latin typeface="Gill Sans Light"/>
              <a:cs typeface="Gill Sans Light"/>
            </a:endParaRPr>
          </a:p>
          <a:p>
            <a:pPr marL="57150" indent="0">
              <a:buNone/>
            </a:pPr>
            <a:endParaRPr lang="en-US" dirty="0" smtClean="0">
              <a:latin typeface="Gill Sans Light"/>
              <a:cs typeface="Gill Sans Light"/>
            </a:endParaRPr>
          </a:p>
          <a:p>
            <a:pPr marL="57150" indent="0">
              <a:buNone/>
            </a:pPr>
            <a:endParaRPr lang="en-US" dirty="0">
              <a:latin typeface="Gill Sans Light"/>
              <a:cs typeface="Gill Sans Light"/>
            </a:endParaRPr>
          </a:p>
          <a:p>
            <a:pPr marL="514350" indent="-457200"/>
            <a:endParaRPr lang="en-US" dirty="0" smtClean="0">
              <a:latin typeface="Gill Sans Light"/>
              <a:cs typeface="Gill Sans Light"/>
            </a:endParaRPr>
          </a:p>
          <a:p>
            <a:pPr marL="514350" indent="-457200"/>
            <a:endParaRPr lang="en-US" dirty="0">
              <a:latin typeface="Gill Sans Light"/>
              <a:cs typeface="Gill Sans Light"/>
            </a:endParaRPr>
          </a:p>
          <a:p>
            <a:pPr marL="57150" indent="0">
              <a:buNone/>
            </a:pPr>
            <a:endParaRPr lang="en-US" dirty="0" smtClean="0">
              <a:latin typeface="Gill Sans Light"/>
              <a:cs typeface="Gill Sans Light"/>
            </a:endParaRPr>
          </a:p>
          <a:p>
            <a:pPr marL="514350" indent="-457200"/>
            <a:r>
              <a:rPr lang="en-US" dirty="0" smtClean="0">
                <a:latin typeface="Gill Sans Light"/>
                <a:cs typeface="Gill Sans Light"/>
              </a:rPr>
              <a:t>I did this on top of computing abstraction at the extension recommendation of Jonathan Chin’s Poetry Tool Kit</a:t>
            </a:r>
          </a:p>
          <a:p>
            <a:pPr marL="514350" indent="-457200"/>
            <a:endParaRPr lang="en-US" dirty="0" smtClean="0">
              <a:latin typeface="Gill Sans Light"/>
              <a:cs typeface="Gill Sans Light"/>
            </a:endParaRPr>
          </a:p>
        </p:txBody>
      </p:sp>
      <p:pic>
        <p:nvPicPr>
          <p:cNvPr id="4" name="Picture 3" descr="Screen Shot 2015-11-12 at 1.04.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7911" y="3523066"/>
            <a:ext cx="4953000" cy="1625600"/>
          </a:xfrm>
          <a:prstGeom prst="rect">
            <a:avLst/>
          </a:prstGeom>
        </p:spPr>
      </p:pic>
    </p:spTree>
    <p:extLst>
      <p:ext uri="{BB962C8B-B14F-4D97-AF65-F5344CB8AC3E}">
        <p14:creationId xmlns:p14="http://schemas.microsoft.com/office/powerpoint/2010/main" val="2828961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Feature Selection</a:t>
            </a:r>
            <a:endParaRPr lang="en-US" dirty="0">
              <a:latin typeface="Gill Sans Light"/>
              <a:cs typeface="Gill Sans Light"/>
            </a:endParaRPr>
          </a:p>
        </p:txBody>
      </p:sp>
      <p:sp>
        <p:nvSpPr>
          <p:cNvPr id="3" name="Content Placeholder 2"/>
          <p:cNvSpPr>
            <a:spLocks noGrp="1"/>
          </p:cNvSpPr>
          <p:nvPr>
            <p:ph idx="1"/>
          </p:nvPr>
        </p:nvSpPr>
        <p:spPr>
          <a:xfrm>
            <a:off x="457200" y="1600201"/>
            <a:ext cx="8229600" cy="1527494"/>
          </a:xfrm>
        </p:spPr>
        <p:txBody>
          <a:bodyPr>
            <a:normAutofit fontScale="55000" lnSpcReduction="20000"/>
          </a:bodyPr>
          <a:lstStyle/>
          <a:p>
            <a:r>
              <a:rPr lang="en-US" dirty="0" smtClean="0">
                <a:latin typeface="Gill Sans Light"/>
                <a:cs typeface="Gill Sans Light"/>
              </a:rPr>
              <a:t>Before I could do any real analysis, I had to get rid of outliers as much as possible, knowing that for </a:t>
            </a:r>
            <a:r>
              <a:rPr lang="en-US" dirty="0" err="1" smtClean="0">
                <a:latin typeface="Gill Sans Light"/>
                <a:cs typeface="Gill Sans Light"/>
              </a:rPr>
              <a:t>Kmeans</a:t>
            </a:r>
            <a:r>
              <a:rPr lang="en-US" dirty="0" smtClean="0">
                <a:latin typeface="Gill Sans Light"/>
                <a:cs typeface="Gill Sans Light"/>
              </a:rPr>
              <a:t> cluster analysis, they could really skew the cluster centroids. I found them either by doing simple plots or by aggregating and querying</a:t>
            </a:r>
          </a:p>
          <a:p>
            <a:pPr marL="0" indent="0">
              <a:buNone/>
            </a:pPr>
            <a:endParaRPr lang="en-US" dirty="0" smtClean="0">
              <a:latin typeface="Gill Sans Light"/>
              <a:cs typeface="Gill Sans Light"/>
            </a:endParaRPr>
          </a:p>
          <a:p>
            <a:r>
              <a:rPr lang="en-US" dirty="0" smtClean="0">
                <a:latin typeface="Gill Sans Light"/>
                <a:cs typeface="Gill Sans Light"/>
              </a:rPr>
              <a:t>Then I used </a:t>
            </a:r>
            <a:r>
              <a:rPr lang="en-US" dirty="0" err="1" smtClean="0">
                <a:latin typeface="Gill Sans Light"/>
                <a:cs typeface="Gill Sans Light"/>
              </a:rPr>
              <a:t>seaborn’s</a:t>
            </a:r>
            <a:r>
              <a:rPr lang="en-US" dirty="0" smtClean="0">
                <a:latin typeface="Gill Sans Light"/>
                <a:cs typeface="Gill Sans Light"/>
              </a:rPr>
              <a:t> </a:t>
            </a:r>
            <a:r>
              <a:rPr lang="en-US" dirty="0" err="1" smtClean="0">
                <a:latin typeface="Gill Sans Light"/>
                <a:cs typeface="Gill Sans Light"/>
              </a:rPr>
              <a:t>pairplot</a:t>
            </a:r>
            <a:r>
              <a:rPr lang="en-US" dirty="0" smtClean="0">
                <a:latin typeface="Gill Sans Light"/>
                <a:cs typeface="Gill Sans Light"/>
              </a:rPr>
              <a:t> to visualize my all of my feature variables (like we did in one of the </a:t>
            </a:r>
            <a:r>
              <a:rPr lang="en-US" dirty="0" err="1" smtClean="0">
                <a:latin typeface="Gill Sans Light"/>
                <a:cs typeface="Gill Sans Light"/>
              </a:rPr>
              <a:t>homeworks</a:t>
            </a:r>
            <a:r>
              <a:rPr lang="en-US" dirty="0" smtClean="0">
                <a:latin typeface="Gill Sans Light"/>
                <a:cs typeface="Gill Sans Light"/>
              </a:rPr>
              <a:t>/labs) so that I can get rid of sparse data</a:t>
            </a:r>
            <a:endParaRPr lang="en-US" dirty="0">
              <a:latin typeface="Gill Sans Light"/>
              <a:cs typeface="Gill Sans Light"/>
            </a:endParaRPr>
          </a:p>
        </p:txBody>
      </p:sp>
      <p:pic>
        <p:nvPicPr>
          <p:cNvPr id="5" name="Picture 4" descr="Screen Shot 2015-11-12 at 1.09.2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31" y="3127694"/>
            <a:ext cx="7949004" cy="3730305"/>
          </a:xfrm>
          <a:prstGeom prst="rect">
            <a:avLst/>
          </a:prstGeom>
        </p:spPr>
      </p:pic>
    </p:spTree>
    <p:extLst>
      <p:ext uri="{BB962C8B-B14F-4D97-AF65-F5344CB8AC3E}">
        <p14:creationId xmlns:p14="http://schemas.microsoft.com/office/powerpoint/2010/main" val="93544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K Means Clustering</a:t>
            </a:r>
            <a:endParaRPr lang="en-US" dirty="0">
              <a:latin typeface="Gill Sans Light"/>
              <a:cs typeface="Gill Sans Light"/>
            </a:endParaRPr>
          </a:p>
        </p:txBody>
      </p:sp>
      <p:sp>
        <p:nvSpPr>
          <p:cNvPr id="3" name="Content Placeholder 2"/>
          <p:cNvSpPr>
            <a:spLocks noGrp="1"/>
          </p:cNvSpPr>
          <p:nvPr>
            <p:ph idx="1"/>
          </p:nvPr>
        </p:nvSpPr>
        <p:spPr>
          <a:xfrm>
            <a:off x="457200" y="1600200"/>
            <a:ext cx="4126895" cy="4525963"/>
          </a:xfrm>
        </p:spPr>
        <p:txBody>
          <a:bodyPr>
            <a:normAutofit fontScale="62500" lnSpcReduction="20000"/>
          </a:bodyPr>
          <a:lstStyle/>
          <a:p>
            <a:r>
              <a:rPr lang="en-US" dirty="0" smtClean="0">
                <a:latin typeface="Gill Sans Light"/>
                <a:cs typeface="Gill Sans Light"/>
              </a:rPr>
              <a:t>Cleaned Data – 1287 poems, 307 poets</a:t>
            </a:r>
          </a:p>
          <a:p>
            <a:pPr marL="0" indent="0">
              <a:buNone/>
            </a:pPr>
            <a:endParaRPr lang="en-US" dirty="0" smtClean="0">
              <a:latin typeface="Gill Sans Light"/>
              <a:cs typeface="Gill Sans Light"/>
            </a:endParaRPr>
          </a:p>
          <a:p>
            <a:r>
              <a:rPr lang="en-US" dirty="0" smtClean="0">
                <a:latin typeface="Gill Sans Light"/>
                <a:cs typeface="Gill Sans Light"/>
              </a:rPr>
              <a:t>The Elbow Method of Choosing my K, k=2</a:t>
            </a:r>
          </a:p>
          <a:p>
            <a:pPr marL="0" indent="0">
              <a:buNone/>
            </a:pPr>
            <a:endParaRPr lang="en-US" dirty="0" smtClean="0">
              <a:latin typeface="Gill Sans Light"/>
              <a:cs typeface="Gill Sans Light"/>
            </a:endParaRPr>
          </a:p>
          <a:p>
            <a:r>
              <a:rPr lang="en-US" dirty="0" smtClean="0">
                <a:latin typeface="Gill Sans Light"/>
                <a:cs typeface="Gill Sans Light"/>
              </a:rPr>
              <a:t>Ran the model with the best K then performed visual examination of centroids plotted against the K means labeled data</a:t>
            </a:r>
          </a:p>
          <a:p>
            <a:pPr marL="0" indent="0">
              <a:buNone/>
            </a:pPr>
            <a:endParaRPr lang="en-US" dirty="0" smtClean="0">
              <a:latin typeface="Gill Sans Light"/>
              <a:cs typeface="Gill Sans Light"/>
            </a:endParaRPr>
          </a:p>
          <a:p>
            <a:r>
              <a:rPr lang="en-US" dirty="0" smtClean="0">
                <a:latin typeface="Gill Sans Light"/>
                <a:cs typeface="Gill Sans Light"/>
              </a:rPr>
              <a:t>Tried sifting through the different things these clusters might mean… e.g. the detailed movement tags or by specific poets</a:t>
            </a:r>
          </a:p>
        </p:txBody>
      </p:sp>
      <p:pic>
        <p:nvPicPr>
          <p:cNvPr id="5" name="Picture 4" descr="Screen Shot 2015-11-12 at 2.34.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095" y="1600200"/>
            <a:ext cx="4006259" cy="4060371"/>
          </a:xfrm>
          <a:prstGeom prst="rect">
            <a:avLst/>
          </a:prstGeom>
        </p:spPr>
      </p:pic>
    </p:spTree>
    <p:extLst>
      <p:ext uri="{BB962C8B-B14F-4D97-AF65-F5344CB8AC3E}">
        <p14:creationId xmlns:p14="http://schemas.microsoft.com/office/powerpoint/2010/main" val="198139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K Means Clustering</a:t>
            </a:r>
            <a:endParaRPr lang="en-US" dirty="0">
              <a:latin typeface="Gill Sans Light"/>
              <a:cs typeface="Gill Sans Light"/>
            </a:endParaRPr>
          </a:p>
        </p:txBody>
      </p:sp>
      <p:sp>
        <p:nvSpPr>
          <p:cNvPr id="3" name="Content Placeholder 2"/>
          <p:cNvSpPr>
            <a:spLocks noGrp="1"/>
          </p:cNvSpPr>
          <p:nvPr>
            <p:ph idx="1"/>
          </p:nvPr>
        </p:nvSpPr>
        <p:spPr>
          <a:xfrm>
            <a:off x="457200" y="1600200"/>
            <a:ext cx="8229600" cy="2500086"/>
          </a:xfrm>
        </p:spPr>
        <p:txBody>
          <a:bodyPr>
            <a:noAutofit/>
          </a:bodyPr>
          <a:lstStyle/>
          <a:p>
            <a:r>
              <a:rPr lang="en-US" sz="1600" dirty="0" smtClean="0">
                <a:latin typeface="Gill Sans Light"/>
                <a:cs typeface="Gill Sans Light"/>
              </a:rPr>
              <a:t>Cluster validation against external index</a:t>
            </a:r>
          </a:p>
          <a:p>
            <a:r>
              <a:rPr lang="en-US" sz="1600" dirty="0" smtClean="0">
                <a:latin typeface="Gill Sans Light"/>
                <a:cs typeface="Gill Sans Light"/>
              </a:rPr>
              <a:t>Because I only scraped poems that were classified with a movement tag, I used that to benchmark</a:t>
            </a:r>
          </a:p>
          <a:p>
            <a:endParaRPr lang="en-US" sz="1600" dirty="0" smtClean="0">
              <a:latin typeface="Gill Sans Light"/>
              <a:cs typeface="Gill Sans Light"/>
            </a:endParaRPr>
          </a:p>
          <a:p>
            <a:pPr marL="0" indent="0">
              <a:buNone/>
            </a:pPr>
            <a:r>
              <a:rPr lang="en-US" sz="1600" dirty="0" smtClean="0">
                <a:latin typeface="Gill Sans Light"/>
                <a:cs typeface="Gill Sans Light"/>
              </a:rPr>
              <a:t>NOTE: </a:t>
            </a:r>
          </a:p>
          <a:p>
            <a:pPr marL="0" indent="0">
              <a:buNone/>
            </a:pPr>
            <a:r>
              <a:rPr lang="en-US" sz="1600" i="1" dirty="0" smtClean="0">
                <a:latin typeface="Gill Sans Light"/>
                <a:cs typeface="Gill Sans Light"/>
              </a:rPr>
              <a:t>The data was uneven, as in the group of poems that were tagged as Contemporary took up half the data set. Although I tried different ways of breaking up those tags, the simplest was just to say either a poem was tagged Contemporary or not</a:t>
            </a:r>
          </a:p>
          <a:p>
            <a:pPr marL="0" indent="0">
              <a:buNone/>
            </a:pPr>
            <a:endParaRPr lang="en-US" sz="1600" dirty="0" smtClean="0">
              <a:latin typeface="Gill Sans Light"/>
              <a:cs typeface="Gill Sans Light"/>
            </a:endParaRPr>
          </a:p>
          <a:p>
            <a:r>
              <a:rPr lang="en-US" sz="1600" dirty="0" smtClean="0">
                <a:latin typeface="Gill Sans Light"/>
                <a:cs typeface="Gill Sans Light"/>
              </a:rPr>
              <a:t>Simple Confusion Matrix – IT WAS TERRIBLE!</a:t>
            </a:r>
          </a:p>
        </p:txBody>
      </p:sp>
      <p:pic>
        <p:nvPicPr>
          <p:cNvPr id="4" name="Picture 3" descr="Screen Shot 2015-11-12 at 2.49.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57" y="4551136"/>
            <a:ext cx="2717800" cy="901700"/>
          </a:xfrm>
          <a:prstGeom prst="rect">
            <a:avLst/>
          </a:prstGeom>
        </p:spPr>
      </p:pic>
      <p:pic>
        <p:nvPicPr>
          <p:cNvPr id="5" name="Picture 4" descr="Screen Shot 2015-11-12 at 2.50.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767" y="4551136"/>
            <a:ext cx="3276600" cy="1143000"/>
          </a:xfrm>
          <a:prstGeom prst="rect">
            <a:avLst/>
          </a:prstGeom>
        </p:spPr>
      </p:pic>
    </p:spTree>
    <p:extLst>
      <p:ext uri="{BB962C8B-B14F-4D97-AF65-F5344CB8AC3E}">
        <p14:creationId xmlns:p14="http://schemas.microsoft.com/office/powerpoint/2010/main" val="133159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Back to Feature Selection</a:t>
            </a:r>
            <a:endParaRPr lang="en-US" dirty="0">
              <a:latin typeface="Gill Sans Light"/>
              <a:cs typeface="Gill Sans Light"/>
            </a:endParaRPr>
          </a:p>
        </p:txBody>
      </p:sp>
      <p:sp>
        <p:nvSpPr>
          <p:cNvPr id="3" name="Content Placeholder 2"/>
          <p:cNvSpPr>
            <a:spLocks noGrp="1"/>
          </p:cNvSpPr>
          <p:nvPr>
            <p:ph idx="1"/>
          </p:nvPr>
        </p:nvSpPr>
        <p:spPr>
          <a:xfrm>
            <a:off x="457200" y="1600201"/>
            <a:ext cx="8229600" cy="3249990"/>
          </a:xfrm>
        </p:spPr>
        <p:txBody>
          <a:bodyPr>
            <a:normAutofit fontScale="70000" lnSpcReduction="20000"/>
          </a:bodyPr>
          <a:lstStyle/>
          <a:p>
            <a:r>
              <a:rPr lang="en-US" dirty="0" smtClean="0">
                <a:latin typeface="Gill Sans Light"/>
                <a:cs typeface="Gill Sans Light"/>
              </a:rPr>
              <a:t>I realized that my variables had high variance and that K means clustering analysis does not work well with this</a:t>
            </a:r>
          </a:p>
          <a:p>
            <a:pPr marL="0" indent="0">
              <a:buNone/>
            </a:pPr>
            <a:endParaRPr lang="en-US" dirty="0" smtClean="0">
              <a:latin typeface="Gill Sans Light"/>
              <a:cs typeface="Gill Sans Light"/>
            </a:endParaRPr>
          </a:p>
          <a:p>
            <a:r>
              <a:rPr lang="en-US" dirty="0" smtClean="0">
                <a:latin typeface="Gill Sans Light"/>
                <a:cs typeface="Gill Sans Light"/>
              </a:rPr>
              <a:t>So as a last ditch attempt, I used </a:t>
            </a:r>
            <a:r>
              <a:rPr lang="en-US" dirty="0" err="1" smtClean="0">
                <a:latin typeface="Gill Sans Light"/>
                <a:cs typeface="Gill Sans Light"/>
              </a:rPr>
              <a:t>SciKit</a:t>
            </a:r>
            <a:r>
              <a:rPr lang="en-US" dirty="0" smtClean="0">
                <a:latin typeface="Gill Sans Light"/>
                <a:cs typeface="Gill Sans Light"/>
              </a:rPr>
              <a:t> </a:t>
            </a:r>
            <a:r>
              <a:rPr lang="en-US" dirty="0" err="1" smtClean="0">
                <a:latin typeface="Gill Sans Light"/>
                <a:cs typeface="Gill Sans Light"/>
              </a:rPr>
              <a:t>Learn’s</a:t>
            </a:r>
            <a:r>
              <a:rPr lang="en-US" dirty="0" smtClean="0">
                <a:latin typeface="Gill Sans Light"/>
                <a:cs typeface="Gill Sans Light"/>
              </a:rPr>
              <a:t> </a:t>
            </a:r>
            <a:r>
              <a:rPr lang="en-US" dirty="0" err="1" smtClean="0">
                <a:latin typeface="Gill Sans Light"/>
                <a:cs typeface="Gill Sans Light"/>
              </a:rPr>
              <a:t>preprocessing.scale</a:t>
            </a:r>
            <a:r>
              <a:rPr lang="en-US" dirty="0" smtClean="0">
                <a:latin typeface="Gill Sans Light"/>
                <a:cs typeface="Gill Sans Light"/>
              </a:rPr>
              <a:t>() to convert my feature variables to have unit variance</a:t>
            </a:r>
          </a:p>
          <a:p>
            <a:pPr marL="0" indent="0">
              <a:buNone/>
            </a:pPr>
            <a:endParaRPr lang="en-US" dirty="0" smtClean="0">
              <a:latin typeface="Gill Sans Light"/>
              <a:cs typeface="Gill Sans Light"/>
            </a:endParaRPr>
          </a:p>
          <a:p>
            <a:r>
              <a:rPr lang="en-US" dirty="0" smtClean="0">
                <a:latin typeface="Gill Sans Light"/>
                <a:cs typeface="Gill Sans Light"/>
              </a:rPr>
              <a:t>Then I reran K means cluster analysis on that data</a:t>
            </a:r>
          </a:p>
          <a:p>
            <a:pPr marL="0" indent="0">
              <a:buNone/>
            </a:pPr>
            <a:endParaRPr lang="en-US" dirty="0" smtClean="0">
              <a:latin typeface="Gill Sans Light"/>
              <a:cs typeface="Gill Sans Light"/>
            </a:endParaRPr>
          </a:p>
          <a:p>
            <a:r>
              <a:rPr lang="en-US" dirty="0" smtClean="0">
                <a:latin typeface="Gill Sans Light"/>
                <a:cs typeface="Gill Sans Light"/>
              </a:rPr>
              <a:t>Result? Just in finding my optimum K made me see that there was no inherent structure in the data</a:t>
            </a:r>
          </a:p>
        </p:txBody>
      </p:sp>
      <p:pic>
        <p:nvPicPr>
          <p:cNvPr id="4" name="Picture 3" descr="Screen Shot 2015-11-12 at 3.03.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663" y="4753619"/>
            <a:ext cx="2344816" cy="1814096"/>
          </a:xfrm>
          <a:prstGeom prst="rect">
            <a:avLst/>
          </a:prstGeom>
        </p:spPr>
      </p:pic>
    </p:spTree>
    <p:extLst>
      <p:ext uri="{BB962C8B-B14F-4D97-AF65-F5344CB8AC3E}">
        <p14:creationId xmlns:p14="http://schemas.microsoft.com/office/powerpoint/2010/main" val="422765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What Went Wrong?</a:t>
            </a:r>
            <a:endParaRPr lang="en-US" dirty="0">
              <a:latin typeface="Gill Sans Light"/>
              <a:cs typeface="Gill Sans Light"/>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ill Sans Light"/>
                <a:cs typeface="Gill Sans Light"/>
              </a:rPr>
              <a:t>Many things!</a:t>
            </a:r>
          </a:p>
          <a:p>
            <a:pPr marL="0" indent="0">
              <a:buNone/>
            </a:pPr>
            <a:endParaRPr lang="en-US" dirty="0" smtClean="0">
              <a:latin typeface="Gill Sans Light"/>
              <a:cs typeface="Gill Sans Light"/>
            </a:endParaRPr>
          </a:p>
          <a:p>
            <a:r>
              <a:rPr lang="en-US" dirty="0" smtClean="0">
                <a:latin typeface="Gill Sans Light"/>
                <a:cs typeface="Gill Sans Light"/>
              </a:rPr>
              <a:t>Are my calculated feature variables independent?</a:t>
            </a:r>
          </a:p>
          <a:p>
            <a:pPr marL="0" indent="0">
              <a:buNone/>
            </a:pPr>
            <a:endParaRPr lang="en-US" dirty="0" smtClean="0">
              <a:latin typeface="Gill Sans Light"/>
              <a:cs typeface="Gill Sans Light"/>
            </a:endParaRPr>
          </a:p>
          <a:p>
            <a:r>
              <a:rPr lang="en-US" dirty="0" smtClean="0">
                <a:latin typeface="Gill Sans Light"/>
                <a:cs typeface="Gill Sans Light"/>
              </a:rPr>
              <a:t>Just how clean is the text? Did I correctly parse the lines from stanzas?</a:t>
            </a:r>
          </a:p>
          <a:p>
            <a:pPr marL="0" indent="0">
              <a:buNone/>
            </a:pPr>
            <a:endParaRPr lang="en-US" dirty="0" smtClean="0">
              <a:latin typeface="Gill Sans Light"/>
              <a:cs typeface="Gill Sans Light"/>
            </a:endParaRPr>
          </a:p>
          <a:p>
            <a:r>
              <a:rPr lang="en-US" dirty="0" smtClean="0">
                <a:latin typeface="Gill Sans Light"/>
                <a:cs typeface="Gill Sans Light"/>
              </a:rPr>
              <a:t>All my feature variables were derived from the text of each poem in the set of poems using NLTK</a:t>
            </a:r>
          </a:p>
          <a:p>
            <a:pPr lvl="1"/>
            <a:r>
              <a:rPr lang="en-US" dirty="0" smtClean="0">
                <a:latin typeface="Gill Sans Light"/>
                <a:cs typeface="Gill Sans Light"/>
              </a:rPr>
              <a:t>The parts of speech tagger is heavily reliant on the correct sentence tokenizing and correct word tokenizing… any failures is and will impact the analysis</a:t>
            </a:r>
            <a:endParaRPr lang="en-US" dirty="0">
              <a:latin typeface="Gill Sans Light"/>
              <a:cs typeface="Gill Sans Light"/>
            </a:endParaRPr>
          </a:p>
        </p:txBody>
      </p:sp>
    </p:spTree>
    <p:extLst>
      <p:ext uri="{BB962C8B-B14F-4D97-AF65-F5344CB8AC3E}">
        <p14:creationId xmlns:p14="http://schemas.microsoft.com/office/powerpoint/2010/main" val="172634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Specific Aim</a:t>
            </a:r>
            <a:endParaRPr lang="en-US" dirty="0">
              <a:latin typeface="Gill Sans Light"/>
              <a:cs typeface="Gill Sans Light"/>
            </a:endParaRPr>
          </a:p>
        </p:txBody>
      </p:sp>
      <p:sp>
        <p:nvSpPr>
          <p:cNvPr id="3" name="Content Placeholder 2"/>
          <p:cNvSpPr>
            <a:spLocks noGrp="1"/>
          </p:cNvSpPr>
          <p:nvPr>
            <p:ph idx="1"/>
          </p:nvPr>
        </p:nvSpPr>
        <p:spPr>
          <a:xfrm>
            <a:off x="457200" y="1941190"/>
            <a:ext cx="8229600" cy="3691012"/>
          </a:xfrm>
        </p:spPr>
        <p:txBody>
          <a:bodyPr>
            <a:normAutofit fontScale="92500" lnSpcReduction="20000"/>
          </a:bodyPr>
          <a:lstStyle/>
          <a:p>
            <a:pPr marL="0" indent="0" algn="ctr">
              <a:buNone/>
            </a:pPr>
            <a:r>
              <a:rPr lang="en-US" sz="2800" dirty="0">
                <a:latin typeface="Gill Sans Light"/>
                <a:cs typeface="Gill Sans Light"/>
              </a:rPr>
              <a:t>For this project I applied Natural Language Processing methods to break down the corpus of Contemporary American Poems as scraped from the Academy of American Poets website into numerical representations of the text in terms of style. </a:t>
            </a:r>
            <a:endParaRPr lang="en-US" sz="2800" dirty="0" smtClean="0">
              <a:latin typeface="Gill Sans Light"/>
              <a:cs typeface="Gill Sans Light"/>
            </a:endParaRPr>
          </a:p>
          <a:p>
            <a:pPr marL="0" indent="0" algn="ctr">
              <a:buNone/>
            </a:pPr>
            <a:endParaRPr lang="en-US" sz="2800" dirty="0" smtClean="0">
              <a:latin typeface="Gill Sans Light"/>
              <a:cs typeface="Gill Sans Light"/>
            </a:endParaRPr>
          </a:p>
          <a:p>
            <a:pPr marL="0" indent="0" algn="ctr">
              <a:buNone/>
            </a:pPr>
            <a:r>
              <a:rPr lang="en-US" sz="2800" dirty="0" smtClean="0">
                <a:latin typeface="Gill Sans Light"/>
                <a:cs typeface="Gill Sans Light"/>
              </a:rPr>
              <a:t>Then </a:t>
            </a:r>
            <a:r>
              <a:rPr lang="en-US" sz="2800" dirty="0">
                <a:latin typeface="Gill Sans Light"/>
                <a:cs typeface="Gill Sans Light"/>
              </a:rPr>
              <a:t>I used an unsupervised learning method, K-means clustering, to see if these poems </a:t>
            </a:r>
            <a:r>
              <a:rPr lang="en-US" sz="2800" dirty="0" smtClean="0">
                <a:latin typeface="Gill Sans Light"/>
                <a:cs typeface="Gill Sans Light"/>
              </a:rPr>
              <a:t>would </a:t>
            </a:r>
            <a:r>
              <a:rPr lang="en-US" sz="2800" dirty="0">
                <a:latin typeface="Gill Sans Light"/>
                <a:cs typeface="Gill Sans Light"/>
              </a:rPr>
              <a:t>naturally </a:t>
            </a:r>
            <a:r>
              <a:rPr lang="en-US" sz="2800" dirty="0" smtClean="0">
                <a:latin typeface="Gill Sans Light"/>
                <a:cs typeface="Gill Sans Light"/>
              </a:rPr>
              <a:t>cluster </a:t>
            </a:r>
            <a:r>
              <a:rPr lang="en-US" sz="2800" dirty="0">
                <a:latin typeface="Gill Sans Light"/>
                <a:cs typeface="Gill Sans Light"/>
              </a:rPr>
              <a:t>into groups that may or may not represent meaningful stylistic differences.</a:t>
            </a:r>
          </a:p>
          <a:p>
            <a:pPr marL="0" indent="0">
              <a:buNone/>
            </a:pPr>
            <a:endParaRPr lang="en-US" dirty="0">
              <a:latin typeface="Gill Sans Light"/>
              <a:cs typeface="Gill Sans Light"/>
            </a:endParaRPr>
          </a:p>
        </p:txBody>
      </p:sp>
    </p:spTree>
    <p:extLst>
      <p:ext uri="{BB962C8B-B14F-4D97-AF65-F5344CB8AC3E}">
        <p14:creationId xmlns:p14="http://schemas.microsoft.com/office/powerpoint/2010/main" val="2551950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Future Work</a:t>
            </a:r>
            <a:endParaRPr lang="en-US" dirty="0">
              <a:latin typeface="Gill Sans Light"/>
              <a:cs typeface="Gill Sans Light"/>
            </a:endParaRPr>
          </a:p>
        </p:txBody>
      </p:sp>
      <p:sp>
        <p:nvSpPr>
          <p:cNvPr id="3" name="Content Placeholder 2"/>
          <p:cNvSpPr>
            <a:spLocks noGrp="1"/>
          </p:cNvSpPr>
          <p:nvPr>
            <p:ph idx="1"/>
          </p:nvPr>
        </p:nvSpPr>
        <p:spPr/>
        <p:txBody>
          <a:bodyPr>
            <a:normAutofit fontScale="62500" lnSpcReduction="20000"/>
          </a:bodyPr>
          <a:lstStyle/>
          <a:p>
            <a:endParaRPr lang="en-US" dirty="0" smtClean="0">
              <a:latin typeface="Gill Sans Light"/>
              <a:cs typeface="Gill Sans Light"/>
            </a:endParaRPr>
          </a:p>
          <a:p>
            <a:r>
              <a:rPr lang="en-US" dirty="0" smtClean="0">
                <a:latin typeface="Gill Sans Light"/>
                <a:cs typeface="Gill Sans Light"/>
              </a:rPr>
              <a:t>Try using other things such as </a:t>
            </a:r>
            <a:r>
              <a:rPr lang="en-US" dirty="0" err="1" smtClean="0">
                <a:latin typeface="Gill Sans Light"/>
                <a:cs typeface="Gill Sans Light"/>
              </a:rPr>
              <a:t>doctovec</a:t>
            </a:r>
            <a:r>
              <a:rPr lang="en-US" dirty="0" smtClean="0">
                <a:latin typeface="Gill Sans Light"/>
                <a:cs typeface="Gill Sans Light"/>
              </a:rPr>
              <a:t> or term frequency-inverse document frequency (</a:t>
            </a:r>
            <a:r>
              <a:rPr lang="en-US" dirty="0" err="1" smtClean="0">
                <a:latin typeface="Gill Sans Light"/>
                <a:cs typeface="Gill Sans Light"/>
              </a:rPr>
              <a:t>tf-idf</a:t>
            </a:r>
            <a:r>
              <a:rPr lang="en-US" dirty="0" smtClean="0">
                <a:latin typeface="Gill Sans Light"/>
                <a:cs typeface="Gill Sans Light"/>
              </a:rPr>
              <a:t>)</a:t>
            </a:r>
          </a:p>
          <a:p>
            <a:r>
              <a:rPr lang="en-US" dirty="0" smtClean="0">
                <a:latin typeface="Gill Sans Light"/>
                <a:cs typeface="Gill Sans Light"/>
              </a:rPr>
              <a:t>Make use of all the data I scraped on the poets themselves</a:t>
            </a:r>
          </a:p>
          <a:p>
            <a:r>
              <a:rPr lang="en-US" dirty="0" smtClean="0">
                <a:latin typeface="Gill Sans Light"/>
                <a:cs typeface="Gill Sans Light"/>
              </a:rPr>
              <a:t>Look into graphing tools to doing more visualizing of the data and of the results</a:t>
            </a:r>
          </a:p>
          <a:p>
            <a:r>
              <a:rPr lang="en-US" dirty="0" smtClean="0">
                <a:latin typeface="Gill Sans Light"/>
                <a:cs typeface="Gill Sans Light"/>
              </a:rPr>
              <a:t>Review all the methods I wrote for the project, especially in calculating feature variables</a:t>
            </a:r>
          </a:p>
          <a:p>
            <a:r>
              <a:rPr lang="en-US" dirty="0" smtClean="0">
                <a:latin typeface="Gill Sans Light"/>
                <a:cs typeface="Gill Sans Light"/>
              </a:rPr>
              <a:t>Supplement my data with untagged poems from </a:t>
            </a:r>
            <a:r>
              <a:rPr lang="en-US" dirty="0" err="1" smtClean="0">
                <a:latin typeface="Gill Sans Light"/>
                <a:cs typeface="Gill Sans Light"/>
              </a:rPr>
              <a:t>Poets.org</a:t>
            </a:r>
            <a:r>
              <a:rPr lang="en-US" dirty="0" smtClean="0">
                <a:latin typeface="Gill Sans Light"/>
                <a:cs typeface="Gill Sans Light"/>
              </a:rPr>
              <a:t> and Poetry Foundation aka Poetry Magazine site</a:t>
            </a:r>
          </a:p>
          <a:p>
            <a:r>
              <a:rPr lang="en-US" dirty="0" smtClean="0">
                <a:latin typeface="Gill Sans Light"/>
                <a:cs typeface="Gill Sans Light"/>
              </a:rPr>
              <a:t>All </a:t>
            </a:r>
            <a:r>
              <a:rPr lang="en-US" dirty="0">
                <a:latin typeface="Gill Sans Light"/>
                <a:cs typeface="Gill Sans Light"/>
              </a:rPr>
              <a:t>work relating to this project including this presentation can be found on my </a:t>
            </a:r>
            <a:r>
              <a:rPr lang="en-US" dirty="0" err="1">
                <a:latin typeface="Gill Sans Light"/>
                <a:cs typeface="Gill Sans Light"/>
              </a:rPr>
              <a:t>github</a:t>
            </a:r>
            <a:r>
              <a:rPr lang="en-US" dirty="0">
                <a:latin typeface="Gill Sans Light"/>
                <a:cs typeface="Gill Sans Light"/>
              </a:rPr>
              <a:t> </a:t>
            </a:r>
            <a:r>
              <a:rPr lang="en-US" dirty="0" smtClean="0">
                <a:latin typeface="Gill Sans Light"/>
                <a:cs typeface="Gill Sans Light"/>
              </a:rPr>
              <a:t>account</a:t>
            </a:r>
          </a:p>
          <a:p>
            <a:pPr lvl="1"/>
            <a:r>
              <a:rPr lang="en-US" dirty="0">
                <a:latin typeface="Gill Sans Light"/>
                <a:cs typeface="Gill Sans Light"/>
                <a:hlinkClick r:id="rId2"/>
              </a:rPr>
              <a:t>https://github.com/huiruru/</a:t>
            </a:r>
            <a:r>
              <a:rPr lang="en-US" dirty="0" smtClean="0">
                <a:latin typeface="Gill Sans Light"/>
                <a:cs typeface="Gill Sans Light"/>
                <a:hlinkClick r:id="rId2"/>
              </a:rPr>
              <a:t>FinalProject</a:t>
            </a:r>
            <a:endParaRPr lang="en-US" dirty="0">
              <a:latin typeface="Gill Sans Light"/>
              <a:cs typeface="Gill Sans Light"/>
            </a:endParaRPr>
          </a:p>
          <a:p>
            <a:r>
              <a:rPr lang="en-US" dirty="0" smtClean="0">
                <a:latin typeface="Gill Sans Light"/>
                <a:cs typeface="Gill Sans Light"/>
              </a:rPr>
              <a:t>Please </a:t>
            </a:r>
            <a:r>
              <a:rPr lang="en-US" dirty="0">
                <a:latin typeface="Gill Sans Light"/>
                <a:cs typeface="Gill Sans Light"/>
              </a:rPr>
              <a:t>see the following </a:t>
            </a:r>
            <a:r>
              <a:rPr lang="en-US" dirty="0" smtClean="0">
                <a:latin typeface="Gill Sans Light"/>
                <a:cs typeface="Gill Sans Light"/>
              </a:rPr>
              <a:t>slide </a:t>
            </a:r>
            <a:r>
              <a:rPr lang="en-US" dirty="0">
                <a:latin typeface="Gill Sans Light"/>
                <a:cs typeface="Gill Sans Light"/>
              </a:rPr>
              <a:t>of links for sources I found extremely helpful to my project and hopefully may be of use to others as </a:t>
            </a:r>
            <a:r>
              <a:rPr lang="en-US" dirty="0" smtClean="0">
                <a:latin typeface="Gill Sans Light"/>
                <a:cs typeface="Gill Sans Light"/>
              </a:rPr>
              <a:t>well (also available in </a:t>
            </a:r>
            <a:r>
              <a:rPr lang="en-US" dirty="0" err="1" smtClean="0">
                <a:latin typeface="Gill Sans Light"/>
                <a:cs typeface="Gill Sans Light"/>
              </a:rPr>
              <a:t>github</a:t>
            </a:r>
            <a:r>
              <a:rPr lang="en-US" dirty="0" smtClean="0">
                <a:latin typeface="Gill Sans Light"/>
                <a:cs typeface="Gill Sans Light"/>
              </a:rPr>
              <a:t> under resources folder)</a:t>
            </a:r>
            <a:endParaRPr lang="en-US" dirty="0">
              <a:latin typeface="Gill Sans Light"/>
              <a:cs typeface="Gill Sans Light"/>
            </a:endParaRPr>
          </a:p>
        </p:txBody>
      </p:sp>
    </p:spTree>
    <p:extLst>
      <p:ext uri="{BB962C8B-B14F-4D97-AF65-F5344CB8AC3E}">
        <p14:creationId xmlns:p14="http://schemas.microsoft.com/office/powerpoint/2010/main" val="95456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Screen Shot 2015-11-12 at 1.52.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19" y="38100"/>
            <a:ext cx="6158290" cy="6769100"/>
          </a:xfrm>
          <a:prstGeom prst="rect">
            <a:avLst/>
          </a:prstGeom>
        </p:spPr>
      </p:pic>
    </p:spTree>
    <p:extLst>
      <p:ext uri="{BB962C8B-B14F-4D97-AF65-F5344CB8AC3E}">
        <p14:creationId xmlns:p14="http://schemas.microsoft.com/office/powerpoint/2010/main" val="125310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2228"/>
          </a:xfrm>
        </p:spPr>
        <p:txBody>
          <a:bodyPr>
            <a:normAutofit/>
          </a:bodyPr>
          <a:lstStyle/>
          <a:p>
            <a:r>
              <a:rPr lang="en-US" b="1" dirty="0" smtClean="0">
                <a:solidFill>
                  <a:schemeClr val="bg1"/>
                </a:solidFill>
                <a:latin typeface="Gill Sans Light"/>
                <a:cs typeface="Gill Sans Light"/>
              </a:rPr>
              <a:t>Helpful Links</a:t>
            </a:r>
            <a:endParaRPr lang="en-US" b="1" dirty="0">
              <a:solidFill>
                <a:schemeClr val="bg1"/>
              </a:solidFill>
              <a:latin typeface="Gill Sans Light"/>
              <a:cs typeface="Gill Sans Light"/>
            </a:endParaRPr>
          </a:p>
        </p:txBody>
      </p:sp>
      <p:sp>
        <p:nvSpPr>
          <p:cNvPr id="6" name="Content Placeholder 5"/>
          <p:cNvSpPr>
            <a:spLocks noGrp="1"/>
          </p:cNvSpPr>
          <p:nvPr>
            <p:ph idx="1"/>
          </p:nvPr>
        </p:nvSpPr>
        <p:spPr>
          <a:xfrm>
            <a:off x="457200" y="1346200"/>
            <a:ext cx="8229600" cy="5027990"/>
          </a:xfrm>
        </p:spPr>
        <p:txBody>
          <a:bodyPr>
            <a:noAutofit/>
          </a:bodyPr>
          <a:lstStyle/>
          <a:p>
            <a:pPr marL="0" indent="0">
              <a:buNone/>
            </a:pPr>
            <a:r>
              <a:rPr lang="en-US" sz="1200" b="1" dirty="0">
                <a:solidFill>
                  <a:schemeClr val="bg1"/>
                </a:solidFill>
                <a:latin typeface="Gill Sans Light"/>
                <a:cs typeface="Gill Sans Light"/>
              </a:rPr>
              <a:t>Cluster Validation </a:t>
            </a:r>
            <a:r>
              <a:rPr lang="en-US" sz="1200" b="1" u="sng" dirty="0">
                <a:solidFill>
                  <a:schemeClr val="bg1"/>
                </a:solidFill>
                <a:latin typeface="Gill Sans Light"/>
                <a:cs typeface="Gill Sans Light"/>
                <a:hlinkClick r:id="rId2"/>
              </a:rPr>
              <a:t>http://www.cs.kent.edu/~jin/DM08/ClusterValidation.pdf</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Kmeans</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Clustering is not a free lunch </a:t>
            </a:r>
            <a:r>
              <a:rPr lang="en-US" sz="1200" b="1" u="sng" dirty="0">
                <a:solidFill>
                  <a:schemeClr val="bg1"/>
                </a:solidFill>
                <a:latin typeface="Gill Sans Light"/>
                <a:cs typeface="Gill Sans Light"/>
                <a:hlinkClick r:id="rId3"/>
              </a:rPr>
              <a:t>http://varianceexplained.org/r/kmeans-free-lunch/</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Wikipedia </a:t>
            </a:r>
            <a:r>
              <a:rPr lang="en-US" sz="1200" b="1" dirty="0">
                <a:solidFill>
                  <a:schemeClr val="bg1"/>
                </a:solidFill>
                <a:latin typeface="Gill Sans Light"/>
                <a:cs typeface="Gill Sans Light"/>
              </a:rPr>
              <a:t>- Hyponymy </a:t>
            </a:r>
            <a:r>
              <a:rPr lang="en-US" sz="1200" b="1" dirty="0" err="1">
                <a:solidFill>
                  <a:schemeClr val="bg1"/>
                </a:solidFill>
                <a:latin typeface="Gill Sans Light"/>
                <a:cs typeface="Gill Sans Light"/>
              </a:rPr>
              <a:t>Hypernymy</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4"/>
              </a:rPr>
              <a:t>https://en.wikipedia.org/wiki/Hyponymy_and_hypernymy</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Wikipedia </a:t>
            </a:r>
            <a:r>
              <a:rPr lang="en-US" sz="1200" b="1" dirty="0">
                <a:solidFill>
                  <a:schemeClr val="bg1"/>
                </a:solidFill>
                <a:latin typeface="Gill Sans Light"/>
                <a:cs typeface="Gill Sans Light"/>
              </a:rPr>
              <a:t>Noun Phrases </a:t>
            </a:r>
            <a:r>
              <a:rPr lang="en-US" sz="1200" b="1" u="sng" dirty="0">
                <a:solidFill>
                  <a:schemeClr val="bg1"/>
                </a:solidFill>
                <a:latin typeface="Gill Sans Light"/>
                <a:cs typeface="Gill Sans Light"/>
                <a:hlinkClick r:id="rId5"/>
              </a:rPr>
              <a:t>https://en.wikipedia.org/wiki/Noun_phrase</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Wikipedia </a:t>
            </a:r>
            <a:r>
              <a:rPr lang="en-US" sz="1200" b="1" dirty="0">
                <a:solidFill>
                  <a:schemeClr val="bg1"/>
                </a:solidFill>
                <a:latin typeface="Gill Sans Light"/>
                <a:cs typeface="Gill Sans Light"/>
              </a:rPr>
              <a:t>Verb Phrases </a:t>
            </a:r>
            <a:r>
              <a:rPr lang="en-US" sz="1200" b="1" u="sng" dirty="0">
                <a:solidFill>
                  <a:schemeClr val="bg1"/>
                </a:solidFill>
                <a:latin typeface="Gill Sans Light"/>
                <a:cs typeface="Gill Sans Light"/>
                <a:hlinkClick r:id="rId6"/>
              </a:rPr>
              <a:t>https://en.wikipedia.org/wiki/Verb_phrase</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Wikipedia </a:t>
            </a:r>
            <a:r>
              <a:rPr lang="en-US" sz="1200" b="1" dirty="0">
                <a:solidFill>
                  <a:schemeClr val="bg1"/>
                </a:solidFill>
                <a:latin typeface="Gill Sans Light"/>
                <a:cs typeface="Gill Sans Light"/>
              </a:rPr>
              <a:t>Adjective Phrases </a:t>
            </a:r>
            <a:r>
              <a:rPr lang="en-US" sz="1200" b="1" u="sng" dirty="0">
                <a:solidFill>
                  <a:schemeClr val="bg1"/>
                </a:solidFill>
                <a:latin typeface="Gill Sans Light"/>
                <a:cs typeface="Gill Sans Light"/>
                <a:hlinkClick r:id="rId7"/>
              </a:rPr>
              <a:t>https://en.wikipedia.org/wiki/Adjective_phrase</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Type </a:t>
            </a:r>
            <a:r>
              <a:rPr lang="en-US" sz="1200" b="1" dirty="0">
                <a:solidFill>
                  <a:schemeClr val="bg1"/>
                </a:solidFill>
                <a:latin typeface="Gill Sans Light"/>
                <a:cs typeface="Gill Sans Light"/>
              </a:rPr>
              <a:t>Token Ratio </a:t>
            </a:r>
            <a:r>
              <a:rPr lang="en-US" sz="1200" b="1" u="sng" dirty="0">
                <a:solidFill>
                  <a:schemeClr val="bg1"/>
                </a:solidFill>
                <a:latin typeface="Gill Sans Light"/>
                <a:cs typeface="Gill Sans Light"/>
                <a:hlinkClick r:id="rId8"/>
              </a:rPr>
              <a:t>http://www.sltinfo.com/type-token-ratio/</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100 </a:t>
            </a:r>
            <a:r>
              <a:rPr lang="en-US" sz="1200" b="1" dirty="0">
                <a:solidFill>
                  <a:schemeClr val="bg1"/>
                </a:solidFill>
                <a:latin typeface="Gill Sans Light"/>
                <a:cs typeface="Gill Sans Light"/>
              </a:rPr>
              <a:t>Best </a:t>
            </a:r>
            <a:r>
              <a:rPr lang="en-US" sz="1200" b="1" dirty="0" err="1">
                <a:solidFill>
                  <a:schemeClr val="bg1"/>
                </a:solidFill>
                <a:latin typeface="Gill Sans Light"/>
                <a:cs typeface="Gill Sans Light"/>
              </a:rPr>
              <a:t>Github</a:t>
            </a:r>
            <a:r>
              <a:rPr lang="en-US" sz="1200" b="1" dirty="0">
                <a:solidFill>
                  <a:schemeClr val="bg1"/>
                </a:solidFill>
                <a:latin typeface="Gill Sans Light"/>
                <a:cs typeface="Gill Sans Light"/>
              </a:rPr>
              <a:t> for Word Sense Disambiguation </a:t>
            </a:r>
            <a:r>
              <a:rPr lang="en-US" sz="1200" b="1" u="sng" dirty="0">
                <a:solidFill>
                  <a:schemeClr val="bg1"/>
                </a:solidFill>
                <a:latin typeface="Gill Sans Light"/>
                <a:cs typeface="Gill Sans Light"/>
                <a:hlinkClick r:id="rId9"/>
              </a:rPr>
              <a:t>http://meta-guide.com/software-meta-guide/100-best-github-word-sense-disambiguation/</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StackOverflow</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Word Sense Disambiguation </a:t>
            </a:r>
            <a:r>
              <a:rPr lang="en-US" sz="1200" b="1" u="sng" dirty="0">
                <a:solidFill>
                  <a:schemeClr val="bg1"/>
                </a:solidFill>
                <a:latin typeface="Gill Sans Light"/>
                <a:cs typeface="Gill Sans Light"/>
                <a:hlinkClick r:id="rId10"/>
              </a:rPr>
              <a:t>http://stackoverflow.com/questions/3699810/word-sense-disambiguation-in-nltk-python</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Penn </a:t>
            </a:r>
            <a:r>
              <a:rPr lang="en-US" sz="1200" b="1" dirty="0">
                <a:solidFill>
                  <a:schemeClr val="bg1"/>
                </a:solidFill>
                <a:latin typeface="Gill Sans Light"/>
                <a:cs typeface="Gill Sans Light"/>
              </a:rPr>
              <a:t>Tree Bank Parts of Speech </a:t>
            </a:r>
            <a:r>
              <a:rPr lang="en-US" sz="1200" b="1" u="sng" dirty="0">
                <a:solidFill>
                  <a:schemeClr val="bg1"/>
                </a:solidFill>
                <a:latin typeface="Gill Sans Light"/>
                <a:cs typeface="Gill Sans Light"/>
                <a:hlinkClick r:id="rId11"/>
              </a:rPr>
              <a:t>http://www.ling.upenn.edu/courses/Fall_2003/ling001/penn_treebank_pos.html</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NLTK </a:t>
            </a:r>
            <a:r>
              <a:rPr lang="en-US" sz="1200" b="1" dirty="0" err="1">
                <a:solidFill>
                  <a:schemeClr val="bg1"/>
                </a:solidFill>
                <a:latin typeface="Gill Sans Light"/>
                <a:cs typeface="Gill Sans Light"/>
              </a:rPr>
              <a:t>Wordnet</a:t>
            </a:r>
            <a:r>
              <a:rPr lang="en-US" sz="1200" b="1" dirty="0">
                <a:solidFill>
                  <a:schemeClr val="bg1"/>
                </a:solidFill>
                <a:latin typeface="Gill Sans Light"/>
                <a:cs typeface="Gill Sans Light"/>
              </a:rPr>
              <a:t> </a:t>
            </a:r>
            <a:r>
              <a:rPr lang="en-US" sz="1200" b="1" u="sng" dirty="0">
                <a:solidFill>
                  <a:schemeClr val="bg1"/>
                </a:solidFill>
                <a:latin typeface="Gill Sans Light"/>
                <a:cs typeface="Gill Sans Light"/>
                <a:hlinkClick r:id="rId12"/>
              </a:rPr>
              <a:t>http://www.nltk.org/howto/wordnet.html</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Ipython</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Chunking Tutorial </a:t>
            </a:r>
            <a:r>
              <a:rPr lang="en-US" sz="1200" b="1" u="sng" dirty="0">
                <a:solidFill>
                  <a:schemeClr val="bg1"/>
                </a:solidFill>
                <a:latin typeface="Gill Sans Light"/>
                <a:cs typeface="Gill Sans Light"/>
                <a:hlinkClick r:id="rId13"/>
              </a:rPr>
              <a:t>http://nbviewer.ipython.org/github/lukewrites/NP_chunking_with_nltk/blob/master/NP_chunking_with_the_NLTK.ipynb</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Nltk</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How to Chunk (REGEXPARSER EXPLANATION) </a:t>
            </a:r>
            <a:r>
              <a:rPr lang="en-US" sz="1200" b="1" u="sng" dirty="0">
                <a:solidFill>
                  <a:schemeClr val="bg1"/>
                </a:solidFill>
                <a:latin typeface="Gill Sans Light"/>
                <a:cs typeface="Gill Sans Light"/>
                <a:hlinkClick r:id="rId14"/>
              </a:rPr>
              <a:t>http://www.nltk.org/howto/chunk.html</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NLTK </a:t>
            </a:r>
            <a:r>
              <a:rPr lang="en-US" sz="1200" b="1" dirty="0">
                <a:solidFill>
                  <a:schemeClr val="bg1"/>
                </a:solidFill>
                <a:latin typeface="Gill Sans Light"/>
                <a:cs typeface="Gill Sans Light"/>
              </a:rPr>
              <a:t>Word Sense Disambiguation </a:t>
            </a:r>
            <a:r>
              <a:rPr lang="en-US" sz="1200" b="1" u="sng" dirty="0">
                <a:solidFill>
                  <a:schemeClr val="bg1"/>
                </a:solidFill>
                <a:latin typeface="Gill Sans Light"/>
                <a:cs typeface="Gill Sans Light"/>
                <a:hlinkClick r:id="rId15"/>
              </a:rPr>
              <a:t>http://www.nltk.org/howto/wsd.html</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Sklearn</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Preprocessing Module </a:t>
            </a:r>
            <a:r>
              <a:rPr lang="en-US" sz="1200" b="1" u="sng" dirty="0">
                <a:solidFill>
                  <a:schemeClr val="bg1"/>
                </a:solidFill>
                <a:latin typeface="Gill Sans Light"/>
                <a:cs typeface="Gill Sans Light"/>
                <a:hlinkClick r:id="rId16"/>
              </a:rPr>
              <a:t>http://scikit-learn.org/stable/modules/preprocessing.html</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Sklearn</a:t>
            </a:r>
            <a:r>
              <a:rPr lang="en-US" sz="1200" b="1" dirty="0" smtClean="0">
                <a:solidFill>
                  <a:schemeClr val="bg1"/>
                </a:solidFill>
                <a:latin typeface="Gill Sans Light"/>
                <a:cs typeface="Gill Sans Light"/>
              </a:rPr>
              <a:t> </a:t>
            </a:r>
            <a:r>
              <a:rPr lang="en-US" sz="1200" b="1" dirty="0" err="1">
                <a:solidFill>
                  <a:schemeClr val="bg1"/>
                </a:solidFill>
                <a:latin typeface="Gill Sans Light"/>
                <a:cs typeface="Gill Sans Light"/>
              </a:rPr>
              <a:t>Kmeans</a:t>
            </a:r>
            <a:r>
              <a:rPr lang="en-US" sz="1200" b="1" dirty="0">
                <a:solidFill>
                  <a:schemeClr val="bg1"/>
                </a:solidFill>
                <a:latin typeface="Gill Sans Light"/>
                <a:cs typeface="Gill Sans Light"/>
              </a:rPr>
              <a:t> Demo </a:t>
            </a:r>
            <a:r>
              <a:rPr lang="en-US" sz="1200" b="1" u="sng" dirty="0">
                <a:solidFill>
                  <a:schemeClr val="bg1"/>
                </a:solidFill>
                <a:latin typeface="Gill Sans Light"/>
                <a:cs typeface="Gill Sans Light"/>
                <a:hlinkClick r:id="rId17"/>
              </a:rPr>
              <a:t>http://scikit-learn.org/stable/auto_examples/cluster/plot_kmeans_digits.html#example-cluster-plot-kmeans-digits-py</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smtClean="0">
                <a:solidFill>
                  <a:schemeClr val="bg1"/>
                </a:solidFill>
                <a:latin typeface="Gill Sans Light"/>
                <a:cs typeface="Gill Sans Light"/>
              </a:rPr>
              <a:t>Guide </a:t>
            </a:r>
            <a:r>
              <a:rPr lang="en-US" sz="1200" b="1" dirty="0">
                <a:solidFill>
                  <a:schemeClr val="bg1"/>
                </a:solidFill>
                <a:latin typeface="Gill Sans Light"/>
                <a:cs typeface="Gill Sans Light"/>
              </a:rPr>
              <a:t>to Confusion Matrix </a:t>
            </a:r>
            <a:r>
              <a:rPr lang="en-US" sz="1200" b="1" u="sng" dirty="0">
                <a:solidFill>
                  <a:schemeClr val="bg1"/>
                </a:solidFill>
                <a:latin typeface="Gill Sans Light"/>
                <a:cs typeface="Gill Sans Light"/>
                <a:hlinkClick r:id="rId18"/>
              </a:rPr>
              <a:t>http://www.dataschool.io/simple-guide-to-confusion-matrix-terminology/</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Scrapy</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Library </a:t>
            </a:r>
            <a:r>
              <a:rPr lang="en-US" sz="1200" b="1" u="sng" dirty="0">
                <a:solidFill>
                  <a:schemeClr val="bg1"/>
                </a:solidFill>
                <a:latin typeface="Gill Sans Light"/>
                <a:cs typeface="Gill Sans Light"/>
                <a:hlinkClick r:id="rId19"/>
              </a:rPr>
              <a:t>http://scrapy.org/</a:t>
            </a:r>
            <a:r>
              <a:rPr lang="en-US" sz="1200" b="1" dirty="0">
                <a:solidFill>
                  <a:schemeClr val="bg1"/>
                </a:solidFill>
                <a:latin typeface="Gill Sans Light"/>
                <a:cs typeface="Gill Sans Light"/>
              </a:rPr>
              <a:t> </a:t>
            </a:r>
            <a:endParaRPr lang="en-US" sz="1200" b="1" dirty="0" smtClean="0">
              <a:solidFill>
                <a:schemeClr val="bg1"/>
              </a:solidFill>
              <a:latin typeface="Gill Sans Light"/>
              <a:cs typeface="Gill Sans Light"/>
            </a:endParaRPr>
          </a:p>
          <a:p>
            <a:pPr marL="0" indent="0">
              <a:buNone/>
            </a:pPr>
            <a:r>
              <a:rPr lang="en-US" sz="1200" b="1" dirty="0" err="1" smtClean="0">
                <a:solidFill>
                  <a:schemeClr val="bg1"/>
                </a:solidFill>
                <a:latin typeface="Gill Sans Light"/>
                <a:cs typeface="Gill Sans Light"/>
              </a:rPr>
              <a:t>Scrapy</a:t>
            </a:r>
            <a:r>
              <a:rPr lang="en-US" sz="1200" b="1" dirty="0" smtClean="0">
                <a:solidFill>
                  <a:schemeClr val="bg1"/>
                </a:solidFill>
                <a:latin typeface="Gill Sans Light"/>
                <a:cs typeface="Gill Sans Light"/>
              </a:rPr>
              <a:t> </a:t>
            </a:r>
            <a:r>
              <a:rPr lang="en-US" sz="1200" b="1" dirty="0">
                <a:solidFill>
                  <a:schemeClr val="bg1"/>
                </a:solidFill>
                <a:latin typeface="Gill Sans Light"/>
                <a:cs typeface="Gill Sans Light"/>
              </a:rPr>
              <a:t>Tutorial </a:t>
            </a:r>
            <a:r>
              <a:rPr lang="en-US" sz="1200" b="1" u="sng" dirty="0">
                <a:solidFill>
                  <a:schemeClr val="bg1"/>
                </a:solidFill>
                <a:latin typeface="Gill Sans Light"/>
                <a:cs typeface="Gill Sans Light"/>
                <a:hlinkClick r:id="rId20"/>
              </a:rPr>
              <a:t>http://doc.scrapy.org/en/latest/intro/tutorial.html</a:t>
            </a:r>
            <a:r>
              <a:rPr lang="en-US" sz="1200" b="1" dirty="0">
                <a:solidFill>
                  <a:schemeClr val="bg1"/>
                </a:solidFill>
                <a:latin typeface="Gill Sans Light"/>
                <a:cs typeface="Gill Sans Light"/>
              </a:rPr>
              <a:t> </a:t>
            </a:r>
          </a:p>
        </p:txBody>
      </p:sp>
    </p:spTree>
    <p:extLst>
      <p:ext uri="{BB962C8B-B14F-4D97-AF65-F5344CB8AC3E}">
        <p14:creationId xmlns:p14="http://schemas.microsoft.com/office/powerpoint/2010/main" val="153004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Design</a:t>
            </a:r>
            <a:endParaRPr lang="en-US" dirty="0">
              <a:latin typeface="Gill Sans Light"/>
              <a:cs typeface="Gill Sans Light"/>
            </a:endParaRPr>
          </a:p>
        </p:txBody>
      </p:sp>
      <p:sp>
        <p:nvSpPr>
          <p:cNvPr id="3" name="Content Placeholder 2"/>
          <p:cNvSpPr>
            <a:spLocks noGrp="1"/>
          </p:cNvSpPr>
          <p:nvPr>
            <p:ph idx="1"/>
          </p:nvPr>
        </p:nvSpPr>
        <p:spPr>
          <a:xfrm>
            <a:off x="1009867" y="1600200"/>
            <a:ext cx="2270861" cy="4525963"/>
          </a:xfrm>
        </p:spPr>
        <p:txBody>
          <a:bodyPr>
            <a:normAutofit fontScale="70000" lnSpcReduction="20000"/>
          </a:bodyPr>
          <a:lstStyle/>
          <a:p>
            <a:pPr marL="0" indent="0">
              <a:buNone/>
            </a:pPr>
            <a:r>
              <a:rPr lang="en-US" dirty="0" smtClean="0">
                <a:latin typeface="Gill Sans Light"/>
                <a:cs typeface="Gill Sans Light"/>
              </a:rPr>
              <a:t>Libraries Used</a:t>
            </a:r>
          </a:p>
          <a:p>
            <a:pPr marL="0" indent="0">
              <a:buNone/>
            </a:pPr>
            <a:endParaRPr lang="en-US" dirty="0" smtClean="0">
              <a:latin typeface="Gill Sans Light"/>
              <a:cs typeface="Gill Sans Light"/>
            </a:endParaRPr>
          </a:p>
          <a:p>
            <a:r>
              <a:rPr lang="en-US" dirty="0" err="1" smtClean="0">
                <a:latin typeface="Gill Sans Light"/>
                <a:cs typeface="Gill Sans Light"/>
              </a:rPr>
              <a:t>Scrapy</a:t>
            </a:r>
            <a:endParaRPr lang="en-US" dirty="0" smtClean="0">
              <a:latin typeface="Gill Sans Light"/>
              <a:cs typeface="Gill Sans Light"/>
            </a:endParaRPr>
          </a:p>
          <a:p>
            <a:r>
              <a:rPr lang="en-US" dirty="0" err="1" smtClean="0">
                <a:latin typeface="Gill Sans Light"/>
                <a:cs typeface="Gill Sans Light"/>
              </a:rPr>
              <a:t>Pymongo</a:t>
            </a:r>
            <a:endParaRPr lang="en-US" dirty="0" smtClean="0">
              <a:latin typeface="Gill Sans Light"/>
              <a:cs typeface="Gill Sans Light"/>
            </a:endParaRPr>
          </a:p>
          <a:p>
            <a:r>
              <a:rPr lang="en-US" dirty="0" smtClean="0">
                <a:latin typeface="Gill Sans Light"/>
                <a:cs typeface="Gill Sans Light"/>
              </a:rPr>
              <a:t>Pandas</a:t>
            </a:r>
          </a:p>
          <a:p>
            <a:r>
              <a:rPr lang="en-US" dirty="0" err="1" smtClean="0">
                <a:latin typeface="Gill Sans Light"/>
                <a:cs typeface="Gill Sans Light"/>
              </a:rPr>
              <a:t>Numpy</a:t>
            </a:r>
            <a:endParaRPr lang="en-US" dirty="0" smtClean="0">
              <a:latin typeface="Gill Sans Light"/>
              <a:cs typeface="Gill Sans Light"/>
            </a:endParaRPr>
          </a:p>
          <a:p>
            <a:r>
              <a:rPr lang="en-US" dirty="0" err="1" smtClean="0">
                <a:latin typeface="Gill Sans Light"/>
                <a:cs typeface="Gill Sans Light"/>
              </a:rPr>
              <a:t>SciKit</a:t>
            </a:r>
            <a:r>
              <a:rPr lang="en-US" dirty="0" smtClean="0">
                <a:latin typeface="Gill Sans Light"/>
                <a:cs typeface="Gill Sans Light"/>
              </a:rPr>
              <a:t> Learn</a:t>
            </a:r>
          </a:p>
          <a:p>
            <a:r>
              <a:rPr lang="en-US" dirty="0" smtClean="0">
                <a:latin typeface="Gill Sans Light"/>
                <a:cs typeface="Gill Sans Light"/>
              </a:rPr>
              <a:t>NLTK</a:t>
            </a:r>
          </a:p>
          <a:p>
            <a:r>
              <a:rPr lang="en-US" dirty="0" err="1" smtClean="0">
                <a:latin typeface="Gill Sans Light"/>
                <a:cs typeface="Gill Sans Light"/>
              </a:rPr>
              <a:t>Seaborn</a:t>
            </a:r>
            <a:endParaRPr lang="en-US" dirty="0" smtClean="0">
              <a:latin typeface="Gill Sans Light"/>
              <a:cs typeface="Gill Sans Light"/>
            </a:endParaRPr>
          </a:p>
          <a:p>
            <a:pPr marL="0" indent="0">
              <a:buNone/>
            </a:pPr>
            <a:endParaRPr lang="en-US" dirty="0" smtClean="0">
              <a:latin typeface="Gill Sans Light"/>
              <a:cs typeface="Gill Sans Light"/>
            </a:endParaRPr>
          </a:p>
          <a:p>
            <a:pPr marL="0" indent="0">
              <a:buNone/>
            </a:pPr>
            <a:r>
              <a:rPr lang="en-US" dirty="0" smtClean="0">
                <a:latin typeface="Gill Sans Light"/>
                <a:cs typeface="Gill Sans Light"/>
              </a:rPr>
              <a:t>Data Storage</a:t>
            </a:r>
          </a:p>
          <a:p>
            <a:pPr marL="0" indent="0">
              <a:buNone/>
            </a:pPr>
            <a:endParaRPr lang="en-US" dirty="0" smtClean="0">
              <a:latin typeface="Gill Sans Light"/>
              <a:cs typeface="Gill Sans Light"/>
            </a:endParaRPr>
          </a:p>
          <a:p>
            <a:r>
              <a:rPr lang="en-US" dirty="0" err="1" smtClean="0">
                <a:latin typeface="Gill Sans Light"/>
                <a:cs typeface="Gill Sans Light"/>
              </a:rPr>
              <a:t>Mongodb</a:t>
            </a:r>
            <a:endParaRPr lang="en-US" dirty="0" smtClean="0">
              <a:latin typeface="Gill Sans Light"/>
              <a:cs typeface="Gill Sans Light"/>
            </a:endParaRPr>
          </a:p>
        </p:txBody>
      </p:sp>
      <p:sp>
        <p:nvSpPr>
          <p:cNvPr id="15" name="TextBox 14"/>
          <p:cNvSpPr txBox="1"/>
          <p:nvPr/>
        </p:nvSpPr>
        <p:spPr>
          <a:xfrm>
            <a:off x="3045550" y="1600201"/>
            <a:ext cx="5738336" cy="4708981"/>
          </a:xfrm>
          <a:prstGeom prst="rect">
            <a:avLst/>
          </a:prstGeom>
          <a:noFill/>
        </p:spPr>
        <p:txBody>
          <a:bodyPr wrap="square" rtlCol="0">
            <a:spAutoFit/>
          </a:bodyPr>
          <a:lstStyle/>
          <a:p>
            <a:pPr marL="342900" indent="-342900">
              <a:buAutoNum type="arabicPeriod"/>
            </a:pPr>
            <a:r>
              <a:rPr lang="en-US" sz="2000" dirty="0" smtClean="0">
                <a:latin typeface="Gill Sans Light"/>
                <a:cs typeface="Gill Sans Light"/>
              </a:rPr>
              <a:t>Extract From Academy of American Poets Website using </a:t>
            </a:r>
            <a:r>
              <a:rPr lang="en-US" sz="2000" dirty="0" err="1" smtClean="0">
                <a:latin typeface="Gill Sans Light"/>
                <a:cs typeface="Gill Sans Light"/>
              </a:rPr>
              <a:t>Scrapy</a:t>
            </a:r>
            <a:r>
              <a:rPr lang="en-US" sz="2000" dirty="0" smtClean="0">
                <a:latin typeface="Gill Sans Light"/>
                <a:cs typeface="Gill Sans Light"/>
              </a:rPr>
              <a:t> project</a:t>
            </a:r>
          </a:p>
          <a:p>
            <a:pPr marL="342900" indent="-342900">
              <a:buAutoNum type="arabicPeriod"/>
            </a:pPr>
            <a:r>
              <a:rPr lang="en-US" sz="2000" dirty="0" smtClean="0">
                <a:latin typeface="Gill Sans Light"/>
                <a:cs typeface="Gill Sans Light"/>
              </a:rPr>
              <a:t>Store in Mongo Database with two collections: Poets &amp; Poems</a:t>
            </a:r>
          </a:p>
          <a:p>
            <a:pPr marL="342900" indent="-342900">
              <a:buAutoNum type="arabicPeriod"/>
            </a:pPr>
            <a:r>
              <a:rPr lang="en-US" sz="2000" dirty="0" smtClean="0">
                <a:latin typeface="Gill Sans Light"/>
                <a:cs typeface="Gill Sans Light"/>
              </a:rPr>
              <a:t>Use </a:t>
            </a:r>
            <a:r>
              <a:rPr lang="en-US" sz="2000" dirty="0" err="1" smtClean="0">
                <a:latin typeface="Gill Sans Light"/>
                <a:cs typeface="Gill Sans Light"/>
              </a:rPr>
              <a:t>Ipython</a:t>
            </a:r>
            <a:r>
              <a:rPr lang="en-US" sz="2000" dirty="0" smtClean="0">
                <a:latin typeface="Gill Sans Light"/>
                <a:cs typeface="Gill Sans Light"/>
              </a:rPr>
              <a:t> notebooks &amp; create script which contains all the methods necessary to clean, transform, &amp; extract feature variables from the Poets and Poems collection separately, then merge and pickle the useful data</a:t>
            </a:r>
            <a:endParaRPr lang="en-US" sz="2000" dirty="0">
              <a:latin typeface="Gill Sans Light"/>
              <a:cs typeface="Gill Sans Light"/>
            </a:endParaRPr>
          </a:p>
          <a:p>
            <a:pPr marL="342900" indent="-342900">
              <a:buAutoNum type="arabicPeriod"/>
            </a:pPr>
            <a:r>
              <a:rPr lang="en-US" sz="2000" dirty="0" err="1" smtClean="0">
                <a:latin typeface="Gill Sans Light"/>
                <a:cs typeface="Gill Sans Light"/>
              </a:rPr>
              <a:t>Unpickle</a:t>
            </a:r>
            <a:r>
              <a:rPr lang="en-US" sz="2000" dirty="0" smtClean="0">
                <a:latin typeface="Gill Sans Light"/>
                <a:cs typeface="Gill Sans Light"/>
              </a:rPr>
              <a:t> &amp; query the data for errors, revise methods</a:t>
            </a:r>
            <a:endParaRPr lang="en-US" sz="2000" dirty="0">
              <a:latin typeface="Gill Sans Light"/>
              <a:cs typeface="Gill Sans Light"/>
            </a:endParaRPr>
          </a:p>
          <a:p>
            <a:pPr marL="342900" indent="-342900">
              <a:buAutoNum type="arabicPeriod"/>
            </a:pPr>
            <a:r>
              <a:rPr lang="en-US" sz="2000" dirty="0" smtClean="0">
                <a:latin typeface="Gill Sans Light"/>
                <a:cs typeface="Gill Sans Light"/>
              </a:rPr>
              <a:t>Visually inspect the data for outliers and kill them</a:t>
            </a:r>
          </a:p>
          <a:p>
            <a:pPr marL="342900" indent="-342900">
              <a:buAutoNum type="arabicPeriod"/>
            </a:pPr>
            <a:r>
              <a:rPr lang="en-US" sz="2000" dirty="0" smtClean="0">
                <a:latin typeface="Gill Sans Light"/>
                <a:cs typeface="Gill Sans Light"/>
              </a:rPr>
              <a:t>Run </a:t>
            </a:r>
            <a:r>
              <a:rPr lang="en-US" sz="2000" dirty="0" err="1" smtClean="0">
                <a:latin typeface="Gill Sans Light"/>
                <a:cs typeface="Gill Sans Light"/>
              </a:rPr>
              <a:t>Kmeans</a:t>
            </a:r>
            <a:r>
              <a:rPr lang="en-US" sz="2000" dirty="0" smtClean="0">
                <a:latin typeface="Gill Sans Light"/>
                <a:cs typeface="Gill Sans Light"/>
              </a:rPr>
              <a:t> Cluster analysis</a:t>
            </a:r>
          </a:p>
          <a:p>
            <a:pPr marL="342900" indent="-342900">
              <a:buAutoNum type="arabicPeriod"/>
            </a:pPr>
            <a:r>
              <a:rPr lang="en-US" sz="2000" dirty="0" smtClean="0">
                <a:latin typeface="Gill Sans Light"/>
                <a:cs typeface="Gill Sans Light"/>
              </a:rPr>
              <a:t>Validate analysis</a:t>
            </a:r>
          </a:p>
          <a:p>
            <a:pPr marL="342900" indent="-342900">
              <a:buAutoNum type="arabicPeriod"/>
            </a:pPr>
            <a:r>
              <a:rPr lang="en-US" sz="2000" dirty="0" smtClean="0">
                <a:latin typeface="Gill Sans Light"/>
                <a:cs typeface="Gill Sans Light"/>
              </a:rPr>
              <a:t>Refine</a:t>
            </a:r>
          </a:p>
        </p:txBody>
      </p:sp>
    </p:spTree>
    <p:extLst>
      <p:ext uri="{BB962C8B-B14F-4D97-AF65-F5344CB8AC3E}">
        <p14:creationId xmlns:p14="http://schemas.microsoft.com/office/powerpoint/2010/main" val="213845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About the Raw Data</a:t>
            </a:r>
            <a:endParaRPr lang="en-US" dirty="0">
              <a:latin typeface="Gill Sans Light"/>
              <a:cs typeface="Gill Sans Light"/>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Gill Sans Light"/>
                <a:cs typeface="Gill Sans Light"/>
              </a:rPr>
              <a:t>1,467 poems were scraped from twenty 21</a:t>
            </a:r>
            <a:r>
              <a:rPr lang="en-US" baseline="30000" dirty="0" smtClean="0">
                <a:latin typeface="Gill Sans Light"/>
                <a:cs typeface="Gill Sans Light"/>
              </a:rPr>
              <a:t>st</a:t>
            </a:r>
            <a:r>
              <a:rPr lang="en-US" dirty="0" smtClean="0">
                <a:latin typeface="Gill Sans Light"/>
                <a:cs typeface="Gill Sans Light"/>
              </a:rPr>
              <a:t> century poetic movements and represent the works of 349 poets published between 1900 and 2015</a:t>
            </a:r>
          </a:p>
          <a:p>
            <a:pPr marL="0" indent="0">
              <a:buNone/>
            </a:pPr>
            <a:endParaRPr lang="en-US" dirty="0" smtClean="0">
              <a:latin typeface="Gill Sans Light"/>
              <a:cs typeface="Gill Sans Light"/>
            </a:endParaRPr>
          </a:p>
          <a:p>
            <a:r>
              <a:rPr lang="en-US" dirty="0" smtClean="0">
                <a:latin typeface="Gill Sans Light"/>
                <a:cs typeface="Gill Sans Light"/>
              </a:rPr>
              <a:t>There were many different ways of obtaining this data using </a:t>
            </a:r>
            <a:r>
              <a:rPr lang="en-US" dirty="0" err="1">
                <a:latin typeface="Gill Sans Light"/>
                <a:cs typeface="Gill Sans Light"/>
              </a:rPr>
              <a:t>S</a:t>
            </a:r>
            <a:r>
              <a:rPr lang="en-US" dirty="0" err="1" smtClean="0">
                <a:latin typeface="Gill Sans Light"/>
                <a:cs typeface="Gill Sans Light"/>
              </a:rPr>
              <a:t>crapy</a:t>
            </a:r>
            <a:r>
              <a:rPr lang="en-US" dirty="0" smtClean="0">
                <a:latin typeface="Gill Sans Light"/>
                <a:cs typeface="Gill Sans Light"/>
              </a:rPr>
              <a:t> but I chose to scrape only the works from poets that were tagged to a specific movement</a:t>
            </a:r>
          </a:p>
          <a:p>
            <a:pPr marL="0" indent="0">
              <a:buNone/>
            </a:pPr>
            <a:endParaRPr lang="en-US" dirty="0" smtClean="0">
              <a:latin typeface="Gill Sans Light"/>
              <a:cs typeface="Gill Sans Light"/>
            </a:endParaRPr>
          </a:p>
          <a:p>
            <a:r>
              <a:rPr lang="en-US" dirty="0" smtClean="0">
                <a:latin typeface="Gill Sans Light"/>
                <a:cs typeface="Gill Sans Light"/>
              </a:rPr>
              <a:t>I also scraped the biographical and geographical (if any) information from the poets because why not? Perhaps something could be done with that information if not now, then later</a:t>
            </a:r>
          </a:p>
          <a:p>
            <a:pPr marL="0" indent="0">
              <a:buNone/>
            </a:pPr>
            <a:endParaRPr lang="en-US" dirty="0" smtClean="0">
              <a:latin typeface="Gill Sans Light"/>
              <a:cs typeface="Gill Sans Light"/>
            </a:endParaRPr>
          </a:p>
          <a:p>
            <a:r>
              <a:rPr lang="en-US" dirty="0">
                <a:latin typeface="Gill Sans Light"/>
                <a:cs typeface="Gill Sans Light"/>
              </a:rPr>
              <a:t>S</a:t>
            </a:r>
            <a:r>
              <a:rPr lang="en-US" dirty="0" smtClean="0">
                <a:latin typeface="Gill Sans Light"/>
                <a:cs typeface="Gill Sans Light"/>
              </a:rPr>
              <a:t>ome poets and their works had additional movement tags</a:t>
            </a:r>
          </a:p>
          <a:p>
            <a:endParaRPr lang="en-US" dirty="0">
              <a:latin typeface="Gill Sans Light"/>
              <a:cs typeface="Gill Sans Light"/>
            </a:endParaRPr>
          </a:p>
        </p:txBody>
      </p:sp>
    </p:spTree>
    <p:extLst>
      <p:ext uri="{BB962C8B-B14F-4D97-AF65-F5344CB8AC3E}">
        <p14:creationId xmlns:p14="http://schemas.microsoft.com/office/powerpoint/2010/main" val="251754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Gill Sans Light"/>
                <a:cs typeface="Gill Sans Light"/>
              </a:rPr>
              <a:t>Scrapy</a:t>
            </a:r>
            <a:r>
              <a:rPr lang="en-US" dirty="0" smtClean="0">
                <a:latin typeface="Gill Sans Light"/>
                <a:cs typeface="Gill Sans Light"/>
              </a:rPr>
              <a:t> Project Walkthrough</a:t>
            </a:r>
            <a:endParaRPr lang="en-US" dirty="0">
              <a:latin typeface="Gill Sans Light"/>
              <a:cs typeface="Gill Sans Light"/>
            </a:endParaRPr>
          </a:p>
        </p:txBody>
      </p:sp>
      <p:sp>
        <p:nvSpPr>
          <p:cNvPr id="3" name="Content Placeholder 2"/>
          <p:cNvSpPr>
            <a:spLocks noGrp="1"/>
          </p:cNvSpPr>
          <p:nvPr>
            <p:ph idx="1"/>
          </p:nvPr>
        </p:nvSpPr>
        <p:spPr>
          <a:xfrm>
            <a:off x="457200" y="1600200"/>
            <a:ext cx="8229600" cy="692659"/>
          </a:xfrm>
        </p:spPr>
        <p:txBody>
          <a:bodyPr>
            <a:normAutofit fontScale="62500" lnSpcReduction="20000"/>
          </a:bodyPr>
          <a:lstStyle/>
          <a:p>
            <a:pPr marL="0" indent="0">
              <a:buNone/>
            </a:pPr>
            <a:r>
              <a:rPr lang="en-US" dirty="0" smtClean="0">
                <a:latin typeface="Gill Sans Light"/>
                <a:cs typeface="Gill Sans Light"/>
              </a:rPr>
              <a:t>My spider started crawling from the main page. I saw in the html that there was a hidden part that listed movement names and their links and crawled each link</a:t>
            </a:r>
            <a:endParaRPr lang="en-US" dirty="0">
              <a:latin typeface="Gill Sans Light"/>
              <a:cs typeface="Gill Sans Light"/>
            </a:endParaRPr>
          </a:p>
        </p:txBody>
      </p:sp>
      <p:pic>
        <p:nvPicPr>
          <p:cNvPr id="4" name="Picture 3" descr="Screen Shot 2015-11-11 at 10.23.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30" y="2516267"/>
            <a:ext cx="2588350" cy="2069452"/>
          </a:xfrm>
          <a:prstGeom prst="rect">
            <a:avLst/>
          </a:prstGeom>
        </p:spPr>
      </p:pic>
      <p:pic>
        <p:nvPicPr>
          <p:cNvPr id="5" name="Picture 4" descr="Screen Shot 2015-11-11 at 10.29.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5665" y="2516266"/>
            <a:ext cx="2353173" cy="2069452"/>
          </a:xfrm>
          <a:prstGeom prst="rect">
            <a:avLst/>
          </a:prstGeom>
        </p:spPr>
      </p:pic>
      <p:pic>
        <p:nvPicPr>
          <p:cNvPr id="6" name="Picture 5" descr="Screen Shot 2015-11-11 at 10.34.1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0227" y="4799561"/>
            <a:ext cx="2739819" cy="1917340"/>
          </a:xfrm>
          <a:prstGeom prst="rect">
            <a:avLst/>
          </a:prstGeom>
        </p:spPr>
      </p:pic>
      <p:pic>
        <p:nvPicPr>
          <p:cNvPr id="7" name="Picture 6" descr="Screen Shot 2015-11-11 at 10.43.23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5715" y="2516267"/>
            <a:ext cx="2535509" cy="2069451"/>
          </a:xfrm>
          <a:prstGeom prst="rect">
            <a:avLst/>
          </a:prstGeom>
        </p:spPr>
      </p:pic>
      <p:pic>
        <p:nvPicPr>
          <p:cNvPr id="8" name="Picture 7" descr="Screen Shot 2015-11-11 at 10.44.44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2346" y="4799561"/>
            <a:ext cx="2481124" cy="1917340"/>
          </a:xfrm>
          <a:prstGeom prst="rect">
            <a:avLst/>
          </a:prstGeom>
        </p:spPr>
      </p:pic>
      <p:sp>
        <p:nvSpPr>
          <p:cNvPr id="9" name="TextBox 8"/>
          <p:cNvSpPr txBox="1"/>
          <p:nvPr/>
        </p:nvSpPr>
        <p:spPr>
          <a:xfrm>
            <a:off x="1623240" y="3233519"/>
            <a:ext cx="482115" cy="769441"/>
          </a:xfrm>
          <a:prstGeom prst="rect">
            <a:avLst/>
          </a:prstGeom>
          <a:noFill/>
        </p:spPr>
        <p:txBody>
          <a:bodyPr wrap="square" rtlCol="0">
            <a:spAutoFit/>
          </a:bodyPr>
          <a:lstStyle/>
          <a:p>
            <a:r>
              <a:rPr lang="en-US" sz="4400" dirty="0" smtClean="0">
                <a:solidFill>
                  <a:srgbClr val="800000"/>
                </a:solidFill>
              </a:rPr>
              <a:t>1</a:t>
            </a:r>
            <a:endParaRPr lang="en-US" sz="4400" dirty="0">
              <a:solidFill>
                <a:srgbClr val="800000"/>
              </a:solidFill>
            </a:endParaRPr>
          </a:p>
        </p:txBody>
      </p:sp>
      <p:sp>
        <p:nvSpPr>
          <p:cNvPr id="10" name="TextBox 9"/>
          <p:cNvSpPr txBox="1"/>
          <p:nvPr/>
        </p:nvSpPr>
        <p:spPr>
          <a:xfrm>
            <a:off x="4397820" y="3233519"/>
            <a:ext cx="482115" cy="769441"/>
          </a:xfrm>
          <a:prstGeom prst="rect">
            <a:avLst/>
          </a:prstGeom>
          <a:noFill/>
        </p:spPr>
        <p:txBody>
          <a:bodyPr wrap="square" rtlCol="0">
            <a:spAutoFit/>
          </a:bodyPr>
          <a:lstStyle/>
          <a:p>
            <a:r>
              <a:rPr lang="en-US" sz="4400" dirty="0">
                <a:solidFill>
                  <a:srgbClr val="800000"/>
                </a:solidFill>
              </a:rPr>
              <a:t>2</a:t>
            </a:r>
          </a:p>
        </p:txBody>
      </p:sp>
      <p:sp>
        <p:nvSpPr>
          <p:cNvPr id="11" name="TextBox 10"/>
          <p:cNvSpPr txBox="1"/>
          <p:nvPr/>
        </p:nvSpPr>
        <p:spPr>
          <a:xfrm>
            <a:off x="7002412" y="3233519"/>
            <a:ext cx="482115" cy="769441"/>
          </a:xfrm>
          <a:prstGeom prst="rect">
            <a:avLst/>
          </a:prstGeom>
          <a:noFill/>
        </p:spPr>
        <p:txBody>
          <a:bodyPr wrap="square" rtlCol="0">
            <a:spAutoFit/>
          </a:bodyPr>
          <a:lstStyle/>
          <a:p>
            <a:r>
              <a:rPr lang="en-US" sz="4400" dirty="0">
                <a:solidFill>
                  <a:srgbClr val="800000"/>
                </a:solidFill>
              </a:rPr>
              <a:t>3</a:t>
            </a:r>
          </a:p>
        </p:txBody>
      </p:sp>
      <p:sp>
        <p:nvSpPr>
          <p:cNvPr id="12" name="TextBox 11"/>
          <p:cNvSpPr txBox="1"/>
          <p:nvPr/>
        </p:nvSpPr>
        <p:spPr>
          <a:xfrm>
            <a:off x="2910322" y="5314273"/>
            <a:ext cx="482115" cy="769441"/>
          </a:xfrm>
          <a:prstGeom prst="rect">
            <a:avLst/>
          </a:prstGeom>
          <a:noFill/>
        </p:spPr>
        <p:txBody>
          <a:bodyPr wrap="square" rtlCol="0">
            <a:spAutoFit/>
          </a:bodyPr>
          <a:lstStyle/>
          <a:p>
            <a:r>
              <a:rPr lang="en-US" sz="4400" dirty="0">
                <a:solidFill>
                  <a:srgbClr val="800000"/>
                </a:solidFill>
              </a:rPr>
              <a:t>4</a:t>
            </a:r>
          </a:p>
        </p:txBody>
      </p:sp>
      <p:sp>
        <p:nvSpPr>
          <p:cNvPr id="13" name="TextBox 12"/>
          <p:cNvSpPr txBox="1"/>
          <p:nvPr/>
        </p:nvSpPr>
        <p:spPr>
          <a:xfrm>
            <a:off x="5734657" y="5314273"/>
            <a:ext cx="482115" cy="769441"/>
          </a:xfrm>
          <a:prstGeom prst="rect">
            <a:avLst/>
          </a:prstGeom>
          <a:noFill/>
        </p:spPr>
        <p:txBody>
          <a:bodyPr wrap="square" rtlCol="0">
            <a:spAutoFit/>
          </a:bodyPr>
          <a:lstStyle/>
          <a:p>
            <a:r>
              <a:rPr lang="en-US" sz="4400" dirty="0">
                <a:solidFill>
                  <a:srgbClr val="800000"/>
                </a:solidFill>
              </a:rPr>
              <a:t>5</a:t>
            </a:r>
          </a:p>
        </p:txBody>
      </p:sp>
    </p:spTree>
    <p:extLst>
      <p:ext uri="{BB962C8B-B14F-4D97-AF65-F5344CB8AC3E}">
        <p14:creationId xmlns:p14="http://schemas.microsoft.com/office/powerpoint/2010/main" val="251744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Transforming the Data</a:t>
            </a:r>
            <a:endParaRPr lang="en-US" dirty="0">
              <a:latin typeface="Gill Sans Light"/>
              <a:cs typeface="Gill Sans Light"/>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Gill Sans Light"/>
                <a:cs typeface="Gill Sans Light"/>
              </a:rPr>
              <a:t>Because I was bent on grabbing as much information as each poet as possible, I spent some time wrestling with the difficulties of directly importing from </a:t>
            </a:r>
            <a:r>
              <a:rPr lang="en-US" dirty="0" err="1" smtClean="0">
                <a:latin typeface="Gill Sans Light"/>
                <a:cs typeface="Gill Sans Light"/>
              </a:rPr>
              <a:t>Mongodb</a:t>
            </a:r>
            <a:r>
              <a:rPr lang="en-US" dirty="0" smtClean="0">
                <a:latin typeface="Gill Sans Light"/>
                <a:cs typeface="Gill Sans Light"/>
              </a:rPr>
              <a:t> collection to a pandas </a:t>
            </a:r>
            <a:r>
              <a:rPr lang="en-US" dirty="0" err="1" smtClean="0">
                <a:latin typeface="Gill Sans Light"/>
                <a:cs typeface="Gill Sans Light"/>
              </a:rPr>
              <a:t>dataframe</a:t>
            </a:r>
            <a:r>
              <a:rPr lang="en-US" dirty="0" smtClean="0">
                <a:latin typeface="Gill Sans Light"/>
                <a:cs typeface="Gill Sans Light"/>
              </a:rPr>
              <a:t> and cleaning peculiarities from the scrape</a:t>
            </a:r>
          </a:p>
          <a:p>
            <a:pPr marL="0" indent="0">
              <a:buNone/>
            </a:pPr>
            <a:endParaRPr lang="en-US" dirty="0">
              <a:latin typeface="Gill Sans Light"/>
              <a:cs typeface="Gill Sans Light"/>
            </a:endParaRPr>
          </a:p>
          <a:p>
            <a:r>
              <a:rPr lang="en-US" dirty="0" smtClean="0">
                <a:latin typeface="Gill Sans Light"/>
                <a:cs typeface="Gill Sans Light"/>
              </a:rPr>
              <a:t>Poet information such as birth, death, origin of geographic location were in one column of lists</a:t>
            </a:r>
          </a:p>
          <a:p>
            <a:pPr marL="0" indent="0">
              <a:buNone/>
            </a:pPr>
            <a:endParaRPr lang="en-US" dirty="0" smtClean="0">
              <a:latin typeface="Gill Sans Light"/>
              <a:cs typeface="Gill Sans Light"/>
            </a:endParaRPr>
          </a:p>
          <a:p>
            <a:r>
              <a:rPr lang="en-US" dirty="0" smtClean="0">
                <a:latin typeface="Gill Sans Light"/>
                <a:cs typeface="Gill Sans Light"/>
              </a:rPr>
              <a:t>Because poets were also tagged with multiple movements, those extra tags were brought in as a list too</a:t>
            </a:r>
          </a:p>
          <a:p>
            <a:pPr marL="0" indent="0">
              <a:buNone/>
            </a:pPr>
            <a:endParaRPr lang="en-US" dirty="0" smtClean="0">
              <a:latin typeface="Gill Sans Light"/>
              <a:cs typeface="Gill Sans Light"/>
            </a:endParaRPr>
          </a:p>
          <a:p>
            <a:r>
              <a:rPr lang="en-US" dirty="0" smtClean="0">
                <a:latin typeface="Gill Sans Light"/>
                <a:cs typeface="Gill Sans Light"/>
              </a:rPr>
              <a:t>I didn’t have an immediate need for any of that information </a:t>
            </a:r>
          </a:p>
          <a:p>
            <a:pPr marL="0" indent="0" algn="ctr">
              <a:buNone/>
            </a:pPr>
            <a:endParaRPr lang="en-US" dirty="0">
              <a:latin typeface="Gill Sans Light"/>
              <a:cs typeface="Gill Sans Light"/>
              <a:sym typeface="Wingdings"/>
            </a:endParaRPr>
          </a:p>
          <a:p>
            <a:pPr marL="0" indent="0" algn="ctr">
              <a:buNone/>
            </a:pPr>
            <a:r>
              <a:rPr lang="en-US" dirty="0" smtClean="0">
                <a:latin typeface="Gill Sans Light"/>
                <a:cs typeface="Gill Sans Light"/>
                <a:sym typeface="Wingdings"/>
              </a:rPr>
              <a:t></a:t>
            </a:r>
            <a:endParaRPr lang="en-US" dirty="0" smtClean="0">
              <a:latin typeface="Gill Sans Light"/>
              <a:cs typeface="Gill Sans Light"/>
            </a:endParaRPr>
          </a:p>
          <a:p>
            <a:endParaRPr lang="en-US" dirty="0" smtClean="0">
              <a:latin typeface="Gill Sans Light"/>
              <a:cs typeface="Gill Sans Light"/>
            </a:endParaRPr>
          </a:p>
          <a:p>
            <a:pPr marL="0" indent="0">
              <a:buNone/>
            </a:pPr>
            <a:endParaRPr lang="en-US" dirty="0">
              <a:latin typeface="Gill Sans Light"/>
              <a:cs typeface="Gill Sans Light"/>
            </a:endParaRPr>
          </a:p>
          <a:p>
            <a:pPr marL="0" indent="0">
              <a:buNone/>
            </a:pPr>
            <a:endParaRPr lang="en-US" dirty="0">
              <a:latin typeface="Gill Sans Light"/>
              <a:cs typeface="Gill Sans Light"/>
            </a:endParaRPr>
          </a:p>
        </p:txBody>
      </p:sp>
    </p:spTree>
    <p:extLst>
      <p:ext uri="{BB962C8B-B14F-4D97-AF65-F5344CB8AC3E}">
        <p14:creationId xmlns:p14="http://schemas.microsoft.com/office/powerpoint/2010/main" val="331936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Transforming the Data</a:t>
            </a:r>
            <a:endParaRPr lang="en-US" dirty="0">
              <a:latin typeface="Gill Sans Light"/>
              <a:cs typeface="Gill Sans Light"/>
            </a:endParaRPr>
          </a:p>
        </p:txBody>
      </p:sp>
      <p:sp>
        <p:nvSpPr>
          <p:cNvPr id="3" name="Content Placeholder 2"/>
          <p:cNvSpPr>
            <a:spLocks noGrp="1"/>
          </p:cNvSpPr>
          <p:nvPr>
            <p:ph idx="1"/>
          </p:nvPr>
        </p:nvSpPr>
        <p:spPr>
          <a:xfrm>
            <a:off x="868761" y="1810771"/>
            <a:ext cx="7433009" cy="4033080"/>
          </a:xfrm>
        </p:spPr>
        <p:txBody>
          <a:bodyPr>
            <a:normAutofit fontScale="92500" lnSpcReduction="20000"/>
          </a:bodyPr>
          <a:lstStyle/>
          <a:p>
            <a:r>
              <a:rPr lang="en-US" dirty="0" smtClean="0">
                <a:latin typeface="Gill Sans Light"/>
                <a:cs typeface="Gill Sans Light"/>
              </a:rPr>
              <a:t>I accidentally scraped poem audio &amp; later on, video links so I had to get rid of them</a:t>
            </a:r>
          </a:p>
          <a:p>
            <a:endParaRPr lang="en-US" dirty="0" smtClean="0">
              <a:latin typeface="Gill Sans Light"/>
              <a:cs typeface="Gill Sans Light"/>
            </a:endParaRPr>
          </a:p>
          <a:p>
            <a:r>
              <a:rPr lang="en-US" dirty="0" smtClean="0">
                <a:latin typeface="Gill Sans Light"/>
                <a:cs typeface="Gill Sans Light"/>
              </a:rPr>
              <a:t>Weird </a:t>
            </a:r>
            <a:r>
              <a:rPr lang="en-US" dirty="0" err="1" smtClean="0">
                <a:latin typeface="Gill Sans Light"/>
                <a:cs typeface="Gill Sans Light"/>
              </a:rPr>
              <a:t>unicode</a:t>
            </a:r>
            <a:r>
              <a:rPr lang="en-US" dirty="0" smtClean="0">
                <a:latin typeface="Gill Sans Light"/>
                <a:cs typeface="Gill Sans Light"/>
              </a:rPr>
              <a:t> such as “\xc2\xa0\</a:t>
            </a:r>
            <a:r>
              <a:rPr lang="en-US" dirty="0" err="1" smtClean="0">
                <a:latin typeface="Gill Sans Light"/>
                <a:cs typeface="Gill Sans Light"/>
              </a:rPr>
              <a:t>xa</a:t>
            </a:r>
            <a:r>
              <a:rPr lang="en-US" dirty="0" smtClean="0">
                <a:latin typeface="Gill Sans Light"/>
                <a:cs typeface="Gill Sans Light"/>
              </a:rPr>
              <a:t>…..”</a:t>
            </a:r>
          </a:p>
          <a:p>
            <a:endParaRPr lang="en-US" dirty="0" smtClean="0">
              <a:latin typeface="Gill Sans Light"/>
              <a:cs typeface="Gill Sans Light"/>
            </a:endParaRPr>
          </a:p>
          <a:p>
            <a:r>
              <a:rPr lang="en-US" dirty="0" smtClean="0">
                <a:latin typeface="Gill Sans Light"/>
                <a:cs typeface="Gill Sans Light"/>
              </a:rPr>
              <a:t>u\2014, u\2018, u\2019</a:t>
            </a:r>
          </a:p>
          <a:p>
            <a:endParaRPr lang="en-US" dirty="0">
              <a:latin typeface="Gill Sans Light"/>
              <a:cs typeface="Gill Sans Light"/>
            </a:endParaRPr>
          </a:p>
          <a:p>
            <a:pPr marL="0" indent="0">
              <a:buNone/>
            </a:pPr>
            <a:r>
              <a:rPr lang="en-US" dirty="0" smtClean="0">
                <a:solidFill>
                  <a:srgbClr val="FFFF00"/>
                </a:solidFill>
                <a:latin typeface="Gill Sans Light"/>
                <a:cs typeface="Gill Sans Light"/>
              </a:rPr>
              <a:t>Solution:</a:t>
            </a:r>
          </a:p>
          <a:p>
            <a:pPr marL="0" indent="0">
              <a:buNone/>
            </a:pPr>
            <a:r>
              <a:rPr lang="en-US" dirty="0">
                <a:solidFill>
                  <a:srgbClr val="FFFF00"/>
                </a:solidFill>
                <a:latin typeface="Gill Sans Light"/>
                <a:cs typeface="Gill Sans Light"/>
              </a:rPr>
              <a:t>	</a:t>
            </a:r>
            <a:r>
              <a:rPr lang="en-US" dirty="0" smtClean="0">
                <a:solidFill>
                  <a:srgbClr val="FFFF00"/>
                </a:solidFill>
                <a:latin typeface="Gill Sans Light"/>
                <a:cs typeface="Gill Sans Light"/>
              </a:rPr>
              <a:t>	</a:t>
            </a:r>
            <a:r>
              <a:rPr lang="en-US" dirty="0" err="1" smtClean="0">
                <a:solidFill>
                  <a:srgbClr val="FFFF00"/>
                </a:solidFill>
                <a:latin typeface="Gill Sans Light"/>
                <a:cs typeface="Gill Sans Light"/>
              </a:rPr>
              <a:t>string.encode</a:t>
            </a:r>
            <a:r>
              <a:rPr lang="en-US" dirty="0" smtClean="0">
                <a:solidFill>
                  <a:srgbClr val="FFFF00"/>
                </a:solidFill>
                <a:latin typeface="Gill Sans Light"/>
                <a:cs typeface="Gill Sans Light"/>
              </a:rPr>
              <a:t>(‘</a:t>
            </a:r>
            <a:r>
              <a:rPr lang="en-US" dirty="0" err="1" smtClean="0">
                <a:solidFill>
                  <a:srgbClr val="FFFF00"/>
                </a:solidFill>
                <a:latin typeface="Gill Sans Light"/>
                <a:cs typeface="Gill Sans Light"/>
              </a:rPr>
              <a:t>ascii</a:t>
            </a:r>
            <a:r>
              <a:rPr lang="en-US" dirty="0" smtClean="0">
                <a:solidFill>
                  <a:srgbClr val="FFFF00"/>
                </a:solidFill>
                <a:latin typeface="Gill Sans Light"/>
                <a:cs typeface="Gill Sans Light"/>
              </a:rPr>
              <a:t>’, ‘ignore’)</a:t>
            </a:r>
          </a:p>
          <a:p>
            <a:endParaRPr lang="en-US" dirty="0">
              <a:solidFill>
                <a:srgbClr val="FFFF00"/>
              </a:solidFill>
              <a:latin typeface="Gill Sans Light"/>
              <a:cs typeface="Gill Sans Light"/>
            </a:endParaRPr>
          </a:p>
        </p:txBody>
      </p:sp>
    </p:spTree>
    <p:extLst>
      <p:ext uri="{BB962C8B-B14F-4D97-AF65-F5344CB8AC3E}">
        <p14:creationId xmlns:p14="http://schemas.microsoft.com/office/powerpoint/2010/main" val="167800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Feature Variables</a:t>
            </a:r>
            <a:endParaRPr lang="en-US" dirty="0">
              <a:latin typeface="Gill Sans Light"/>
              <a:cs typeface="Gill Sans Light"/>
            </a:endParaRPr>
          </a:p>
        </p:txBody>
      </p:sp>
      <p:sp>
        <p:nvSpPr>
          <p:cNvPr id="3" name="Content Placeholder 2"/>
          <p:cNvSpPr>
            <a:spLocks noGrp="1"/>
          </p:cNvSpPr>
          <p:nvPr>
            <p:ph idx="1"/>
          </p:nvPr>
        </p:nvSpPr>
        <p:spPr/>
        <p:txBody>
          <a:bodyPr>
            <a:normAutofit fontScale="62500" lnSpcReduction="20000"/>
          </a:bodyPr>
          <a:lstStyle/>
          <a:p>
            <a:endParaRPr lang="en-US" dirty="0" smtClean="0">
              <a:latin typeface="Gill Sans Light"/>
              <a:cs typeface="Gill Sans Light"/>
            </a:endParaRPr>
          </a:p>
          <a:p>
            <a:r>
              <a:rPr lang="en-US" sz="3400" dirty="0" smtClean="0">
                <a:latin typeface="Gill Sans Light"/>
                <a:cs typeface="Gill Sans Light"/>
              </a:rPr>
              <a:t>What makes a poem, a poem?</a:t>
            </a:r>
          </a:p>
          <a:p>
            <a:r>
              <a:rPr lang="en-US" sz="3400" dirty="0" smtClean="0">
                <a:latin typeface="Gill Sans Light"/>
                <a:cs typeface="Gill Sans Light"/>
              </a:rPr>
              <a:t>What makes a poems from a particular movement distinct from others?</a:t>
            </a:r>
          </a:p>
          <a:p>
            <a:r>
              <a:rPr lang="en-US" sz="3400" dirty="0" smtClean="0">
                <a:latin typeface="Gill Sans Light"/>
                <a:cs typeface="Gill Sans Light"/>
              </a:rPr>
              <a:t>Craft</a:t>
            </a:r>
          </a:p>
          <a:p>
            <a:pPr marL="0" indent="0">
              <a:buNone/>
            </a:pPr>
            <a:r>
              <a:rPr lang="en-US" sz="3400" dirty="0" smtClean="0">
                <a:latin typeface="Gill Sans Light"/>
                <a:cs typeface="Gill Sans Light"/>
              </a:rPr>
              <a:t>	Visual representation – how the poem looks on the page</a:t>
            </a:r>
          </a:p>
          <a:p>
            <a:pPr marL="0" indent="0">
              <a:buNone/>
            </a:pPr>
            <a:r>
              <a:rPr lang="en-US" sz="3400" dirty="0">
                <a:latin typeface="Gill Sans Light"/>
                <a:cs typeface="Gill Sans Light"/>
              </a:rPr>
              <a:t>	</a:t>
            </a:r>
            <a:r>
              <a:rPr lang="en-US" sz="3400" dirty="0" smtClean="0">
                <a:latin typeface="Gill Sans Light"/>
                <a:cs typeface="Gill Sans Light"/>
              </a:rPr>
              <a:t>Sound – </a:t>
            </a:r>
            <a:r>
              <a:rPr lang="en-US" sz="3400" dirty="0">
                <a:latin typeface="Gill Sans Light"/>
                <a:cs typeface="Gill Sans Light"/>
              </a:rPr>
              <a:t>n</a:t>
            </a:r>
            <a:r>
              <a:rPr lang="en-US" sz="3400" dirty="0" smtClean="0">
                <a:latin typeface="Gill Sans Light"/>
                <a:cs typeface="Gill Sans Light"/>
              </a:rPr>
              <a:t>umber of syllables, rhymes, assonance, etc.</a:t>
            </a:r>
          </a:p>
          <a:p>
            <a:pPr marL="0" indent="0">
              <a:buNone/>
            </a:pPr>
            <a:r>
              <a:rPr lang="en-US" sz="3400" dirty="0">
                <a:latin typeface="Gill Sans Light"/>
                <a:cs typeface="Gill Sans Light"/>
              </a:rPr>
              <a:t>	</a:t>
            </a:r>
            <a:r>
              <a:rPr lang="en-US" sz="3400" dirty="0" smtClean="0">
                <a:latin typeface="Gill Sans Light"/>
                <a:cs typeface="Gill Sans Light"/>
              </a:rPr>
              <a:t>	phrasing – idea of the breath</a:t>
            </a:r>
          </a:p>
          <a:p>
            <a:pPr marL="0" indent="0">
              <a:buNone/>
            </a:pPr>
            <a:r>
              <a:rPr lang="en-US" sz="3400" dirty="0">
                <a:latin typeface="Gill Sans Light"/>
                <a:cs typeface="Gill Sans Light"/>
              </a:rPr>
              <a:t>	</a:t>
            </a:r>
            <a:r>
              <a:rPr lang="en-US" sz="3400" dirty="0" smtClean="0">
                <a:latin typeface="Gill Sans Light"/>
                <a:cs typeface="Gill Sans Light"/>
              </a:rPr>
              <a:t>Affect – evoking emotions</a:t>
            </a:r>
          </a:p>
          <a:p>
            <a:pPr marL="0" indent="0">
              <a:buNone/>
            </a:pPr>
            <a:r>
              <a:rPr lang="en-US" sz="3400" dirty="0">
                <a:latin typeface="Gill Sans Light"/>
                <a:cs typeface="Gill Sans Light"/>
              </a:rPr>
              <a:t>	</a:t>
            </a:r>
            <a:r>
              <a:rPr lang="en-US" sz="3400" dirty="0" smtClean="0">
                <a:latin typeface="Gill Sans Light"/>
                <a:cs typeface="Gill Sans Light"/>
              </a:rPr>
              <a:t>Imagery – sensory words</a:t>
            </a:r>
          </a:p>
          <a:p>
            <a:r>
              <a:rPr lang="en-US" sz="3400" dirty="0" smtClean="0">
                <a:latin typeface="Gill Sans Light"/>
                <a:cs typeface="Gill Sans Light"/>
              </a:rPr>
              <a:t>Content – Political, cultural, and subjective experiences</a:t>
            </a:r>
          </a:p>
          <a:p>
            <a:r>
              <a:rPr lang="en-US" sz="3400" dirty="0" smtClean="0">
                <a:latin typeface="Gill Sans Light"/>
                <a:cs typeface="Gill Sans Light"/>
              </a:rPr>
              <a:t>Reader engagement – Using language in such a way to allow readers to form meaning instead of the poet as a subject</a:t>
            </a:r>
          </a:p>
          <a:p>
            <a:r>
              <a:rPr lang="en-US" sz="3400" dirty="0" smtClean="0">
                <a:latin typeface="Gill Sans Light"/>
                <a:cs typeface="Gill Sans Light"/>
              </a:rPr>
              <a:t>Challenging traditional ideas of poetry and/or returning to them</a:t>
            </a:r>
            <a:endParaRPr lang="en-US" sz="3400" dirty="0">
              <a:latin typeface="Gill Sans Light"/>
              <a:cs typeface="Gill Sans Light"/>
            </a:endParaRPr>
          </a:p>
        </p:txBody>
      </p:sp>
    </p:spTree>
    <p:extLst>
      <p:ext uri="{BB962C8B-B14F-4D97-AF65-F5344CB8AC3E}">
        <p14:creationId xmlns:p14="http://schemas.microsoft.com/office/powerpoint/2010/main" val="394712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ll Sans Light"/>
                <a:cs typeface="Gill Sans Light"/>
              </a:rPr>
              <a:t>Feature Variables (Assumptions)</a:t>
            </a:r>
            <a:endParaRPr lang="en-US" dirty="0">
              <a:latin typeface="Gill Sans Light"/>
              <a:cs typeface="Gill Sans Light"/>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ill Sans Light"/>
                <a:cs typeface="Gill Sans Light"/>
              </a:rPr>
              <a:t>Average line per stanza</a:t>
            </a:r>
          </a:p>
          <a:p>
            <a:r>
              <a:rPr lang="en-US" dirty="0" err="1" smtClean="0">
                <a:latin typeface="Gill Sans Light"/>
                <a:cs typeface="Gill Sans Light"/>
              </a:rPr>
              <a:t>Enjambent</a:t>
            </a:r>
            <a:r>
              <a:rPr lang="en-US" dirty="0" smtClean="0">
                <a:latin typeface="Gill Sans Light"/>
                <a:cs typeface="Gill Sans Light"/>
              </a:rPr>
              <a:t> Score</a:t>
            </a:r>
          </a:p>
          <a:p>
            <a:r>
              <a:rPr lang="en-US" dirty="0" smtClean="0">
                <a:latin typeface="Gill Sans Light"/>
                <a:cs typeface="Gill Sans Light"/>
              </a:rPr>
              <a:t>Type Token Ratio</a:t>
            </a:r>
          </a:p>
          <a:p>
            <a:r>
              <a:rPr lang="en-US" dirty="0" smtClean="0">
                <a:latin typeface="Gill Sans Light"/>
                <a:cs typeface="Gill Sans Light"/>
              </a:rPr>
              <a:t>Abstraction Score</a:t>
            </a:r>
          </a:p>
          <a:p>
            <a:r>
              <a:rPr lang="en-US" dirty="0" err="1" smtClean="0">
                <a:latin typeface="Gill Sans Light"/>
                <a:cs typeface="Gill Sans Light"/>
              </a:rPr>
              <a:t>Lesk</a:t>
            </a:r>
            <a:r>
              <a:rPr lang="en-US" dirty="0" smtClean="0">
                <a:latin typeface="Gill Sans Light"/>
                <a:cs typeface="Gill Sans Light"/>
              </a:rPr>
              <a:t> Abstraction Score</a:t>
            </a:r>
          </a:p>
          <a:p>
            <a:r>
              <a:rPr lang="en-US" dirty="0" smtClean="0">
                <a:latin typeface="Gill Sans Light"/>
                <a:cs typeface="Gill Sans Light"/>
              </a:rPr>
              <a:t>Title </a:t>
            </a:r>
            <a:r>
              <a:rPr lang="en-US" dirty="0" err="1" smtClean="0">
                <a:latin typeface="Gill Sans Light"/>
                <a:cs typeface="Gill Sans Light"/>
              </a:rPr>
              <a:t>Lesk</a:t>
            </a:r>
            <a:r>
              <a:rPr lang="en-US" dirty="0" smtClean="0">
                <a:latin typeface="Gill Sans Light"/>
                <a:cs typeface="Gill Sans Light"/>
              </a:rPr>
              <a:t> Abstraction Score</a:t>
            </a:r>
          </a:p>
          <a:p>
            <a:r>
              <a:rPr lang="en-US" dirty="0" smtClean="0">
                <a:latin typeface="Gill Sans Light"/>
                <a:cs typeface="Gill Sans Light"/>
              </a:rPr>
              <a:t>Pronoun Score</a:t>
            </a:r>
          </a:p>
          <a:p>
            <a:r>
              <a:rPr lang="en-US" dirty="0" smtClean="0">
                <a:latin typeface="Gill Sans Light"/>
                <a:cs typeface="Gill Sans Light"/>
              </a:rPr>
              <a:t>Conjunction Score</a:t>
            </a:r>
          </a:p>
          <a:p>
            <a:r>
              <a:rPr lang="en-US" dirty="0" smtClean="0">
                <a:latin typeface="Gill Sans Light"/>
                <a:cs typeface="Gill Sans Light"/>
              </a:rPr>
              <a:t>Noun, Verb, and Adjective Phrase Ratio</a:t>
            </a:r>
          </a:p>
          <a:p>
            <a:r>
              <a:rPr lang="en-US" dirty="0" smtClean="0">
                <a:latin typeface="Gill Sans Light"/>
                <a:cs typeface="Gill Sans Light"/>
              </a:rPr>
              <a:t>Average Noun, Verb, and Adjective Phrase Complexity Score</a:t>
            </a:r>
          </a:p>
          <a:p>
            <a:r>
              <a:rPr lang="en-US" dirty="0" smtClean="0">
                <a:latin typeface="Gill Sans Light"/>
                <a:cs typeface="Gill Sans Light"/>
              </a:rPr>
              <a:t>1 word, 2 word, and 3 word noun phrase frequency ratio</a:t>
            </a:r>
          </a:p>
        </p:txBody>
      </p:sp>
    </p:spTree>
    <p:extLst>
      <p:ext uri="{BB962C8B-B14F-4D97-AF65-F5344CB8AC3E}">
        <p14:creationId xmlns:p14="http://schemas.microsoft.com/office/powerpoint/2010/main" val="1641240151"/>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1207</TotalTime>
  <Words>1914</Words>
  <Application>Microsoft Macintosh PowerPoint</Application>
  <PresentationFormat>On-screen Show (4:3)</PresentationFormat>
  <Paragraphs>229</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 Black </vt:lpstr>
      <vt:lpstr>An Analysis of Contemporary American Poetry</vt:lpstr>
      <vt:lpstr>Specific Aim</vt:lpstr>
      <vt:lpstr>Design</vt:lpstr>
      <vt:lpstr>About the Raw Data</vt:lpstr>
      <vt:lpstr>Scrapy Project Walkthrough</vt:lpstr>
      <vt:lpstr>Transforming the Data</vt:lpstr>
      <vt:lpstr>Transforming the Data</vt:lpstr>
      <vt:lpstr>Feature Variables</vt:lpstr>
      <vt:lpstr>Feature Variables (Assumptions)</vt:lpstr>
      <vt:lpstr>Inspiration</vt:lpstr>
      <vt:lpstr>Extracting the Feature Variables</vt:lpstr>
      <vt:lpstr>Noun, Verb, and Adjective Phrases</vt:lpstr>
      <vt:lpstr>NLTL.Corpus.wordnet</vt:lpstr>
      <vt:lpstr>Word Sense Disambiguation</vt:lpstr>
      <vt:lpstr>Feature Selection</vt:lpstr>
      <vt:lpstr>K Means Clustering</vt:lpstr>
      <vt:lpstr>K Means Clustering</vt:lpstr>
      <vt:lpstr>Back to Feature Selection</vt:lpstr>
      <vt:lpstr>What Went Wrong?</vt:lpstr>
      <vt:lpstr>Future Work</vt:lpstr>
      <vt:lpstr>PowerPoint Presentation</vt:lpstr>
      <vt:lpstr>Helpful Links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huiru</dc:creator>
  <cp:lastModifiedBy>huiru</cp:lastModifiedBy>
  <cp:revision>46</cp:revision>
  <dcterms:created xsi:type="dcterms:W3CDTF">2015-11-12T01:04:07Z</dcterms:created>
  <dcterms:modified xsi:type="dcterms:W3CDTF">2015-11-12T21:17:43Z</dcterms:modified>
</cp:coreProperties>
</file>