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97" r:id="rId6"/>
    <p:sldId id="306" r:id="rId7"/>
    <p:sldId id="299" r:id="rId8"/>
    <p:sldId id="295" r:id="rId9"/>
    <p:sldId id="263" r:id="rId10"/>
    <p:sldId id="304" r:id="rId11"/>
    <p:sldId id="305" r:id="rId12"/>
    <p:sldId id="296" r:id="rId13"/>
    <p:sldId id="298" r:id="rId14"/>
    <p:sldId id="301" r:id="rId15"/>
    <p:sldId id="300" r:id="rId16"/>
    <p:sldId id="302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752" userDrawn="1">
          <p15:clr>
            <a:srgbClr val="A4A3A4"/>
          </p15:clr>
        </p15:guide>
        <p15:guide id="6" orient="horz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4D39"/>
    <a:srgbClr val="CB7D40"/>
    <a:srgbClr val="6F8683"/>
    <a:srgbClr val="7D755D"/>
    <a:srgbClr val="E6B875"/>
    <a:srgbClr val="A29266"/>
    <a:srgbClr val="A5A5A5"/>
    <a:srgbClr val="CABB8F"/>
    <a:srgbClr val="D7DBDC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68"/>
      </p:cViewPr>
      <p:guideLst>
        <p:guide orient="horz" pos="4156"/>
        <p:guide pos="438"/>
        <p:guide pos="3840"/>
        <p:guide pos="7242"/>
        <p:guide orient="horz" pos="1752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6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4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2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8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0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85FD-9353-4447-AAD8-430C140DCD6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4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79616" y="913758"/>
            <a:ext cx="3119085" cy="2006486"/>
            <a:chOff x="1968283" y="808132"/>
            <a:chExt cx="3119085" cy="2006486"/>
          </a:xfrm>
        </p:grpSpPr>
        <p:sp>
          <p:nvSpPr>
            <p:cNvPr id="44" name="矩形 43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 flip="none" rotWithShape="1">
              <a:gsLst>
                <a:gs pos="0">
                  <a:srgbClr val="FDFDFD">
                    <a:alpha val="6000"/>
                  </a:srgbClr>
                </a:gs>
                <a:gs pos="100000">
                  <a:srgbClr val="D7DBDC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8283" y="808132"/>
              <a:ext cx="1499223" cy="1348030"/>
              <a:chOff x="2525103" y="467671"/>
              <a:chExt cx="2203995" cy="1981727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525103" y="467671"/>
                <a:ext cx="730654" cy="730654"/>
                <a:chOff x="2544981" y="467671"/>
                <a:chExt cx="730654" cy="730654"/>
              </a:xfrm>
            </p:grpSpPr>
            <p:sp>
              <p:nvSpPr>
                <p:cNvPr id="25" name="任意多边形 2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 rot="18900000">
                <a:off x="2920247" y="618994"/>
                <a:ext cx="730654" cy="730654"/>
                <a:chOff x="2544981" y="467671"/>
                <a:chExt cx="730654" cy="730654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 rot="13500000">
                <a:off x="3457473" y="1149242"/>
                <a:ext cx="730654" cy="730654"/>
                <a:chOff x="2544981" y="467671"/>
                <a:chExt cx="730654" cy="730654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 rot="2700000">
                <a:off x="3458171" y="1172778"/>
                <a:ext cx="730654" cy="730654"/>
                <a:chOff x="2544981" y="467671"/>
                <a:chExt cx="730654" cy="730654"/>
              </a:xfrm>
            </p:grpSpPr>
            <p:sp>
              <p:nvSpPr>
                <p:cNvPr id="35" name="任意多边形 3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 rot="2700000">
                <a:off x="3992510" y="624829"/>
                <a:ext cx="730654" cy="730654"/>
                <a:chOff x="2544981" y="467671"/>
                <a:chExt cx="730654" cy="730654"/>
              </a:xfrm>
            </p:grpSpPr>
            <p:sp>
              <p:nvSpPr>
                <p:cNvPr id="38" name="任意多边形 37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rot="8100000">
                <a:off x="3984389" y="1704690"/>
                <a:ext cx="744709" cy="744708"/>
                <a:chOff x="2544981" y="453616"/>
                <a:chExt cx="744709" cy="744708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0" name="组合 19"/>
          <p:cNvGrpSpPr/>
          <p:nvPr/>
        </p:nvGrpSpPr>
        <p:grpSpPr>
          <a:xfrm>
            <a:off x="1244159" y="2701583"/>
            <a:ext cx="3327841" cy="3002757"/>
            <a:chOff x="896918" y="1509391"/>
            <a:chExt cx="4502551" cy="40627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896918" y="1509391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65961" y="1509391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35004" y="1509391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404047" y="1509391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6918" y="2562687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65961" y="2562687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35004" y="2562687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04047" y="2562687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6918" y="3615983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5961" y="3615983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35004" y="3615983"/>
              <a:ext cx="995422" cy="90282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04047" y="3615983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96918" y="4669279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65961" y="4669279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35004" y="4669279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04047" y="4669279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115396" y="2464412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北大软微校园之家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248561" y="3562580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第三组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邹宇航</a:t>
            </a:r>
          </a:p>
        </p:txBody>
      </p:sp>
    </p:spTree>
    <p:extLst>
      <p:ext uri="{BB962C8B-B14F-4D97-AF65-F5344CB8AC3E}">
        <p14:creationId xmlns:p14="http://schemas.microsoft.com/office/powerpoint/2010/main" val="233530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1" name="组合 40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文本框 97"/>
          <p:cNvSpPr txBox="1"/>
          <p:nvPr/>
        </p:nvSpPr>
        <p:spPr>
          <a:xfrm>
            <a:off x="671725" y="3963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09176" y="14850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450" y="396321"/>
            <a:ext cx="7362992" cy="474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34708" y="5401994"/>
            <a:ext cx="47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发布商品界面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2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1" name="组合 40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文本框 97"/>
          <p:cNvSpPr txBox="1"/>
          <p:nvPr/>
        </p:nvSpPr>
        <p:spPr>
          <a:xfrm>
            <a:off x="671725" y="3963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09176" y="14850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09478" y="396321"/>
            <a:ext cx="170712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78" y="396321"/>
            <a:ext cx="7397561" cy="46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6572" y="5219114"/>
            <a:ext cx="355912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修改个人信息界面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1" name="组合 40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文本框 97"/>
          <p:cNvSpPr txBox="1"/>
          <p:nvPr/>
        </p:nvSpPr>
        <p:spPr>
          <a:xfrm>
            <a:off x="671725" y="3963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用例图分析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71" y="0"/>
            <a:ext cx="6892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4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1" name="组合 40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文本框 97"/>
          <p:cNvSpPr txBox="1"/>
          <p:nvPr/>
        </p:nvSpPr>
        <p:spPr>
          <a:xfrm>
            <a:off x="671725" y="3963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用例图分析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35" y="0"/>
            <a:ext cx="6569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2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1" name="组合 40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文本框 97"/>
          <p:cNvSpPr txBox="1"/>
          <p:nvPr/>
        </p:nvSpPr>
        <p:spPr>
          <a:xfrm>
            <a:off x="671725" y="3963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用例图分析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30" y="0"/>
            <a:ext cx="5175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9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1" name="组合 40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文本框 97"/>
          <p:cNvSpPr txBox="1"/>
          <p:nvPr/>
        </p:nvSpPr>
        <p:spPr>
          <a:xfrm>
            <a:off x="671725" y="3963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用例图分析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513" y="0"/>
            <a:ext cx="4772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1" name="组合 40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文本框 97"/>
          <p:cNvSpPr txBox="1"/>
          <p:nvPr/>
        </p:nvSpPr>
        <p:spPr>
          <a:xfrm>
            <a:off x="671725" y="3963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非功能需求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18339" y="1181686"/>
            <a:ext cx="6096000" cy="43781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b="1" dirty="0">
                <a:latin typeface="Times New Roman" charset="0"/>
                <a:ea typeface="黑体" charset="-122"/>
              </a:rPr>
              <a:t> </a:t>
            </a:r>
            <a:r>
              <a:rPr lang="zh-CN" altLang="en-US" b="1" dirty="0">
                <a:latin typeface="Times New Roman" charset="0"/>
                <a:ea typeface="黑体" charset="-122"/>
              </a:rPr>
              <a:t>性能需求</a:t>
            </a:r>
            <a:endParaRPr lang="en-US" sz="2000" b="1" dirty="0">
              <a:latin typeface="Times New Roman" charset="0"/>
              <a:ea typeface="黑体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Times New Roman" charset="0"/>
                <a:cs typeface="宋体" charset="-122"/>
              </a:rPr>
              <a:t>在性能方面，要保证在前台呈现的信息和后台数据库的信息是一致的。应该保证信息交互的正确性和及时性。在网络环境较为良好的情况下，要求本平台的响应时间为</a:t>
            </a:r>
            <a:r>
              <a:rPr lang="en-US" sz="1600" dirty="0">
                <a:latin typeface="宋体" charset="-122"/>
                <a:ea typeface="宋体" charset="-122"/>
                <a:cs typeface="宋体" charset="-122"/>
              </a:rPr>
              <a:t>1~2</a:t>
            </a:r>
            <a:r>
              <a:rPr lang="zh-CN" altLang="en-US" sz="1600" dirty="0">
                <a:latin typeface="宋体" charset="-122"/>
                <a:cs typeface="宋体" charset="-122"/>
              </a:rPr>
              <a:t>秒，最多不超过</a:t>
            </a:r>
            <a:r>
              <a:rPr lang="en-US" sz="1600" dirty="0">
                <a:latin typeface="宋体" charset="-122"/>
                <a:ea typeface="宋体" charset="-122"/>
                <a:cs typeface="宋体" charset="-122"/>
              </a:rPr>
              <a:t>5</a:t>
            </a:r>
            <a:r>
              <a:rPr lang="zh-CN" altLang="en-US" sz="1600" dirty="0">
                <a:latin typeface="宋体" charset="-122"/>
                <a:cs typeface="宋体" charset="-122"/>
              </a:rPr>
              <a:t>秒；在系统容量方面，要求系统的用户量达到</a:t>
            </a:r>
            <a:r>
              <a:rPr lang="en-US" sz="1600" dirty="0">
                <a:latin typeface="宋体" charset="-122"/>
                <a:ea typeface="宋体" charset="-122"/>
                <a:cs typeface="宋体" charset="-122"/>
              </a:rPr>
              <a:t>3000</a:t>
            </a:r>
            <a:r>
              <a:rPr lang="zh-CN" altLang="en-US" sz="1600" dirty="0">
                <a:latin typeface="宋体" charset="-122"/>
                <a:cs typeface="宋体" charset="-122"/>
              </a:rPr>
              <a:t>以上</a:t>
            </a:r>
            <a:r>
              <a:rPr lang="en-US" sz="1600" baseline="30000" dirty="0">
                <a:latin typeface="Times New Roman" charset="0"/>
                <a:ea typeface="宋体" charset="-122"/>
                <a:cs typeface="Times New Roman" charset="0"/>
              </a:rPr>
              <a:t>[12]</a:t>
            </a:r>
            <a:r>
              <a:rPr lang="zh-CN" altLang="en-US" sz="1600" dirty="0">
                <a:latin typeface="Times New Roman" charset="0"/>
                <a:cs typeface="宋体" charset="-122"/>
              </a:rPr>
              <a:t>。</a:t>
            </a:r>
            <a:endParaRPr lang="en-US" sz="1600" dirty="0">
              <a:latin typeface="Times New Roman" charset="0"/>
              <a:ea typeface="宋体" charset="-122"/>
              <a:cs typeface="宋体" charset="-122"/>
            </a:endParaRP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b="1" dirty="0" smtClean="0">
                <a:latin typeface="Times New Roman" charset="0"/>
                <a:ea typeface="黑体" charset="-122"/>
              </a:rPr>
              <a:t>安全</a:t>
            </a:r>
            <a:r>
              <a:rPr lang="zh-CN" altLang="en-US" b="1" dirty="0">
                <a:latin typeface="Times New Roman" charset="0"/>
                <a:ea typeface="黑体" charset="-122"/>
              </a:rPr>
              <a:t>需求</a:t>
            </a:r>
            <a:endParaRPr lang="en-US" sz="2000" b="1" dirty="0">
              <a:latin typeface="Times New Roman" charset="0"/>
              <a:ea typeface="黑体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Times New Roman" charset="0"/>
                <a:cs typeface="宋体" charset="-122"/>
              </a:rPr>
              <a:t>系统要做到保护用户的信息和隐私，由于本平台还有交易的功能，所以保护财产安全也是必不可少的。维护人员应该能够及时发现平台中所存在的问题，采取必要的手段对非法侵入系统的行为回应</a:t>
            </a:r>
            <a:r>
              <a:rPr lang="en-US" sz="1600" baseline="30000" dirty="0">
                <a:latin typeface="Times New Roman" charset="0"/>
                <a:ea typeface="宋体" charset="-122"/>
                <a:cs typeface="Times New Roman" charset="0"/>
              </a:rPr>
              <a:t>[13]</a:t>
            </a:r>
            <a:r>
              <a:rPr lang="zh-CN" altLang="en-US" sz="1600" dirty="0">
                <a:latin typeface="Times New Roman" charset="0"/>
                <a:cs typeface="宋体" charset="-122"/>
              </a:rPr>
              <a:t>。除此之外，管理员应该定期备份数据库。 </a:t>
            </a:r>
            <a:endParaRPr lang="en-US" sz="1600" dirty="0">
              <a:latin typeface="Times New Roman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347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6171728" y="1110216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8001404" y="2546333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7279341" y="3636879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28864" y="3188584"/>
            <a:ext cx="336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6F4D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Thank you!</a:t>
            </a:r>
            <a:endParaRPr lang="zh-CN" altLang="en-US" sz="4000" dirty="0">
              <a:solidFill>
                <a:srgbClr val="6F4D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70008" y="6071439"/>
            <a:ext cx="6051983" cy="47275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" name="组合 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752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6763" y="1808278"/>
            <a:ext cx="5995750" cy="3857025"/>
            <a:chOff x="1968283" y="808132"/>
            <a:chExt cx="3119085" cy="2006486"/>
          </a:xfrm>
        </p:grpSpPr>
        <p:sp>
          <p:nvSpPr>
            <p:cNvPr id="5" name="矩形 4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 flip="none" rotWithShape="1">
              <a:gsLst>
                <a:gs pos="0">
                  <a:srgbClr val="FDFDFD">
                    <a:alpha val="6000"/>
                  </a:srgbClr>
                </a:gs>
                <a:gs pos="100000">
                  <a:srgbClr val="D7DBDC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968283" y="808132"/>
              <a:ext cx="1499223" cy="1348030"/>
              <a:chOff x="2525103" y="467671"/>
              <a:chExt cx="2203995" cy="198172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525103" y="467671"/>
                <a:ext cx="730654" cy="730654"/>
                <a:chOff x="2544981" y="467671"/>
                <a:chExt cx="730654" cy="730654"/>
              </a:xfrm>
            </p:grpSpPr>
            <p:sp>
              <p:nvSpPr>
                <p:cNvPr id="23" name="任意多边形 22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任意多边形 23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18900000">
                <a:off x="2920247" y="618994"/>
                <a:ext cx="730654" cy="730654"/>
                <a:chOff x="2544981" y="467671"/>
                <a:chExt cx="730654" cy="730654"/>
              </a:xfrm>
            </p:grpSpPr>
            <p:sp>
              <p:nvSpPr>
                <p:cNvPr id="21" name="任意多边形 20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 rot="13500000">
                <a:off x="3457473" y="1149242"/>
                <a:ext cx="730654" cy="730654"/>
                <a:chOff x="2544981" y="467671"/>
                <a:chExt cx="730654" cy="730654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 rot="2700000">
                <a:off x="3458171" y="1172778"/>
                <a:ext cx="730654" cy="730654"/>
                <a:chOff x="2544981" y="467671"/>
                <a:chExt cx="730654" cy="730654"/>
              </a:xfrm>
            </p:grpSpPr>
            <p:sp>
              <p:nvSpPr>
                <p:cNvPr id="17" name="任意多边形 16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rot="2700000">
                <a:off x="3992510" y="624829"/>
                <a:ext cx="730654" cy="730654"/>
                <a:chOff x="2544981" y="467671"/>
                <a:chExt cx="730654" cy="730654"/>
              </a:xfrm>
            </p:grpSpPr>
            <p:sp>
              <p:nvSpPr>
                <p:cNvPr id="15" name="任意多边形 1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 rot="8100000">
                <a:off x="3984389" y="1704690"/>
                <a:ext cx="744709" cy="744708"/>
                <a:chOff x="2544981" y="453616"/>
                <a:chExt cx="744709" cy="744708"/>
              </a:xfrm>
            </p:grpSpPr>
            <p:sp>
              <p:nvSpPr>
                <p:cNvPr id="13" name="任意多边形 12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3" name="组合 42"/>
          <p:cNvGrpSpPr/>
          <p:nvPr/>
        </p:nvGrpSpPr>
        <p:grpSpPr>
          <a:xfrm>
            <a:off x="5480430" y="1562107"/>
            <a:ext cx="1037979" cy="3739597"/>
            <a:chOff x="5480430" y="1562107"/>
            <a:chExt cx="1037979" cy="3739597"/>
          </a:xfrm>
        </p:grpSpPr>
        <p:sp>
          <p:nvSpPr>
            <p:cNvPr id="25" name="菱形 24"/>
            <p:cNvSpPr/>
            <p:nvPr/>
          </p:nvSpPr>
          <p:spPr>
            <a:xfrm>
              <a:off x="5480430" y="1562107"/>
              <a:ext cx="1037979" cy="1037979"/>
            </a:xfrm>
            <a:prstGeom prst="diamond">
              <a:avLst/>
            </a:prstGeom>
            <a:solidFill>
              <a:srgbClr val="7D755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5480430" y="2912916"/>
              <a:ext cx="1037979" cy="1037979"/>
            </a:xfrm>
            <a:prstGeom prst="diamond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5480430" y="4263725"/>
              <a:ext cx="1037979" cy="1037979"/>
            </a:xfrm>
            <a:prstGeom prst="diamond">
              <a:avLst/>
            </a:prstGeom>
            <a:solidFill>
              <a:srgbClr val="6F86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08313" y="1606137"/>
              <a:ext cx="582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708313" y="2987598"/>
              <a:ext cx="582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708313" y="4295140"/>
              <a:ext cx="582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738730" y="1729409"/>
            <a:ext cx="3935896" cy="795416"/>
            <a:chOff x="6738730" y="1729409"/>
            <a:chExt cx="3935896" cy="795416"/>
          </a:xfrm>
        </p:grpSpPr>
        <p:sp>
          <p:nvSpPr>
            <p:cNvPr id="29" name="矩形 28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971048" y="188793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项目背景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38730" y="3088120"/>
            <a:ext cx="3935896" cy="795416"/>
            <a:chOff x="6738730" y="1729409"/>
            <a:chExt cx="3935896" cy="795416"/>
          </a:xfrm>
          <a:solidFill>
            <a:srgbClr val="CB7D40"/>
          </a:solidFill>
        </p:grpSpPr>
        <p:sp>
          <p:nvSpPr>
            <p:cNvPr id="38" name="矩形 37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971048" y="1887937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738730" y="4385006"/>
            <a:ext cx="3935896" cy="795416"/>
            <a:chOff x="6738730" y="1729409"/>
            <a:chExt cx="3935896" cy="795416"/>
          </a:xfrm>
          <a:solidFill>
            <a:srgbClr val="6F8683"/>
          </a:solidFill>
        </p:grpSpPr>
        <p:sp>
          <p:nvSpPr>
            <p:cNvPr id="41" name="矩形 40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971048" y="188793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dirty="0"/>
                <a:t>总结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D9F01365-A786-4AA0-9E22-0611AC85CE43}"/>
              </a:ext>
            </a:extLst>
          </p:cNvPr>
          <p:cNvSpPr txBox="1"/>
          <p:nvPr/>
        </p:nvSpPr>
        <p:spPr>
          <a:xfrm>
            <a:off x="6868506" y="31981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用例图分析</a:t>
            </a:r>
          </a:p>
        </p:txBody>
      </p:sp>
    </p:spTree>
    <p:extLst>
      <p:ext uri="{BB962C8B-B14F-4D97-AF65-F5344CB8AC3E}">
        <p14:creationId xmlns:p14="http://schemas.microsoft.com/office/powerpoint/2010/main" val="340592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菱形 12"/>
          <p:cNvSpPr/>
          <p:nvPr/>
        </p:nvSpPr>
        <p:spPr>
          <a:xfrm>
            <a:off x="4658204" y="1999887"/>
            <a:ext cx="2945154" cy="2945154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53071" y="2438795"/>
            <a:ext cx="731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11667" y="3472464"/>
            <a:ext cx="18382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72834" y="3616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4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3143" y="855884"/>
            <a:ext cx="3577234" cy="281324"/>
            <a:chOff x="8243978" y="3111823"/>
            <a:chExt cx="3577234" cy="281324"/>
          </a:xfrm>
        </p:grpSpPr>
        <p:grpSp>
          <p:nvGrpSpPr>
            <p:cNvPr id="2" name="组合 1"/>
            <p:cNvGrpSpPr/>
            <p:nvPr/>
          </p:nvGrpSpPr>
          <p:grpSpPr>
            <a:xfrm>
              <a:off x="10053924" y="3111823"/>
              <a:ext cx="1767288" cy="281324"/>
              <a:chOff x="306609" y="643766"/>
              <a:chExt cx="5671594" cy="90282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243978" y="3111823"/>
              <a:ext cx="1767288" cy="281324"/>
              <a:chOff x="306609" y="643766"/>
              <a:chExt cx="5671594" cy="90282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2340239" y="1640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业务需求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27598" y="1305838"/>
            <a:ext cx="2491233" cy="4660326"/>
            <a:chOff x="4886954" y="1231614"/>
            <a:chExt cx="2491233" cy="4660326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52" t="9951" r="31061" b="20298"/>
            <a:stretch/>
          </p:blipFill>
          <p:spPr>
            <a:xfrm>
              <a:off x="4886954" y="1231614"/>
              <a:ext cx="2491233" cy="46603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4" name="组合 13"/>
            <p:cNvGrpSpPr/>
            <p:nvPr/>
          </p:nvGrpSpPr>
          <p:grpSpPr>
            <a:xfrm rot="2700000">
              <a:off x="5668726" y="3135916"/>
              <a:ext cx="854549" cy="851720"/>
              <a:chOff x="683066" y="4363269"/>
              <a:chExt cx="1533749" cy="152867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683066" y="4363269"/>
                <a:ext cx="720000" cy="720000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496815" y="4363269"/>
                <a:ext cx="720000" cy="720000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83066" y="5171940"/>
                <a:ext cx="720000" cy="720000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496815" y="5171940"/>
                <a:ext cx="720000" cy="720000"/>
              </a:xfrm>
              <a:prstGeom prst="rect">
                <a:avLst/>
              </a:prstGeom>
              <a:solidFill>
                <a:srgbClr val="CABB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649ACA4-61C6-475B-B15E-FBBC36F05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07" y="1152832"/>
            <a:ext cx="7843900" cy="42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0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3143" y="855884"/>
            <a:ext cx="3577234" cy="281324"/>
            <a:chOff x="8243978" y="3111823"/>
            <a:chExt cx="3577234" cy="281324"/>
          </a:xfrm>
        </p:grpSpPr>
        <p:grpSp>
          <p:nvGrpSpPr>
            <p:cNvPr id="2" name="组合 1"/>
            <p:cNvGrpSpPr/>
            <p:nvPr/>
          </p:nvGrpSpPr>
          <p:grpSpPr>
            <a:xfrm>
              <a:off x="10053924" y="3111823"/>
              <a:ext cx="1767288" cy="281324"/>
              <a:chOff x="306609" y="643766"/>
              <a:chExt cx="5671594" cy="90282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243978" y="3111823"/>
              <a:ext cx="1767288" cy="281324"/>
              <a:chOff x="306609" y="643766"/>
              <a:chExt cx="5671594" cy="90282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2340239" y="1640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业务愿景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27598" y="1305838"/>
            <a:ext cx="2491233" cy="4660326"/>
            <a:chOff x="4886954" y="1231614"/>
            <a:chExt cx="2491233" cy="4660326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52" t="9951" r="31061" b="20298"/>
            <a:stretch/>
          </p:blipFill>
          <p:spPr>
            <a:xfrm>
              <a:off x="4886954" y="1231614"/>
              <a:ext cx="2491233" cy="46603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4" name="组合 13"/>
            <p:cNvGrpSpPr/>
            <p:nvPr/>
          </p:nvGrpSpPr>
          <p:grpSpPr>
            <a:xfrm rot="2700000">
              <a:off x="5668726" y="3135916"/>
              <a:ext cx="854549" cy="851720"/>
              <a:chOff x="683066" y="4363269"/>
              <a:chExt cx="1533749" cy="152867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683066" y="4363269"/>
                <a:ext cx="720000" cy="720000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496815" y="4363269"/>
                <a:ext cx="720000" cy="720000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83066" y="5171940"/>
                <a:ext cx="720000" cy="720000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496815" y="5171940"/>
                <a:ext cx="720000" cy="720000"/>
              </a:xfrm>
              <a:prstGeom prst="rect">
                <a:avLst/>
              </a:prstGeom>
              <a:solidFill>
                <a:srgbClr val="CABB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4343215" y="1763805"/>
            <a:ext cx="6096000" cy="25378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228600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面对学生群体的二手交易需求，校园二手交易平台是一个</a:t>
            </a:r>
            <a:r>
              <a:rPr lang="en-US" altLang="zh-CN" dirty="0"/>
              <a:t>C2C</a:t>
            </a:r>
            <a:r>
              <a:rPr lang="zh-CN" altLang="en-US" dirty="0"/>
              <a:t>购物平台，通过本平台学生不仅可以买到比一般网购更便宜的商品，还能把自己买了却用不上的物件变卖出去发挥更大的价值。不同于学生常用的二手交易群，本校园二手交易平台为广大学生提供一个便利、可靠、快捷的交易方式。</a:t>
            </a:r>
            <a:endParaRPr lang="en-US" dirty="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6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3143" y="855884"/>
            <a:ext cx="3577234" cy="281324"/>
            <a:chOff x="8243978" y="3111823"/>
            <a:chExt cx="3577234" cy="281324"/>
          </a:xfrm>
        </p:grpSpPr>
        <p:grpSp>
          <p:nvGrpSpPr>
            <p:cNvPr id="2" name="组合 1"/>
            <p:cNvGrpSpPr/>
            <p:nvPr/>
          </p:nvGrpSpPr>
          <p:grpSpPr>
            <a:xfrm>
              <a:off x="10053924" y="3111823"/>
              <a:ext cx="1767288" cy="281324"/>
              <a:chOff x="306609" y="643766"/>
              <a:chExt cx="5671594" cy="90282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243978" y="3111823"/>
              <a:ext cx="1767288" cy="281324"/>
              <a:chOff x="306609" y="643766"/>
              <a:chExt cx="5671594" cy="90282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2340239" y="1640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成功目标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27598" y="1305838"/>
            <a:ext cx="2491233" cy="4660326"/>
            <a:chOff x="4886954" y="1231614"/>
            <a:chExt cx="2491233" cy="4660326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52" t="9951" r="31061" b="20298"/>
            <a:stretch/>
          </p:blipFill>
          <p:spPr>
            <a:xfrm>
              <a:off x="4886954" y="1231614"/>
              <a:ext cx="2491233" cy="46603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4" name="组合 13"/>
            <p:cNvGrpSpPr/>
            <p:nvPr/>
          </p:nvGrpSpPr>
          <p:grpSpPr>
            <a:xfrm rot="2700000">
              <a:off x="5668726" y="3135916"/>
              <a:ext cx="854549" cy="851720"/>
              <a:chOff x="683066" y="4363269"/>
              <a:chExt cx="1533749" cy="152867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683066" y="4363269"/>
                <a:ext cx="720000" cy="720000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496815" y="4363269"/>
                <a:ext cx="720000" cy="720000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83066" y="5171940"/>
                <a:ext cx="720000" cy="720000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496815" y="5171940"/>
                <a:ext cx="720000" cy="720000"/>
              </a:xfrm>
              <a:prstGeom prst="rect">
                <a:avLst/>
              </a:prstGeom>
              <a:solidFill>
                <a:srgbClr val="CABB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4506686" y="22379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 charset="0"/>
              </a:rPr>
              <a:t>在一个学年内超过</a:t>
            </a:r>
            <a:r>
              <a:rPr lang="en-US" altLang="zh-CN" dirty="0">
                <a:solidFill>
                  <a:srgbClr val="333333"/>
                </a:solidFill>
                <a:latin typeface="Open Sans" charset="0"/>
              </a:rPr>
              <a:t>50%</a:t>
            </a:r>
            <a:r>
              <a:rPr lang="zh-CN" altLang="en-US" dirty="0">
                <a:solidFill>
                  <a:srgbClr val="333333"/>
                </a:solidFill>
                <a:latin typeface="Open Sans" charset="0"/>
              </a:rPr>
              <a:t>的软微师生通过微信链接浏览本平台，并且一个学年内做到软微学院内超过</a:t>
            </a:r>
            <a:r>
              <a:rPr lang="en-US" altLang="zh-CN" dirty="0">
                <a:solidFill>
                  <a:srgbClr val="333333"/>
                </a:solidFill>
                <a:latin typeface="Open Sans" charset="0"/>
              </a:rPr>
              <a:t>80%</a:t>
            </a:r>
            <a:r>
              <a:rPr lang="zh-CN" altLang="en-US" dirty="0">
                <a:solidFill>
                  <a:srgbClr val="333333"/>
                </a:solidFill>
                <a:latin typeface="Open Sans" charset="0"/>
              </a:rPr>
              <a:t>的二手交易通过本平台完成交易。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3143" y="855884"/>
            <a:ext cx="3577234" cy="281324"/>
            <a:chOff x="8243978" y="3111823"/>
            <a:chExt cx="3577234" cy="281324"/>
          </a:xfrm>
        </p:grpSpPr>
        <p:grpSp>
          <p:nvGrpSpPr>
            <p:cNvPr id="2" name="组合 1"/>
            <p:cNvGrpSpPr/>
            <p:nvPr/>
          </p:nvGrpSpPr>
          <p:grpSpPr>
            <a:xfrm>
              <a:off x="10053924" y="3111823"/>
              <a:ext cx="1767288" cy="281324"/>
              <a:chOff x="306609" y="643766"/>
              <a:chExt cx="5671594" cy="90282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243978" y="3111823"/>
              <a:ext cx="1767288" cy="281324"/>
              <a:chOff x="306609" y="643766"/>
              <a:chExt cx="5671594" cy="90282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3058385" y="1640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范围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27598" y="1305838"/>
            <a:ext cx="2491233" cy="4660326"/>
            <a:chOff x="4886954" y="1231614"/>
            <a:chExt cx="2491233" cy="4660326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52" t="9951" r="31061" b="20298"/>
            <a:stretch/>
          </p:blipFill>
          <p:spPr>
            <a:xfrm>
              <a:off x="4886954" y="1231614"/>
              <a:ext cx="2491233" cy="46603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4" name="组合 13"/>
            <p:cNvGrpSpPr/>
            <p:nvPr/>
          </p:nvGrpSpPr>
          <p:grpSpPr>
            <a:xfrm rot="2700000">
              <a:off x="5668726" y="3135916"/>
              <a:ext cx="854549" cy="851720"/>
              <a:chOff x="683066" y="4363269"/>
              <a:chExt cx="1533749" cy="152867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683066" y="4363269"/>
                <a:ext cx="720000" cy="720000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496815" y="4363269"/>
                <a:ext cx="720000" cy="720000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83066" y="5171940"/>
                <a:ext cx="720000" cy="720000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496815" y="5171940"/>
                <a:ext cx="720000" cy="720000"/>
              </a:xfrm>
              <a:prstGeom prst="rect">
                <a:avLst/>
              </a:prstGeom>
              <a:solidFill>
                <a:srgbClr val="CABB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4343215" y="36719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用户特点：</a:t>
            </a:r>
            <a:endParaRPr lang="en-US" b="1" dirty="0" smtClean="0"/>
          </a:p>
          <a:p>
            <a:r>
              <a:rPr lang="en-US" dirty="0" smtClean="0"/>
              <a:t>1</a:t>
            </a:r>
            <a:r>
              <a:rPr lang="en-US" dirty="0"/>
              <a:t>.</a:t>
            </a:r>
            <a:r>
              <a:rPr lang="zh-CN" altLang="en-US" dirty="0"/>
              <a:t>用户基本为高校大学生群体。</a:t>
            </a:r>
            <a:endParaRPr lang="en-US" dirty="0"/>
          </a:p>
          <a:p>
            <a:r>
              <a:rPr lang="en-US" dirty="0"/>
              <a:t>2.</a:t>
            </a:r>
            <a:r>
              <a:rPr lang="zh-CN" altLang="en-US" dirty="0"/>
              <a:t>用户网购行为较多，能用于交易的商品较多。</a:t>
            </a:r>
            <a:endParaRPr lang="en-US" dirty="0"/>
          </a:p>
          <a:p>
            <a:r>
              <a:rPr lang="en-US" dirty="0"/>
              <a:t>3.</a:t>
            </a:r>
            <a:r>
              <a:rPr lang="zh-CN" altLang="en-US" dirty="0"/>
              <a:t>用户年龄较为相似，交流较为方便。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215" y="1305838"/>
            <a:ext cx="5421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产品名称：北大</a:t>
            </a:r>
            <a:r>
              <a:rPr lang="zh-CN" altLang="en-US" dirty="0"/>
              <a:t>软微校园之</a:t>
            </a:r>
            <a:r>
              <a:rPr lang="zh-CN" altLang="en-US" dirty="0" smtClean="0"/>
              <a:t>家</a:t>
            </a:r>
            <a:endParaRPr lang="en-US" altLang="zh-CN" dirty="0" smtClean="0"/>
          </a:p>
          <a:p>
            <a:r>
              <a:rPr lang="zh-CN" altLang="en-US" dirty="0" smtClean="0"/>
              <a:t>主要特性：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面向高校学生，提供高质量的二手商品交易服务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提供二手商品浏览、搜索、发布、购买功能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77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1" name="组合 40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文本框 97"/>
          <p:cNvSpPr txBox="1"/>
          <p:nvPr/>
        </p:nvSpPr>
        <p:spPr>
          <a:xfrm>
            <a:off x="670138" y="37513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98" y="0"/>
            <a:ext cx="7231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7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2" name="组合 91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4" name="文本框 123"/>
          <p:cNvSpPr txBox="1"/>
          <p:nvPr/>
        </p:nvSpPr>
        <p:spPr>
          <a:xfrm>
            <a:off x="670138" y="37513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功能需求分析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="" xmlns:a16="http://schemas.microsoft.com/office/drawing/2014/main" id="{E3661B37-755D-4DD9-BE8D-5A676EC82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48" y="1240346"/>
            <a:ext cx="7782577" cy="511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08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C01639-CAA9-43D5-9EE2-71B884E6FAB8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409</Words>
  <Application>Microsoft Macintosh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Broadway</vt:lpstr>
      <vt:lpstr>Calibri</vt:lpstr>
      <vt:lpstr>Calibri Light</vt:lpstr>
      <vt:lpstr>Open Sans</vt:lpstr>
      <vt:lpstr>Times New Roman</vt:lpstr>
      <vt:lpstr>华文细黑</vt:lpstr>
      <vt:lpstr>宋体</vt:lpstr>
      <vt:lpstr>黑体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Hu Yingcong</cp:lastModifiedBy>
  <cp:revision>92</cp:revision>
  <dcterms:created xsi:type="dcterms:W3CDTF">2015-07-09T13:49:26Z</dcterms:created>
  <dcterms:modified xsi:type="dcterms:W3CDTF">2018-12-17T13:26:36Z</dcterms:modified>
</cp:coreProperties>
</file>