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407285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359560"/>
            <a:ext cx="18054638" cy="5019487"/>
          </a:xfrm>
        </p:spPr>
        <p:txBody>
          <a:bodyPr anchor="b"/>
          <a:lstStyle>
            <a:lvl1pPr algn="ctr">
              <a:defRPr sz="118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572618"/>
            <a:ext cx="18054638" cy="3480933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741" indent="0" algn="ctr">
              <a:buNone/>
              <a:defRPr sz="3949"/>
            </a:lvl2pPr>
            <a:lvl3pPr marL="1805483" indent="0" algn="ctr">
              <a:buNone/>
              <a:defRPr sz="3554"/>
            </a:lvl3pPr>
            <a:lvl4pPr marL="2708224" indent="0" algn="ctr">
              <a:buNone/>
              <a:defRPr sz="3159"/>
            </a:lvl4pPr>
            <a:lvl5pPr marL="3610966" indent="0" algn="ctr">
              <a:buNone/>
              <a:defRPr sz="3159"/>
            </a:lvl5pPr>
            <a:lvl6pPr marL="4513707" indent="0" algn="ctr">
              <a:buNone/>
              <a:defRPr sz="3159"/>
            </a:lvl6pPr>
            <a:lvl7pPr marL="5416448" indent="0" algn="ctr">
              <a:buNone/>
              <a:defRPr sz="3159"/>
            </a:lvl7pPr>
            <a:lvl8pPr marL="6319190" indent="0" algn="ctr">
              <a:buNone/>
              <a:defRPr sz="3159"/>
            </a:lvl8pPr>
            <a:lvl9pPr marL="7221931" indent="0" algn="ctr">
              <a:buNone/>
              <a:defRPr sz="31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9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67608"/>
            <a:ext cx="5190708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767608"/>
            <a:ext cx="15271214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594409"/>
            <a:ext cx="20762833" cy="5997351"/>
          </a:xfrm>
        </p:spPr>
        <p:txBody>
          <a:bodyPr anchor="b"/>
          <a:lstStyle>
            <a:lvl1pPr>
              <a:defRPr sz="118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9648497"/>
            <a:ext cx="20762833" cy="3153865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741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483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224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4pPr>
            <a:lvl5pPr marL="3610966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5pPr>
            <a:lvl6pPr marL="4513707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6pPr>
            <a:lvl7pPr marL="5416448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7pPr>
            <a:lvl8pPr marL="6319190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8pPr>
            <a:lvl9pPr marL="722193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3838039"/>
            <a:ext cx="10230961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3838039"/>
            <a:ext cx="10230961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3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67609"/>
            <a:ext cx="20762833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3534334"/>
            <a:ext cx="10183943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5266456"/>
            <a:ext cx="1018394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3534334"/>
            <a:ext cx="10234097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5266456"/>
            <a:ext cx="10234097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7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075879"/>
            <a:ext cx="12186880" cy="10245894"/>
          </a:xfrm>
        </p:spPr>
        <p:txBody>
          <a:bodyPr/>
          <a:lstStyle>
            <a:lvl1pPr>
              <a:defRPr sz="6318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0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075879"/>
            <a:ext cx="12186880" cy="10245894"/>
          </a:xfrm>
        </p:spPr>
        <p:txBody>
          <a:bodyPr anchor="t"/>
          <a:lstStyle>
            <a:lvl1pPr marL="0" indent="0">
              <a:buNone/>
              <a:defRPr sz="6318"/>
            </a:lvl1pPr>
            <a:lvl2pPr marL="902741" indent="0">
              <a:buNone/>
              <a:defRPr sz="5529"/>
            </a:lvl2pPr>
            <a:lvl3pPr marL="1805483" indent="0">
              <a:buNone/>
              <a:defRPr sz="4739"/>
            </a:lvl3pPr>
            <a:lvl4pPr marL="2708224" indent="0">
              <a:buNone/>
              <a:defRPr sz="3949"/>
            </a:lvl4pPr>
            <a:lvl5pPr marL="3610966" indent="0">
              <a:buNone/>
              <a:defRPr sz="3949"/>
            </a:lvl5pPr>
            <a:lvl6pPr marL="4513707" indent="0">
              <a:buNone/>
              <a:defRPr sz="3949"/>
            </a:lvl6pPr>
            <a:lvl7pPr marL="5416448" indent="0">
              <a:buNone/>
              <a:defRPr sz="3949"/>
            </a:lvl7pPr>
            <a:lvl8pPr marL="6319190" indent="0">
              <a:buNone/>
              <a:defRPr sz="3949"/>
            </a:lvl8pPr>
            <a:lvl9pPr marL="7221931" indent="0">
              <a:buNone/>
              <a:defRPr sz="394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67609"/>
            <a:ext cx="207628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838039"/>
            <a:ext cx="207628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BE69-4EBD-4D3B-A0F0-93861AB9D13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3363050"/>
            <a:ext cx="812458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2FBA-FE7C-4E20-8B69-E2FBC7FFD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7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483" rtl="0" eaLnBrk="1" latinLnBrk="1" hangingPunct="1">
        <a:lnSpc>
          <a:spcPct val="90000"/>
        </a:lnSpc>
        <a:spcBef>
          <a:spcPct val="0"/>
        </a:spcBef>
        <a:buNone/>
        <a:defRPr sz="8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371" indent="-451371" algn="l" defTabSz="1805483" rtl="0" eaLnBrk="1" latinLnBrk="1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11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6854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595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336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078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7819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0561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330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74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483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224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0966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3707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448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19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193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DD952C-2DB7-4776-96E2-9B9B95084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6963"/>
              </p:ext>
            </p:extLst>
          </p:nvPr>
        </p:nvGraphicFramePr>
        <p:xfrm>
          <a:off x="9988950" y="3972755"/>
          <a:ext cx="6620720" cy="225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360">
                  <a:extLst>
                    <a:ext uri="{9D8B030D-6E8A-4147-A177-3AD203B41FA5}">
                      <a16:colId xmlns:a16="http://schemas.microsoft.com/office/drawing/2014/main" val="436977245"/>
                    </a:ext>
                  </a:extLst>
                </a:gridCol>
                <a:gridCol w="3310360">
                  <a:extLst>
                    <a:ext uri="{9D8B030D-6E8A-4147-A177-3AD203B41FA5}">
                      <a16:colId xmlns:a16="http://schemas.microsoft.com/office/drawing/2014/main" val="135116663"/>
                    </a:ext>
                  </a:extLst>
                </a:gridCol>
              </a:tblGrid>
              <a:tr h="67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550"/>
                        <a:t>Term</a:t>
                      </a:r>
                      <a:endParaRPr lang="ko-KR" altLang="en-US" sz="35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550"/>
                        <a:t>Document_ids</a:t>
                      </a:r>
                      <a:endParaRPr lang="ko-KR" altLang="en-US" sz="35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6013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I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1, 2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082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love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1, 2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22414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dog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3218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cat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870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55735D-39FC-49DE-89C1-78266785F81F}"/>
              </a:ext>
            </a:extLst>
          </p:cNvPr>
          <p:cNvSpPr txBox="1"/>
          <p:nvPr/>
        </p:nvSpPr>
        <p:spPr>
          <a:xfrm>
            <a:off x="960625" y="4852360"/>
            <a:ext cx="2687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document_1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“content”: “I</a:t>
            </a:r>
            <a:r>
              <a:rPr lang="ko-KR" altLang="en-US"/>
              <a:t> </a:t>
            </a:r>
            <a:r>
              <a:rPr lang="en-US" altLang="ko-KR"/>
              <a:t>love</a:t>
            </a:r>
            <a:r>
              <a:rPr lang="ko-KR" altLang="en-US"/>
              <a:t> </a:t>
            </a:r>
            <a:r>
              <a:rPr lang="en-US" altLang="ko-KR"/>
              <a:t>dog”,</a:t>
            </a:r>
          </a:p>
          <a:p>
            <a:r>
              <a:rPr lang="en-US" altLang="ko-KR"/>
              <a:t>  “sex”: “male”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A3E19-6890-46A9-BA54-9B1D2409FF38}"/>
              </a:ext>
            </a:extLst>
          </p:cNvPr>
          <p:cNvSpPr txBox="1"/>
          <p:nvPr/>
        </p:nvSpPr>
        <p:spPr>
          <a:xfrm>
            <a:off x="1034996" y="6778466"/>
            <a:ext cx="3020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document_2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“content”: “I</a:t>
            </a:r>
            <a:r>
              <a:rPr lang="ko-KR" altLang="en-US"/>
              <a:t> </a:t>
            </a:r>
            <a:r>
              <a:rPr lang="en-US" altLang="ko-KR"/>
              <a:t>love cat”,</a:t>
            </a:r>
          </a:p>
          <a:p>
            <a:r>
              <a:rPr lang="en-US" altLang="ko-KR"/>
              <a:t>  “sex”: “female”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3FB7AF4-D84C-496B-AEF0-2D0BB0C58DE7}"/>
              </a:ext>
            </a:extLst>
          </p:cNvPr>
          <p:cNvSpPr/>
          <p:nvPr/>
        </p:nvSpPr>
        <p:spPr>
          <a:xfrm>
            <a:off x="4604195" y="5332240"/>
            <a:ext cx="4941455" cy="86866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reverse indexing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C91767-0796-4535-BC20-09FD7EDEE17E}"/>
              </a:ext>
            </a:extLst>
          </p:cNvPr>
          <p:cNvGrpSpPr/>
          <p:nvPr/>
        </p:nvGrpSpPr>
        <p:grpSpPr>
          <a:xfrm>
            <a:off x="1041722" y="500707"/>
            <a:ext cx="8811139" cy="2045724"/>
            <a:chOff x="1041722" y="500707"/>
            <a:chExt cx="8811139" cy="204572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8BD2F28-71BB-4CF4-9B10-3760C5957A35}"/>
                </a:ext>
              </a:extLst>
            </p:cNvPr>
            <p:cNvSpPr/>
            <p:nvPr/>
          </p:nvSpPr>
          <p:spPr>
            <a:xfrm>
              <a:off x="2441206" y="969822"/>
              <a:ext cx="5432254" cy="15766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C4083DF-BD42-4B7F-9268-68C4DBA69952}"/>
                </a:ext>
              </a:extLst>
            </p:cNvPr>
            <p:cNvSpPr/>
            <p:nvPr/>
          </p:nvSpPr>
          <p:spPr>
            <a:xfrm>
              <a:off x="2441207" y="1268159"/>
              <a:ext cx="1417782" cy="1136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Character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Filter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F03F12-DE49-4A0A-8548-533B7ED77CE5}"/>
                </a:ext>
              </a:extLst>
            </p:cNvPr>
            <p:cNvSpPr/>
            <p:nvPr/>
          </p:nvSpPr>
          <p:spPr>
            <a:xfrm>
              <a:off x="4487850" y="1261059"/>
              <a:ext cx="1417782" cy="1136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Tokenizer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ED51854-8BFF-4C29-9252-FA64C9232BA9}"/>
                </a:ext>
              </a:extLst>
            </p:cNvPr>
            <p:cNvSpPr/>
            <p:nvPr/>
          </p:nvSpPr>
          <p:spPr>
            <a:xfrm>
              <a:off x="6455678" y="1268159"/>
              <a:ext cx="1417782" cy="1136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Token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Filter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4EED2-EE5C-4041-878D-044F3E46314F}"/>
                </a:ext>
              </a:extLst>
            </p:cNvPr>
            <p:cNvSpPr txBox="1"/>
            <p:nvPr/>
          </p:nvSpPr>
          <p:spPr>
            <a:xfrm>
              <a:off x="4487850" y="500707"/>
              <a:ext cx="20966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/>
                <a:t>Analyzer</a:t>
              </a:r>
              <a:endParaRPr lang="ko-KR" altLang="en-US" sz="2600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597BDF-6C34-4A20-A523-D2BEEB04F309}"/>
                </a:ext>
              </a:extLst>
            </p:cNvPr>
            <p:cNvSpPr txBox="1"/>
            <p:nvPr/>
          </p:nvSpPr>
          <p:spPr>
            <a:xfrm>
              <a:off x="1041722" y="1666754"/>
              <a:ext cx="98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full text</a:t>
              </a:r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BE5EF71-BF83-45E9-9B44-CC48A0C9F34C}"/>
                </a:ext>
              </a:extLst>
            </p:cNvPr>
            <p:cNvSpPr/>
            <p:nvPr/>
          </p:nvSpPr>
          <p:spPr>
            <a:xfrm>
              <a:off x="2002421" y="1693560"/>
              <a:ext cx="353379" cy="3425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414118C-0149-44B6-87AE-FFC633446491}"/>
                </a:ext>
              </a:extLst>
            </p:cNvPr>
            <p:cNvSpPr/>
            <p:nvPr/>
          </p:nvSpPr>
          <p:spPr>
            <a:xfrm>
              <a:off x="4034246" y="1680157"/>
              <a:ext cx="353379" cy="3425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3537B9E4-2363-47BD-828C-6208335A91E6}"/>
                </a:ext>
              </a:extLst>
            </p:cNvPr>
            <p:cNvSpPr/>
            <p:nvPr/>
          </p:nvSpPr>
          <p:spPr>
            <a:xfrm>
              <a:off x="6019764" y="1679628"/>
              <a:ext cx="353379" cy="3425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AE07164D-D2B8-46BF-8751-3A6807F0F0EB}"/>
                </a:ext>
              </a:extLst>
            </p:cNvPr>
            <p:cNvSpPr/>
            <p:nvPr/>
          </p:nvSpPr>
          <p:spPr>
            <a:xfrm>
              <a:off x="8008638" y="1658028"/>
              <a:ext cx="353379" cy="3425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112873-40FA-4591-ADBE-62C8FCCD89B7}"/>
                </a:ext>
              </a:extLst>
            </p:cNvPr>
            <p:cNvSpPr txBox="1"/>
            <p:nvPr/>
          </p:nvSpPr>
          <p:spPr>
            <a:xfrm>
              <a:off x="8435080" y="1644625"/>
              <a:ext cx="1417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token list</a:t>
              </a:r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A6A8F3C-02F3-4BCA-BEFA-3E16C415BBC5}"/>
              </a:ext>
            </a:extLst>
          </p:cNvPr>
          <p:cNvSpPr/>
          <p:nvPr/>
        </p:nvSpPr>
        <p:spPr>
          <a:xfrm>
            <a:off x="5744603" y="4363064"/>
            <a:ext cx="1666877" cy="738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Analyzer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FEE3CF9-4544-4A22-B444-FB5FF39AB1A6}"/>
              </a:ext>
            </a:extLst>
          </p:cNvPr>
          <p:cNvSpPr/>
          <p:nvPr/>
        </p:nvSpPr>
        <p:spPr>
          <a:xfrm>
            <a:off x="4683904" y="9787186"/>
            <a:ext cx="1666877" cy="738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Analyzer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4FEF5-F0A3-4C20-9ECD-0A9853EFDE66}"/>
              </a:ext>
            </a:extLst>
          </p:cNvPr>
          <p:cNvSpPr txBox="1"/>
          <p:nvPr/>
        </p:nvSpPr>
        <p:spPr>
          <a:xfrm>
            <a:off x="643227" y="9819861"/>
            <a:ext cx="30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match query</a:t>
            </a:r>
          </a:p>
          <a:p>
            <a:r>
              <a:rPr lang="en-US" altLang="ko-KR"/>
              <a:t>{“content”: “dog and cat”}</a:t>
            </a:r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2CD0909-AF64-498E-B304-BE82FE110BF0}"/>
              </a:ext>
            </a:extLst>
          </p:cNvPr>
          <p:cNvSpPr/>
          <p:nvPr/>
        </p:nvSpPr>
        <p:spPr>
          <a:xfrm>
            <a:off x="3671385" y="9971622"/>
            <a:ext cx="6944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D135211-89AA-4493-9D53-AE2DC8F50663}"/>
              </a:ext>
            </a:extLst>
          </p:cNvPr>
          <p:cNvSpPr/>
          <p:nvPr/>
        </p:nvSpPr>
        <p:spPr>
          <a:xfrm>
            <a:off x="6545903" y="9971622"/>
            <a:ext cx="6944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D1C93-B101-4673-9A39-BC38D93ED311}"/>
              </a:ext>
            </a:extLst>
          </p:cNvPr>
          <p:cNvSpPr txBox="1"/>
          <p:nvPr/>
        </p:nvSpPr>
        <p:spPr>
          <a:xfrm>
            <a:off x="7507321" y="9787186"/>
            <a:ext cx="889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</a:p>
          <a:p>
            <a:r>
              <a:rPr lang="en-US" altLang="ko-KR"/>
              <a:t>“dog”,</a:t>
            </a:r>
          </a:p>
          <a:p>
            <a:r>
              <a:rPr lang="en-US" altLang="ko-KR"/>
              <a:t>“and”,</a:t>
            </a:r>
          </a:p>
          <a:p>
            <a:r>
              <a:rPr lang="en-US" altLang="ko-KR"/>
              <a:t>“cat”</a:t>
            </a:r>
          </a:p>
          <a:p>
            <a:r>
              <a:rPr lang="en-US" altLang="ko-KR"/>
              <a:t>]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E5D802D-187B-4D56-9717-DD3F229D45AA}"/>
              </a:ext>
            </a:extLst>
          </p:cNvPr>
          <p:cNvSpPr/>
          <p:nvPr/>
        </p:nvSpPr>
        <p:spPr>
          <a:xfrm>
            <a:off x="8631206" y="9957296"/>
            <a:ext cx="6944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8577367-BB14-453C-9C8D-DFBEC403604F}"/>
              </a:ext>
            </a:extLst>
          </p:cNvPr>
          <p:cNvSpPr/>
          <p:nvPr/>
        </p:nvSpPr>
        <p:spPr>
          <a:xfrm rot="10800000">
            <a:off x="3671385" y="11917372"/>
            <a:ext cx="5716130" cy="27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F33467-3C9F-4F7D-82E8-B0BF92B56F04}"/>
              </a:ext>
            </a:extLst>
          </p:cNvPr>
          <p:cNvSpPr txBox="1"/>
          <p:nvPr/>
        </p:nvSpPr>
        <p:spPr>
          <a:xfrm>
            <a:off x="1206131" y="11826324"/>
            <a:ext cx="23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응답</a:t>
            </a:r>
            <a:r>
              <a:rPr lang="en-US" altLang="ko-KR"/>
              <a:t>: [1, 2]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EA9999E-C093-4B6E-8F25-4A97E8A360F3}"/>
              </a:ext>
            </a:extLst>
          </p:cNvPr>
          <p:cNvSpPr/>
          <p:nvPr/>
        </p:nvSpPr>
        <p:spPr>
          <a:xfrm>
            <a:off x="567159" y="3622875"/>
            <a:ext cx="3871528" cy="5069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4EAFC4-3121-4375-B41D-950970AF92B3}"/>
              </a:ext>
            </a:extLst>
          </p:cNvPr>
          <p:cNvSpPr txBox="1"/>
          <p:nvPr/>
        </p:nvSpPr>
        <p:spPr>
          <a:xfrm>
            <a:off x="902825" y="3924805"/>
            <a:ext cx="358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“content”: {“type”:</a:t>
            </a:r>
            <a:r>
              <a:rPr lang="ko-KR" altLang="en-US"/>
              <a:t> </a:t>
            </a:r>
            <a:r>
              <a:rPr lang="en-US" altLang="ko-KR"/>
              <a:t>“text”}</a:t>
            </a:r>
          </a:p>
          <a:p>
            <a:r>
              <a:rPr lang="en-US" altLang="ko-KR"/>
              <a:t>“sex”: {“type”: “keyword”}</a:t>
            </a:r>
            <a:endParaRPr lang="ko-KR" altLang="en-US"/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512CBF02-96AF-400D-B226-5DAD89E44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9559"/>
              </p:ext>
            </p:extLst>
          </p:nvPr>
        </p:nvGraphicFramePr>
        <p:xfrm>
          <a:off x="9988950" y="6537034"/>
          <a:ext cx="6620720" cy="175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360">
                  <a:extLst>
                    <a:ext uri="{9D8B030D-6E8A-4147-A177-3AD203B41FA5}">
                      <a16:colId xmlns:a16="http://schemas.microsoft.com/office/drawing/2014/main" val="786994636"/>
                    </a:ext>
                  </a:extLst>
                </a:gridCol>
                <a:gridCol w="3310360">
                  <a:extLst>
                    <a:ext uri="{9D8B030D-6E8A-4147-A177-3AD203B41FA5}">
                      <a16:colId xmlns:a16="http://schemas.microsoft.com/office/drawing/2014/main" val="1777845976"/>
                    </a:ext>
                  </a:extLst>
                </a:gridCol>
              </a:tblGrid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Term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Document_ids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5414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 male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07121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 female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99998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935E08-41F3-4FDA-BC56-C6E6A4780AA6}"/>
              </a:ext>
            </a:extLst>
          </p:cNvPr>
          <p:cNvSpPr/>
          <p:nvPr/>
        </p:nvSpPr>
        <p:spPr>
          <a:xfrm>
            <a:off x="9545650" y="3467151"/>
            <a:ext cx="7766612" cy="5185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8F4FB41-EC77-4CC3-8DE3-AEA829B4C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9127"/>
              </p:ext>
            </p:extLst>
          </p:nvPr>
        </p:nvGraphicFramePr>
        <p:xfrm>
          <a:off x="10025937" y="9553681"/>
          <a:ext cx="6620720" cy="225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360">
                  <a:extLst>
                    <a:ext uri="{9D8B030D-6E8A-4147-A177-3AD203B41FA5}">
                      <a16:colId xmlns:a16="http://schemas.microsoft.com/office/drawing/2014/main" val="436977245"/>
                    </a:ext>
                  </a:extLst>
                </a:gridCol>
                <a:gridCol w="3310360">
                  <a:extLst>
                    <a:ext uri="{9D8B030D-6E8A-4147-A177-3AD203B41FA5}">
                      <a16:colId xmlns:a16="http://schemas.microsoft.com/office/drawing/2014/main" val="135116663"/>
                    </a:ext>
                  </a:extLst>
                </a:gridCol>
              </a:tblGrid>
              <a:tr h="67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550"/>
                        <a:t>Term</a:t>
                      </a:r>
                      <a:endParaRPr lang="ko-KR" altLang="en-US" sz="35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550"/>
                        <a:t>Document_ids</a:t>
                      </a:r>
                      <a:endParaRPr lang="ko-KR" altLang="en-US" sz="35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6013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I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1, 2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082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love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1, 2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22414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dog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3218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cat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87061"/>
                  </a:ext>
                </a:extLst>
              </a:tr>
            </a:tbl>
          </a:graphicData>
        </a:graphic>
      </p:graphicFrame>
      <p:graphicFrame>
        <p:nvGraphicFramePr>
          <p:cNvPr id="46" name="표 41">
            <a:extLst>
              <a:ext uri="{FF2B5EF4-FFF2-40B4-BE49-F238E27FC236}">
                <a16:creationId xmlns:a16="http://schemas.microsoft.com/office/drawing/2014/main" id="{DB2A90BC-A59F-4A82-9AC6-482B099C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56916"/>
              </p:ext>
            </p:extLst>
          </p:nvPr>
        </p:nvGraphicFramePr>
        <p:xfrm>
          <a:off x="10025937" y="12117960"/>
          <a:ext cx="6620720" cy="175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360">
                  <a:extLst>
                    <a:ext uri="{9D8B030D-6E8A-4147-A177-3AD203B41FA5}">
                      <a16:colId xmlns:a16="http://schemas.microsoft.com/office/drawing/2014/main" val="786994636"/>
                    </a:ext>
                  </a:extLst>
                </a:gridCol>
                <a:gridCol w="3310360">
                  <a:extLst>
                    <a:ext uri="{9D8B030D-6E8A-4147-A177-3AD203B41FA5}">
                      <a16:colId xmlns:a16="http://schemas.microsoft.com/office/drawing/2014/main" val="1777845976"/>
                    </a:ext>
                  </a:extLst>
                </a:gridCol>
              </a:tblGrid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Term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Document_ids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5414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 male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07121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 female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99998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A0931D-BDE1-4BE2-80EE-684E0DB0778E}"/>
              </a:ext>
            </a:extLst>
          </p:cNvPr>
          <p:cNvSpPr/>
          <p:nvPr/>
        </p:nvSpPr>
        <p:spPr>
          <a:xfrm>
            <a:off x="9582637" y="9048077"/>
            <a:ext cx="7766612" cy="5185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3A46111-A264-4AB5-A209-1650F79A0119}"/>
              </a:ext>
            </a:extLst>
          </p:cNvPr>
          <p:cNvSpPr/>
          <p:nvPr/>
        </p:nvSpPr>
        <p:spPr>
          <a:xfrm>
            <a:off x="5100593" y="3850274"/>
            <a:ext cx="1666877" cy="738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Analyzer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3A220A-CBE2-43DB-8862-BF8662B34A49}"/>
              </a:ext>
            </a:extLst>
          </p:cNvPr>
          <p:cNvSpPr txBox="1"/>
          <p:nvPr/>
        </p:nvSpPr>
        <p:spPr>
          <a:xfrm>
            <a:off x="1059916" y="4092635"/>
            <a:ext cx="30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term query: </a:t>
            </a:r>
          </a:p>
          <a:p>
            <a:r>
              <a:rPr lang="en-US" altLang="ko-KR"/>
              <a:t>{“sex”: “dog”}</a:t>
            </a:r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F3FF794-E287-4CB9-83AB-CC836B42788E}"/>
              </a:ext>
            </a:extLst>
          </p:cNvPr>
          <p:cNvSpPr/>
          <p:nvPr/>
        </p:nvSpPr>
        <p:spPr>
          <a:xfrm>
            <a:off x="4088074" y="4034710"/>
            <a:ext cx="6944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D9F9272-16D7-4ABB-A78D-CEE5208CCED5}"/>
              </a:ext>
            </a:extLst>
          </p:cNvPr>
          <p:cNvSpPr/>
          <p:nvPr/>
        </p:nvSpPr>
        <p:spPr>
          <a:xfrm>
            <a:off x="6962592" y="4034710"/>
            <a:ext cx="6944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65B6F-F0AC-4D2E-A23A-802B9EBDA256}"/>
              </a:ext>
            </a:extLst>
          </p:cNvPr>
          <p:cNvSpPr txBox="1"/>
          <p:nvPr/>
        </p:nvSpPr>
        <p:spPr>
          <a:xfrm>
            <a:off x="7924010" y="3850274"/>
            <a:ext cx="889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</a:p>
          <a:p>
            <a:r>
              <a:rPr lang="en-US" altLang="ko-KR"/>
              <a:t>“dog”,</a:t>
            </a:r>
          </a:p>
          <a:p>
            <a:r>
              <a:rPr lang="en-US" altLang="ko-KR"/>
              <a:t>“and”,</a:t>
            </a:r>
          </a:p>
          <a:p>
            <a:r>
              <a:rPr lang="en-US" altLang="ko-KR"/>
              <a:t>“cat”</a:t>
            </a:r>
          </a:p>
          <a:p>
            <a:r>
              <a:rPr lang="en-US" altLang="ko-KR"/>
              <a:t>]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8D28AFA-1C9E-4735-949A-CCD425D42973}"/>
              </a:ext>
            </a:extLst>
          </p:cNvPr>
          <p:cNvSpPr/>
          <p:nvPr/>
        </p:nvSpPr>
        <p:spPr>
          <a:xfrm>
            <a:off x="9047895" y="4020384"/>
            <a:ext cx="6944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AC49967-67BF-42C6-A107-B8197E3784C5}"/>
              </a:ext>
            </a:extLst>
          </p:cNvPr>
          <p:cNvSpPr/>
          <p:nvPr/>
        </p:nvSpPr>
        <p:spPr>
          <a:xfrm rot="10800000">
            <a:off x="4088074" y="5980460"/>
            <a:ext cx="5716130" cy="27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4EC1B8-48AF-4A11-AEBB-D18F324F1D85}"/>
              </a:ext>
            </a:extLst>
          </p:cNvPr>
          <p:cNvSpPr txBox="1"/>
          <p:nvPr/>
        </p:nvSpPr>
        <p:spPr>
          <a:xfrm>
            <a:off x="1622820" y="5889412"/>
            <a:ext cx="23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응답</a:t>
            </a:r>
            <a:r>
              <a:rPr lang="en-US" altLang="ko-KR"/>
              <a:t>: []</a:t>
            </a:r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F5D061C-C45C-4B6E-9661-EEC04908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36302"/>
              </p:ext>
            </p:extLst>
          </p:nvPr>
        </p:nvGraphicFramePr>
        <p:xfrm>
          <a:off x="10565542" y="3116228"/>
          <a:ext cx="6620720" cy="225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360">
                  <a:extLst>
                    <a:ext uri="{9D8B030D-6E8A-4147-A177-3AD203B41FA5}">
                      <a16:colId xmlns:a16="http://schemas.microsoft.com/office/drawing/2014/main" val="436977245"/>
                    </a:ext>
                  </a:extLst>
                </a:gridCol>
                <a:gridCol w="3310360">
                  <a:extLst>
                    <a:ext uri="{9D8B030D-6E8A-4147-A177-3AD203B41FA5}">
                      <a16:colId xmlns:a16="http://schemas.microsoft.com/office/drawing/2014/main" val="135116663"/>
                    </a:ext>
                  </a:extLst>
                </a:gridCol>
              </a:tblGrid>
              <a:tr h="67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550"/>
                        <a:t>Term</a:t>
                      </a:r>
                      <a:endParaRPr lang="ko-KR" altLang="en-US" sz="35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550"/>
                        <a:t>Document_ids</a:t>
                      </a:r>
                      <a:endParaRPr lang="ko-KR" altLang="en-US" sz="35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36013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I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1, 2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082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love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1, 2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22414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dog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3218"/>
                  </a:ext>
                </a:extLst>
              </a:tr>
              <a:tr h="362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cat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87061"/>
                  </a:ext>
                </a:extLst>
              </a:tr>
            </a:tbl>
          </a:graphicData>
        </a:graphic>
      </p:graphicFrame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A24B4C09-CFD6-497C-AFCA-166CB045D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36862"/>
              </p:ext>
            </p:extLst>
          </p:nvPr>
        </p:nvGraphicFramePr>
        <p:xfrm>
          <a:off x="10565542" y="5680507"/>
          <a:ext cx="6620720" cy="175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360">
                  <a:extLst>
                    <a:ext uri="{9D8B030D-6E8A-4147-A177-3AD203B41FA5}">
                      <a16:colId xmlns:a16="http://schemas.microsoft.com/office/drawing/2014/main" val="786994636"/>
                    </a:ext>
                  </a:extLst>
                </a:gridCol>
                <a:gridCol w="3310360">
                  <a:extLst>
                    <a:ext uri="{9D8B030D-6E8A-4147-A177-3AD203B41FA5}">
                      <a16:colId xmlns:a16="http://schemas.microsoft.com/office/drawing/2014/main" val="1777845976"/>
                    </a:ext>
                  </a:extLst>
                </a:gridCol>
              </a:tblGrid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Term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Document_ids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5414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 male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1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07121"/>
                  </a:ext>
                </a:extLst>
              </a:tr>
              <a:tr h="559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  female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99998"/>
                  </a:ext>
                </a:extLst>
              </a:tr>
            </a:tbl>
          </a:graphicData>
        </a:graphic>
      </p:graphicFrame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0B7C55A-26ED-44BA-A51F-ED5922A08613}"/>
              </a:ext>
            </a:extLst>
          </p:cNvPr>
          <p:cNvSpPr/>
          <p:nvPr/>
        </p:nvSpPr>
        <p:spPr>
          <a:xfrm>
            <a:off x="10122242" y="2610624"/>
            <a:ext cx="7766612" cy="5185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5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216</Words>
  <Application>Microsoft Office PowerPoint</Application>
  <PresentationFormat>사용자 지정</PresentationFormat>
  <Paragraphs>88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4</cp:revision>
  <dcterms:created xsi:type="dcterms:W3CDTF">2022-04-17T20:26:43Z</dcterms:created>
  <dcterms:modified xsi:type="dcterms:W3CDTF">2022-04-17T20:49:31Z</dcterms:modified>
</cp:coreProperties>
</file>