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889" r:id="rId2"/>
    <p:sldId id="1850" r:id="rId3"/>
    <p:sldId id="1904" r:id="rId4"/>
    <p:sldId id="1905" r:id="rId5"/>
    <p:sldId id="1907" r:id="rId6"/>
    <p:sldId id="1908" r:id="rId7"/>
    <p:sldId id="1909" r:id="rId8"/>
    <p:sldId id="1910" r:id="rId9"/>
    <p:sldId id="1916" r:id="rId10"/>
    <p:sldId id="1911" r:id="rId11"/>
    <p:sldId id="1912" r:id="rId12"/>
    <p:sldId id="1915" r:id="rId13"/>
    <p:sldId id="1913" r:id="rId14"/>
    <p:sldId id="1914" r:id="rId15"/>
    <p:sldId id="82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2" name="Athene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DDDDDD"/>
    <a:srgbClr val="FF7C80"/>
    <a:srgbClr val="FF0000"/>
    <a:srgbClr val="FEBAB8"/>
    <a:srgbClr val="FFFF99"/>
    <a:srgbClr val="FF5757"/>
    <a:srgbClr val="DFE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024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998314A4-7FB8-410C-9B09-E33ABE8731E3}" type="datetimeFigureOut">
              <a:rPr lang="zh-CN" altLang="en-US"/>
              <a:t>2017/11/14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DA86A4-0075-4455-BD2E-BCB4AAD1240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5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6A4FEC-2F14-4071-A641-64D10EE4FB1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1664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5F256-3C04-48F0-97C5-25E13E826FE8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6F71E-03EE-428C-B3E4-D86F3BBE65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9E68-E5DE-4F10-9A75-41768B236ABD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3800C-CA24-48F7-B8AA-2F102A6095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BBA05-CC24-44B5-AD62-BB6024C8EC46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C2328-383C-49C8-A717-AD6D39CD46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0"/>
            <a:ext cx="5688013" cy="7985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671638"/>
            <a:ext cx="7921625" cy="41338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525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zh-CN"/>
              <a:t>page </a:t>
            </a:r>
            <a:fld id="{35A88F92-37C9-4BA8-AA5C-EB15ED5B552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217443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p"/>
              <a:defRPr sz="240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20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48488" y="6264275"/>
            <a:ext cx="1017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6C72183-3157-4C1F-9868-9115DD1C8F5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10640-18B0-492E-B231-304AEAE19234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A6524-7AFF-4211-9CC7-0BDE09B7890B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B2D99-E77C-4563-B4F6-1DF82715B6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4622-0F3A-4ABC-9D4A-7625A963FF9A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9679-AC39-4824-BF35-CCBB9C369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B9DC-CE35-4859-9EC3-108246FD986D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C097E-3D5D-40B2-91E9-B4754DFC0A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4A020-1323-47CB-BF5A-B69A5B464FB6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E09F7-4042-47DC-B35D-2F034678B4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A5214-3C58-4FCC-A904-3473BADE2E23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3233-C11E-435B-A7D5-AACFEFDFDA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8516-C65C-4168-846B-F2BC99456FEB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C39B-2B7F-4135-8429-25FCD54A6C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8F386-7278-45DB-BE4B-639D7FD0DEC7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CB198-9B46-44D8-9840-DDB4CDFB8F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BDDE97F-4D7E-42FE-9B5C-EB08B37C2AC2}" type="datetime1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8DD064-BA8D-40B7-B316-F5840ECFA2D4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237722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Lab5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3169310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重点讲解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1691680" y="3961398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记忆游戏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10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重点讲解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52736"/>
            <a:ext cx="859028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EPC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（很多人操心过多）：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例外与中断是需要软件、硬件一起配合完成的工作。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硬件只用做好本职工作。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就是记录当前发生例外的指令的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软件自行决定怎么返回。如果软件碰到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syscall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，再执行完例外处理程序后，还是坚决认定返回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的原值，那就是软件人员的锅。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11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重点讲解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52736"/>
            <a:ext cx="8590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例外优先级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（很多人在此处晕了会）：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指令发生例外：根据精确例外，最早的指令先报出。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指令触发多个例外条件。文档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A05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给出的例外优先级，是针对同一指令的。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" y="3423959"/>
            <a:ext cx="912683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12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重点讲解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52736"/>
            <a:ext cx="859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例外或中断发生在延迟槽？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例外或中断后的第一条指令是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store,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报出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外时，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对外发出了吗？</a:t>
            </a:r>
          </a:p>
        </p:txBody>
      </p:sp>
      <p:sp>
        <p:nvSpPr>
          <p:cNvPr id="6" name="矩形 5"/>
          <p:cNvSpPr/>
          <p:nvPr/>
        </p:nvSpPr>
        <p:spPr>
          <a:xfrm>
            <a:off x="215949" y="3789040"/>
            <a:ext cx="859028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课外思考（</a:t>
            </a:r>
            <a:r>
              <a:rPr lang="zh-CN" altLang="en-US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与实验无关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例外的现场保护，谁做？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软件怎么查询是什么例外？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个硬件中断，不够用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3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237722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Lab5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3169310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重点讲解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1691680" y="3961398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记忆游戏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14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记忆游戏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52736"/>
            <a:ext cx="8590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程序编写的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展示一组点亮顺序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使用键盘按键复现点亮顺序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计算得分，使用数码管展示。</a:t>
            </a:r>
          </a:p>
        </p:txBody>
      </p:sp>
    </p:spTree>
    <p:extLst>
      <p:ext uri="{BB962C8B-B14F-4D97-AF65-F5344CB8AC3E}">
        <p14:creationId xmlns:p14="http://schemas.microsoft.com/office/powerpoint/2010/main" val="22878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9955" y="1572260"/>
            <a:ext cx="7679055" cy="3802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5195" tIns="39101" rIns="75195" bIns="39101" anchor="ctr"/>
          <a:lstStyle>
            <a:defPPr>
              <a:defRPr lang="zh-CN"/>
            </a:defPPr>
            <a:lvl1pPr defTabSz="448945">
              <a:lnSpc>
                <a:spcPct val="2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263525" algn="l"/>
                <a:tab pos="528320" algn="l"/>
                <a:tab pos="793750" algn="l"/>
                <a:tab pos="1058545" algn="l"/>
                <a:tab pos="1323975" algn="l"/>
                <a:tab pos="1588770" algn="l"/>
                <a:tab pos="1854200" algn="l"/>
                <a:tab pos="2118995" algn="l"/>
                <a:tab pos="2384425" algn="l"/>
                <a:tab pos="2649220" algn="l"/>
                <a:tab pos="2914650" algn="l"/>
                <a:tab pos="3179445" algn="l"/>
                <a:tab pos="3444875" algn="l"/>
                <a:tab pos="3709670" algn="l"/>
                <a:tab pos="3975100" algn="l"/>
                <a:tab pos="4239895" algn="l"/>
                <a:tab pos="4505325" algn="l"/>
                <a:tab pos="4770120" algn="l"/>
                <a:tab pos="5035550" algn="l"/>
                <a:tab pos="5300345" algn="l"/>
              </a:tabLst>
              <a:defRPr sz="2400" spc="3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000" dirty="0">
                <a:solidFill>
                  <a:srgbClr val="C00000"/>
                </a:solidFill>
              </a:rPr>
              <a:t>谢谢！</a:t>
            </a:r>
          </a:p>
          <a:p>
            <a:endParaRPr lang="zh-CN" alt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2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任务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124744"/>
            <a:ext cx="85902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实现以下例外：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断点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地址错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整型溢出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以下中断：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时钟中断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硬件中断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软件中断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例外与中断的区别：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1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3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任务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124744"/>
            <a:ext cx="8590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需要实现的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大家都要用：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cause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地址错：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Badvaddr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任务书里漏写了，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A05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文档里有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时钟中断：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需要实现的指令：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MTC0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MFC0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ERET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9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1691680" y="2377222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en-US" altLang="zh-CN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Lab5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1691680" y="3169310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重点讲解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1691680" y="3961398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记忆游戏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0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5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重点讲解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52736"/>
            <a:ext cx="859028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整型溢出例外：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会产生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addiu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不会产生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地址错：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地址错、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地址错、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取指地址错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保留指令：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取回的指令是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32bit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数，译码发现不属于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实现的指令，就要报保留指令例外。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所以控制信号，不能用少的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判断。如下，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指令译码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5" y="4815439"/>
            <a:ext cx="6819048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6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重点讲解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52736"/>
            <a:ext cx="85902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每两拍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count_step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也应清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时钟中断：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Cause.TI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count==compare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时置上，在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mtc0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时清掉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时钟中断复用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HW_INT5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casue.IP7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6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7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重点讲解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52736"/>
            <a:ext cx="859028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A05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文档里关于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寄存器的描写：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位固定为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文档描写有误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属性针对软件而言的。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MTC0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是写，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是读。文档未列出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硬件自行修改属性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，这是我们结构设计重点关注的点。比如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status.EXL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位是软件可读写，硬件也会自行修改。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61" y="2943744"/>
            <a:ext cx="7704856" cy="33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8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重点讲解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49" y="1052736"/>
            <a:ext cx="85902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精确例外：</a:t>
            </a: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之前的指令都执行完毕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发生例外的指令及后续指令都未修改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例外硬件处理步骤（三步）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：例外发生处置上标记位。（例外发生处可能多种多样）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传递：例外传递到固定地方。（建议例外汇聚到一个点，一起报出）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出：例外报出。（汇聚点修改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寄存器，修改取指级的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中断处理：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标记：标记到流水线的某条有效指令上。（关键在于获得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传递：传递到汇聚点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出：同例外一样的报出。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5868144" y="62373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1000" dirty="0">
                <a:latin typeface="Myriad Pro" pitchFamily="34" charset="0"/>
                <a:ea typeface="宋体" panose="02010600030101010101" pitchFamily="2" charset="-122"/>
              </a:rPr>
              <a:t>page </a:t>
            </a:r>
            <a:fld id="{DEF6ED74-C208-48D5-8DB5-1FD5D1EF4798}" type="slidenum">
              <a:rPr lang="en-US" altLang="zh-CN" sz="1000" dirty="0">
                <a:latin typeface="Myriad Pro" pitchFamily="34" charset="0"/>
                <a:ea typeface="宋体" panose="02010600030101010101" pitchFamily="2" charset="-122"/>
              </a:rPr>
              <a:t>9</a:t>
            </a:fld>
            <a:endParaRPr lang="en-US" altLang="zh-CN" sz="1000" dirty="0">
              <a:latin typeface="Myriad Pro" pitchFamily="34" charset="0"/>
              <a:ea typeface="宋体" panose="02010600030101010101" pitchFamily="2" charset="-122"/>
            </a:endParaRPr>
          </a:p>
        </p:txBody>
      </p:sp>
      <p:sp>
        <p:nvSpPr>
          <p:cNvPr id="24577" name="矩形 1"/>
          <p:cNvSpPr/>
          <p:nvPr/>
        </p:nvSpPr>
        <p:spPr>
          <a:xfrm>
            <a:off x="215949" y="345908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重点讲解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49087"/>
            <a:ext cx="7785796" cy="58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t">
        <a:spAutoFit/>
      </a:bodyPr>
      <a:lstStyle>
        <a:defPPr indent="304800" eaLnBrk="0" hangingPunct="0">
          <a:lnSpc>
            <a:spcPts val="1875"/>
          </a:lnSpc>
          <a:defRPr sz="12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680</Words>
  <Application>Microsoft Office PowerPoint</Application>
  <PresentationFormat>全屏显示(4:3)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Myriad Pro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sks</dc:creator>
  <cp:lastModifiedBy>xjz</cp:lastModifiedBy>
  <cp:revision>1891</cp:revision>
  <dcterms:created xsi:type="dcterms:W3CDTF">2010-12-30T23:24:00Z</dcterms:created>
  <dcterms:modified xsi:type="dcterms:W3CDTF">2017-11-14T05:23:35Z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