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944" r:id="rId2"/>
    <p:sldId id="1889" r:id="rId3"/>
    <p:sldId id="1850" r:id="rId4"/>
    <p:sldId id="1917" r:id="rId5"/>
    <p:sldId id="1918" r:id="rId6"/>
    <p:sldId id="1919" r:id="rId7"/>
    <p:sldId id="1904" r:id="rId8"/>
    <p:sldId id="1920" r:id="rId9"/>
    <p:sldId id="1921" r:id="rId10"/>
    <p:sldId id="1922" r:id="rId11"/>
    <p:sldId id="1923" r:id="rId12"/>
    <p:sldId id="1924" r:id="rId13"/>
    <p:sldId id="1925" r:id="rId14"/>
    <p:sldId id="1926" r:id="rId15"/>
    <p:sldId id="1927" r:id="rId16"/>
    <p:sldId id="1928" r:id="rId17"/>
    <p:sldId id="1929" r:id="rId18"/>
    <p:sldId id="1930" r:id="rId19"/>
    <p:sldId id="1931" r:id="rId20"/>
    <p:sldId id="1932" r:id="rId21"/>
    <p:sldId id="1933" r:id="rId22"/>
    <p:sldId id="1934" r:id="rId23"/>
    <p:sldId id="1935" r:id="rId24"/>
    <p:sldId id="1936" r:id="rId25"/>
    <p:sldId id="1937" r:id="rId26"/>
    <p:sldId id="1938" r:id="rId27"/>
    <p:sldId id="1939" r:id="rId28"/>
    <p:sldId id="1940" r:id="rId29"/>
    <p:sldId id="1941" r:id="rId30"/>
    <p:sldId id="1942" r:id="rId31"/>
    <p:sldId id="82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2" name="Athene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DDDDDD"/>
    <a:srgbClr val="FF7C80"/>
    <a:srgbClr val="FF0000"/>
    <a:srgbClr val="FEBAB8"/>
    <a:srgbClr val="FFFF99"/>
    <a:srgbClr val="FF5757"/>
    <a:srgbClr val="DFE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02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98314A4-7FB8-410C-9B09-E33ABE8731E3}" type="datetimeFigureOut">
              <a:rPr lang="zh-CN" altLang="en-US"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DA86A4-0075-4455-BD2E-BCB4AAD1240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5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6A4FEC-2F14-4071-A641-64D10EE4FB1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1664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F256-3C04-48F0-97C5-25E13E826FE8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F71E-03EE-428C-B3E4-D86F3BBE65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9E68-E5DE-4F10-9A75-41768B236ABD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3800C-CA24-48F7-B8AA-2F102A6095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BBA05-CC24-44B5-AD62-BB6024C8EC46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C2328-383C-49C8-A717-AD6D39CD4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5688013" cy="7985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671638"/>
            <a:ext cx="7921625" cy="41338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525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zh-CN"/>
              <a:t>page </a:t>
            </a:r>
            <a:fld id="{35A88F92-37C9-4BA8-AA5C-EB15ED5B552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217443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 sz="240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0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48488" y="6264275"/>
            <a:ext cx="1017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6C72183-3157-4C1F-9868-9115DD1C8F5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10640-18B0-492E-B231-304AEAE19234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6524-7AFF-4211-9CC7-0BDE09B7890B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B2D99-E77C-4563-B4F6-1DF82715B6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4622-0F3A-4ABC-9D4A-7625A963FF9A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9679-AC39-4824-BF35-CCBB9C369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B9DC-CE35-4859-9EC3-108246FD986D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097E-3D5D-40B2-91E9-B4754DFC0A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A020-1323-47CB-BF5A-B69A5B464FB6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E09F7-4042-47DC-B35D-2F034678B4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214-3C58-4FCC-A904-3473BADE2E23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3233-C11E-435B-A7D5-AACFEFDFDA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8516-C65C-4168-846B-F2BC99456FEB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C39B-2B7F-4135-8429-25FCD54A6C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8F386-7278-45DB-BE4B-639D7FD0DEC7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CB198-9B46-44D8-9840-DDB4CDFB8F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BDDE97F-4D7E-42FE-9B5C-EB08B37C2AC2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8DD064-BA8D-40B7-B316-F5840ECFA2D4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3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6.vsd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7.vsdx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__2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答疑总结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185" y="746018"/>
            <a:ext cx="859028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badvaddr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EPC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是例外指令的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badvaddr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是地址错例外对外请求的地址。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对取指地址错，两者是一样的。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目标非对齐：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指令本身不会产生例外，跳过去就执行完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了，所以目标非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是目标的地址，所以指令序列：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t0;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syscall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报出的是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syscall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没有延迟槽：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指令序列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eret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报出的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返回的地址非对齐例外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请注意环境版本：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ucas_CDE_v0.3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请提高自己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不要单纯依赖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请主动去阅读 测试程序的源码和反汇编；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请主动观察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confreg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里的信号，如数码管、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灯寄存器；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请尝试写一些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testbench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的激励，不要畏惧。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9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172915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Lab6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252123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握手的必要性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313326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705770" y="410541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1730959" y="489750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2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11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36778"/>
              </p:ext>
            </p:extLst>
          </p:nvPr>
        </p:nvGraphicFramePr>
        <p:xfrm>
          <a:off x="611560" y="2894268"/>
          <a:ext cx="8028384" cy="3343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379"/>
                <a:gridCol w="698050"/>
                <a:gridCol w="1280303"/>
                <a:gridCol w="5238652"/>
              </a:tblGrid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信号</a:t>
                      </a:r>
                      <a:endParaRPr lang="zh-C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位宽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方向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功能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clk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时钟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master—&gt;slave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请求信号，为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时有读写请求，为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时无读写请求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master—&gt;slave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该次请求是写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[1:0]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master—&gt;slave</a:t>
                      </a:r>
                      <a:endParaRPr lang="zh-CN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该次请求传输的字节数，</a:t>
                      </a:r>
                      <a:r>
                        <a:rPr lang="en-US" sz="1400">
                          <a:effectLst/>
                        </a:rPr>
                        <a:t>0: 1byte</a:t>
                      </a:r>
                      <a:r>
                        <a:rPr lang="zh-CN" sz="1400">
                          <a:effectLst/>
                        </a:rPr>
                        <a:t>；</a:t>
                      </a:r>
                      <a:r>
                        <a:rPr lang="en-US" sz="1400">
                          <a:effectLst/>
                        </a:rPr>
                        <a:t>1: 2bytes</a:t>
                      </a:r>
                      <a:r>
                        <a:rPr lang="zh-CN" sz="1400">
                          <a:effectLst/>
                        </a:rPr>
                        <a:t>；</a:t>
                      </a:r>
                      <a:r>
                        <a:rPr lang="en-US" sz="1400">
                          <a:effectLst/>
                        </a:rPr>
                        <a:t>2: 4bytes</a:t>
                      </a:r>
                      <a:r>
                        <a:rPr lang="zh-CN" sz="1400">
                          <a:effectLst/>
                        </a:rPr>
                        <a:t>。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[31:0]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master—&gt;slave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该次请求的地址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wdata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[31:0]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master—&gt;slave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该次请求的写数据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addr_ok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slave—&gt;master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该次请求的地址传输</a:t>
                      </a:r>
                      <a:r>
                        <a:rPr lang="en-US" sz="1400">
                          <a:effectLst/>
                        </a:rPr>
                        <a:t>OK</a:t>
                      </a:r>
                      <a:r>
                        <a:rPr lang="zh-CN" sz="1400">
                          <a:effectLst/>
                        </a:rPr>
                        <a:t>，读：地址被接收；写：地址和数据被接收</a:t>
                      </a:r>
                      <a:endParaRPr lang="zh-CN" sz="14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data_ok</a:t>
                      </a:r>
                      <a:endParaRPr lang="zh-CN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slave—&gt;master</a:t>
                      </a:r>
                      <a:endParaRPr lang="zh-CN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该次请求的数据传输</a:t>
                      </a: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OK</a:t>
                      </a:r>
                      <a:r>
                        <a:rPr 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，读：数据返回；写：数据写入完成。</a:t>
                      </a:r>
                      <a:endParaRPr lang="zh-CN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rdata</a:t>
                      </a:r>
                      <a:endParaRPr lang="zh-CN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[31:0]</a:t>
                      </a:r>
                      <a:endParaRPr lang="zh-CN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slave—&gt;master</a:t>
                      </a:r>
                      <a:endParaRPr lang="zh-CN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该次请求返回的读数据。</a:t>
                      </a:r>
                      <a:endParaRPr lang="zh-CN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93804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接口增加地址传输握手信号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addr_ok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和数据传输握手信号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data_ok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地址传输：双向握手，</a:t>
            </a:r>
            <a:r>
              <a:rPr lang="en-US" altLang="zh-CN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addr_ok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同时有效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数据传输：单向握手，</a:t>
            </a:r>
            <a:r>
              <a:rPr lang="en-US" altLang="zh-CN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data_ok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有效，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随时可以接受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握手成功只持续一拍。</a:t>
            </a:r>
          </a:p>
        </p:txBody>
      </p:sp>
    </p:spTree>
    <p:extLst>
      <p:ext uri="{BB962C8B-B14F-4D97-AF65-F5344CB8AC3E}">
        <p14:creationId xmlns:p14="http://schemas.microsoft.com/office/powerpoint/2010/main" val="7348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12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38044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接口与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接口的不同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地址为字节寻址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71182"/>
              </p:ext>
            </p:extLst>
          </p:nvPr>
        </p:nvGraphicFramePr>
        <p:xfrm>
          <a:off x="3635896" y="1489430"/>
          <a:ext cx="526796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5267960"/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[1:0]=2’b00</a:t>
                      </a:r>
                      <a:r>
                        <a:rPr lang="zh-CN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时，可能的组合：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226695"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size=2’b00, size=2’b01, size=4’b10,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[1:0]=2’b01</a:t>
                      </a:r>
                      <a:r>
                        <a:rPr lang="zh-CN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时，可能的组合：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226695"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size=2’b00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[1:0]=2’b10</a:t>
                      </a:r>
                      <a:r>
                        <a:rPr lang="zh-CN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时，可能的组合：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226695"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size=2’b00, size=2’b01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[1:0]=2’b11</a:t>
                      </a:r>
                      <a:r>
                        <a:rPr lang="zh-CN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时，可能的组合：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226695"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        size=2’b00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61021"/>
              </p:ext>
            </p:extLst>
          </p:nvPr>
        </p:nvGraphicFramePr>
        <p:xfrm>
          <a:off x="3131840" y="3566661"/>
          <a:ext cx="5781040" cy="2377440"/>
        </p:xfrm>
        <a:graphic>
          <a:graphicData uri="http://schemas.openxmlformats.org/drawingml/2006/table">
            <a:tbl>
              <a:tblPr firstRow="1" firstCol="1" bandRow="1"/>
              <a:tblGrid>
                <a:gridCol w="1833920"/>
                <a:gridCol w="786090"/>
                <a:gridCol w="1053465"/>
                <a:gridCol w="1053465"/>
                <a:gridCol w="1054100"/>
              </a:tblGrid>
              <a:tr h="107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data[31:24]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data[23:16]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data[15:8]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data[7:0]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size=2’b00,addr=2’b00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size=2’b00,addr=2’b01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size=2’b00,addr=2’b10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size=2’b00,addr=2’b11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size=2’b01,addr=2’b00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size=2’b01,addr=2’b10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71725" algn="l"/>
                          <a:tab pos="2428875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size=2’b10,addr=2’b00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valid</a:t>
                      </a:r>
                      <a:endParaRPr lang="zh-CN" sz="10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13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38044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一次读时序图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99792" y="13969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94049"/>
              </p:ext>
            </p:extLst>
          </p:nvPr>
        </p:nvGraphicFramePr>
        <p:xfrm>
          <a:off x="2332685" y="1568638"/>
          <a:ext cx="6494854" cy="46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4" imgW="5495996" imgH="3924294" progId="Visio.Drawing.15">
                  <p:embed/>
                </p:oleObj>
              </mc:Choice>
              <mc:Fallback>
                <p:oleObj name="Visio" r:id="rId4" imgW="5495996" imgH="39242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685" y="1568638"/>
                        <a:ext cx="6494854" cy="46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14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38044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一次写时序图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1967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740984"/>
              </p:ext>
            </p:extLst>
          </p:nvPr>
        </p:nvGraphicFramePr>
        <p:xfrm>
          <a:off x="2051720" y="1305951"/>
          <a:ext cx="6671840" cy="493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4" imgW="5514892" imgH="4067089" progId="Visio.Drawing.15">
                  <p:embed/>
                </p:oleObj>
              </mc:Choice>
              <mc:Fallback>
                <p:oleObj name="Visio" r:id="rId4" imgW="5514892" imgH="40670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305951"/>
                        <a:ext cx="6671840" cy="493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15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473513" y="746018"/>
            <a:ext cx="389833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连续写读时序图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dirty="0" smtClean="0"/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dirty="0" smtClean="0"/>
              <a:t>slave</a:t>
            </a:r>
            <a:r>
              <a:rPr lang="zh-CN" altLang="zh-CN" dirty="0"/>
              <a:t>返回的</a:t>
            </a:r>
            <a:r>
              <a:rPr lang="en-US" altLang="zh-CN" dirty="0" err="1" smtClean="0"/>
              <a:t>data_ok</a:t>
            </a:r>
            <a:r>
              <a:rPr lang="zh-CN" altLang="en-US" dirty="0" smtClean="0"/>
              <a:t>必须</a:t>
            </a:r>
            <a:r>
              <a:rPr lang="zh-CN" altLang="zh-CN" dirty="0" smtClean="0"/>
              <a:t>顺序返回的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 smtClean="0"/>
              <a:t>可能出现多次地址握手后，才会出线数据握手。</a:t>
            </a:r>
            <a:r>
              <a:rPr lang="pl-PL" altLang="zh-CN" sz="1600" dirty="0" smtClean="0"/>
              <a:t>addr_ok-</a:t>
            </a:r>
            <a:r>
              <a:rPr lang="pl-PL" altLang="zh-CN" sz="1600" dirty="0"/>
              <a:t>&gt;addr_ok-&gt;addr_ok-&gt;addr_ok-&gt;…-&gt;</a:t>
            </a:r>
            <a:r>
              <a:rPr lang="pl-PL" altLang="zh-CN" sz="1600" dirty="0" smtClean="0"/>
              <a:t>data_ok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此时数据握手是对应第一次的传输。</a:t>
            </a:r>
            <a:endParaRPr lang="en-US" altLang="zh-CN" sz="1600" dirty="0" smtClean="0"/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master</a:t>
            </a:r>
            <a:r>
              <a:rPr lang="zh-CN" altLang="en-US" sz="1600" dirty="0"/>
              <a:t>端避免这一情况的出现可以通过拉低</a:t>
            </a:r>
            <a:r>
              <a:rPr lang="en-US" altLang="zh-CN" sz="1600" dirty="0" err="1"/>
              <a:t>req</a:t>
            </a:r>
            <a:r>
              <a:rPr lang="zh-CN" altLang="en-US" sz="1600" dirty="0" smtClean="0"/>
              <a:t>信号。</a:t>
            </a:r>
            <a:endParaRPr lang="en-US" altLang="zh-CN" sz="1600" dirty="0" smtClean="0"/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slave</a:t>
            </a:r>
            <a:r>
              <a:rPr lang="zh-CN" altLang="en-US" sz="1600" dirty="0"/>
              <a:t>避免这一情况的出现可以通过拉低</a:t>
            </a:r>
            <a:r>
              <a:rPr lang="en-US" altLang="zh-CN" sz="1600" dirty="0" err="1" smtClean="0"/>
              <a:t>addr_ok</a:t>
            </a:r>
            <a:endParaRPr lang="en-US" altLang="zh-CN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75656" y="16334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245155" y="1330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69370"/>
              </p:ext>
            </p:extLst>
          </p:nvPr>
        </p:nvGraphicFramePr>
        <p:xfrm>
          <a:off x="3424824" y="976605"/>
          <a:ext cx="5718790" cy="530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4267225" imgH="3971803" progId="Visio.Drawing.15">
                  <p:embed/>
                </p:oleObj>
              </mc:Choice>
              <mc:Fallback>
                <p:oleObj name="Visio" r:id="rId3" imgW="4267225" imgH="3971803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824" y="976605"/>
                        <a:ext cx="5718790" cy="5309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5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16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24544" y="936288"/>
            <a:ext cx="4104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连续读写时序图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zh-CN" dirty="0"/>
              <a:t>当</a:t>
            </a:r>
            <a:r>
              <a:rPr lang="en-US" altLang="zh-CN" dirty="0" err="1"/>
              <a:t>addr_ok</a:t>
            </a:r>
            <a:r>
              <a:rPr lang="zh-CN" altLang="zh-CN" dirty="0"/>
              <a:t>和</a:t>
            </a:r>
            <a:r>
              <a:rPr lang="en-US" altLang="zh-CN" dirty="0" err="1"/>
              <a:t>data_ok</a:t>
            </a:r>
            <a:r>
              <a:rPr lang="zh-CN" altLang="zh-CN" dirty="0"/>
              <a:t>同时有效时，是针对不同请求的握手</a:t>
            </a: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27784" y="9545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51620"/>
              </p:ext>
            </p:extLst>
          </p:nvPr>
        </p:nvGraphicFramePr>
        <p:xfrm>
          <a:off x="3276236" y="938044"/>
          <a:ext cx="5856676" cy="528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4476699" imgH="4038476" progId="Visio.Drawing.15">
                  <p:embed/>
                </p:oleObj>
              </mc:Choice>
              <mc:Fallback>
                <p:oleObj name="Visio" r:id="rId4" imgW="4476699" imgH="403847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236" y="938044"/>
                        <a:ext cx="5856676" cy="5282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5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172915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Lab6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252123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握手的必要性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313326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705770" y="410541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1730959" y="489750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18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81767"/>
            <a:ext cx="85902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AMBA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总线中更高性能的总线接口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主要特性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读操作，分为：地址传输和数据传输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写操作，分为：地址传输、数据传输和响应传输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读写操作完全分开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个通道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读操作占用两个，写操作占用另外三个通道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每个通道有自己的握手信号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1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19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" y="1628800"/>
            <a:ext cx="8968464" cy="4235737"/>
          </a:xfrm>
        </p:spPr>
      </p:pic>
      <p:sp>
        <p:nvSpPr>
          <p:cNvPr id="8" name="矩形 7"/>
          <p:cNvSpPr/>
          <p:nvPr/>
        </p:nvSpPr>
        <p:spPr>
          <a:xfrm>
            <a:off x="86176" y="1052736"/>
            <a:ext cx="85902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两个读通道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6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172915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Lab6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252123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握手的必要性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313326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705770" y="410541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1730959" y="489750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20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176" y="1052736"/>
            <a:ext cx="85902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8967" y="1634383"/>
            <a:ext cx="6563393" cy="45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0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21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28936" y="2477864"/>
          <a:ext cx="7731496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60"/>
                <a:gridCol w="765447"/>
                <a:gridCol w="1754833"/>
                <a:gridCol w="4104456"/>
              </a:tblGrid>
              <a:tr h="221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宽度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</a:t>
                      </a:r>
                      <a:r>
                        <a:rPr lang="en-US" altLang="zh-CN" dirty="0" err="1" smtClean="0"/>
                        <a:t>mster</a:t>
                      </a:r>
                      <a:r>
                        <a:rPr lang="en-US" altLang="zh-CN" dirty="0" smtClean="0"/>
                        <a:t>/slave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时钟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hresetn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</a:t>
                      </a:r>
                      <a:r>
                        <a:rPr lang="en-US" altLang="zh-CN" dirty="0" err="1" smtClean="0"/>
                        <a:t>mster</a:t>
                      </a:r>
                      <a:r>
                        <a:rPr lang="en-US" altLang="zh-CN" dirty="0" smtClean="0"/>
                        <a:t>/slave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复位信号，低电平有效</a:t>
                      </a:r>
                      <a:endParaRPr lang="zh-CN" altLang="en-US" dirty="0"/>
                    </a:p>
                  </a:txBody>
                  <a:tcPr/>
                </a:tc>
              </a:tr>
              <a:tr h="332720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读地址握手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读请求地址有效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从设备准备好，已接受读地址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读数据握手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—&gt;mater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从设备返回数据，读数据有效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rready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—&gt;slave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主设备准备好，已接受返回的读数据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15949" y="1052736"/>
            <a:ext cx="85902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接口信号：写地址以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开头，写数据以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开头，写响应以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读地址以</a:t>
            </a:r>
            <a:r>
              <a:rPr lang="en-US" altLang="zh-CN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 读数据以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时钟复位 与 握手信号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7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22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5576" y="1772816"/>
          <a:ext cx="7731496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60"/>
                <a:gridCol w="765447"/>
                <a:gridCol w="1754833"/>
                <a:gridCol w="4104456"/>
              </a:tblGrid>
              <a:tr h="221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宽度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32720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写地址握手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awvalid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写请求地址有效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awready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从设备准备好，已接受写地址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写数据握手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写数据有效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wready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从设备准备好，已接受写数据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写响应握手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从设备回应写结果，写回应有效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bready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主设备准备好，已接受写回应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15949" y="1052736"/>
            <a:ext cx="85902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时钟复位 与 握手信号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23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949" y="1052736"/>
            <a:ext cx="85902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握手信号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07541"/>
            <a:ext cx="42005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89" y="1625371"/>
            <a:ext cx="4057650" cy="2085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52" y="1625371"/>
            <a:ext cx="4219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24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949" y="1052736"/>
            <a:ext cx="85902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握手依赖关系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511644"/>
            <a:ext cx="5328592" cy="19598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5949" y="3429000"/>
            <a:ext cx="85902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写通道握手依赖关系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005064"/>
            <a:ext cx="6237000" cy="187220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712656" y="1696310"/>
            <a:ext cx="693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388424" y="1511644"/>
            <a:ext cx="6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316416" y="2020198"/>
            <a:ext cx="896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388424" y="1835532"/>
            <a:ext cx="6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必须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712656" y="2020198"/>
            <a:ext cx="603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25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949" y="1052736"/>
            <a:ext cx="85902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读操作时序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37668"/>
            <a:ext cx="8477391" cy="3507556"/>
          </a:xfrm>
        </p:spPr>
      </p:pic>
    </p:spTree>
    <p:extLst>
      <p:ext uri="{BB962C8B-B14F-4D97-AF65-F5344CB8AC3E}">
        <p14:creationId xmlns:p14="http://schemas.microsoft.com/office/powerpoint/2010/main" val="13571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26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949" y="1052736"/>
            <a:ext cx="85902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操作时序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936667" cy="4422794"/>
          </a:xfrm>
        </p:spPr>
      </p:pic>
    </p:spTree>
    <p:extLst>
      <p:ext uri="{BB962C8B-B14F-4D97-AF65-F5344CB8AC3E}">
        <p14:creationId xmlns:p14="http://schemas.microsoft.com/office/powerpoint/2010/main" val="14632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27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83786"/>
            <a:ext cx="7724083" cy="418863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19025" y="835448"/>
            <a:ext cx="85902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红色为重点关注，黑色有固定值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6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28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AXI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9025" y="835448"/>
            <a:ext cx="85902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红色为重点关注，黑色有固定值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4" y="1274016"/>
            <a:ext cx="7200800" cy="51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172915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Lab6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252123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握手的必要性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313326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705770" y="410541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1730959" y="489750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2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3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124744"/>
            <a:ext cx="859028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第一周，类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接口到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接口的转换桥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第二周，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顶层修改为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完成功能测试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完成电子表运行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今天下午发布的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lab6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任务书是草稿，后续发布正式版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1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30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第一阶段任务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29694" y="975294"/>
            <a:ext cx="53617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2x1: </a:t>
            </a:r>
            <a:r>
              <a:rPr lang="zh-CN" altLang="en-US" sz="16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到一个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桥，</a:t>
            </a:r>
            <a:endParaRPr lang="en-US" altLang="zh-CN" sz="1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仲裁：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374780"/>
              </p:ext>
            </p:extLst>
          </p:nvPr>
        </p:nvGraphicFramePr>
        <p:xfrm>
          <a:off x="4772642" y="116632"/>
          <a:ext cx="4371358" cy="620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4" imgW="3800498" imgH="5419726" progId="Visio.Drawing.15">
                  <p:embed/>
                </p:oleObj>
              </mc:Choice>
              <mc:Fallback>
                <p:oleObj name="Visio" r:id="rId4" imgW="3800498" imgH="541972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642" y="116632"/>
                        <a:ext cx="4371358" cy="6207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9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9955" y="1572260"/>
            <a:ext cx="7679055" cy="3802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5195" tIns="39101" rIns="75195" bIns="39101" anchor="ctr"/>
          <a:lstStyle>
            <a:defPPr>
              <a:defRPr lang="zh-CN"/>
            </a:defPPr>
            <a:lvl1pPr defTabSz="448945">
              <a:lnSpc>
                <a:spcPct val="2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263525" algn="l"/>
                <a:tab pos="528320" algn="l"/>
                <a:tab pos="793750" algn="l"/>
                <a:tab pos="1058545" algn="l"/>
                <a:tab pos="1323975" algn="l"/>
                <a:tab pos="1588770" algn="l"/>
                <a:tab pos="1854200" algn="l"/>
                <a:tab pos="2118995" algn="l"/>
                <a:tab pos="2384425" algn="l"/>
                <a:tab pos="2649220" algn="l"/>
                <a:tab pos="2914650" algn="l"/>
                <a:tab pos="3179445" algn="l"/>
                <a:tab pos="3444875" algn="l"/>
                <a:tab pos="3709670" algn="l"/>
                <a:tab pos="3975100" algn="l"/>
                <a:tab pos="4239895" algn="l"/>
                <a:tab pos="4505325" algn="l"/>
                <a:tab pos="4770120" algn="l"/>
                <a:tab pos="5035550" algn="l"/>
                <a:tab pos="5300345" algn="l"/>
              </a:tabLst>
              <a:defRPr sz="2400" spc="3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000" dirty="0">
                <a:solidFill>
                  <a:srgbClr val="C00000"/>
                </a:solidFill>
              </a:rPr>
              <a:t>谢谢！</a:t>
            </a:r>
          </a:p>
          <a:p>
            <a:endParaRPr lang="zh-CN" alt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4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任务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第一阶段任务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24544" y="879780"/>
            <a:ext cx="8590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接口到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接口的转换桥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黄色部分为需要实现的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其他部分由我们提供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7584" y="20019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81208"/>
              </p:ext>
            </p:extLst>
          </p:nvPr>
        </p:nvGraphicFramePr>
        <p:xfrm>
          <a:off x="4772642" y="116632"/>
          <a:ext cx="4371358" cy="620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3800498" imgH="5419726" progId="Visio.Drawing.15">
                  <p:embed/>
                </p:oleObj>
              </mc:Choice>
              <mc:Fallback>
                <p:oleObj name="Visio" r:id="rId4" imgW="3800498" imgH="54197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642" y="116632"/>
                        <a:ext cx="4371358" cy="6207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1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5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任务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第二阶段任务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24544" y="879780"/>
            <a:ext cx="381889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顶层修改为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黄色部分为需要实现的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内部可以使用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接口转换</a:t>
            </a:r>
            <a:endParaRPr lang="zh-CN" altLang="en-US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7584" y="20019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7864" y="13303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342421"/>
              </p:ext>
            </p:extLst>
          </p:nvPr>
        </p:nvGraphicFramePr>
        <p:xfrm>
          <a:off x="3494346" y="345908"/>
          <a:ext cx="5658628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6600864" imgH="6867650" progId="Visio.Drawing.15">
                  <p:embed/>
                </p:oleObj>
              </mc:Choice>
              <mc:Fallback>
                <p:oleObj name="Visio" r:id="rId4" imgW="6600864" imgH="68676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346" y="345908"/>
                        <a:ext cx="5658628" cy="5904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172915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Lab6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252123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握手的必要性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313326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705770" y="410541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1730959" y="489750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6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7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握手的必要性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124744"/>
            <a:ext cx="85902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读写单周期返回的不足：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传输握手：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可协调不同速度的设备间交换数据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：发起请求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：响应请求，返回数据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，哪个是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，哪个是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9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8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握手的必要性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124744"/>
            <a:ext cx="859028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握手分类：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约定握手：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单向握手：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双向握手：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握手一旦成功，只会支持一拍！多个周期看到握手成功，那是针对不同传输的握手！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3274885"/>
            <a:ext cx="778579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目标：你和上海一个同学约好要达成天安门一日游的成绩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约定握手：约好元旦当天一起到天安门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单向握手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：你对同学说：我在北京，你随时到，我随时可以。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双向握手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：你对同学说：我在北京，你到了，在北京住几天，我抽空陪你去。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9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握手的必要性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8" y="1124744"/>
            <a:ext cx="892805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所有传输或直接，或隐含都是有握手的：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单周期返回的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地址传输是单向握手，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随时接受地址请求，片选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置上，就认为握手成功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数据传输时约定握手，约定地址传输下拍数据就返回了。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601" y="3284984"/>
            <a:ext cx="859028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握手分类：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约定握手：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单向握手：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双向握手：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从上到下，握手越来越复杂，所实现的功能却越来越完善。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双向握手可实现约定握手、单向握手的功能。但反之却不然。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4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t">
        <a:spAutoFit/>
      </a:bodyPr>
      <a:lstStyle>
        <a:defPPr indent="304800" eaLnBrk="0" hangingPunct="0">
          <a:lnSpc>
            <a:spcPts val="1875"/>
          </a:lnSpc>
          <a:defRPr sz="12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1418</Words>
  <Application>Microsoft Office PowerPoint</Application>
  <PresentationFormat>全屏显示(4:3)</PresentationFormat>
  <Paragraphs>329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Calibri</vt:lpstr>
      <vt:lpstr>Myriad Pro</vt:lpstr>
      <vt:lpstr>Times New Roman</vt:lpstr>
      <vt:lpstr>Wingdings</vt:lpstr>
      <vt:lpstr>自定义设计方案</vt:lpstr>
      <vt:lpstr>Visio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sks</dc:creator>
  <cp:lastModifiedBy>xjz</cp:lastModifiedBy>
  <cp:revision>1902</cp:revision>
  <dcterms:created xsi:type="dcterms:W3CDTF">2010-12-30T23:24:00Z</dcterms:created>
  <dcterms:modified xsi:type="dcterms:W3CDTF">2017-12-01T10:47:05Z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