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2B_9108E396.xml" ContentType="application/vnd.ms-powerpoint.comments+xml"/>
  <Override PartName="/ppt/comments/modernComment_129_C5078F01.xml" ContentType="application/vnd.ms-powerpoint.comments+xml"/>
  <Override PartName="/ppt/comments/modernComment_108_5040026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95" r:id="rId6"/>
    <p:sldId id="277" r:id="rId7"/>
    <p:sldId id="261" r:id="rId8"/>
    <p:sldId id="299" r:id="rId9"/>
    <p:sldId id="300" r:id="rId10"/>
    <p:sldId id="301" r:id="rId11"/>
    <p:sldId id="297" r:id="rId12"/>
    <p:sldId id="26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1ADCE023-AD5C-57B5-75D4-D8BABB0D72DE}" name="Su, Xiaolu" initials="SX" userId="S::xsu73@gatech.edu::a1fd9adf-f2ab-4de7-acac-7e16d3ddfe34" providerId="AD"/>
  <p188:author id="{90C36EC4-486F-5239-960D-68E88265C4CD}" name="Chen, Jenny X" initials="CX" userId="S::jchen3176@gatech.edu::7fecc22b-e3e9-4866-aab5-fea4548240c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A12FE-FE96-A64B-8D2A-5E10E9C775DA}" v="149" dt="2022-10-31T23:20:29.280"/>
    <p1510:client id="{43B652E8-E366-4D5E-BC8F-35F22A2A2565}" v="1841" dt="2022-10-31T05:17:26.483"/>
    <p1510:client id="{7FF720ED-4392-4D2E-B16E-FB39C1A23083}" v="4" dt="2022-10-31T03:03:22.258"/>
    <p1510:client id="{A3150F8B-93CE-D7D6-0193-A27EDA7A8624}" v="398" dt="2022-10-31T19:55:31.020"/>
    <p1510:client id="{A9724F28-ED5E-45BE-AFB6-30A1908488EF}" v="110" dt="2022-11-01T00:49:19.986"/>
    <p1510:client id="{AAE2831D-6E06-4B03-9068-6C519642B04A}" v="24" dt="2022-11-01T01:46:12.947"/>
    <p1510:client id="{BC7B8678-F59A-44BC-A10E-FA86671EAD00}" v="11" dt="2022-10-31T18:24:53.505"/>
    <p1510:client id="{D69B7C06-DF37-4856-9831-5DE69D3B1FFE}" v="22" dt="2022-11-01T15:49:28.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modernComment_108_5040026C.xml><?xml version="1.0" encoding="utf-8"?>
<p188:cmLst xmlns:a="http://schemas.openxmlformats.org/drawingml/2006/main" xmlns:r="http://schemas.openxmlformats.org/officeDocument/2006/relationships" xmlns:p188="http://schemas.microsoft.com/office/powerpoint/2018/8/main">
  <p188:cm id="{B8790B14-4939-43B1-8763-1BF7F872768E}" authorId="{90C36EC4-486F-5239-960D-68E88265C4CD}" created="2022-10-22T22:12:35.619">
    <pc:sldMkLst xmlns:pc="http://schemas.microsoft.com/office/powerpoint/2013/main/command">
      <pc:docMk/>
      <pc:sldMk cId="1346372204" sldId="264"/>
    </pc:sldMkLst>
    <p188:txBody>
      <a:bodyPr/>
      <a:lstStyle/>
      <a:p>
        <a:r>
          <a:rPr lang="en-US"/>
          <a:t>The team should review 2-3 research articles/papers/Kaggle kernels/ etc. related to your problem statement and then discuss them in your progress report slides and video. Be sure to cite the reference at the end of the slide show.</a:t>
        </a:r>
      </a:p>
    </p188:txBody>
  </p188:cm>
</p188:cmLst>
</file>

<file path=ppt/comments/modernComment_129_C5078F01.xml><?xml version="1.0" encoding="utf-8"?>
<p188:cmLst xmlns:a="http://schemas.openxmlformats.org/drawingml/2006/main" xmlns:r="http://schemas.openxmlformats.org/officeDocument/2006/relationships" xmlns:p188="http://schemas.microsoft.com/office/powerpoint/2018/8/main">
  <p188:cm id="{C5FC454B-6099-4A7E-A4FD-6E20032A78A2}" authorId="{90C36EC4-486F-5239-960D-68E88265C4CD}" created="2022-10-22T22:10:32.724">
    <pc:sldMkLst xmlns:pc="http://schemas.microsoft.com/office/powerpoint/2013/main/command">
      <pc:docMk/>
      <pc:sldMk cId="3305606913" sldId="297"/>
    </pc:sldMkLst>
    <p188:replyLst>
      <p188:reply id="{DFE4D33D-2471-4612-A2DC-563810B8433F}" authorId="{1ADCE023-AD5C-57B5-75D4-D8BABB0D72DE}" created="2022-10-31T05:16:41.855">
        <p188:txBody>
          <a:bodyPr/>
          <a:lstStyle/>
          <a:p>
            <a:r>
              <a:rPr lang="en-US"/>
              <a:t>1. Are we using clustering?
2. Wonder if Random Forest could be helpful because it's known to be hard to interpret.
3. Not sure if we can use validation </a:t>
            </a:r>
          </a:p>
        </p188:txBody>
      </p188:reply>
      <p188:reply id="{8365F596-F3BC-40E0-AE49-F8E32C47548B}" authorId="{90C36EC4-486F-5239-960D-68E88265C4CD}" created="2022-10-31T19:49:39.126">
        <p188:txBody>
          <a:bodyPr/>
          <a:lstStyle/>
          <a:p>
            <a:r>
              <a:rPr lang="en-US"/>
              <a:t>edited</a:t>
            </a:r>
          </a:p>
        </p188:txBody>
      </p188:reply>
    </p188:replyLst>
    <p188:txBody>
      <a:bodyPr/>
      <a:lstStyle/>
      <a:p>
        <a:r>
          <a:rPr lang="en-US"/>
          <a:t>types of models we plan to use</a:t>
        </a:r>
      </a:p>
    </p188:txBody>
  </p188:cm>
</p188:cmLst>
</file>

<file path=ppt/comments/modernComment_12B_9108E396.xml><?xml version="1.0" encoding="utf-8"?>
<p188:cmLst xmlns:a="http://schemas.openxmlformats.org/drawingml/2006/main" xmlns:r="http://schemas.openxmlformats.org/officeDocument/2006/relationships" xmlns:p188="http://schemas.microsoft.com/office/powerpoint/2018/8/main">
  <p188:cm id="{6CDE951E-DEE3-4458-9E81-B2DBC82A4319}" authorId="{90C36EC4-486F-5239-960D-68E88265C4CD}" created="2022-10-22T22:10:05.927">
    <pc:sldMkLst xmlns:pc="http://schemas.microsoft.com/office/powerpoint/2013/main/command">
      <pc:docMk/>
      <pc:sldMk cId="426425458" sldId="298"/>
    </pc:sldMkLst>
    <p188:replyLst>
      <p188:reply id="{891C24D7-DF96-4389-A32F-E3DB5CB32716}" authorId="{90C36EC4-486F-5239-960D-68E88265C4CD}" created="2022-10-22T22:11:13.038">
        <p188:txBody>
          <a:bodyPr/>
          <a:lstStyle/>
          <a:p>
            <a:r>
              <a:rPr lang="en-US"/>
              <a:t>discuss unexpected problems, challenges, interesting findings, things that didn't work</a:t>
            </a:r>
          </a:p>
        </p188:txBody>
      </p188:reply>
      <p188:reply id="{A71D4EFB-92E3-4EDC-848F-4040BCE35D0A}" authorId="{90C36EC4-486F-5239-960D-68E88265C4CD}" created="2022-10-22T22:11:55.711">
        <p188:txBody>
          <a:bodyPr/>
          <a:lstStyle/>
          <a:p>
            <a:r>
              <a:rPr lang="en-US"/>
              <a:t>any new datasets that you have found, any analysis that you have done on the datasets, or any other impactful and measurable progress that you have made thus far</a:t>
            </a:r>
          </a:p>
        </p188:txBody>
      </p188:reply>
    </p188:replyLst>
    <p188:txBody>
      <a:bodyPr/>
      <a:lstStyle/>
      <a:p>
        <a:r>
          <a:rPr lang="en-US"/>
          <a:t>how has data cleaning progressed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11/20/2022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jeconom.2010.01.003" TargetMode="External"/><Relationship Id="rId2" Type="http://schemas.openxmlformats.org/officeDocument/2006/relationships/hyperlink" Target="https://doi.org/10.1016/j.procs.2017.10.018" TargetMode="External"/><Relationship Id="rId1" Type="http://schemas.openxmlformats.org/officeDocument/2006/relationships/slideLayout" Target="../slideLayouts/slideLayout20.xml"/><Relationship Id="rId6" Type="http://schemas.openxmlformats.org/officeDocument/2006/relationships/hyperlink" Target="https://doi.org/10.1111/j.1468-0297.2011.02430.x" TargetMode="External"/><Relationship Id="rId5" Type="http://schemas.openxmlformats.org/officeDocument/2006/relationships/hyperlink" Target="https://doi.org/10.1093/aler/ahac001" TargetMode="External"/><Relationship Id="rId4" Type="http://schemas.openxmlformats.org/officeDocument/2006/relationships/hyperlink" Target="https://doi.org/10.1111/j.1745-9125.2006.00042.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2B_9108E396.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microsoft.com/office/2018/10/relationships/comments" Target="../comments/modernComment_129_C5078F0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8_5040026C.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CRIME IN US COMMUNITIES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a:t>TEAM 51 PROGRESS REPORT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815154"/>
            <a:ext cx="4179570" cy="897773"/>
          </a:xfrm>
        </p:spPr>
        <p:txBody>
          <a:bodyPr/>
          <a:lstStyle/>
          <a:p>
            <a:r>
              <a:rPr lang="en-US"/>
              <a:t>references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1849140"/>
            <a:ext cx="7085630" cy="4816746"/>
          </a:xfrm>
        </p:spPr>
        <p:txBody>
          <a:bodyPr vert="horz" lIns="91440" tIns="45720" rIns="91440" bIns="45720" rtlCol="0" anchor="t">
            <a:normAutofit/>
          </a:bodyPr>
          <a:lstStyle/>
          <a:p>
            <a:r>
              <a:rPr lang="en-US" sz="1100">
                <a:ea typeface="+mn-lt"/>
                <a:cs typeface="+mn-lt"/>
              </a:rPr>
              <a:t>Abdul Jalil, M. @, Mohd, F., &amp; Mohamad Noor, N. M. (2017). A comparative study to evaluate filtering methods for crime data feature selection. </a:t>
            </a:r>
            <a:r>
              <a:rPr lang="en-US" sz="1100" i="1">
                <a:ea typeface="+mn-lt"/>
                <a:cs typeface="+mn-lt"/>
              </a:rPr>
              <a:t>Procedia Computer Science</a:t>
            </a:r>
            <a:r>
              <a:rPr lang="en-US" sz="1100">
                <a:ea typeface="+mn-lt"/>
                <a:cs typeface="+mn-lt"/>
              </a:rPr>
              <a:t>, </a:t>
            </a:r>
            <a:r>
              <a:rPr lang="en-US" sz="1100" i="1">
                <a:ea typeface="+mn-lt"/>
                <a:cs typeface="+mn-lt"/>
              </a:rPr>
              <a:t>116</a:t>
            </a:r>
            <a:r>
              <a:rPr lang="en-US" sz="1100">
                <a:ea typeface="+mn-lt"/>
                <a:cs typeface="+mn-lt"/>
              </a:rPr>
              <a:t>, 113–120. </a:t>
            </a:r>
            <a:r>
              <a:rPr lang="en-US" sz="1100">
                <a:ea typeface="+mn-lt"/>
                <a:cs typeface="+mn-lt"/>
                <a:hlinkClick r:id="rId2"/>
              </a:rPr>
              <a:t>https://doi.org/10.1016/j.procs.2017.10.018</a:t>
            </a:r>
            <a:r>
              <a:rPr lang="en-US" sz="1100">
                <a:ea typeface="+mn-lt"/>
                <a:cs typeface="+mn-lt"/>
              </a:rPr>
              <a:t> </a:t>
            </a:r>
            <a:endParaRPr lang="en-US" sz="1100"/>
          </a:p>
          <a:p>
            <a:r>
              <a:rPr lang="en-US" sz="1100" err="1">
                <a:ea typeface="+mn-lt"/>
                <a:cs typeface="+mn-lt"/>
              </a:rPr>
              <a:t>Durlauf</a:t>
            </a:r>
            <a:r>
              <a:rPr lang="en-US" sz="1100">
                <a:ea typeface="+mn-lt"/>
                <a:cs typeface="+mn-lt"/>
              </a:rPr>
              <a:t>, S. N., Navarro, S., &amp; Rivers, D. A. (2010). Understanding aggregate crime regressions. </a:t>
            </a:r>
            <a:r>
              <a:rPr lang="en-US" sz="1100" i="1">
                <a:ea typeface="+mn-lt"/>
                <a:cs typeface="+mn-lt"/>
              </a:rPr>
              <a:t>Journal of Econometrics</a:t>
            </a:r>
            <a:r>
              <a:rPr lang="en-US" sz="1100">
                <a:ea typeface="+mn-lt"/>
                <a:cs typeface="+mn-lt"/>
              </a:rPr>
              <a:t>, </a:t>
            </a:r>
            <a:r>
              <a:rPr lang="en-US" sz="1100" i="1">
                <a:ea typeface="+mn-lt"/>
                <a:cs typeface="+mn-lt"/>
              </a:rPr>
              <a:t>158</a:t>
            </a:r>
            <a:r>
              <a:rPr lang="en-US" sz="1100">
                <a:ea typeface="+mn-lt"/>
                <a:cs typeface="+mn-lt"/>
              </a:rPr>
              <a:t>(2), 306–317. </a:t>
            </a:r>
            <a:r>
              <a:rPr lang="en-US" sz="1100">
                <a:ea typeface="+mn-lt"/>
                <a:cs typeface="+mn-lt"/>
                <a:hlinkClick r:id="rId3"/>
              </a:rPr>
              <a:t>https://doi.org/10.1016/j.jeconom.2010.01.003</a:t>
            </a:r>
            <a:r>
              <a:rPr lang="en-US" sz="1100">
                <a:ea typeface="+mn-lt"/>
                <a:cs typeface="+mn-lt"/>
              </a:rPr>
              <a:t> </a:t>
            </a:r>
            <a:endParaRPr lang="en-US" sz="1100"/>
          </a:p>
          <a:p>
            <a:r>
              <a:rPr lang="en-US" sz="1100"/>
              <a:t>John J. Donohue, Steven D. Levitt, The Impact of Legalized Abortion on Crime over the Last Two Decades, American Law and Economics Review (2020) (earlier versions available as NBER Working Paper No. w25863 (2019) HERE and at SSRN.com (also 2019) HERE).</a:t>
            </a:r>
          </a:p>
          <a:p>
            <a:r>
              <a:rPr lang="en-US" sz="1100">
                <a:ea typeface="+mn-lt"/>
                <a:cs typeface="+mn-lt"/>
              </a:rPr>
              <a:t>MARKOWITZ, F.E. (2006), PSYCHIATRIC HOSPITAL CAPACITY, HOMELESSNESS, AND CRIME AND ARREST RATES. Criminology, 44: 45-72. </a:t>
            </a:r>
            <a:r>
              <a:rPr lang="en-US" sz="1100">
                <a:ea typeface="+mn-lt"/>
                <a:cs typeface="+mn-lt"/>
                <a:hlinkClick r:id="rId4"/>
              </a:rPr>
              <a:t>https://doi.org/10.1111/j.1745-9125.2006.00042.x</a:t>
            </a:r>
            <a:endParaRPr lang="en-US" sz="1100"/>
          </a:p>
          <a:p>
            <a:r>
              <a:rPr lang="en-US" sz="1100">
                <a:ea typeface="+mn-lt"/>
                <a:cs typeface="+mn-lt"/>
              </a:rPr>
              <a:t>Hamid </a:t>
            </a:r>
            <a:r>
              <a:rPr lang="en-US" sz="1100" err="1">
                <a:ea typeface="+mn-lt"/>
                <a:cs typeface="+mn-lt"/>
              </a:rPr>
              <a:t>Noghanibehambari</a:t>
            </a:r>
            <a:r>
              <a:rPr lang="en-US" sz="1100">
                <a:ea typeface="+mn-lt"/>
                <a:cs typeface="+mn-lt"/>
              </a:rPr>
              <a:t>, School Finance Reforms and Juvenile Crime, </a:t>
            </a:r>
            <a:r>
              <a:rPr lang="en-US" sz="1100" i="1">
                <a:ea typeface="+mn-lt"/>
                <a:cs typeface="+mn-lt"/>
              </a:rPr>
              <a:t>American Law and Economics Review</a:t>
            </a:r>
            <a:r>
              <a:rPr lang="en-US" sz="1100">
                <a:ea typeface="+mn-lt"/>
                <a:cs typeface="+mn-lt"/>
              </a:rPr>
              <a:t>, Volume 24, Issue 1, Spring 2022, Pages 1–86, </a:t>
            </a:r>
            <a:r>
              <a:rPr lang="en-US" sz="1100">
                <a:ea typeface="+mn-lt"/>
                <a:cs typeface="+mn-lt"/>
                <a:hlinkClick r:id="rId5"/>
              </a:rPr>
              <a:t>https://doi.org/10.1093/aler/ahac001</a:t>
            </a:r>
            <a:endParaRPr lang="en-US"/>
          </a:p>
          <a:p>
            <a:r>
              <a:rPr lang="en-US" sz="1100">
                <a:ea typeface="+mn-lt"/>
                <a:cs typeface="+mn-lt"/>
              </a:rPr>
              <a:t>Stephen Machin, Olivier Marie, Sunčica Vujić, The Crime Reducing Effect of Education, </a:t>
            </a:r>
            <a:r>
              <a:rPr lang="en-US" sz="1100" i="1">
                <a:ea typeface="+mn-lt"/>
                <a:cs typeface="+mn-lt"/>
              </a:rPr>
              <a:t>The Economic Journal</a:t>
            </a:r>
            <a:r>
              <a:rPr lang="en-US" sz="1100">
                <a:ea typeface="+mn-lt"/>
                <a:cs typeface="+mn-lt"/>
              </a:rPr>
              <a:t>, Volume 121, Issue 552, May 2011, Pages 463–484, </a:t>
            </a:r>
            <a:r>
              <a:rPr lang="en-US" sz="1100">
                <a:ea typeface="+mn-lt"/>
                <a:cs typeface="+mn-lt"/>
                <a:hlinkClick r:id="rId6"/>
              </a:rPr>
              <a:t>https://doi.org/10.1111/j.1468-0297.2011.02430.x</a:t>
            </a:r>
            <a:endParaRPr lang="en-US"/>
          </a:p>
          <a:p>
            <a:endParaRPr lang="en-US" sz="1100"/>
          </a:p>
          <a:p>
            <a:endParaRPr lang="en-US" sz="110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a:t>TEAM MEMBERS</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4769467" y="1980904"/>
            <a:ext cx="2657699" cy="2178535"/>
          </a:xfrm>
        </p:spPr>
        <p:txBody>
          <a:bodyPr/>
          <a:lstStyle/>
          <a:p>
            <a:r>
              <a:rPr lang="en-US"/>
              <a:t>JENNY CHEN</a:t>
            </a:r>
          </a:p>
          <a:p>
            <a:r>
              <a:rPr lang="en-US"/>
              <a:t>JONATHAN CASCIOLI</a:t>
            </a:r>
          </a:p>
          <a:p>
            <a:r>
              <a:rPr lang="en-US"/>
              <a:t>MAKRAND KALYANKAR</a:t>
            </a:r>
          </a:p>
          <a:p>
            <a:r>
              <a:rPr lang="en-US"/>
              <a:t>MEIR WEINER</a:t>
            </a:r>
          </a:p>
          <a:p>
            <a:r>
              <a:rPr lang="en-US"/>
              <a:t>XIAOLU SU</a:t>
            </a:r>
          </a:p>
          <a:p>
            <a:endParaRPr lang="en-US"/>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134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a:t>OVERVIEW</a:t>
            </a:r>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449927" cy="2519363"/>
          </a:xfrm>
        </p:spPr>
        <p:txBody>
          <a:bodyPr vert="horz" lIns="91440" tIns="45720" rIns="91440" bIns="45720" rtlCol="0" anchor="t">
            <a:normAutofit/>
          </a:bodyPr>
          <a:lstStyle/>
          <a:p>
            <a:r>
              <a:rPr lang="en-US"/>
              <a:t>The reduction of crime in US communities, especially violent crime, is something that every local government should prioritize. Our project explores the factors that most influence the rate of violent crime in order to help local governments allocate funding and enact policies to create the safer communities.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a:t>Planned approach</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a:t>Data preparation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Exploratory data analysis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a:t>modeling</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a:t>reporting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a:t>Seek multiple publicly-available data sources and join them on a primary key to clean, transform, and prepare for analysis. </a:t>
            </a:r>
          </a:p>
          <a:p>
            <a:endParaRPr lang="en-US"/>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a:t>Preliminary observations of response variable and key explanatory variables. Includes graphs &amp; visualizations</a:t>
            </a:r>
          </a:p>
          <a:p>
            <a:endParaRPr lang="en-US"/>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a:t>Train at least 2 different types of models (split data into training and test sets to evaluate accuracy metrics)</a:t>
            </a:r>
          </a:p>
          <a:p>
            <a:endParaRPr lang="en-US"/>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a:t>Create presentation summarizing key findings and emphasizing business value</a:t>
            </a:r>
          </a:p>
          <a:p>
            <a:endParaRPr lang="en-US"/>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355598" y="526842"/>
            <a:ext cx="5431971" cy="846301"/>
          </a:xfrm>
        </p:spPr>
        <p:txBody>
          <a:bodyPr/>
          <a:lstStyle/>
          <a:p>
            <a:r>
              <a:rPr lang="en-ZA"/>
              <a:t>Data preparation</a:t>
            </a:r>
            <a:endParaRPr lang="en-US"/>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151182" y="1206396"/>
            <a:ext cx="5433204" cy="838090"/>
          </a:xfrm>
        </p:spPr>
        <p:txBody>
          <a:bodyPr vert="horz" lIns="91440" tIns="45720" rIns="91440" bIns="45720" rtlCol="0" anchor="t">
            <a:noAutofit/>
          </a:bodyPr>
          <a:lstStyle/>
          <a:p>
            <a:r>
              <a:rPr lang="en-ZA" noProof="1"/>
              <a:t>Completed:</a:t>
            </a:r>
          </a:p>
          <a:p>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824188" y="1208313"/>
            <a:ext cx="6692897" cy="2378175"/>
          </a:xfrm>
        </p:spPr>
        <p:txBody>
          <a:bodyPr vert="horz" lIns="91440" tIns="45720" rIns="91440" bIns="45720" rtlCol="0" anchor="t">
            <a:normAutofit/>
          </a:bodyPr>
          <a:lstStyle/>
          <a:p>
            <a:pPr marL="285750" indent="-285750">
              <a:buChar char="•"/>
            </a:pPr>
            <a:endParaRPr lang="en-ZA" noProof="1"/>
          </a:p>
          <a:p>
            <a:pPr marL="285750" indent="-285750">
              <a:buChar char="•"/>
            </a:pPr>
            <a:r>
              <a:rPr lang="en-ZA" noProof="1"/>
              <a:t>City and town names were cleaned and reforamtted to a useable form </a:t>
            </a:r>
          </a:p>
          <a:p>
            <a:pPr marL="285750" indent="-285750">
              <a:buChar char="•"/>
            </a:pPr>
            <a:r>
              <a:rPr lang="en-ZA" noProof="1"/>
              <a:t>crime data set was joined with a zipcode data set based on matching city/town names</a:t>
            </a:r>
            <a:endParaRPr lang="en-ZA"/>
          </a:p>
          <a:p>
            <a:pPr marL="285750" indent="-285750">
              <a:buChar char="•"/>
            </a:pPr>
            <a:r>
              <a:rPr lang="en-ZA" noProof="1"/>
              <a:t>School budget data set cleaned, proccesed, and joined with the crime data set based on matching zipcodes</a:t>
            </a:r>
          </a:p>
          <a:p>
            <a:pPr marL="285750" indent="-285750">
              <a:buFont typeface="Arial" panose="020B0604020202020204" pitchFamily="34" charset="0"/>
              <a:buChar char="•"/>
            </a:pPr>
            <a:r>
              <a:rPr lang="en-US" noProof="1">
                <a:ea typeface="+mn-lt"/>
                <a:cs typeface="+mn-lt"/>
              </a:rPr>
              <a:t>Removed any duplicate rows originating from join condition, Normalized missing data to NULL values, and enforced data type conditions</a:t>
            </a:r>
            <a:endParaRPr lang="en-US" noProof="1"/>
          </a:p>
          <a:p>
            <a:pPr marL="285750" indent="-285750">
              <a:buChar char="•"/>
            </a:pPr>
            <a:endParaRPr lang="en-ZA"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114897" y="3850526"/>
            <a:ext cx="5433204" cy="969469"/>
          </a:xfrm>
        </p:spPr>
        <p:txBody>
          <a:bodyPr vert="horz" lIns="91440" tIns="45720" rIns="91440" bIns="45720" rtlCol="0" anchor="t">
            <a:noAutofit/>
          </a:bodyPr>
          <a:lstStyle/>
          <a:p>
            <a:r>
              <a:rPr lang="en-ZA" noProof="1"/>
              <a:t>Findings:</a:t>
            </a:r>
            <a:endParaRPr lang="en-US"/>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4824185" y="3880594"/>
            <a:ext cx="6955970" cy="1818877"/>
          </a:xfrm>
        </p:spPr>
        <p:txBody>
          <a:bodyPr vert="horz" lIns="91440" tIns="45720" rIns="91440" bIns="45720" rtlCol="0" anchor="t">
            <a:normAutofit/>
          </a:bodyPr>
          <a:lstStyle/>
          <a:p>
            <a:endParaRPr lang="en-ZA" noProof="1"/>
          </a:p>
          <a:p>
            <a:pPr marL="285750" indent="-285750">
              <a:buChar char="•"/>
            </a:pPr>
            <a:r>
              <a:rPr lang="en-ZA" noProof="1"/>
              <a:t>Signifinact time and effort is needed for data cleaning and processing</a:t>
            </a:r>
            <a:endParaRPr lang="en-US"/>
          </a:p>
          <a:p>
            <a:pPr marL="285750" indent="-285750">
              <a:buChar char="•"/>
            </a:pPr>
            <a:r>
              <a:rPr lang="en-US">
                <a:ea typeface="+mn-lt"/>
                <a:cs typeface="+mn-lt"/>
              </a:rPr>
              <a:t>Starting with 200 features and 11,516 observations with lots of missing values we ended with 38 usable features and 1414 unique observations </a:t>
            </a:r>
          </a:p>
          <a:p>
            <a:pPr marL="285750" indent="-285750">
              <a:buChar char="•"/>
            </a:pPr>
            <a:r>
              <a:rPr lang="en-US"/>
              <a:t>Each unique observation representing a community in the crime data set</a:t>
            </a:r>
          </a:p>
          <a:p>
            <a:pPr marL="285750" indent="-285750">
              <a:buChar char="•"/>
            </a:pPr>
            <a:endParaRPr lang="en-US"/>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5</a:t>
            </a:fld>
            <a:endParaRPr lang="en-ZA"/>
          </a:p>
        </p:txBody>
      </p:sp>
      <p:pic>
        <p:nvPicPr>
          <p:cNvPr id="3" name="Picture 10" descr="Graphical user interface, application&#10;&#10;Description automatically generated">
            <a:extLst>
              <a:ext uri="{FF2B5EF4-FFF2-40B4-BE49-F238E27FC236}">
                <a16:creationId xmlns:a16="http://schemas.microsoft.com/office/drawing/2014/main" id="{ED5DD1D3-DF79-AE61-0A31-D662638CC2F9}"/>
              </a:ext>
            </a:extLst>
          </p:cNvPr>
          <p:cNvPicPr>
            <a:picLocks noChangeAspect="1"/>
          </p:cNvPicPr>
          <p:nvPr/>
        </p:nvPicPr>
        <p:blipFill>
          <a:blip r:embed="rId3"/>
          <a:stretch>
            <a:fillRect/>
          </a:stretch>
        </p:blipFill>
        <p:spPr>
          <a:xfrm>
            <a:off x="306613" y="4394920"/>
            <a:ext cx="4140199" cy="1469944"/>
          </a:xfrm>
          <a:prstGeom prst="rect">
            <a:avLst/>
          </a:prstGeom>
        </p:spPr>
      </p:pic>
      <p:graphicFrame>
        <p:nvGraphicFramePr>
          <p:cNvPr id="14" name="Table 14">
            <a:extLst>
              <a:ext uri="{FF2B5EF4-FFF2-40B4-BE49-F238E27FC236}">
                <a16:creationId xmlns:a16="http://schemas.microsoft.com/office/drawing/2014/main" id="{4212E96C-AEEA-3B74-E78E-9E4AC6A250AB}"/>
              </a:ext>
            </a:extLst>
          </p:cNvPr>
          <p:cNvGraphicFramePr>
            <a:graphicFrameLocks noGrp="1"/>
          </p:cNvGraphicFramePr>
          <p:nvPr>
            <p:extLst>
              <p:ext uri="{D42A27DB-BD31-4B8C-83A1-F6EECF244321}">
                <p14:modId xmlns:p14="http://schemas.microsoft.com/office/powerpoint/2010/main" val="3948132774"/>
              </p:ext>
            </p:extLst>
          </p:nvPr>
        </p:nvGraphicFramePr>
        <p:xfrm>
          <a:off x="199572" y="762000"/>
          <a:ext cx="1644073" cy="1219200"/>
        </p:xfrm>
        <a:graphic>
          <a:graphicData uri="http://schemas.openxmlformats.org/drawingml/2006/table">
            <a:tbl>
              <a:tblPr firstRow="1" bandRow="1">
                <a:tableStyleId>{5C22544A-7EE6-4342-B048-85BDC9FD1C3A}</a:tableStyleId>
              </a:tblPr>
              <a:tblGrid>
                <a:gridCol w="1644073">
                  <a:extLst>
                    <a:ext uri="{9D8B030D-6E8A-4147-A177-3AD203B41FA5}">
                      <a16:colId xmlns:a16="http://schemas.microsoft.com/office/drawing/2014/main" val="977132453"/>
                    </a:ext>
                  </a:extLst>
                </a:gridCol>
              </a:tblGrid>
              <a:tr h="230447">
                <a:tc>
                  <a:txBody>
                    <a:bodyPr/>
                    <a:lstStyle/>
                    <a:p>
                      <a:pPr lvl="0">
                        <a:buNone/>
                      </a:pPr>
                      <a:r>
                        <a:rPr lang="en-US" sz="1000" b="1">
                          <a:solidFill>
                            <a:schemeClr val="tx1"/>
                          </a:solidFill>
                          <a:effectLst/>
                        </a:rPr>
                        <a:t>communityName</a:t>
                      </a:r>
                      <a:endParaRPr lang="en-US" sz="1000"/>
                    </a:p>
                  </a:txBody>
                  <a:tcPr>
                    <a:lnL w="0">
                      <a:noFill/>
                    </a:lnL>
                    <a:lnR w="0">
                      <a:noFill/>
                    </a:lnR>
                    <a:lnT w="0">
                      <a:noFill/>
                    </a:lnT>
                    <a:lnB w="0">
                      <a:noFill/>
                    </a:lnB>
                    <a:solidFill>
                      <a:schemeClr val="accent5">
                        <a:lumMod val="20000"/>
                        <a:lumOff val="80000"/>
                      </a:schemeClr>
                    </a:solidFill>
                  </a:tcPr>
                </a:tc>
                <a:extLst>
                  <a:ext uri="{0D108BD9-81ED-4DB2-BD59-A6C34878D82A}">
                    <a16:rowId xmlns:a16="http://schemas.microsoft.com/office/drawing/2014/main" val="658094569"/>
                  </a:ext>
                </a:extLst>
              </a:tr>
              <a:tr h="230447">
                <a:tc>
                  <a:txBody>
                    <a:bodyPr/>
                    <a:lstStyle/>
                    <a:p>
                      <a:pPr lvl="0">
                        <a:buNone/>
                      </a:pPr>
                      <a:r>
                        <a:rPr lang="en-US" sz="1000">
                          <a:effectLst/>
                        </a:rPr>
                        <a:t>BerkeleyHeightstownship</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505495826"/>
                  </a:ext>
                </a:extLst>
              </a:tr>
              <a:tr h="230447">
                <a:tc>
                  <a:txBody>
                    <a:bodyPr/>
                    <a:lstStyle/>
                    <a:p>
                      <a:pPr lvl="0">
                        <a:buNone/>
                      </a:pPr>
                      <a:r>
                        <a:rPr lang="en-US" sz="1000">
                          <a:effectLst/>
                        </a:rPr>
                        <a:t>Marpletownship</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2228314536"/>
                  </a:ext>
                </a:extLst>
              </a:tr>
              <a:tr h="230447">
                <a:tc>
                  <a:txBody>
                    <a:bodyPr/>
                    <a:lstStyle/>
                    <a:p>
                      <a:pPr lvl="0">
                        <a:buNone/>
                      </a:pPr>
                      <a:r>
                        <a:rPr lang="en-US" sz="1000">
                          <a:effectLst/>
                        </a:rPr>
                        <a:t>Tigardcity</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2934236683"/>
                  </a:ext>
                </a:extLst>
              </a:tr>
              <a:tr h="230447">
                <a:tc>
                  <a:txBody>
                    <a:bodyPr/>
                    <a:lstStyle/>
                    <a:p>
                      <a:pPr lvl="0">
                        <a:buNone/>
                      </a:pPr>
                      <a:r>
                        <a:rPr lang="en-US" sz="1000">
                          <a:effectLst/>
                        </a:rPr>
                        <a:t>Gloversvillecity</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371743366"/>
                  </a:ext>
                </a:extLst>
              </a:tr>
            </a:tbl>
          </a:graphicData>
        </a:graphic>
      </p:graphicFrame>
      <p:sp>
        <p:nvSpPr>
          <p:cNvPr id="15" name="Arrow: Right 14">
            <a:extLst>
              <a:ext uri="{FF2B5EF4-FFF2-40B4-BE49-F238E27FC236}">
                <a16:creationId xmlns:a16="http://schemas.microsoft.com/office/drawing/2014/main" id="{23B74942-66E5-A9FC-2FFF-500970B18285}"/>
              </a:ext>
            </a:extLst>
          </p:cNvPr>
          <p:cNvSpPr/>
          <p:nvPr/>
        </p:nvSpPr>
        <p:spPr>
          <a:xfrm>
            <a:off x="1896582" y="1209112"/>
            <a:ext cx="399144" cy="344714"/>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4">
            <a:extLst>
              <a:ext uri="{FF2B5EF4-FFF2-40B4-BE49-F238E27FC236}">
                <a16:creationId xmlns:a16="http://schemas.microsoft.com/office/drawing/2014/main" id="{82F8725A-49D4-680D-7DFB-AA27F522BA1A}"/>
              </a:ext>
            </a:extLst>
          </p:cNvPr>
          <p:cNvGraphicFramePr>
            <a:graphicFrameLocks noGrp="1"/>
          </p:cNvGraphicFramePr>
          <p:nvPr>
            <p:extLst>
              <p:ext uri="{D42A27DB-BD31-4B8C-83A1-F6EECF244321}">
                <p14:modId xmlns:p14="http://schemas.microsoft.com/office/powerpoint/2010/main" val="1847837161"/>
              </p:ext>
            </p:extLst>
          </p:nvPr>
        </p:nvGraphicFramePr>
        <p:xfrm>
          <a:off x="2340428" y="771071"/>
          <a:ext cx="2260981" cy="1220191"/>
        </p:xfrm>
        <a:graphic>
          <a:graphicData uri="http://schemas.openxmlformats.org/drawingml/2006/table">
            <a:tbl>
              <a:tblPr firstRow="1" bandRow="1">
                <a:tableStyleId>{5C22544A-7EE6-4342-B048-85BDC9FD1C3A}</a:tableStyleId>
              </a:tblPr>
              <a:tblGrid>
                <a:gridCol w="1260928">
                  <a:extLst>
                    <a:ext uri="{9D8B030D-6E8A-4147-A177-3AD203B41FA5}">
                      <a16:colId xmlns:a16="http://schemas.microsoft.com/office/drawing/2014/main" val="977132453"/>
                    </a:ext>
                  </a:extLst>
                </a:gridCol>
                <a:gridCol w="1000053">
                  <a:extLst>
                    <a:ext uri="{9D8B030D-6E8A-4147-A177-3AD203B41FA5}">
                      <a16:colId xmlns:a16="http://schemas.microsoft.com/office/drawing/2014/main" val="3256231969"/>
                    </a:ext>
                  </a:extLst>
                </a:gridCol>
              </a:tblGrid>
              <a:tr h="206576">
                <a:tc>
                  <a:txBody>
                    <a:bodyPr/>
                    <a:lstStyle/>
                    <a:p>
                      <a:pPr lvl="0">
                        <a:buNone/>
                      </a:pPr>
                      <a:r>
                        <a:rPr lang="en-US" sz="1000" err="1">
                          <a:solidFill>
                            <a:schemeClr val="tx1"/>
                          </a:solidFill>
                          <a:effectLst/>
                        </a:rPr>
                        <a:t>communityName</a:t>
                      </a:r>
                      <a:endParaRPr lang="en-US" sz="1000">
                        <a:solidFill>
                          <a:schemeClr val="tx1"/>
                        </a:solidFill>
                      </a:endParaRPr>
                    </a:p>
                  </a:txBody>
                  <a:tcPr>
                    <a:lnL w="0">
                      <a:noFill/>
                    </a:lnL>
                    <a:lnR w="0">
                      <a:noFill/>
                    </a:lnR>
                    <a:lnT w="0">
                      <a:noFill/>
                    </a:lnT>
                    <a:lnB w="0">
                      <a:noFill/>
                    </a:lnB>
                    <a:solidFill>
                      <a:schemeClr val="accent5">
                        <a:lumMod val="20000"/>
                        <a:lumOff val="80000"/>
                      </a:schemeClr>
                    </a:solidFill>
                  </a:tcPr>
                </a:tc>
                <a:tc>
                  <a:txBody>
                    <a:bodyPr/>
                    <a:lstStyle/>
                    <a:p>
                      <a:pPr lvl="0" algn="ctr">
                        <a:buNone/>
                      </a:pPr>
                      <a:r>
                        <a:rPr lang="en-US" sz="1000">
                          <a:solidFill>
                            <a:schemeClr val="tx1"/>
                          </a:solidFill>
                          <a:effectLst/>
                        </a:rPr>
                        <a:t>zip</a:t>
                      </a:r>
                    </a:p>
                  </a:txBody>
                  <a:tcPr>
                    <a:lnL w="0">
                      <a:noFill/>
                    </a:lnL>
                    <a:lnR w="0">
                      <a:noFill/>
                    </a:lnR>
                    <a:lnT w="0">
                      <a:noFill/>
                    </a:lnT>
                    <a:lnB w="0">
                      <a:noFill/>
                    </a:lnB>
                    <a:solidFill>
                      <a:schemeClr val="accent5">
                        <a:lumMod val="20000"/>
                        <a:lumOff val="80000"/>
                      </a:schemeClr>
                    </a:solidFill>
                  </a:tcPr>
                </a:tc>
                <a:extLst>
                  <a:ext uri="{0D108BD9-81ED-4DB2-BD59-A6C34878D82A}">
                    <a16:rowId xmlns:a16="http://schemas.microsoft.com/office/drawing/2014/main" val="658094569"/>
                  </a:ext>
                </a:extLst>
              </a:tr>
              <a:tr h="206576">
                <a:tc>
                  <a:txBody>
                    <a:bodyPr/>
                    <a:lstStyle/>
                    <a:p>
                      <a:pPr lvl="0">
                        <a:buNone/>
                      </a:pPr>
                      <a:r>
                        <a:rPr lang="en-US" sz="1000" err="1">
                          <a:effectLst/>
                        </a:rPr>
                        <a:t>berkeleyheights</a:t>
                      </a:r>
                      <a:endParaRPr lang="en-US" sz="1000"/>
                    </a:p>
                  </a:txBody>
                  <a:tcPr>
                    <a:lnL w="0">
                      <a:noFill/>
                    </a:lnL>
                    <a:lnR w="0">
                      <a:noFill/>
                    </a:lnR>
                    <a:lnT w="0">
                      <a:noFill/>
                    </a:lnT>
                    <a:lnB w="0">
                      <a:noFill/>
                    </a:lnB>
                    <a:solidFill>
                      <a:schemeClr val="tx2">
                        <a:lumMod val="20000"/>
                        <a:lumOff val="80000"/>
                      </a:schemeClr>
                    </a:solidFill>
                  </a:tcPr>
                </a:tc>
                <a:tc>
                  <a:txBody>
                    <a:bodyPr/>
                    <a:lstStyle/>
                    <a:p>
                      <a:pPr lvl="0" algn="ctr">
                        <a:lnSpc>
                          <a:spcPct val="100000"/>
                        </a:lnSpc>
                        <a:spcBef>
                          <a:spcPts val="0"/>
                        </a:spcBef>
                        <a:spcAft>
                          <a:spcPts val="0"/>
                        </a:spcAft>
                        <a:buNone/>
                      </a:pPr>
                      <a:r>
                        <a:rPr lang="en-US" sz="1000" b="0" i="0" u="none" strike="noStrike" noProof="0">
                          <a:effectLst/>
                          <a:latin typeface="Tenorite"/>
                        </a:rPr>
                        <a:t>07922</a:t>
                      </a:r>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505495826"/>
                  </a:ext>
                </a:extLst>
              </a:tr>
              <a:tr h="206576">
                <a:tc>
                  <a:txBody>
                    <a:bodyPr/>
                    <a:lstStyle/>
                    <a:p>
                      <a:pPr lvl="0">
                        <a:buNone/>
                      </a:pPr>
                      <a:r>
                        <a:rPr lang="en-US" sz="1000" err="1">
                          <a:effectLst/>
                        </a:rPr>
                        <a:t>marple</a:t>
                      </a:r>
                      <a:endParaRPr lang="en-US" sz="1000"/>
                    </a:p>
                  </a:txBody>
                  <a:tcPr>
                    <a:lnL w="0">
                      <a:noFill/>
                    </a:lnL>
                    <a:lnR w="0">
                      <a:noFill/>
                    </a:lnR>
                    <a:lnT w="0">
                      <a:noFill/>
                    </a:lnT>
                    <a:lnB w="0">
                      <a:noFill/>
                    </a:lnB>
                    <a:solidFill>
                      <a:schemeClr val="tx2">
                        <a:lumMod val="20000"/>
                        <a:lumOff val="80000"/>
                      </a:schemeClr>
                    </a:solidFill>
                  </a:tcPr>
                </a:tc>
                <a:tc>
                  <a:txBody>
                    <a:bodyPr/>
                    <a:lstStyle/>
                    <a:p>
                      <a:pPr lvl="0" algn="ctr">
                        <a:buNone/>
                      </a:pPr>
                      <a:r>
                        <a:rPr lang="en-US" sz="1000" b="0" i="0" u="none" strike="noStrike" noProof="0">
                          <a:effectLst/>
                          <a:latin typeface="Tenorite"/>
                        </a:rPr>
                        <a:t>19008</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2228314536"/>
                  </a:ext>
                </a:extLst>
              </a:tr>
              <a:tr h="206576">
                <a:tc>
                  <a:txBody>
                    <a:bodyPr/>
                    <a:lstStyle/>
                    <a:p>
                      <a:pPr lvl="0">
                        <a:buNone/>
                      </a:pPr>
                      <a:r>
                        <a:rPr lang="en-US" sz="1000" err="1">
                          <a:effectLst/>
                        </a:rPr>
                        <a:t>tigard</a:t>
                      </a:r>
                      <a:endParaRPr lang="en-US" sz="1000"/>
                    </a:p>
                  </a:txBody>
                  <a:tcPr>
                    <a:lnL w="0">
                      <a:noFill/>
                    </a:lnL>
                    <a:lnR w="0">
                      <a:noFill/>
                    </a:lnR>
                    <a:lnT w="0">
                      <a:noFill/>
                    </a:lnT>
                    <a:lnB w="0">
                      <a:noFill/>
                    </a:lnB>
                    <a:solidFill>
                      <a:schemeClr val="tx2">
                        <a:lumMod val="20000"/>
                        <a:lumOff val="80000"/>
                      </a:schemeClr>
                    </a:solidFill>
                  </a:tcPr>
                </a:tc>
                <a:tc>
                  <a:txBody>
                    <a:bodyPr/>
                    <a:lstStyle/>
                    <a:p>
                      <a:pPr lvl="0" algn="ctr">
                        <a:buNone/>
                      </a:pPr>
                      <a:r>
                        <a:rPr lang="en-US" sz="1000" b="0" i="0" u="none" strike="noStrike" noProof="0">
                          <a:effectLst/>
                          <a:latin typeface="Tenorite"/>
                        </a:rPr>
                        <a:t>97223</a:t>
                      </a:r>
                      <a:endParaRPr lang="en-US" sz="1000"/>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2934236683"/>
                  </a:ext>
                </a:extLst>
              </a:tr>
              <a:tr h="244831">
                <a:tc>
                  <a:txBody>
                    <a:bodyPr/>
                    <a:lstStyle/>
                    <a:p>
                      <a:pPr lvl="0">
                        <a:buNone/>
                      </a:pPr>
                      <a:r>
                        <a:rPr lang="en-US" sz="1000" err="1">
                          <a:effectLst/>
                        </a:rPr>
                        <a:t>gloversville</a:t>
                      </a:r>
                      <a:endParaRPr lang="en-US" sz="1000"/>
                    </a:p>
                  </a:txBody>
                  <a:tcPr>
                    <a:lnL w="0">
                      <a:noFill/>
                    </a:lnL>
                    <a:lnR w="0">
                      <a:noFill/>
                    </a:lnR>
                    <a:lnT w="0">
                      <a:noFill/>
                    </a:lnT>
                    <a:lnB w="0">
                      <a:noFill/>
                    </a:lnB>
                    <a:solidFill>
                      <a:schemeClr val="tx2">
                        <a:lumMod val="20000"/>
                        <a:lumOff val="80000"/>
                      </a:schemeClr>
                    </a:solidFill>
                  </a:tcPr>
                </a:tc>
                <a:tc>
                  <a:txBody>
                    <a:bodyPr/>
                    <a:lstStyle/>
                    <a:p>
                      <a:pPr lvl="0" algn="ctr">
                        <a:lnSpc>
                          <a:spcPct val="100000"/>
                        </a:lnSpc>
                        <a:spcBef>
                          <a:spcPts val="0"/>
                        </a:spcBef>
                        <a:spcAft>
                          <a:spcPts val="0"/>
                        </a:spcAft>
                        <a:buNone/>
                      </a:pPr>
                      <a:r>
                        <a:rPr lang="en-US" sz="1000" b="0" i="0" u="none" strike="noStrike" noProof="0">
                          <a:effectLst/>
                          <a:latin typeface="Tenorite"/>
                        </a:rPr>
                        <a:t>12078</a:t>
                      </a:r>
                    </a:p>
                  </a:txBody>
                  <a:tcPr>
                    <a:lnL w="0">
                      <a:noFill/>
                    </a:lnL>
                    <a:lnR w="0">
                      <a:noFill/>
                    </a:lnR>
                    <a:lnT w="0">
                      <a:noFill/>
                    </a:lnT>
                    <a:lnB w="0">
                      <a:noFill/>
                    </a:lnB>
                    <a:solidFill>
                      <a:schemeClr val="tx2">
                        <a:lumMod val="20000"/>
                        <a:lumOff val="80000"/>
                      </a:schemeClr>
                    </a:solidFill>
                  </a:tcPr>
                </a:tc>
                <a:extLst>
                  <a:ext uri="{0D108BD9-81ED-4DB2-BD59-A6C34878D82A}">
                    <a16:rowId xmlns:a16="http://schemas.microsoft.com/office/drawing/2014/main" val="371743366"/>
                  </a:ext>
                </a:extLst>
              </a:tr>
            </a:tbl>
          </a:graphicData>
        </a:graphic>
      </p:graphicFrame>
      <p:pic>
        <p:nvPicPr>
          <p:cNvPr id="23" name="Picture 23" descr="Table&#10;&#10;Description automatically generated">
            <a:extLst>
              <a:ext uri="{FF2B5EF4-FFF2-40B4-BE49-F238E27FC236}">
                <a16:creationId xmlns:a16="http://schemas.microsoft.com/office/drawing/2014/main" id="{F0AC79D9-FB09-CCBF-0FE2-AD707E3A7CDD}"/>
              </a:ext>
            </a:extLst>
          </p:cNvPr>
          <p:cNvPicPr>
            <a:picLocks noChangeAspect="1"/>
          </p:cNvPicPr>
          <p:nvPr/>
        </p:nvPicPr>
        <p:blipFill>
          <a:blip r:embed="rId4"/>
          <a:stretch>
            <a:fillRect/>
          </a:stretch>
        </p:blipFill>
        <p:spPr>
          <a:xfrm>
            <a:off x="261257" y="3029744"/>
            <a:ext cx="1563915" cy="671510"/>
          </a:xfrm>
          <a:prstGeom prst="rect">
            <a:avLst/>
          </a:prstGeom>
        </p:spPr>
      </p:pic>
      <p:pic>
        <p:nvPicPr>
          <p:cNvPr id="24" name="Picture 24">
            <a:extLst>
              <a:ext uri="{FF2B5EF4-FFF2-40B4-BE49-F238E27FC236}">
                <a16:creationId xmlns:a16="http://schemas.microsoft.com/office/drawing/2014/main" id="{7DF4E3EF-6E11-7A93-FC1B-02F8EBA80CB5}"/>
              </a:ext>
            </a:extLst>
          </p:cNvPr>
          <p:cNvPicPr>
            <a:picLocks noChangeAspect="1"/>
          </p:cNvPicPr>
          <p:nvPr/>
        </p:nvPicPr>
        <p:blipFill>
          <a:blip r:embed="rId5"/>
          <a:stretch>
            <a:fillRect/>
          </a:stretch>
        </p:blipFill>
        <p:spPr>
          <a:xfrm>
            <a:off x="2411185" y="3030540"/>
            <a:ext cx="1944915" cy="633633"/>
          </a:xfrm>
          <a:prstGeom prst="rect">
            <a:avLst/>
          </a:prstGeom>
        </p:spPr>
      </p:pic>
      <p:sp>
        <p:nvSpPr>
          <p:cNvPr id="26" name="Arrow: Right 25">
            <a:extLst>
              <a:ext uri="{FF2B5EF4-FFF2-40B4-BE49-F238E27FC236}">
                <a16:creationId xmlns:a16="http://schemas.microsoft.com/office/drawing/2014/main" id="{6EB45560-6C29-1D40-DB3F-7D72D5295592}"/>
              </a:ext>
            </a:extLst>
          </p:cNvPr>
          <p:cNvSpPr/>
          <p:nvPr/>
        </p:nvSpPr>
        <p:spPr>
          <a:xfrm>
            <a:off x="1896581" y="3141326"/>
            <a:ext cx="399144" cy="344714"/>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27887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219526" y="436128"/>
            <a:ext cx="5431971" cy="846301"/>
          </a:xfrm>
        </p:spPr>
        <p:txBody>
          <a:bodyPr/>
          <a:lstStyle/>
          <a:p>
            <a:r>
              <a:rPr lang="en-ZA"/>
              <a:t>Exploratory data analysis</a:t>
            </a:r>
            <a:endParaRPr lang="en-US"/>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6611683" y="1226729"/>
            <a:ext cx="5433204" cy="365125"/>
          </a:xfrm>
        </p:spPr>
        <p:txBody>
          <a:bodyPr vert="horz" lIns="91440" tIns="45720" rIns="91440" bIns="45720" rtlCol="0" anchor="t">
            <a:noAutofit/>
          </a:bodyPr>
          <a:lstStyle/>
          <a:p>
            <a:r>
              <a:rPr lang="en-ZA" noProof="1"/>
              <a:t>Completed:</a:t>
            </a:r>
            <a:r>
              <a:rPr lang="en-US"/>
              <a:t> </a:t>
            </a:r>
          </a:p>
          <a:p>
            <a:endParaRPr lang="en-ZA"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6611682" y="3061311"/>
            <a:ext cx="5433204" cy="365125"/>
          </a:xfrm>
        </p:spPr>
        <p:txBody>
          <a:bodyPr vert="horz" lIns="91440" tIns="45720" rIns="91440" bIns="45720" rtlCol="0" anchor="t">
            <a:noAutofit/>
          </a:bodyPr>
          <a:lstStyle/>
          <a:p>
            <a:r>
              <a:rPr lang="en-ZA" noProof="1"/>
              <a:t>Findings:</a:t>
            </a:r>
          </a:p>
          <a:p>
            <a:endParaRPr lang="en-ZA" noProof="1"/>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6701971" y="3372592"/>
            <a:ext cx="5431971" cy="1102235"/>
          </a:xfrm>
        </p:spPr>
        <p:txBody>
          <a:bodyPr vert="horz" lIns="91440" tIns="45720" rIns="91440" bIns="45720" rtlCol="0" anchor="t">
            <a:normAutofit lnSpcReduction="10000"/>
          </a:bodyPr>
          <a:lstStyle/>
          <a:p>
            <a:pPr marL="285750" indent="-285750">
              <a:buChar char="•"/>
            </a:pPr>
            <a:r>
              <a:rPr lang="en-ZA" sz="1600" noProof="1"/>
              <a:t>Crime rate variable is right-skewed suggesting that few communities have extremely high crime rates</a:t>
            </a:r>
          </a:p>
          <a:p>
            <a:pPr marL="285750" indent="-285750">
              <a:buChar char="•"/>
            </a:pPr>
            <a:r>
              <a:rPr lang="en-US" sz="1600"/>
              <a:t>Some of the explanatory variables seem to be correlated </a:t>
            </a:r>
          </a:p>
          <a:p>
            <a:pPr marL="285750" indent="-285750">
              <a:buChar char="•"/>
            </a:pPr>
            <a:endParaRPr lang="en-US" sz="1600"/>
          </a:p>
          <a:p>
            <a:pPr marL="285750" indent="-285750">
              <a:buChar char="•"/>
            </a:pPr>
            <a:endParaRPr lang="en-ZA" noProof="1"/>
          </a:p>
          <a:p>
            <a:pPr marL="285750" indent="-285750">
              <a:buChar char="•"/>
            </a:pPr>
            <a:endParaRPr lang="en-ZA" noProof="1"/>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6611682" y="4787034"/>
            <a:ext cx="5433204" cy="365125"/>
          </a:xfrm>
        </p:spPr>
        <p:txBody>
          <a:bodyPr vert="horz" lIns="91440" tIns="45720" rIns="91440" bIns="45720" rtlCol="0" anchor="t">
            <a:normAutofit lnSpcReduction="10000"/>
          </a:bodyPr>
          <a:lstStyle/>
          <a:p>
            <a:r>
              <a:rPr lang="en-ZA" noProof="1"/>
              <a:t>Next steps</a:t>
            </a:r>
            <a:endParaRPr lang="en-US"/>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6701972" y="5152745"/>
            <a:ext cx="5431971" cy="697766"/>
          </a:xfrm>
        </p:spPr>
        <p:txBody>
          <a:bodyPr vert="horz" lIns="91440" tIns="45720" rIns="91440" bIns="45720" rtlCol="0" anchor="t">
            <a:noAutofit/>
          </a:bodyPr>
          <a:lstStyle/>
          <a:p>
            <a:pPr marL="285750" indent="-285750">
              <a:buChar char="•"/>
            </a:pPr>
            <a:r>
              <a:rPr lang="en-ZA" sz="1600" noProof="1"/>
              <a:t>Potentially looking at ways we can remove autocorrelation, although this may not be as important if we don't choose a linear regression model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6</a:t>
            </a:fld>
            <a:endParaRPr lang="en-ZA"/>
          </a:p>
        </p:txBody>
      </p:sp>
      <p:sp>
        <p:nvSpPr>
          <p:cNvPr id="25" name="TextBox 24">
            <a:extLst>
              <a:ext uri="{FF2B5EF4-FFF2-40B4-BE49-F238E27FC236}">
                <a16:creationId xmlns:a16="http://schemas.microsoft.com/office/drawing/2014/main" id="{991B942C-7872-5D80-F448-5C7281C47022}"/>
              </a:ext>
            </a:extLst>
          </p:cNvPr>
          <p:cNvSpPr txBox="1"/>
          <p:nvPr/>
        </p:nvSpPr>
        <p:spPr>
          <a:xfrm>
            <a:off x="2547258" y="4207328"/>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of homes non-vacant </a:t>
            </a:r>
            <a:endParaRPr lang="en-US" sz="1100">
              <a:latin typeface="Calibri"/>
              <a:cs typeface="Calibri"/>
            </a:endParaRPr>
          </a:p>
        </p:txBody>
      </p:sp>
      <p:grpSp>
        <p:nvGrpSpPr>
          <p:cNvPr id="33" name="Group 32">
            <a:extLst>
              <a:ext uri="{FF2B5EF4-FFF2-40B4-BE49-F238E27FC236}">
                <a16:creationId xmlns:a16="http://schemas.microsoft.com/office/drawing/2014/main" id="{B85465D9-B644-88D9-E999-22703D642CD2}"/>
              </a:ext>
            </a:extLst>
          </p:cNvPr>
          <p:cNvGrpSpPr/>
          <p:nvPr/>
        </p:nvGrpSpPr>
        <p:grpSpPr>
          <a:xfrm>
            <a:off x="310117" y="786168"/>
            <a:ext cx="3173644" cy="1762806"/>
            <a:chOff x="1264099" y="451756"/>
            <a:chExt cx="3173644" cy="1762806"/>
          </a:xfrm>
        </p:grpSpPr>
        <p:pic>
          <p:nvPicPr>
            <p:cNvPr id="3" name="Picture 10" descr="Chart, histogram&#10;&#10;Description automatically generated">
              <a:extLst>
                <a:ext uri="{FF2B5EF4-FFF2-40B4-BE49-F238E27FC236}">
                  <a16:creationId xmlns:a16="http://schemas.microsoft.com/office/drawing/2014/main" id="{ADC45A6B-25E0-611E-2DE6-A3103C15AD6B}"/>
                </a:ext>
              </a:extLst>
            </p:cNvPr>
            <p:cNvPicPr>
              <a:picLocks noChangeAspect="1"/>
            </p:cNvPicPr>
            <p:nvPr/>
          </p:nvPicPr>
          <p:blipFill>
            <a:blip r:embed="rId2"/>
            <a:stretch>
              <a:fillRect/>
            </a:stretch>
          </p:blipFill>
          <p:spPr>
            <a:xfrm>
              <a:off x="1321253" y="650584"/>
              <a:ext cx="2207646" cy="1563978"/>
            </a:xfrm>
            <a:prstGeom prst="rect">
              <a:avLst/>
            </a:prstGeom>
          </p:spPr>
        </p:pic>
        <p:sp>
          <p:nvSpPr>
            <p:cNvPr id="11" name="TextBox 10">
              <a:extLst>
                <a:ext uri="{FF2B5EF4-FFF2-40B4-BE49-F238E27FC236}">
                  <a16:creationId xmlns:a16="http://schemas.microsoft.com/office/drawing/2014/main" id="{194BE64C-3959-F9CC-AC25-532C9C289751}"/>
                </a:ext>
              </a:extLst>
            </p:cNvPr>
            <p:cNvSpPr txBox="1"/>
            <p:nvPr/>
          </p:nvSpPr>
          <p:spPr>
            <a:xfrm>
              <a:off x="1264099" y="451756"/>
              <a:ext cx="317364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a:cs typeface="Calibri"/>
                </a:rPr>
                <a:t>Violent Crimes per Population Unit</a:t>
              </a:r>
              <a:endParaRPr lang="en-US" sz="1200"/>
            </a:p>
          </p:txBody>
        </p:sp>
        <p:sp>
          <p:nvSpPr>
            <p:cNvPr id="28" name="Rectangle 27">
              <a:extLst>
                <a:ext uri="{FF2B5EF4-FFF2-40B4-BE49-F238E27FC236}">
                  <a16:creationId xmlns:a16="http://schemas.microsoft.com/office/drawing/2014/main" id="{27A118CC-B013-2773-EC70-4DB87563D831}"/>
                </a:ext>
              </a:extLst>
            </p:cNvPr>
            <p:cNvSpPr/>
            <p:nvPr/>
          </p:nvSpPr>
          <p:spPr>
            <a:xfrm>
              <a:off x="2520496" y="706210"/>
              <a:ext cx="916214" cy="916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9F9016EE-C9CB-F608-086F-F93294BDBA31}"/>
              </a:ext>
            </a:extLst>
          </p:cNvPr>
          <p:cNvSpPr txBox="1"/>
          <p:nvPr/>
        </p:nvSpPr>
        <p:spPr>
          <a:xfrm>
            <a:off x="1121333" y="1099294"/>
            <a:ext cx="1551212" cy="923330"/>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Response Variable</a:t>
            </a:r>
          </a:p>
          <a:p>
            <a:r>
              <a:rPr lang="en-US"/>
              <a:t>Histogram </a:t>
            </a:r>
          </a:p>
        </p:txBody>
      </p:sp>
      <p:grpSp>
        <p:nvGrpSpPr>
          <p:cNvPr id="41" name="Group 40">
            <a:extLst>
              <a:ext uri="{FF2B5EF4-FFF2-40B4-BE49-F238E27FC236}">
                <a16:creationId xmlns:a16="http://schemas.microsoft.com/office/drawing/2014/main" id="{74D75AD5-6E0F-7256-FE43-0FB7679804BB}"/>
              </a:ext>
            </a:extLst>
          </p:cNvPr>
          <p:cNvGrpSpPr/>
          <p:nvPr/>
        </p:nvGrpSpPr>
        <p:grpSpPr>
          <a:xfrm>
            <a:off x="107042" y="3009899"/>
            <a:ext cx="6997701" cy="3422862"/>
            <a:chOff x="79828" y="2492828"/>
            <a:chExt cx="7208846" cy="3422862"/>
          </a:xfrm>
        </p:grpSpPr>
        <p:grpSp>
          <p:nvGrpSpPr>
            <p:cNvPr id="17" name="Group 16">
              <a:extLst>
                <a:ext uri="{FF2B5EF4-FFF2-40B4-BE49-F238E27FC236}">
                  <a16:creationId xmlns:a16="http://schemas.microsoft.com/office/drawing/2014/main" id="{0870C5CE-64B8-2756-6002-3CAEFE62BB21}"/>
                </a:ext>
              </a:extLst>
            </p:cNvPr>
            <p:cNvGrpSpPr/>
            <p:nvPr/>
          </p:nvGrpSpPr>
          <p:grpSpPr>
            <a:xfrm>
              <a:off x="192109" y="2492828"/>
              <a:ext cx="2458563" cy="1543860"/>
              <a:chOff x="948874" y="2405591"/>
              <a:chExt cx="2743200" cy="1839740"/>
            </a:xfrm>
          </p:grpSpPr>
          <p:pic>
            <p:nvPicPr>
              <p:cNvPr id="14" name="Picture 14" descr="Chart, histogram&#10;&#10;Description automatically generated">
                <a:extLst>
                  <a:ext uri="{FF2B5EF4-FFF2-40B4-BE49-F238E27FC236}">
                    <a16:creationId xmlns:a16="http://schemas.microsoft.com/office/drawing/2014/main" id="{F96DF74E-4CD5-B6CB-BEFC-FEFA1ABB92FC}"/>
                  </a:ext>
                </a:extLst>
              </p:cNvPr>
              <p:cNvPicPr>
                <a:picLocks noChangeAspect="1"/>
              </p:cNvPicPr>
              <p:nvPr/>
            </p:nvPicPr>
            <p:blipFill>
              <a:blip r:embed="rId3"/>
              <a:stretch>
                <a:fillRect/>
              </a:stretch>
            </p:blipFill>
            <p:spPr>
              <a:xfrm>
                <a:off x="1086756" y="2603598"/>
                <a:ext cx="2235201" cy="1641733"/>
              </a:xfrm>
              <a:prstGeom prst="rect">
                <a:avLst/>
              </a:prstGeom>
            </p:spPr>
          </p:pic>
          <p:sp>
            <p:nvSpPr>
              <p:cNvPr id="16" name="TextBox 15">
                <a:extLst>
                  <a:ext uri="{FF2B5EF4-FFF2-40B4-BE49-F238E27FC236}">
                    <a16:creationId xmlns:a16="http://schemas.microsoft.com/office/drawing/2014/main" id="{980515FC-ED97-318D-915D-5B79B906ACE4}"/>
                  </a:ext>
                </a:extLst>
              </p:cNvPr>
              <p:cNvSpPr txBox="1"/>
              <p:nvPr/>
            </p:nvSpPr>
            <p:spPr>
              <a:xfrm>
                <a:off x="948874" y="2405591"/>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with less than 9</a:t>
                </a:r>
                <a:r>
                  <a:rPr lang="en-US" sz="850" baseline="30000">
                    <a:latin typeface="Calibri"/>
                  </a:rPr>
                  <a:t>th</a:t>
                </a:r>
                <a:r>
                  <a:rPr lang="en-US" sz="1100">
                    <a:latin typeface="Calibri"/>
                  </a:rPr>
                  <a:t> Grade Education</a:t>
                </a:r>
                <a:endParaRPr lang="en-US"/>
              </a:p>
            </p:txBody>
          </p:sp>
        </p:grpSp>
        <p:grpSp>
          <p:nvGrpSpPr>
            <p:cNvPr id="20" name="Group 19">
              <a:extLst>
                <a:ext uri="{FF2B5EF4-FFF2-40B4-BE49-F238E27FC236}">
                  <a16:creationId xmlns:a16="http://schemas.microsoft.com/office/drawing/2014/main" id="{29232C60-DC60-8EBF-A65D-5498B7888C50}"/>
                </a:ext>
              </a:extLst>
            </p:cNvPr>
            <p:cNvGrpSpPr/>
            <p:nvPr/>
          </p:nvGrpSpPr>
          <p:grpSpPr>
            <a:xfrm>
              <a:off x="2425221" y="2501898"/>
              <a:ext cx="2677786" cy="1517716"/>
              <a:chOff x="3288662" y="2422325"/>
              <a:chExt cx="2819467" cy="1863698"/>
            </a:xfrm>
          </p:grpSpPr>
          <p:pic>
            <p:nvPicPr>
              <p:cNvPr id="18" name="Picture 18" descr="Chart, histogram&#10;&#10;Description automatically generated">
                <a:extLst>
                  <a:ext uri="{FF2B5EF4-FFF2-40B4-BE49-F238E27FC236}">
                    <a16:creationId xmlns:a16="http://schemas.microsoft.com/office/drawing/2014/main" id="{7CE22D2D-4E69-17FE-5617-6FDF0FE7BD83}"/>
                  </a:ext>
                </a:extLst>
              </p:cNvPr>
              <p:cNvPicPr>
                <a:picLocks noChangeAspect="1"/>
              </p:cNvPicPr>
              <p:nvPr/>
            </p:nvPicPr>
            <p:blipFill>
              <a:blip r:embed="rId4"/>
              <a:stretch>
                <a:fillRect/>
              </a:stretch>
            </p:blipFill>
            <p:spPr>
              <a:xfrm>
                <a:off x="3288662" y="2714717"/>
                <a:ext cx="2180774" cy="1571306"/>
              </a:xfrm>
              <a:prstGeom prst="rect">
                <a:avLst/>
              </a:prstGeom>
            </p:spPr>
          </p:pic>
          <p:sp>
            <p:nvSpPr>
              <p:cNvPr id="19" name="TextBox 18">
                <a:extLst>
                  <a:ext uri="{FF2B5EF4-FFF2-40B4-BE49-F238E27FC236}">
                    <a16:creationId xmlns:a16="http://schemas.microsoft.com/office/drawing/2014/main" id="{4887B50B-6BC6-1498-8CF3-B49A4DC980FE}"/>
                  </a:ext>
                </a:extLst>
              </p:cNvPr>
              <p:cNvSpPr txBox="1"/>
              <p:nvPr/>
            </p:nvSpPr>
            <p:spPr>
              <a:xfrm>
                <a:off x="3364929" y="2422325"/>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Access to Planned Parenthood</a:t>
                </a:r>
                <a:r>
                  <a:rPr lang="en-US" sz="1100">
                    <a:latin typeface="Calibri"/>
                    <a:cs typeface="Calibri"/>
                  </a:rPr>
                  <a:t> </a:t>
                </a:r>
                <a:endParaRPr lang="en-US"/>
              </a:p>
            </p:txBody>
          </p:sp>
        </p:grpSp>
        <p:grpSp>
          <p:nvGrpSpPr>
            <p:cNvPr id="23" name="Group 22">
              <a:extLst>
                <a:ext uri="{FF2B5EF4-FFF2-40B4-BE49-F238E27FC236}">
                  <a16:creationId xmlns:a16="http://schemas.microsoft.com/office/drawing/2014/main" id="{65121040-5A6B-9F80-99F4-15FFABB7F91A}"/>
                </a:ext>
              </a:extLst>
            </p:cNvPr>
            <p:cNvGrpSpPr/>
            <p:nvPr/>
          </p:nvGrpSpPr>
          <p:grpSpPr>
            <a:xfrm>
              <a:off x="79828" y="4198256"/>
              <a:ext cx="2570844" cy="1717434"/>
              <a:chOff x="884062" y="4149067"/>
              <a:chExt cx="2872195" cy="1977471"/>
            </a:xfrm>
          </p:grpSpPr>
          <p:pic>
            <p:nvPicPr>
              <p:cNvPr id="21" name="Picture 21" descr="Chart, histogram&#10;&#10;Description automatically generated">
                <a:extLst>
                  <a:ext uri="{FF2B5EF4-FFF2-40B4-BE49-F238E27FC236}">
                    <a16:creationId xmlns:a16="http://schemas.microsoft.com/office/drawing/2014/main" id="{98F28955-2C81-EBA8-9398-7DAF4656E9F9}"/>
                  </a:ext>
                </a:extLst>
              </p:cNvPr>
              <p:cNvPicPr>
                <a:picLocks noChangeAspect="1"/>
              </p:cNvPicPr>
              <p:nvPr/>
            </p:nvPicPr>
            <p:blipFill>
              <a:blip r:embed="rId5"/>
              <a:stretch>
                <a:fillRect/>
              </a:stretch>
            </p:blipFill>
            <p:spPr>
              <a:xfrm>
                <a:off x="1086756" y="4400725"/>
                <a:ext cx="2318970" cy="1725813"/>
              </a:xfrm>
              <a:prstGeom prst="rect">
                <a:avLst/>
              </a:prstGeom>
            </p:spPr>
          </p:pic>
          <p:sp>
            <p:nvSpPr>
              <p:cNvPr id="22" name="TextBox 21">
                <a:extLst>
                  <a:ext uri="{FF2B5EF4-FFF2-40B4-BE49-F238E27FC236}">
                    <a16:creationId xmlns:a16="http://schemas.microsoft.com/office/drawing/2014/main" id="{111AE97F-2F9C-9D1C-73D1-E54E9957EBFB}"/>
                  </a:ext>
                </a:extLst>
              </p:cNvPr>
              <p:cNvSpPr txBox="1"/>
              <p:nvPr/>
            </p:nvSpPr>
            <p:spPr>
              <a:xfrm>
                <a:off x="884062" y="4149067"/>
                <a:ext cx="2872195" cy="301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of population using public assistance</a:t>
                </a:r>
                <a:r>
                  <a:rPr lang="en-US" sz="1100">
                    <a:latin typeface="Calibri"/>
                    <a:cs typeface="Calibri"/>
                  </a:rPr>
                  <a:t> </a:t>
                </a:r>
                <a:endParaRPr lang="en-US"/>
              </a:p>
            </p:txBody>
          </p:sp>
        </p:grpSp>
        <p:pic>
          <p:nvPicPr>
            <p:cNvPr id="24" name="Picture 24" descr="Chart, histogram&#10;&#10;Description automatically generated">
              <a:extLst>
                <a:ext uri="{FF2B5EF4-FFF2-40B4-BE49-F238E27FC236}">
                  <a16:creationId xmlns:a16="http://schemas.microsoft.com/office/drawing/2014/main" id="{6BB0557F-5558-461A-52F9-542EE4010303}"/>
                </a:ext>
              </a:extLst>
            </p:cNvPr>
            <p:cNvPicPr>
              <a:picLocks noChangeAspect="1"/>
            </p:cNvPicPr>
            <p:nvPr/>
          </p:nvPicPr>
          <p:blipFill>
            <a:blip r:embed="rId6"/>
            <a:stretch>
              <a:fillRect/>
            </a:stretch>
          </p:blipFill>
          <p:spPr>
            <a:xfrm>
              <a:off x="2461508" y="4440169"/>
              <a:ext cx="2044702" cy="1461086"/>
            </a:xfrm>
            <a:prstGeom prst="rect">
              <a:avLst/>
            </a:prstGeom>
          </p:spPr>
        </p:pic>
        <p:grpSp>
          <p:nvGrpSpPr>
            <p:cNvPr id="37" name="Group 36">
              <a:extLst>
                <a:ext uri="{FF2B5EF4-FFF2-40B4-BE49-F238E27FC236}">
                  <a16:creationId xmlns:a16="http://schemas.microsoft.com/office/drawing/2014/main" id="{8282FA97-5827-64CA-2E08-44B2A0F5A1E1}"/>
                </a:ext>
              </a:extLst>
            </p:cNvPr>
            <p:cNvGrpSpPr/>
            <p:nvPr/>
          </p:nvGrpSpPr>
          <p:grpSpPr>
            <a:xfrm>
              <a:off x="4500117" y="4116615"/>
              <a:ext cx="1979284" cy="1773443"/>
              <a:chOff x="4500117" y="4116615"/>
              <a:chExt cx="1979284" cy="1773443"/>
            </a:xfrm>
          </p:grpSpPr>
          <p:pic>
            <p:nvPicPr>
              <p:cNvPr id="35" name="Picture 35" descr="Chart, histogram&#10;&#10;Description automatically generated">
                <a:extLst>
                  <a:ext uri="{FF2B5EF4-FFF2-40B4-BE49-F238E27FC236}">
                    <a16:creationId xmlns:a16="http://schemas.microsoft.com/office/drawing/2014/main" id="{B06C5F82-3D7F-4B89-3A69-04C9DAE177DD}"/>
                  </a:ext>
                </a:extLst>
              </p:cNvPr>
              <p:cNvPicPr>
                <a:picLocks noChangeAspect="1"/>
              </p:cNvPicPr>
              <p:nvPr/>
            </p:nvPicPr>
            <p:blipFill>
              <a:blip r:embed="rId7"/>
              <a:stretch>
                <a:fillRect/>
              </a:stretch>
            </p:blipFill>
            <p:spPr>
              <a:xfrm>
                <a:off x="4500117" y="4469514"/>
                <a:ext cx="1979284" cy="1420544"/>
              </a:xfrm>
              <a:prstGeom prst="rect">
                <a:avLst/>
              </a:prstGeom>
            </p:spPr>
          </p:pic>
          <p:sp>
            <p:nvSpPr>
              <p:cNvPr id="36" name="TextBox 35">
                <a:extLst>
                  <a:ext uri="{FF2B5EF4-FFF2-40B4-BE49-F238E27FC236}">
                    <a16:creationId xmlns:a16="http://schemas.microsoft.com/office/drawing/2014/main" id="{628576E1-0697-3B67-D9EC-B62FEAF8D9B4}"/>
                  </a:ext>
                </a:extLst>
              </p:cNvPr>
              <p:cNvSpPr txBox="1"/>
              <p:nvPr/>
            </p:nvSpPr>
            <p:spPr>
              <a:xfrm>
                <a:off x="4733237" y="4116615"/>
                <a:ext cx="17181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of education funded by local government</a:t>
                </a:r>
                <a:endParaRPr lang="en-US" sz="1100">
                  <a:latin typeface="Calibri"/>
                  <a:cs typeface="Calibri"/>
                </a:endParaRPr>
              </a:p>
            </p:txBody>
          </p:sp>
        </p:grpSp>
        <p:grpSp>
          <p:nvGrpSpPr>
            <p:cNvPr id="40" name="Group 39">
              <a:extLst>
                <a:ext uri="{FF2B5EF4-FFF2-40B4-BE49-F238E27FC236}">
                  <a16:creationId xmlns:a16="http://schemas.microsoft.com/office/drawing/2014/main" id="{0778A28E-B713-96B4-37E1-DECD5982E3AC}"/>
                </a:ext>
              </a:extLst>
            </p:cNvPr>
            <p:cNvGrpSpPr/>
            <p:nvPr/>
          </p:nvGrpSpPr>
          <p:grpSpPr>
            <a:xfrm>
              <a:off x="4541914" y="2538185"/>
              <a:ext cx="2746760" cy="1507371"/>
              <a:chOff x="4541914" y="2538185"/>
              <a:chExt cx="2746760" cy="1507371"/>
            </a:xfrm>
          </p:grpSpPr>
          <p:pic>
            <p:nvPicPr>
              <p:cNvPr id="34" name="Picture 34" descr="Chart, histogram&#10;&#10;Description automatically generated">
                <a:extLst>
                  <a:ext uri="{FF2B5EF4-FFF2-40B4-BE49-F238E27FC236}">
                    <a16:creationId xmlns:a16="http://schemas.microsoft.com/office/drawing/2014/main" id="{A2E83D77-0472-6B06-9772-EC99B4ACD448}"/>
                  </a:ext>
                </a:extLst>
              </p:cNvPr>
              <p:cNvPicPr>
                <a:picLocks noChangeAspect="1"/>
              </p:cNvPicPr>
              <p:nvPr/>
            </p:nvPicPr>
            <p:blipFill>
              <a:blip r:embed="rId8"/>
              <a:stretch>
                <a:fillRect/>
              </a:stretch>
            </p:blipFill>
            <p:spPr>
              <a:xfrm>
                <a:off x="4541914" y="2730800"/>
                <a:ext cx="1808844" cy="1314756"/>
              </a:xfrm>
              <a:prstGeom prst="rect">
                <a:avLst/>
              </a:prstGeom>
            </p:spPr>
          </p:pic>
          <p:sp>
            <p:nvSpPr>
              <p:cNvPr id="39" name="TextBox 38">
                <a:extLst>
                  <a:ext uri="{FF2B5EF4-FFF2-40B4-BE49-F238E27FC236}">
                    <a16:creationId xmlns:a16="http://schemas.microsoft.com/office/drawing/2014/main" id="{4C060562-5910-6216-91C6-2772B940B812}"/>
                  </a:ext>
                </a:extLst>
              </p:cNvPr>
              <p:cNvSpPr txBox="1"/>
              <p:nvPr/>
            </p:nvSpPr>
            <p:spPr>
              <a:xfrm>
                <a:off x="4545474" y="2538185"/>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Calibri"/>
                  </a:rPr>
                  <a:t>% of population unemployed </a:t>
                </a:r>
                <a:endParaRPr lang="en-US" sz="1100"/>
              </a:p>
            </p:txBody>
          </p:sp>
        </p:grpSp>
      </p:grpSp>
      <p:sp>
        <p:nvSpPr>
          <p:cNvPr id="44" name="TextBox 43">
            <a:extLst>
              <a:ext uri="{FF2B5EF4-FFF2-40B4-BE49-F238E27FC236}">
                <a16:creationId xmlns:a16="http://schemas.microsoft.com/office/drawing/2014/main" id="{CFB01965-D00A-A5CD-DE17-09E09847F232}"/>
              </a:ext>
            </a:extLst>
          </p:cNvPr>
          <p:cNvSpPr txBox="1"/>
          <p:nvPr/>
        </p:nvSpPr>
        <p:spPr>
          <a:xfrm>
            <a:off x="723903" y="2710542"/>
            <a:ext cx="57639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US"/>
              <a:t>Histograms of Explanatory Variables </a:t>
            </a:r>
          </a:p>
        </p:txBody>
      </p:sp>
      <p:sp>
        <p:nvSpPr>
          <p:cNvPr id="46" name="Text Placeholder 8">
            <a:extLst>
              <a:ext uri="{FF2B5EF4-FFF2-40B4-BE49-F238E27FC236}">
                <a16:creationId xmlns:a16="http://schemas.microsoft.com/office/drawing/2014/main" id="{2FB5AE18-93BD-4B4E-667D-1B36ECC07A44}"/>
              </a:ext>
            </a:extLst>
          </p:cNvPr>
          <p:cNvSpPr txBox="1">
            <a:spLocks/>
          </p:cNvSpPr>
          <p:nvPr/>
        </p:nvSpPr>
        <p:spPr>
          <a:xfrm>
            <a:off x="6654800" y="1592778"/>
            <a:ext cx="5431971" cy="1102235"/>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ZA" sz="1600" noProof="1"/>
              <a:t>Cleaned and prepped data for production use</a:t>
            </a:r>
          </a:p>
          <a:p>
            <a:pPr marL="285750" indent="-285750">
              <a:buFont typeface="Arial" panose="020B0604020202020204" pitchFamily="34" charset="0"/>
              <a:buChar char="•"/>
            </a:pPr>
            <a:r>
              <a:rPr lang="en-ZA" sz="1600" noProof="1"/>
              <a:t>Looked at response variable </a:t>
            </a:r>
            <a:endParaRPr lang="en-ZA"/>
          </a:p>
          <a:p>
            <a:pPr marL="285750" indent="-285750">
              <a:buFont typeface="Arial" panose="020B0604020202020204" pitchFamily="34" charset="0"/>
              <a:buChar char="•"/>
            </a:pPr>
            <a:r>
              <a:rPr lang="en-ZA" sz="1600" noProof="1"/>
              <a:t>Looked at features we hypothesize to be most important</a:t>
            </a:r>
            <a:endParaRPr lang="en-US"/>
          </a:p>
          <a:p>
            <a:pPr marL="285750" indent="-285750">
              <a:buFont typeface="Arial" panose="020B0604020202020204" pitchFamily="34" charset="0"/>
              <a:buChar char="•"/>
            </a:pPr>
            <a:endParaRPr lang="en-ZA" noProof="1"/>
          </a:p>
          <a:p>
            <a:pPr marL="285750" indent="-285750">
              <a:buFont typeface="Arial" panose="020B0604020202020204" pitchFamily="34" charset="0"/>
              <a:buChar char="•"/>
            </a:pPr>
            <a:endParaRPr lang="en-ZA" noProof="1"/>
          </a:p>
        </p:txBody>
      </p:sp>
      <p:sp>
        <p:nvSpPr>
          <p:cNvPr id="47" name="TextBox 46">
            <a:extLst>
              <a:ext uri="{FF2B5EF4-FFF2-40B4-BE49-F238E27FC236}">
                <a16:creationId xmlns:a16="http://schemas.microsoft.com/office/drawing/2014/main" id="{E6258AF2-0076-1BBB-6322-2A024A184DBF}"/>
              </a:ext>
            </a:extLst>
          </p:cNvPr>
          <p:cNvSpPr txBox="1"/>
          <p:nvPr/>
        </p:nvSpPr>
        <p:spPr>
          <a:xfrm>
            <a:off x="2456544" y="4715329"/>
            <a:ext cx="20174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Calibri"/>
              </a:rPr>
              <a:t>% of homes that are non-vacant</a:t>
            </a:r>
          </a:p>
        </p:txBody>
      </p:sp>
      <p:pic>
        <p:nvPicPr>
          <p:cNvPr id="12" name="Picture 11">
            <a:extLst>
              <a:ext uri="{FF2B5EF4-FFF2-40B4-BE49-F238E27FC236}">
                <a16:creationId xmlns:a16="http://schemas.microsoft.com/office/drawing/2014/main" id="{4C3C0D3F-4C37-C6DD-1DEC-87E385AE5A90}"/>
              </a:ext>
            </a:extLst>
          </p:cNvPr>
          <p:cNvPicPr>
            <a:picLocks noChangeAspect="1"/>
          </p:cNvPicPr>
          <p:nvPr/>
        </p:nvPicPr>
        <p:blipFill>
          <a:blip r:embed="rId9"/>
          <a:stretch>
            <a:fillRect/>
          </a:stretch>
        </p:blipFill>
        <p:spPr>
          <a:xfrm>
            <a:off x="3020098" y="1050059"/>
            <a:ext cx="1944206" cy="1433852"/>
          </a:xfrm>
          <a:prstGeom prst="rect">
            <a:avLst/>
          </a:prstGeom>
        </p:spPr>
      </p:pic>
    </p:spTree>
    <p:extLst>
      <p:ext uri="{BB962C8B-B14F-4D97-AF65-F5344CB8AC3E}">
        <p14:creationId xmlns:p14="http://schemas.microsoft.com/office/powerpoint/2010/main" val="320499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219526" y="436128"/>
            <a:ext cx="5431971" cy="846301"/>
          </a:xfrm>
        </p:spPr>
        <p:txBody>
          <a:bodyPr/>
          <a:lstStyle/>
          <a:p>
            <a:r>
              <a:rPr lang="en-ZA"/>
              <a:t>Exploratory data analysis</a:t>
            </a:r>
            <a:endParaRPr lang="en-US"/>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7</a:t>
            </a:fld>
            <a:endParaRPr lang="en-ZA"/>
          </a:p>
        </p:txBody>
      </p:sp>
      <p:sp>
        <p:nvSpPr>
          <p:cNvPr id="44" name="TextBox 43">
            <a:extLst>
              <a:ext uri="{FF2B5EF4-FFF2-40B4-BE49-F238E27FC236}">
                <a16:creationId xmlns:a16="http://schemas.microsoft.com/office/drawing/2014/main" id="{CFB01965-D00A-A5CD-DE17-09E09847F232}"/>
              </a:ext>
            </a:extLst>
          </p:cNvPr>
          <p:cNvSpPr txBox="1"/>
          <p:nvPr/>
        </p:nvSpPr>
        <p:spPr>
          <a:xfrm>
            <a:off x="554567" y="440402"/>
            <a:ext cx="438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Scatter Plots of Explanatory Variables Vs Response Variable</a:t>
            </a:r>
          </a:p>
        </p:txBody>
      </p:sp>
      <p:pic>
        <p:nvPicPr>
          <p:cNvPr id="42" name="Picture 42" descr="Chart, scatter chart&#10;&#10;Description automatically generated">
            <a:extLst>
              <a:ext uri="{FF2B5EF4-FFF2-40B4-BE49-F238E27FC236}">
                <a16:creationId xmlns:a16="http://schemas.microsoft.com/office/drawing/2014/main" id="{BB0ADA41-1C5B-819E-81DE-782BBA97D15E}"/>
              </a:ext>
            </a:extLst>
          </p:cNvPr>
          <p:cNvPicPr>
            <a:picLocks noChangeAspect="1"/>
          </p:cNvPicPr>
          <p:nvPr/>
        </p:nvPicPr>
        <p:blipFill>
          <a:blip r:embed="rId2"/>
          <a:stretch>
            <a:fillRect/>
          </a:stretch>
        </p:blipFill>
        <p:spPr>
          <a:xfrm>
            <a:off x="554567" y="1333454"/>
            <a:ext cx="5664200" cy="2085010"/>
          </a:xfrm>
          <a:prstGeom prst="rect">
            <a:avLst/>
          </a:prstGeom>
        </p:spPr>
      </p:pic>
      <p:pic>
        <p:nvPicPr>
          <p:cNvPr id="43" name="Picture 44" descr="Chart, scatter chart&#10;&#10;Description automatically generated">
            <a:extLst>
              <a:ext uri="{FF2B5EF4-FFF2-40B4-BE49-F238E27FC236}">
                <a16:creationId xmlns:a16="http://schemas.microsoft.com/office/drawing/2014/main" id="{E0D9F984-2A51-F26C-4D4E-1FAFF91923E7}"/>
              </a:ext>
            </a:extLst>
          </p:cNvPr>
          <p:cNvPicPr>
            <a:picLocks noChangeAspect="1"/>
          </p:cNvPicPr>
          <p:nvPr/>
        </p:nvPicPr>
        <p:blipFill>
          <a:blip r:embed="rId3"/>
          <a:stretch>
            <a:fillRect/>
          </a:stretch>
        </p:blipFill>
        <p:spPr>
          <a:xfrm>
            <a:off x="554567" y="3936234"/>
            <a:ext cx="5664200" cy="2075866"/>
          </a:xfrm>
          <a:prstGeom prst="rect">
            <a:avLst/>
          </a:prstGeom>
        </p:spPr>
      </p:pic>
      <p:pic>
        <p:nvPicPr>
          <p:cNvPr id="48" name="Picture 48" descr="Chart, scatter chart&#10;&#10;Description automatically generated">
            <a:extLst>
              <a:ext uri="{FF2B5EF4-FFF2-40B4-BE49-F238E27FC236}">
                <a16:creationId xmlns:a16="http://schemas.microsoft.com/office/drawing/2014/main" id="{B3589ECF-514C-5FC7-772B-7FACB1C43894}"/>
              </a:ext>
            </a:extLst>
          </p:cNvPr>
          <p:cNvPicPr>
            <a:picLocks noChangeAspect="1"/>
          </p:cNvPicPr>
          <p:nvPr/>
        </p:nvPicPr>
        <p:blipFill>
          <a:blip r:embed="rId4"/>
          <a:stretch>
            <a:fillRect/>
          </a:stretch>
        </p:blipFill>
        <p:spPr>
          <a:xfrm>
            <a:off x="6216650" y="3940700"/>
            <a:ext cx="2743200" cy="1982266"/>
          </a:xfrm>
          <a:prstGeom prst="rect">
            <a:avLst/>
          </a:prstGeom>
        </p:spPr>
      </p:pic>
      <p:sp>
        <p:nvSpPr>
          <p:cNvPr id="56" name="TextBox 55">
            <a:extLst>
              <a:ext uri="{FF2B5EF4-FFF2-40B4-BE49-F238E27FC236}">
                <a16:creationId xmlns:a16="http://schemas.microsoft.com/office/drawing/2014/main" id="{8EF8B233-F725-BDE9-E626-D6EC0D1D3CA4}"/>
              </a:ext>
            </a:extLst>
          </p:cNvPr>
          <p:cNvSpPr txBox="1"/>
          <p:nvPr/>
        </p:nvSpPr>
        <p:spPr>
          <a:xfrm>
            <a:off x="507999" y="3524249"/>
            <a:ext cx="2873375" cy="206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8" name="TextBox 57">
            <a:extLst>
              <a:ext uri="{FF2B5EF4-FFF2-40B4-BE49-F238E27FC236}">
                <a16:creationId xmlns:a16="http://schemas.microsoft.com/office/drawing/2014/main" id="{F11F9DF0-91B3-4EB7-D150-902B94DC1955}"/>
              </a:ext>
            </a:extLst>
          </p:cNvPr>
          <p:cNvSpPr txBox="1"/>
          <p:nvPr/>
        </p:nvSpPr>
        <p:spPr>
          <a:xfrm>
            <a:off x="504792" y="3418973"/>
            <a:ext cx="2386552" cy="219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with less than 9</a:t>
            </a:r>
            <a:r>
              <a:rPr lang="en-US" sz="850" baseline="30000">
                <a:latin typeface="Calibri"/>
              </a:rPr>
              <a:t>th</a:t>
            </a:r>
            <a:r>
              <a:rPr lang="en-US" sz="1100">
                <a:latin typeface="Calibri"/>
              </a:rPr>
              <a:t> Grade Education</a:t>
            </a:r>
            <a:endParaRPr lang="en-US"/>
          </a:p>
        </p:txBody>
      </p:sp>
      <p:sp>
        <p:nvSpPr>
          <p:cNvPr id="60" name="TextBox 59">
            <a:extLst>
              <a:ext uri="{FF2B5EF4-FFF2-40B4-BE49-F238E27FC236}">
                <a16:creationId xmlns:a16="http://schemas.microsoft.com/office/drawing/2014/main" id="{00BA9879-CD74-B783-AA14-A28A14A475CB}"/>
              </a:ext>
            </a:extLst>
          </p:cNvPr>
          <p:cNvSpPr txBox="1"/>
          <p:nvPr/>
        </p:nvSpPr>
        <p:spPr>
          <a:xfrm>
            <a:off x="3391133" y="3432246"/>
            <a:ext cx="266285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Calibri"/>
              </a:rPr>
              <a:t>% of population unemployed </a:t>
            </a:r>
            <a:endParaRPr lang="en-US" sz="1100"/>
          </a:p>
        </p:txBody>
      </p:sp>
      <p:sp>
        <p:nvSpPr>
          <p:cNvPr id="62" name="TextBox 61">
            <a:extLst>
              <a:ext uri="{FF2B5EF4-FFF2-40B4-BE49-F238E27FC236}">
                <a16:creationId xmlns:a16="http://schemas.microsoft.com/office/drawing/2014/main" id="{4BBD7A25-6232-CF15-EA75-90B4524B721E}"/>
              </a:ext>
            </a:extLst>
          </p:cNvPr>
          <p:cNvSpPr txBox="1"/>
          <p:nvPr/>
        </p:nvSpPr>
        <p:spPr>
          <a:xfrm>
            <a:off x="508095" y="6062864"/>
            <a:ext cx="249554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of population using public assistance</a:t>
            </a:r>
            <a:r>
              <a:rPr lang="en-US" sz="1100">
                <a:latin typeface="Calibri"/>
                <a:cs typeface="Calibri"/>
              </a:rPr>
              <a:t> </a:t>
            </a:r>
            <a:endParaRPr lang="en-US"/>
          </a:p>
        </p:txBody>
      </p:sp>
      <p:sp>
        <p:nvSpPr>
          <p:cNvPr id="64" name="TextBox 63">
            <a:extLst>
              <a:ext uri="{FF2B5EF4-FFF2-40B4-BE49-F238E27FC236}">
                <a16:creationId xmlns:a16="http://schemas.microsoft.com/office/drawing/2014/main" id="{7565E152-04F4-4D69-B636-F8EE3579F4F9}"/>
              </a:ext>
            </a:extLst>
          </p:cNvPr>
          <p:cNvSpPr txBox="1"/>
          <p:nvPr/>
        </p:nvSpPr>
        <p:spPr>
          <a:xfrm>
            <a:off x="3386986" y="6062866"/>
            <a:ext cx="201748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cs typeface="Calibri"/>
              </a:rPr>
              <a:t>% of homes that are non-vacant</a:t>
            </a:r>
          </a:p>
        </p:txBody>
      </p:sp>
      <p:sp>
        <p:nvSpPr>
          <p:cNvPr id="66" name="TextBox 65">
            <a:extLst>
              <a:ext uri="{FF2B5EF4-FFF2-40B4-BE49-F238E27FC236}">
                <a16:creationId xmlns:a16="http://schemas.microsoft.com/office/drawing/2014/main" id="{E81205CE-BDBA-159F-3721-80F25263E7A6}"/>
              </a:ext>
            </a:extLst>
          </p:cNvPr>
          <p:cNvSpPr txBox="1"/>
          <p:nvPr/>
        </p:nvSpPr>
        <p:spPr>
          <a:xfrm>
            <a:off x="6220343" y="5981223"/>
            <a:ext cx="274262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a:rPr>
              <a:t>% of education funded by local government</a:t>
            </a:r>
            <a:endParaRPr lang="en-US" sz="1100">
              <a:latin typeface="Calibri"/>
              <a:cs typeface="Calibri"/>
            </a:endParaRPr>
          </a:p>
        </p:txBody>
      </p:sp>
      <p:sp>
        <p:nvSpPr>
          <p:cNvPr id="3" name="TextBox 2">
            <a:extLst>
              <a:ext uri="{FF2B5EF4-FFF2-40B4-BE49-F238E27FC236}">
                <a16:creationId xmlns:a16="http://schemas.microsoft.com/office/drawing/2014/main" id="{399643DF-8ED9-8EA4-A7D7-D0E827948DA0}"/>
              </a:ext>
            </a:extLst>
          </p:cNvPr>
          <p:cNvSpPr txBox="1"/>
          <p:nvPr/>
        </p:nvSpPr>
        <p:spPr>
          <a:xfrm>
            <a:off x="6373368" y="1364827"/>
            <a:ext cx="5431971" cy="1348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solidFill>
                  <a:schemeClr val="tx1">
                    <a:lumMod val="75000"/>
                    <a:lumOff val="25000"/>
                  </a:schemeClr>
                </a:solidFill>
              </a:rPr>
              <a:t>Many of the features do not have linear or linear- transformable relationships with the response</a:t>
            </a:r>
          </a:p>
          <a:p>
            <a:pPr marL="285750" indent="-285750">
              <a:lnSpc>
                <a:spcPct val="150000"/>
              </a:lnSpc>
              <a:buFont typeface="Arial" panose="020B0604020202020204" pitchFamily="34" charset="0"/>
              <a:buChar char="•"/>
            </a:pPr>
            <a:r>
              <a:rPr lang="en-US" sz="1400">
                <a:solidFill>
                  <a:schemeClr val="tx1">
                    <a:lumMod val="75000"/>
                    <a:lumOff val="25000"/>
                  </a:schemeClr>
                </a:solidFill>
              </a:rPr>
              <a:t>Multi collinearity is an issue that would need to be addressed.</a:t>
            </a:r>
          </a:p>
          <a:p>
            <a:pPr marL="285750" indent="-285750">
              <a:lnSpc>
                <a:spcPct val="150000"/>
              </a:lnSpc>
              <a:buFont typeface="Arial" panose="020B0604020202020204" pitchFamily="34" charset="0"/>
              <a:buChar char="•"/>
            </a:pPr>
            <a:r>
              <a:rPr lang="en-US" sz="1400">
                <a:solidFill>
                  <a:schemeClr val="tx1">
                    <a:lumMod val="75000"/>
                    <a:lumOff val="25000"/>
                  </a:schemeClr>
                </a:solidFill>
              </a:rPr>
              <a:t>Multivariate regression model may not perform for this dataset.</a:t>
            </a:r>
          </a:p>
        </p:txBody>
      </p:sp>
    </p:spTree>
    <p:extLst>
      <p:ext uri="{BB962C8B-B14F-4D97-AF65-F5344CB8AC3E}">
        <p14:creationId xmlns:p14="http://schemas.microsoft.com/office/powerpoint/2010/main" val="918994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569248" y="1142745"/>
            <a:ext cx="5431971" cy="846301"/>
          </a:xfrm>
        </p:spPr>
        <p:txBody>
          <a:bodyPr/>
          <a:lstStyle/>
          <a:p>
            <a:r>
              <a:rPr lang="en-ZA"/>
              <a:t>modeling</a:t>
            </a:r>
            <a:endParaRPr lang="en-US" err="1"/>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571333" y="1797752"/>
            <a:ext cx="5433204" cy="365125"/>
          </a:xfrm>
        </p:spPr>
        <p:txBody>
          <a:bodyPr vert="horz" lIns="91440" tIns="45720" rIns="91440" bIns="45720" rtlCol="0" anchor="t">
            <a:noAutofit/>
          </a:bodyPr>
          <a:lstStyle/>
          <a:p>
            <a:r>
              <a:rPr lang="en-ZA" noProof="1"/>
              <a:t>Next steps</a:t>
            </a:r>
            <a:endParaRPr lang="en-US"/>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570907" y="2237467"/>
            <a:ext cx="5490226" cy="4017281"/>
          </a:xfrm>
        </p:spPr>
        <p:txBody>
          <a:bodyPr vert="horz" lIns="91440" tIns="45720" rIns="91440" bIns="45720" rtlCol="0" anchor="t">
            <a:normAutofit lnSpcReduction="10000"/>
          </a:bodyPr>
          <a:lstStyle/>
          <a:p>
            <a:r>
              <a:rPr lang="en-ZA" sz="1600" noProof="1"/>
              <a:t>Compare performances of multiple regression models to find the most significant features that affect violent crime rate:</a:t>
            </a:r>
            <a:endParaRPr lang="en-US" sz="1600"/>
          </a:p>
          <a:p>
            <a:r>
              <a:rPr lang="en-ZA" sz="1600" noProof="1"/>
              <a:t>    </a:t>
            </a:r>
            <a:r>
              <a:rPr lang="en-ZA" sz="1600" b="1" noProof="1"/>
              <a:t>Linear regression</a:t>
            </a:r>
            <a:r>
              <a:rPr lang="en-ZA" sz="1600" noProof="1"/>
              <a:t> for a general diagnosis on all features</a:t>
            </a:r>
            <a:endParaRPr lang="en-US" sz="1600"/>
          </a:p>
          <a:p>
            <a:r>
              <a:rPr lang="en-ZA" sz="1600" noProof="1"/>
              <a:t>    </a:t>
            </a:r>
            <a:r>
              <a:rPr lang="en-ZA" sz="1600" b="1" noProof="1"/>
              <a:t>Greedy algorithm</a:t>
            </a:r>
            <a:r>
              <a:rPr lang="en-ZA" sz="1600" noProof="1"/>
              <a:t> for a first stab at feature selection</a:t>
            </a:r>
          </a:p>
          <a:p>
            <a:r>
              <a:rPr lang="en-ZA" sz="1600" noProof="1"/>
              <a:t>    Possibly </a:t>
            </a:r>
            <a:r>
              <a:rPr lang="en-ZA" sz="1600" b="1" noProof="1"/>
              <a:t>LASSO and Elastic Net </a:t>
            </a:r>
            <a:r>
              <a:rPr lang="en-ZA" sz="1600" noProof="1"/>
              <a:t>to reduce overfitting and improve predictability </a:t>
            </a:r>
          </a:p>
          <a:p>
            <a:r>
              <a:rPr lang="en-ZA" sz="1600" noProof="1"/>
              <a:t>    </a:t>
            </a:r>
            <a:r>
              <a:rPr lang="en-ZA" sz="1600" b="1" noProof="1"/>
              <a:t>Regression Tree</a:t>
            </a:r>
            <a:r>
              <a:rPr lang="en-ZA" sz="1600" noProof="1"/>
              <a:t>, with hyperparameter optimization for an optimal model in terms of accuracy</a:t>
            </a:r>
          </a:p>
          <a:p>
            <a:r>
              <a:rPr lang="en-ZA" sz="1600" noProof="1"/>
              <a:t>    </a:t>
            </a:r>
            <a:r>
              <a:rPr lang="en-ZA" sz="1600" b="1" noProof="1"/>
              <a:t>Random Forest or XGBoost</a:t>
            </a:r>
            <a:r>
              <a:rPr lang="en-ZA" sz="1600" noProof="1"/>
              <a:t> as alternative black-box approachs of regression trees to tradeoff interpretabilty for prediction accuracy</a:t>
            </a:r>
          </a:p>
          <a:p>
            <a:r>
              <a:rPr lang="en-ZA" sz="1600" noProof="1">
                <a:ea typeface="+mn-lt"/>
                <a:cs typeface="+mn-lt"/>
              </a:rPr>
              <a:t>*note: we will split the data into training and testing sets before modeling </a:t>
            </a:r>
            <a:endParaRPr lang="en-ZA" sz="1600" noProof="1"/>
          </a:p>
          <a:p>
            <a:endParaRPr lang="en-ZA" sz="1600" noProof="1"/>
          </a:p>
          <a:p>
            <a:endParaRPr lang="en-ZA" sz="1600" noProof="1"/>
          </a:p>
          <a:p>
            <a:endParaRPr lang="en-ZA" sz="1600" noProof="1"/>
          </a:p>
          <a:p>
            <a:endParaRPr lang="en-ZA" sz="1600" noProof="1"/>
          </a:p>
          <a:p>
            <a:endParaRPr lang="en-ZA" sz="16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a:p>
        </p:txBody>
      </p:sp>
    </p:spTree>
    <p:extLst>
      <p:ext uri="{BB962C8B-B14F-4D97-AF65-F5344CB8AC3E}">
        <p14:creationId xmlns:p14="http://schemas.microsoft.com/office/powerpoint/2010/main" val="330560691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929692"/>
            <a:ext cx="5111750" cy="663491"/>
          </a:xfrm>
        </p:spPr>
        <p:txBody>
          <a:bodyPr/>
          <a:lstStyle/>
          <a:p>
            <a:r>
              <a:rPr lang="en-US"/>
              <a:t>Research findings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1795879"/>
            <a:ext cx="6128827" cy="3841276"/>
          </a:xfrm>
        </p:spPr>
        <p:txBody>
          <a:bodyPr vert="horz" lIns="91440" tIns="45720" rIns="91440" bIns="45720" rtlCol="0" anchor="t">
            <a:normAutofit/>
          </a:bodyPr>
          <a:lstStyle/>
          <a:p>
            <a:r>
              <a:rPr lang="en-ZA">
                <a:ea typeface="+mn-lt"/>
                <a:cs typeface="+mn-lt"/>
              </a:rPr>
              <a:t>The paper explains aggregate crime regressions and questions the effectiveness of capital punishment. Our project shares a similar perspective to aggregate the crime data at the county level to determine the most significant factors that reduce crimes most effectively. The paper might be subject to overlooking other variables other than capital punishment that could also affect crime occurrences, so our project will find improvement by focusing on feature selections (</a:t>
            </a:r>
            <a:r>
              <a:rPr lang="en-US">
                <a:ea typeface="+mn-lt"/>
                <a:cs typeface="+mn-lt"/>
              </a:rPr>
              <a:t>Durlauf, S</a:t>
            </a:r>
            <a:r>
              <a:rPr lang="en-ZA">
                <a:ea typeface="+mn-lt"/>
                <a:cs typeface="+mn-lt"/>
              </a:rPr>
              <a:t>). </a:t>
            </a:r>
            <a:endParaRPr lang="en-US"/>
          </a:p>
          <a:p>
            <a:r>
              <a:rPr lang="en-ZA">
                <a:ea typeface="+mn-lt"/>
                <a:cs typeface="+mn-lt"/>
              </a:rPr>
              <a:t>The comparative study aims to increase crime classification accuracy by applying multiple classification algorithms to select features from the pre-processed crime dataset. The selected features in this study are similar to the ones we are targeting in our project. However, the study focuses on the performances of the models instead of the comparison of features. Our project will emphasize the comparison of features by their impact on crimes as a reference to help with the decision-making process of the government(</a:t>
            </a:r>
            <a:r>
              <a:rPr lang="en-US">
                <a:ea typeface="+mn-lt"/>
                <a:cs typeface="+mn-lt"/>
              </a:rPr>
              <a:t>Abdul Jalil, M</a:t>
            </a:r>
            <a:r>
              <a:rPr lang="en-ZA">
                <a:ea typeface="+mn-lt"/>
                <a:cs typeface="+mn-lt"/>
              </a:rPr>
              <a:t>). </a:t>
            </a:r>
            <a:endParaRPr lang="en-ZA"/>
          </a:p>
          <a:p>
            <a:endParaRPr lang="en-ZA"/>
          </a:p>
          <a:p>
            <a:endParaRPr lang="en-ZA"/>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a:p>
        </p:txBody>
      </p:sp>
    </p:spTree>
    <p:extLst>
      <p:ext uri="{BB962C8B-B14F-4D97-AF65-F5344CB8AC3E}">
        <p14:creationId xmlns:p14="http://schemas.microsoft.com/office/powerpoint/2010/main" val="134637220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D1A6F7C029C41B639D677C77E2F32" ma:contentTypeVersion="5" ma:contentTypeDescription="Create a new document." ma:contentTypeScope="" ma:versionID="893d7a1b36c50b289d4e5a419bbd652a">
  <xsd:schema xmlns:xsd="http://www.w3.org/2001/XMLSchema" xmlns:xs="http://www.w3.org/2001/XMLSchema" xmlns:p="http://schemas.microsoft.com/office/2006/metadata/properties" xmlns:ns2="9fb3eea8-048d-4b35-b400-bed3bfcf670e" xmlns:ns3="af1cb94b-44f5-4310-974f-2fac5666f9eb" targetNamespace="http://schemas.microsoft.com/office/2006/metadata/properties" ma:root="true" ma:fieldsID="3ac3a0d6a9f1aa374b39a71d5a122ae8" ns2:_="" ns3:_="">
    <xsd:import namespace="9fb3eea8-048d-4b35-b400-bed3bfcf670e"/>
    <xsd:import namespace="af1cb94b-44f5-4310-974f-2fac5666f9e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b3eea8-048d-4b35-b400-bed3bfcf67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f1cb94b-44f5-4310-974f-2fac5666f9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14FED0-9A95-4A83-8CAA-A3BB5938F805}">
  <ds:schemaRefs>
    <ds:schemaRef ds:uri="9fb3eea8-048d-4b35-b400-bed3bfcf670e"/>
    <ds:schemaRef ds:uri="af1cb94b-44f5-4310-974f-2fac5666f9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C4BA2C8-4C3C-4809-AD4F-FED9B4D74B8F}">
  <ds:schemaRefs>
    <ds:schemaRef ds:uri="http://schemas.microsoft.com/sharepoint/v3/contenttype/forms"/>
  </ds:schemaRefs>
</ds:datastoreItem>
</file>

<file path=customXml/itemProps3.xml><?xml version="1.0" encoding="utf-8"?>
<ds:datastoreItem xmlns:ds="http://schemas.openxmlformats.org/officeDocument/2006/customXml" ds:itemID="{D9593FA9-6A11-4F0E-9846-8E683330D06D}">
  <ds:schemaRefs>
    <ds:schemaRef ds:uri="9fb3eea8-048d-4b35-b400-bed3bfcf670e"/>
    <ds:schemaRef ds:uri="af1cb94b-44f5-4310-974f-2fac5666f9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Monoline</vt:lpstr>
      <vt:lpstr>CRIME IN US COMMUNITIES </vt:lpstr>
      <vt:lpstr>TEAM MEMBERS</vt:lpstr>
      <vt:lpstr>OVERVIEW</vt:lpstr>
      <vt:lpstr>Planned approach</vt:lpstr>
      <vt:lpstr>Data preparation</vt:lpstr>
      <vt:lpstr>Exploratory data analysis</vt:lpstr>
      <vt:lpstr>Exploratory data analysis</vt:lpstr>
      <vt:lpstr>modeling</vt:lpstr>
      <vt:lpstr>Research 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Cascioli, Jonathan</dc:creator>
  <cp:revision>2</cp:revision>
  <dcterms:created xsi:type="dcterms:W3CDTF">2022-10-22T21:48:30Z</dcterms:created>
  <dcterms:modified xsi:type="dcterms:W3CDTF">2022-11-21T02:28:04Z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0x010100570D1A6F7C029C41B639D677C77E2F32</vt:lpwstr>
  </property>
</Properties>
</file>