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98" r:id="rId2"/>
    <p:sldId id="619" r:id="rId3"/>
    <p:sldId id="625" r:id="rId4"/>
    <p:sldId id="654" r:id="rId5"/>
    <p:sldId id="639" r:id="rId6"/>
    <p:sldId id="649" r:id="rId7"/>
    <p:sldId id="653" r:id="rId8"/>
    <p:sldId id="645" r:id="rId9"/>
    <p:sldId id="632" r:id="rId10"/>
    <p:sldId id="633" r:id="rId11"/>
    <p:sldId id="655" r:id="rId12"/>
    <p:sldId id="651" r:id="rId13"/>
    <p:sldId id="652" r:id="rId1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A2CEE6C-C5D2-4385-AE03-FD996A41E690}">
          <p14:sldIdLst>
            <p14:sldId id="598"/>
            <p14:sldId id="619"/>
            <p14:sldId id="625"/>
            <p14:sldId id="654"/>
            <p14:sldId id="639"/>
          </p14:sldIdLst>
        </p14:section>
        <p14:section name="제목 없는 구역" id="{43F9F226-7229-4F5F-891E-7D3251F74BCB}">
          <p14:sldIdLst>
            <p14:sldId id="649"/>
            <p14:sldId id="653"/>
            <p14:sldId id="645"/>
            <p14:sldId id="632"/>
            <p14:sldId id="633"/>
            <p14:sldId id="655"/>
            <p14:sldId id="651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708"/>
    <a:srgbClr val="595959"/>
    <a:srgbClr val="858585"/>
    <a:srgbClr val="898989"/>
    <a:srgbClr val="F0EB15"/>
    <a:srgbClr val="B3BF4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367F3D60-2F5F-4982-8207-1D2E49A3878C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2023-10-20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AB48652-B917-42C5-808E-10773EABF14B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569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7D95DC5-D6C9-43A9-AA12-F37BB2FF498A}" type="datetimeFigureOut">
              <a:rPr lang="ko-KR" altLang="en-US" smtClean="0"/>
              <a:pPr/>
              <a:t>2023-10-20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1A62A87-135E-4102-8D93-AB68B9CB79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7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9479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D3A260E-9A1C-4C41-8F2B-CC59BC2AD957}" type="datetime1">
              <a:rPr lang="ko-KR" altLang="en-US" smtClean="0"/>
              <a:pPr/>
              <a:t>2023-10-20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/>
              <a:t>Machine Learning Lab.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33569ED-B02D-45E7-B8C9-94D3926DE4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560618"/>
            <a:ext cx="914400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_x274915568" descr="EMB00003dfc68d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0" y="457200"/>
            <a:ext cx="239871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79D5-978C-460D-921D-680395B2FED4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6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431B-8695-461A-999E-D88D247EBC2B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7054"/>
            <a:ext cx="10515600" cy="115136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  <a:latin typeface="나눔스퀘어" panose="020B0600000101010101"/>
                <a:ea typeface="나눔스퀘어" panose="020B060000010101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4395"/>
            <a:ext cx="10515600" cy="482400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2pPr>
            <a:lvl3pPr marL="1254125" indent="-339725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343340"/>
            <a:ext cx="1051560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4949" y="172147"/>
            <a:ext cx="1136411" cy="1065787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/>
                <a:ea typeface="나눔스퀘어" panose="020B0600000101010101"/>
              </a:defRPr>
            </a:lvl1pPr>
          </a:lstStyle>
          <a:p>
            <a:fld id="{6FAD8D2F-65B4-440E-98AD-08221C8059FE}" type="datetime1">
              <a:rPr lang="ko-KR" altLang="en-US" smtClean="0"/>
              <a:pPr/>
              <a:t>2023-10-20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/>
                <a:ea typeface="나눔스퀘어" panose="020B0600000101010101"/>
              </a:defRPr>
            </a:lvl1pPr>
          </a:lstStyle>
          <a:p>
            <a:r>
              <a:rPr lang="en-US" altLang="ko-KR"/>
              <a:t>Machine Learning Lab.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" panose="020B0600000101010101"/>
                <a:ea typeface="나눔스퀘어" panose="020B0600000101010101"/>
              </a:defRPr>
            </a:lvl1pPr>
          </a:lstStyle>
          <a:p>
            <a:fld id="{933569ED-B02D-45E7-B8C9-94D3926DE4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3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DE22-CE6C-4774-955B-9F0AE5D4CDF7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1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871F-EC96-4D15-A28E-4B073CF004CA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8BC5-D1AE-462D-82E8-2657BB304EB5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CAB0-D159-4CD2-A62B-3C2182E7A9E7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4F55-F94C-4392-9F6D-0B95ECDD0DD5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6201-3848-4E40-9F4F-4F0D6605C89E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1535-1D20-43B3-AAF5-4D6703EBABC1}" type="datetime1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C9D2EAC-B252-4816-BE63-87033B22AA73}" type="datetime1">
              <a:rPr lang="ko-KR" altLang="en-US" smtClean="0"/>
              <a:pPr/>
              <a:t>2023-10-20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Machine Learning Lab.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33569ED-B02D-45E7-B8C9-94D3926DE4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1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E34E-1179-48C1-8749-55458DC2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ko-KR" altLang="en-US" dirty="0"/>
              <a:t>영상화질 평가 및  </a:t>
            </a:r>
            <a:r>
              <a:rPr lang="ko-KR" altLang="en-US" dirty="0" err="1"/>
              <a:t>캡셔닝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94C19-A972-4978-A2E7-2122FA59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9714"/>
            <a:ext cx="9144000" cy="1994797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0070C0"/>
              </a:buClr>
              <a:buSzPts val="2400"/>
            </a:pPr>
            <a:endParaRPr lang="en-US" altLang="ko-KR" dirty="0"/>
          </a:p>
          <a:p>
            <a:pPr lvl="0">
              <a:buClr>
                <a:srgbClr val="0070C0"/>
              </a:buClr>
              <a:buSzPts val="2400"/>
            </a:pPr>
            <a:r>
              <a:rPr lang="en-US" altLang="ko-KR" dirty="0"/>
              <a:t>Machine Learning Lab</a:t>
            </a:r>
          </a:p>
          <a:p>
            <a:pPr lvl="0">
              <a:buClr>
                <a:srgbClr val="0070C0"/>
              </a:buClr>
              <a:buSzPts val="2400"/>
            </a:pPr>
            <a:endParaRPr lang="en-US" altLang="ko-KR" dirty="0"/>
          </a:p>
          <a:p>
            <a:pPr lvl="0">
              <a:buClr>
                <a:srgbClr val="0070C0"/>
              </a:buClr>
              <a:buSzPts val="2400"/>
            </a:pPr>
            <a:r>
              <a:rPr lang="ko-KR" altLang="en-US" dirty="0"/>
              <a:t>권희원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4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79"/>
            <a:ext cx="10515600" cy="1151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Aesthetic Captioning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D3135-EC3B-43CC-AFFB-5B508F01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1" cy="51856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Xin Jin, Le Wu,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Geng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Zhao,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Xiaodong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Xiaokun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Zhang,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Shiming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Ge,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Dongqing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Zou, Bin Zhou,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Xinghui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Zhou: "Aesthetic Attributes Assessment of Images." ACM MM (2019) </a:t>
            </a: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lnSpc>
                <a:spcPct val="10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CNN-LSTM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framework</a:t>
            </a:r>
          </a:p>
          <a:p>
            <a:pPr lvl="3">
              <a:lnSpc>
                <a:spcPct val="10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개의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주제별로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여러개의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Caption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Aesthetic Image Captioning From Weakly-Labelled Photographs(2019)</a:t>
            </a: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lnSpc>
                <a:spcPct val="10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CNN-LSTM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framework</a:t>
            </a:r>
          </a:p>
          <a:p>
            <a:pPr marL="1717675" lvl="4" indent="0">
              <a:lnSpc>
                <a:spcPct val="100000"/>
              </a:lnSpc>
              <a:buNone/>
            </a:pPr>
            <a:endParaRPr lang="en-US" altLang="ko-KR" sz="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Kuang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-Yu Chang, Kung-Hung Lu, Chu-Song Chen: "Aesthetic Critiques Generation for Photos." ICCV (2017)</a:t>
            </a: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lnSpc>
                <a:spcPct val="10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CNN-LSTM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framework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21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DB9612-7635-CA28-9CA5-962FED31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93552"/>
              </p:ext>
            </p:extLst>
          </p:nvPr>
        </p:nvGraphicFramePr>
        <p:xfrm>
          <a:off x="838199" y="1889314"/>
          <a:ext cx="10515601" cy="115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6005">
                  <a:extLst>
                    <a:ext uri="{9D8B030D-6E8A-4147-A177-3AD203B41FA5}">
                      <a16:colId xmlns:a16="http://schemas.microsoft.com/office/drawing/2014/main" val="811867195"/>
                    </a:ext>
                  </a:extLst>
                </a:gridCol>
                <a:gridCol w="1454798">
                  <a:extLst>
                    <a:ext uri="{9D8B030D-6E8A-4147-A177-3AD203B41FA5}">
                      <a16:colId xmlns:a16="http://schemas.microsoft.com/office/drawing/2014/main" val="1025470742"/>
                    </a:ext>
                  </a:extLst>
                </a:gridCol>
                <a:gridCol w="1454798">
                  <a:extLst>
                    <a:ext uri="{9D8B030D-6E8A-4147-A177-3AD203B41FA5}">
                      <a16:colId xmlns:a16="http://schemas.microsoft.com/office/drawing/2014/main" val="3617585124"/>
                    </a:ext>
                  </a:extLst>
                </a:gridCol>
              </a:tblGrid>
              <a:tr h="115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Training set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Validation   set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 set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03193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0C0F1A6-921F-E725-2EB9-93B89B30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4426"/>
              </p:ext>
            </p:extLst>
          </p:nvPr>
        </p:nvGraphicFramePr>
        <p:xfrm>
          <a:off x="838199" y="3775318"/>
          <a:ext cx="10515600" cy="115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378270683"/>
                    </a:ext>
                  </a:extLst>
                </a:gridCol>
              </a:tblGrid>
              <a:tr h="1151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 set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5582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62207BC-2353-0352-D4BF-32ADD3CFECA0}"/>
              </a:ext>
            </a:extLst>
          </p:cNvPr>
          <p:cNvSpPr txBox="1"/>
          <p:nvPr/>
        </p:nvSpPr>
        <p:spPr>
          <a:xfrm>
            <a:off x="9771241" y="2999787"/>
            <a:ext cx="3258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Training set : 47217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r>
              <a:rPr lang="en-US" altLang="ko-KR" sz="1100" dirty="0"/>
              <a:t>Validation set : 3826</a:t>
            </a:r>
            <a:r>
              <a:rPr lang="ko-KR" altLang="en-US" sz="1100" dirty="0"/>
              <a:t>개</a:t>
            </a:r>
            <a:br>
              <a:rPr lang="en-US" altLang="ko-KR" sz="1100" dirty="0"/>
            </a:br>
            <a:r>
              <a:rPr lang="en-US" altLang="ko-KR" sz="1100" dirty="0"/>
              <a:t>Test set : 3619</a:t>
            </a:r>
            <a:r>
              <a:rPr lang="ko-KR" altLang="en-US" sz="1100" dirty="0"/>
              <a:t>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5ADC0-CD8D-DA64-69E1-827996544C76}"/>
              </a:ext>
            </a:extLst>
          </p:cNvPr>
          <p:cNvSpPr txBox="1"/>
          <p:nvPr/>
        </p:nvSpPr>
        <p:spPr>
          <a:xfrm>
            <a:off x="771086" y="1537399"/>
            <a:ext cx="465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Training data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DBF06-4D50-9A5D-3FDE-0E172DC7B273}"/>
              </a:ext>
            </a:extLst>
          </p:cNvPr>
          <p:cNvSpPr txBox="1"/>
          <p:nvPr/>
        </p:nvSpPr>
        <p:spPr>
          <a:xfrm>
            <a:off x="838199" y="3452616"/>
            <a:ext cx="465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data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987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grid feature </a:t>
            </a:r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ectraction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CD660-B3D3-371C-C55C-FB919DEEC83D}"/>
              </a:ext>
            </a:extLst>
          </p:cNvPr>
          <p:cNvSpPr txBox="1"/>
          <p:nvPr/>
        </p:nvSpPr>
        <p:spPr>
          <a:xfrm>
            <a:off x="771088" y="1375794"/>
            <a:ext cx="572079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논문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 Defense of Grid Features for Visual Question Answering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사전학습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데이터셋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Visual Genome</a:t>
            </a:r>
          </a:p>
        </p:txBody>
      </p:sp>
    </p:spTree>
    <p:extLst>
      <p:ext uri="{BB962C8B-B14F-4D97-AF65-F5344CB8AC3E}">
        <p14:creationId xmlns:p14="http://schemas.microsoft.com/office/powerpoint/2010/main" val="188505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CD660-B3D3-371C-C55C-FB919DEEC83D}"/>
              </a:ext>
            </a:extLst>
          </p:cNvPr>
          <p:cNvSpPr txBox="1"/>
          <p:nvPr/>
        </p:nvSpPr>
        <p:spPr>
          <a:xfrm>
            <a:off x="754310" y="1416545"/>
            <a:ext cx="7667164" cy="328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논문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RSTNet</a:t>
            </a:r>
            <a:r>
              <a:rPr lang="en-US" altLang="ko-KR" sz="1400" dirty="0"/>
              <a:t>: Captioning with Adaptive Attention on Visual and Non-Visual 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Bert-language-model </a:t>
            </a:r>
            <a:r>
              <a:rPr lang="ko-KR" altLang="en-US" sz="1400" dirty="0"/>
              <a:t>학습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언어 맥락 학습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RSTNet</a:t>
            </a:r>
            <a:r>
              <a:rPr lang="en-US" altLang="ko-KR" sz="1400" dirty="0"/>
              <a:t> </a:t>
            </a:r>
            <a:r>
              <a:rPr lang="ko-KR" altLang="en-US" sz="1400" dirty="0"/>
              <a:t>학습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이미지를 통해 캡션 출력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앙상블 모델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val</a:t>
            </a:r>
            <a:r>
              <a:rPr lang="en-US" altLang="ko-KR" sz="1400" dirty="0"/>
              <a:t> set</a:t>
            </a:r>
            <a:r>
              <a:rPr lang="ko-KR" altLang="en-US" sz="1400" dirty="0"/>
              <a:t>과 </a:t>
            </a:r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set</a:t>
            </a:r>
            <a:r>
              <a:rPr lang="ko-KR" altLang="en-US" sz="1400" dirty="0"/>
              <a:t>에 대해 각각 높은 성능을 보여준 모델을 통해 구성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Score </a:t>
            </a:r>
            <a:r>
              <a:rPr lang="ko-KR" altLang="en-US" sz="1400" dirty="0"/>
              <a:t>계산 방식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da-DK" altLang="ko-KR" sz="1400" dirty="0"/>
              <a:t>Score = CIDEr-D * 4 + METEOR * 3 + ((BLEU-4 + BLEU-3) / 2) * 2 + ROUGE-L * 1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5D3CAAA-A2BB-694A-A7DE-8532B0B8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91631"/>
              </p:ext>
            </p:extLst>
          </p:nvPr>
        </p:nvGraphicFramePr>
        <p:xfrm>
          <a:off x="838200" y="4828483"/>
          <a:ext cx="46565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96">
                  <a:extLst>
                    <a:ext uri="{9D8B030D-6E8A-4147-A177-3AD203B41FA5}">
                      <a16:colId xmlns:a16="http://schemas.microsoft.com/office/drawing/2014/main" val="4055110603"/>
                    </a:ext>
                  </a:extLst>
                </a:gridCol>
                <a:gridCol w="1552196">
                  <a:extLst>
                    <a:ext uri="{9D8B030D-6E8A-4147-A177-3AD203B41FA5}">
                      <a16:colId xmlns:a16="http://schemas.microsoft.com/office/drawing/2014/main" val="2399550316"/>
                    </a:ext>
                  </a:extLst>
                </a:gridCol>
                <a:gridCol w="1552196">
                  <a:extLst>
                    <a:ext uri="{9D8B030D-6E8A-4147-A177-3AD203B41FA5}">
                      <a16:colId xmlns:a16="http://schemas.microsoft.com/office/drawing/2014/main" val="257424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학습방법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1-1</a:t>
                      </a:r>
                      <a:endParaRPr lang="ko-KR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1-2</a:t>
                      </a:r>
                      <a:endParaRPr lang="ko-KR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1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학습결과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1.2773</a:t>
                      </a:r>
                      <a:endParaRPr lang="ko-KR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1.3169</a:t>
                      </a:r>
                      <a:endParaRPr lang="ko-KR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593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A32D9-16B4-B869-3D44-A41734081282}"/>
              </a:ext>
            </a:extLst>
          </p:cNvPr>
          <p:cNvSpPr txBox="1"/>
          <p:nvPr/>
        </p:nvSpPr>
        <p:spPr>
          <a:xfrm>
            <a:off x="192248" y="6117053"/>
            <a:ext cx="6097554" cy="478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1-1 :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단일 모델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1-2 :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앙상블 모델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10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화질 평가</a:t>
            </a:r>
          </a:p>
        </p:txBody>
      </p:sp>
    </p:spTree>
    <p:extLst>
      <p:ext uri="{BB962C8B-B14F-4D97-AF65-F5344CB8AC3E}">
        <p14:creationId xmlns:p14="http://schemas.microsoft.com/office/powerpoint/2010/main" val="31196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DB9612-7635-CA28-9CA5-962FED31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36320"/>
              </p:ext>
            </p:extLst>
          </p:nvPr>
        </p:nvGraphicFramePr>
        <p:xfrm>
          <a:off x="838199" y="2327857"/>
          <a:ext cx="10515601" cy="115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972">
                  <a:extLst>
                    <a:ext uri="{9D8B030D-6E8A-4147-A177-3AD203B41FA5}">
                      <a16:colId xmlns:a16="http://schemas.microsoft.com/office/drawing/2014/main" val="811867195"/>
                    </a:ext>
                  </a:extLst>
                </a:gridCol>
                <a:gridCol w="1731629">
                  <a:extLst>
                    <a:ext uri="{9D8B030D-6E8A-4147-A177-3AD203B41FA5}">
                      <a16:colId xmlns:a16="http://schemas.microsoft.com/office/drawing/2014/main" val="1025470742"/>
                    </a:ext>
                  </a:extLst>
                </a:gridCol>
              </a:tblGrid>
              <a:tr h="115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Training set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Validation   set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03193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0C0F1A6-921F-E725-2EB9-93B89B30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78984"/>
              </p:ext>
            </p:extLst>
          </p:nvPr>
        </p:nvGraphicFramePr>
        <p:xfrm>
          <a:off x="838200" y="3953221"/>
          <a:ext cx="10515600" cy="115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378270683"/>
                    </a:ext>
                  </a:extLst>
                </a:gridCol>
              </a:tblGrid>
              <a:tr h="1151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 set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5582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62207BC-2353-0352-D4BF-32ADD3CFECA0}"/>
              </a:ext>
            </a:extLst>
          </p:cNvPr>
          <p:cNvSpPr txBox="1"/>
          <p:nvPr/>
        </p:nvSpPr>
        <p:spPr>
          <a:xfrm>
            <a:off x="9286613" y="3427894"/>
            <a:ext cx="3258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Training set : Validation = 9 : 1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5ADC0-CD8D-DA64-69E1-827996544C76}"/>
              </a:ext>
            </a:extLst>
          </p:cNvPr>
          <p:cNvSpPr txBox="1"/>
          <p:nvPr/>
        </p:nvSpPr>
        <p:spPr>
          <a:xfrm>
            <a:off x="771086" y="1975942"/>
            <a:ext cx="465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Training data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DBF06-4D50-9A5D-3FDE-0E172DC7B273}"/>
              </a:ext>
            </a:extLst>
          </p:cNvPr>
          <p:cNvSpPr txBox="1"/>
          <p:nvPr/>
        </p:nvSpPr>
        <p:spPr>
          <a:xfrm>
            <a:off x="771086" y="3601001"/>
            <a:ext cx="465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data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805DE9-652E-B3F6-B169-7AB9F4EDCC19}"/>
              </a:ext>
            </a:extLst>
          </p:cNvPr>
          <p:cNvSpPr txBox="1"/>
          <p:nvPr/>
        </p:nvSpPr>
        <p:spPr>
          <a:xfrm>
            <a:off x="771086" y="1419178"/>
            <a:ext cx="1068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"/>
              </a:rPr>
              <a:t>랜덤하게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"/>
              </a:rPr>
              <a:t>9 : 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"/>
              </a:rPr>
              <a:t>비율로 분할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"/>
            </a:endParaRPr>
          </a:p>
        </p:txBody>
      </p:sp>
    </p:spTree>
    <p:extLst>
      <p:ext uri="{BB962C8B-B14F-4D97-AF65-F5344CB8AC3E}">
        <p14:creationId xmlns:p14="http://schemas.microsoft.com/office/powerpoint/2010/main" val="20461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모델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140A1-6DB5-F49A-FA3C-4C9C51C97C73}"/>
              </a:ext>
            </a:extLst>
          </p:cNvPr>
          <p:cNvSpPr txBox="1"/>
          <p:nvPr/>
        </p:nvSpPr>
        <p:spPr>
          <a:xfrm>
            <a:off x="838200" y="1418681"/>
            <a:ext cx="775712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MANIQA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논문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MANIQA: Multi-dimension Attention Network for No-Reference Image Quality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학습방법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주파수 이미지 동시 학습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Augmentation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Crop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MUSIQ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논문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MUSIQ: Multi-scale Image Quality Transformer</a:t>
            </a:r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682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주파수 이미지 학습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5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5C78C2-B2BB-D083-47F0-F7812EF02D6E}"/>
              </a:ext>
            </a:extLst>
          </p:cNvPr>
          <p:cNvCxnSpPr/>
          <p:nvPr/>
        </p:nvCxnSpPr>
        <p:spPr>
          <a:xfrm>
            <a:off x="3338818" y="3240538"/>
            <a:ext cx="126673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7CC5C6-EB7A-3590-4B04-58EAE6F43699}"/>
              </a:ext>
            </a:extLst>
          </p:cNvPr>
          <p:cNvCxnSpPr>
            <a:cxnSpLocks/>
          </p:cNvCxnSpPr>
          <p:nvPr/>
        </p:nvCxnSpPr>
        <p:spPr>
          <a:xfrm>
            <a:off x="3263317" y="4849453"/>
            <a:ext cx="134223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F937B-8D8F-B07E-19E3-740D047321FB}"/>
              </a:ext>
            </a:extLst>
          </p:cNvPr>
          <p:cNvSpPr/>
          <p:nvPr/>
        </p:nvSpPr>
        <p:spPr>
          <a:xfrm>
            <a:off x="4676164" y="2934851"/>
            <a:ext cx="1124125" cy="5774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extractor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C77AC5-FF9B-1EE8-E8C3-1EA14A92B60E}"/>
              </a:ext>
            </a:extLst>
          </p:cNvPr>
          <p:cNvSpPr/>
          <p:nvPr/>
        </p:nvSpPr>
        <p:spPr>
          <a:xfrm>
            <a:off x="4676164" y="4575874"/>
            <a:ext cx="1124125" cy="5774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extractor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91C634-7292-3955-FBF6-8C73DF703956}"/>
              </a:ext>
            </a:extLst>
          </p:cNvPr>
          <p:cNvSpPr/>
          <p:nvPr/>
        </p:nvSpPr>
        <p:spPr>
          <a:xfrm>
            <a:off x="6912528" y="3679286"/>
            <a:ext cx="671119" cy="6455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B8E030-C27D-00BC-70F2-91A34BA13D83}"/>
              </a:ext>
            </a:extLst>
          </p:cNvPr>
          <p:cNvSpPr/>
          <p:nvPr/>
        </p:nvSpPr>
        <p:spPr>
          <a:xfrm>
            <a:off x="6988728" y="3755486"/>
            <a:ext cx="671119" cy="6455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971A104-1472-F438-8C9A-B121BF47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85" y="4401031"/>
            <a:ext cx="671119" cy="73347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21E062D-FFEB-B3A0-73B8-8604882B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38" y="4482715"/>
            <a:ext cx="671119" cy="73347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013ED3-7C48-E017-00AB-1EB6B2B8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89" y="4564398"/>
            <a:ext cx="671119" cy="733476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1EFE261-8505-0F52-55BC-8D1E72C3C814}"/>
              </a:ext>
            </a:extLst>
          </p:cNvPr>
          <p:cNvCxnSpPr/>
          <p:nvPr/>
        </p:nvCxnSpPr>
        <p:spPr>
          <a:xfrm>
            <a:off x="5914239" y="3240538"/>
            <a:ext cx="939567" cy="75500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C957B00-7864-42BF-14D1-561DFA2D6981}"/>
              </a:ext>
            </a:extLst>
          </p:cNvPr>
          <p:cNvCxnSpPr/>
          <p:nvPr/>
        </p:nvCxnSpPr>
        <p:spPr>
          <a:xfrm flipV="1">
            <a:off x="5914239" y="3995547"/>
            <a:ext cx="939567" cy="86904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37F0B06-ABAF-0A9D-9728-9F4E9D9FDA3B}"/>
              </a:ext>
            </a:extLst>
          </p:cNvPr>
          <p:cNvSpPr/>
          <p:nvPr/>
        </p:nvSpPr>
        <p:spPr>
          <a:xfrm>
            <a:off x="6434356" y="3863639"/>
            <a:ext cx="293615" cy="29361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F2EA48-F9DF-9677-3679-BA2C0DC5D71F}"/>
              </a:ext>
            </a:extLst>
          </p:cNvPr>
          <p:cNvSpPr/>
          <p:nvPr/>
        </p:nvSpPr>
        <p:spPr>
          <a:xfrm>
            <a:off x="8238688" y="3913616"/>
            <a:ext cx="318782" cy="333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F15C53C-3568-F1CF-5DC2-9E2E8CC11E04}"/>
              </a:ext>
            </a:extLst>
          </p:cNvPr>
          <p:cNvCxnSpPr>
            <a:cxnSpLocks/>
          </p:cNvCxnSpPr>
          <p:nvPr/>
        </p:nvCxnSpPr>
        <p:spPr>
          <a:xfrm>
            <a:off x="7736047" y="4078258"/>
            <a:ext cx="4264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7639AF-895F-567F-D114-4FEBAA671112}"/>
              </a:ext>
            </a:extLst>
          </p:cNvPr>
          <p:cNvSpPr/>
          <p:nvPr/>
        </p:nvSpPr>
        <p:spPr>
          <a:xfrm>
            <a:off x="9315277" y="3783733"/>
            <a:ext cx="671119" cy="64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8B4600-47B8-A1EE-EB9B-CB8AD8048248}"/>
              </a:ext>
            </a:extLst>
          </p:cNvPr>
          <p:cNvSpPr txBox="1"/>
          <p:nvPr/>
        </p:nvSpPr>
        <p:spPr>
          <a:xfrm>
            <a:off x="6898542" y="4433955"/>
            <a:ext cx="837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Extracted</a:t>
            </a:r>
          </a:p>
          <a:p>
            <a:r>
              <a:rPr lang="en-US" altLang="ko-KR" sz="1050" dirty="0"/>
              <a:t>features X</a:t>
            </a:r>
            <a:endParaRPr lang="ko-KR" altLang="en-US" sz="105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EAA8C8-EE7C-500A-DD97-F35328B9E2D9}"/>
              </a:ext>
            </a:extLst>
          </p:cNvPr>
          <p:cNvCxnSpPr/>
          <p:nvPr/>
        </p:nvCxnSpPr>
        <p:spPr>
          <a:xfrm>
            <a:off x="8674217" y="4078258"/>
            <a:ext cx="54528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FE2AA8-B735-4A9F-0679-B2408FA358A2}"/>
              </a:ext>
            </a:extLst>
          </p:cNvPr>
          <p:cNvSpPr txBox="1"/>
          <p:nvPr/>
        </p:nvSpPr>
        <p:spPr>
          <a:xfrm>
            <a:off x="7629788" y="4418566"/>
            <a:ext cx="1488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convolution</a:t>
            </a:r>
          </a:p>
          <a:p>
            <a:pPr algn="ctr"/>
            <a:r>
              <a:rPr lang="en-US" altLang="ko-KR" sz="1100" dirty="0"/>
              <a:t>layer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0FB612-1AD7-3FB1-02CB-43C7013ECE5D}"/>
              </a:ext>
            </a:extLst>
          </p:cNvPr>
          <p:cNvSpPr txBox="1"/>
          <p:nvPr/>
        </p:nvSpPr>
        <p:spPr>
          <a:xfrm>
            <a:off x="9181052" y="4515638"/>
            <a:ext cx="939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Embedded</a:t>
            </a:r>
          </a:p>
          <a:p>
            <a:pPr algn="ctr"/>
            <a:r>
              <a:rPr lang="en-US" altLang="ko-KR" sz="1050" dirty="0"/>
              <a:t>features F</a:t>
            </a:r>
            <a:endParaRPr lang="ko-KR" altLang="en-US" sz="105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9BDF49F-0DBE-7119-8471-8A25F7C3BBCD}"/>
              </a:ext>
            </a:extLst>
          </p:cNvPr>
          <p:cNvSpPr/>
          <p:nvPr/>
        </p:nvSpPr>
        <p:spPr>
          <a:xfrm>
            <a:off x="2110532" y="5887431"/>
            <a:ext cx="141215" cy="15567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545098-C419-333F-EC1B-2532ACBF36FF}"/>
              </a:ext>
            </a:extLst>
          </p:cNvPr>
          <p:cNvSpPr txBox="1"/>
          <p:nvPr/>
        </p:nvSpPr>
        <p:spPr>
          <a:xfrm>
            <a:off x="2234968" y="5826769"/>
            <a:ext cx="1112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stack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AA583-BDB3-6310-6042-815DB2070C3A}"/>
              </a:ext>
            </a:extLst>
          </p:cNvPr>
          <p:cNvSpPr txBox="1"/>
          <p:nvPr/>
        </p:nvSpPr>
        <p:spPr>
          <a:xfrm>
            <a:off x="2298583" y="3728234"/>
            <a:ext cx="101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RGB </a:t>
            </a:r>
            <a:r>
              <a:rPr lang="ko-KR" altLang="en-US" sz="1100" dirty="0"/>
              <a:t>이미지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50BD9-D1E3-56FD-4B52-8983982F6D83}"/>
              </a:ext>
            </a:extLst>
          </p:cNvPr>
          <p:cNvSpPr txBox="1"/>
          <p:nvPr/>
        </p:nvSpPr>
        <p:spPr>
          <a:xfrm>
            <a:off x="2201055" y="5358227"/>
            <a:ext cx="110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주파수 이미지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972B8C-921F-64CB-1F17-3945049A3B0E}"/>
              </a:ext>
            </a:extLst>
          </p:cNvPr>
          <p:cNvSpPr/>
          <p:nvPr/>
        </p:nvSpPr>
        <p:spPr>
          <a:xfrm>
            <a:off x="2238467" y="2781392"/>
            <a:ext cx="759899" cy="684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D32E39-79B5-3925-388A-2DDE24BD4689}"/>
              </a:ext>
            </a:extLst>
          </p:cNvPr>
          <p:cNvSpPr/>
          <p:nvPr/>
        </p:nvSpPr>
        <p:spPr>
          <a:xfrm>
            <a:off x="2332138" y="2856938"/>
            <a:ext cx="759899" cy="684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5CBE96-E7EB-0EFF-11EB-AE1296D5CAEE}"/>
              </a:ext>
            </a:extLst>
          </p:cNvPr>
          <p:cNvSpPr/>
          <p:nvPr/>
        </p:nvSpPr>
        <p:spPr>
          <a:xfrm>
            <a:off x="2425809" y="2917291"/>
            <a:ext cx="759899" cy="684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EEE0E-FDD4-72D5-33E5-99E625817D7B}"/>
              </a:ext>
            </a:extLst>
          </p:cNvPr>
          <p:cNvSpPr txBox="1"/>
          <p:nvPr/>
        </p:nvSpPr>
        <p:spPr>
          <a:xfrm>
            <a:off x="838200" y="1409350"/>
            <a:ext cx="34127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 </a:t>
            </a:r>
            <a:r>
              <a:rPr lang="en-US" altLang="ko-KR" dirty="0"/>
              <a:t>Feature Extractor </a:t>
            </a:r>
            <a:r>
              <a:rPr lang="ko-KR" altLang="en-US" dirty="0"/>
              <a:t>입력 방식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convolution layer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Kernel size 3x3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Kernel</a:t>
            </a:r>
            <a:r>
              <a:rPr lang="ko-KR" altLang="en-US" sz="1200" dirty="0"/>
              <a:t> </a:t>
            </a:r>
            <a:r>
              <a:rPr lang="en-US" altLang="ko-KR" sz="1200" dirty="0"/>
              <a:t>size</a:t>
            </a:r>
            <a:r>
              <a:rPr lang="ko-KR" altLang="en-US" sz="1200" dirty="0"/>
              <a:t> </a:t>
            </a:r>
            <a:r>
              <a:rPr lang="en-US" altLang="ko-KR" sz="1200" dirty="0"/>
              <a:t>5x5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18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AUGMENTATION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6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140A1-6DB5-F49A-FA3C-4C9C51C97C73}"/>
              </a:ext>
            </a:extLst>
          </p:cNvPr>
          <p:cNvSpPr txBox="1"/>
          <p:nvPr/>
        </p:nvSpPr>
        <p:spPr>
          <a:xfrm>
            <a:off x="838200" y="1409350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22363E-5FAD-2A45-95E8-675F5373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750"/>
            <a:ext cx="2813445" cy="1871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FD61D6-205F-6C46-609A-A41FC285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94" y="1930868"/>
            <a:ext cx="2813445" cy="1881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B65371-AF39-425D-92DE-92D38B75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788" y="1930867"/>
            <a:ext cx="2845476" cy="18815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C2FFDD-979B-6887-710D-2E930097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83" y="4299990"/>
            <a:ext cx="2845477" cy="18957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1F6AA7-1EBA-2670-590D-BFCB4A1DA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477" y="4299990"/>
            <a:ext cx="2845477" cy="18815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EDA284-47E9-95AA-5706-6A17D7DF3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788" y="4299990"/>
            <a:ext cx="2845476" cy="18716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2F1656-DFA1-F865-4CF0-532B79F6D924}"/>
              </a:ext>
            </a:extLst>
          </p:cNvPr>
          <p:cNvSpPr txBox="1"/>
          <p:nvPr/>
        </p:nvSpPr>
        <p:spPr>
          <a:xfrm>
            <a:off x="1778139" y="376959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7E06F-0E60-9A45-B6C5-5A639EB44D30}"/>
              </a:ext>
            </a:extLst>
          </p:cNvPr>
          <p:cNvSpPr txBox="1"/>
          <p:nvPr/>
        </p:nvSpPr>
        <p:spPr>
          <a:xfrm>
            <a:off x="5321528" y="3826663"/>
            <a:ext cx="115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E07A8-0519-7728-458F-168C87500909}"/>
              </a:ext>
            </a:extLst>
          </p:cNvPr>
          <p:cNvSpPr txBox="1"/>
          <p:nvPr/>
        </p:nvSpPr>
        <p:spPr>
          <a:xfrm>
            <a:off x="8974301" y="3788279"/>
            <a:ext cx="13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3A637-6EB3-77C9-AA55-A86CBAE2B8AD}"/>
              </a:ext>
            </a:extLst>
          </p:cNvPr>
          <p:cNvSpPr txBox="1"/>
          <p:nvPr/>
        </p:nvSpPr>
        <p:spPr>
          <a:xfrm>
            <a:off x="1778139" y="6198567"/>
            <a:ext cx="72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3B51E-CF21-917F-F634-4F5840545FA8}"/>
              </a:ext>
            </a:extLst>
          </p:cNvPr>
          <p:cNvSpPr txBox="1"/>
          <p:nvPr/>
        </p:nvSpPr>
        <p:spPr>
          <a:xfrm>
            <a:off x="5280585" y="6171684"/>
            <a:ext cx="1233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Reflection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8F713B-D76B-8100-870F-A5AF7CADCC79}"/>
              </a:ext>
            </a:extLst>
          </p:cNvPr>
          <p:cNvSpPr txBox="1"/>
          <p:nvPr/>
        </p:nvSpPr>
        <p:spPr>
          <a:xfrm>
            <a:off x="9199613" y="6147520"/>
            <a:ext cx="811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Shear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71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CROP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140A1-6DB5-F49A-FA3C-4C9C51C97C73}"/>
              </a:ext>
            </a:extLst>
          </p:cNvPr>
          <p:cNvSpPr txBox="1"/>
          <p:nvPr/>
        </p:nvSpPr>
        <p:spPr>
          <a:xfrm>
            <a:off x="838200" y="1409350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 </a:t>
            </a:r>
            <a:r>
              <a:rPr lang="en-US" altLang="ko-KR" dirty="0"/>
              <a:t>Image crop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내부 이미지 위치에 따라 화질이 달라짐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평균을 내어 화질을 평가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22363E-5FAD-2A45-95E8-675F5373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31" y="2912135"/>
            <a:ext cx="3232952" cy="21507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DB6F9AB-9AF7-F8EB-F84F-8505011FE69A}"/>
              </a:ext>
            </a:extLst>
          </p:cNvPr>
          <p:cNvSpPr/>
          <p:nvPr/>
        </p:nvSpPr>
        <p:spPr>
          <a:xfrm>
            <a:off x="4776760" y="3234041"/>
            <a:ext cx="1464906" cy="1035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C27C42-28F8-C800-6C73-B279DD43EF5F}"/>
              </a:ext>
            </a:extLst>
          </p:cNvPr>
          <p:cNvSpPr/>
          <p:nvPr/>
        </p:nvSpPr>
        <p:spPr>
          <a:xfrm>
            <a:off x="8009712" y="3411323"/>
            <a:ext cx="1124125" cy="5774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extractor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9B49E7-0173-97EE-2C9D-CD611895C6EF}"/>
              </a:ext>
            </a:extLst>
          </p:cNvPr>
          <p:cNvCxnSpPr>
            <a:endCxn id="6" idx="1"/>
          </p:cNvCxnSpPr>
          <p:nvPr/>
        </p:nvCxnSpPr>
        <p:spPr>
          <a:xfrm>
            <a:off x="6241666" y="3700043"/>
            <a:ext cx="1768046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9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MANIQ-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8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6BF3264-EF40-FE0C-7BB5-83D43F6B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70326"/>
              </p:ext>
            </p:extLst>
          </p:nvPr>
        </p:nvGraphicFramePr>
        <p:xfrm>
          <a:off x="847288" y="1534242"/>
          <a:ext cx="553485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154">
                  <a:extLst>
                    <a:ext uri="{9D8B030D-6E8A-4147-A177-3AD203B41FA5}">
                      <a16:colId xmlns:a16="http://schemas.microsoft.com/office/drawing/2014/main" val="2525367047"/>
                    </a:ext>
                  </a:extLst>
                </a:gridCol>
                <a:gridCol w="2539698">
                  <a:extLst>
                    <a:ext uri="{9D8B030D-6E8A-4147-A177-3AD203B41FA5}">
                      <a16:colId xmlns:a16="http://schemas.microsoft.com/office/drawing/2014/main" val="1775282294"/>
                    </a:ext>
                  </a:extLst>
                </a:gridCol>
              </a:tblGrid>
              <a:tr h="268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학습방법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 평가 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55653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1-1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0.7622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544890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44562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42040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02730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1-5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67364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1-6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88440"/>
                  </a:ext>
                </a:extLst>
              </a:tr>
              <a:tr h="27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1-7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0.7816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42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1D96E7-1B43-5140-9384-7319DE5974F8}"/>
              </a:ext>
            </a:extLst>
          </p:cNvPr>
          <p:cNvSpPr txBox="1"/>
          <p:nvPr/>
        </p:nvSpPr>
        <p:spPr>
          <a:xfrm>
            <a:off x="128296" y="5242907"/>
            <a:ext cx="6097554" cy="149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1-1 : Train set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변형 없이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MANIQA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입력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1-2 : RGB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이미지와 주파수 영역 이미지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MANIQA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동시 입력 및 커널 사이즈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3x3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사용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1-3 : RGB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이미지와 주파수 영역 이미지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MANIQA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동시 입력 및 커널 사이즈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5x5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사용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1-4 :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 증강 기법을 활용한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MANIQA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학습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1-5 :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이미지 자르기를 활용한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MANIQA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학습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1-6 : Train set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변형 없이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MUSIQ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입력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1-7 :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앙상블 모델</a:t>
            </a:r>
            <a:endParaRPr lang="ko-KR" altLang="en-US" sz="1400" kern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274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화질 </a:t>
            </a:r>
            <a:r>
              <a:rPr lang="ko-KR" altLang="en-US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캡셔닝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136565</TotalTime>
  <Words>463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나눔스</vt:lpstr>
      <vt:lpstr>나눔스퀘어</vt:lpstr>
      <vt:lpstr>맑은 고딕</vt:lpstr>
      <vt:lpstr>Arial</vt:lpstr>
      <vt:lpstr>Wingdings</vt:lpstr>
      <vt:lpstr>Office 테마</vt:lpstr>
      <vt:lpstr>영상화질 평가 및  캡셔닝</vt:lpstr>
      <vt:lpstr>PowerPoint 프레젠테이션</vt:lpstr>
      <vt:lpstr>데이터 분할</vt:lpstr>
      <vt:lpstr>사용 모델</vt:lpstr>
      <vt:lpstr>주파수 이미지 학습</vt:lpstr>
      <vt:lpstr>IMAGE AUGMENTATION</vt:lpstr>
      <vt:lpstr>IMAGE CROP</vt:lpstr>
      <vt:lpstr>MANIQ-비교</vt:lpstr>
      <vt:lpstr>PowerPoint 프레젠테이션</vt:lpstr>
      <vt:lpstr>Aesthetic Captioning</vt:lpstr>
      <vt:lpstr>데이터 분할</vt:lpstr>
      <vt:lpstr>grid feature ectraction</vt:lpstr>
      <vt:lpstr>RSTNet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Chanho</dc:creator>
  <cp:lastModifiedBy>821028079457</cp:lastModifiedBy>
  <cp:revision>3151</cp:revision>
  <cp:lastPrinted>2022-12-08T00:21:57Z</cp:lastPrinted>
  <dcterms:created xsi:type="dcterms:W3CDTF">2016-12-16T01:25:48Z</dcterms:created>
  <dcterms:modified xsi:type="dcterms:W3CDTF">2023-10-20T12:43:37Z</dcterms:modified>
</cp:coreProperties>
</file>