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98" r:id="rId2"/>
    <p:sldId id="619" r:id="rId3"/>
    <p:sldId id="660" r:id="rId4"/>
    <p:sldId id="630" r:id="rId5"/>
    <p:sldId id="631" r:id="rId6"/>
    <p:sldId id="658" r:id="rId7"/>
    <p:sldId id="651" r:id="rId8"/>
    <p:sldId id="652" r:id="rId9"/>
    <p:sldId id="655" r:id="rId10"/>
    <p:sldId id="638" r:id="rId11"/>
    <p:sldId id="661" r:id="rId12"/>
    <p:sldId id="632" r:id="rId13"/>
    <p:sldId id="633" r:id="rId14"/>
    <p:sldId id="650" r:id="rId15"/>
    <p:sldId id="654" r:id="rId16"/>
    <p:sldId id="653" r:id="rId17"/>
    <p:sldId id="656" r:id="rId18"/>
    <p:sldId id="657" r:id="rId19"/>
    <p:sldId id="639" r:id="rId20"/>
    <p:sldId id="662" r:id="rId21"/>
    <p:sldId id="634" r:id="rId22"/>
    <p:sldId id="664" r:id="rId23"/>
    <p:sldId id="635" r:id="rId24"/>
    <p:sldId id="641" r:id="rId25"/>
    <p:sldId id="636" r:id="rId26"/>
    <p:sldId id="642" r:id="rId27"/>
    <p:sldId id="663" r:id="rId28"/>
    <p:sldId id="643" r:id="rId29"/>
    <p:sldId id="645" r:id="rId30"/>
    <p:sldId id="644" r:id="rId31"/>
    <p:sldId id="647" r:id="rId32"/>
    <p:sldId id="648" r:id="rId33"/>
    <p:sldId id="649" r:id="rId34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A2CEE6C-C5D2-4385-AE03-FD996A41E690}">
          <p14:sldIdLst>
            <p14:sldId id="598"/>
            <p14:sldId id="619"/>
            <p14:sldId id="660"/>
            <p14:sldId id="630"/>
            <p14:sldId id="631"/>
            <p14:sldId id="658"/>
            <p14:sldId id="651"/>
            <p14:sldId id="652"/>
            <p14:sldId id="655"/>
            <p14:sldId id="638"/>
            <p14:sldId id="661"/>
            <p14:sldId id="632"/>
            <p14:sldId id="633"/>
            <p14:sldId id="650"/>
            <p14:sldId id="654"/>
            <p14:sldId id="653"/>
            <p14:sldId id="656"/>
            <p14:sldId id="657"/>
            <p14:sldId id="639"/>
            <p14:sldId id="662"/>
            <p14:sldId id="634"/>
            <p14:sldId id="664"/>
            <p14:sldId id="635"/>
            <p14:sldId id="641"/>
            <p14:sldId id="636"/>
            <p14:sldId id="642"/>
            <p14:sldId id="663"/>
            <p14:sldId id="643"/>
            <p14:sldId id="645"/>
            <p14:sldId id="644"/>
            <p14:sldId id="647"/>
            <p14:sldId id="648"/>
            <p14:sldId id="649"/>
          </p14:sldIdLst>
        </p14:section>
        <p14:section name="제목 없는 구역" id="{43F9F226-7229-4F5F-891E-7D3251F74BC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858585"/>
    <a:srgbClr val="898989"/>
    <a:srgbClr val="C68708"/>
    <a:srgbClr val="F0EB15"/>
    <a:srgbClr val="B3BF4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367F3D60-2F5F-4982-8207-1D2E49A3878C}" type="datetimeFigureOut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2023-11-20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5AB48652-B917-42C5-808E-10773EABF14B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8569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7D95DC5-D6C9-43A9-AA12-F37BB2FF498A}" type="datetimeFigureOut">
              <a:rPr lang="ko-KR" altLang="en-US" smtClean="0"/>
              <a:pPr/>
              <a:t>2023-11-20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1A62A87-135E-4102-8D93-AB68B9CB79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57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9479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2D3A260E-9A1C-4C41-8F2B-CC59BC2AD957}" type="datetime1">
              <a:rPr lang="ko-KR" altLang="en-US" smtClean="0"/>
              <a:pPr/>
              <a:t>2023-11-20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/>
              <a:t>Machine Learning Lab.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933569ED-B02D-45E7-B8C9-94D3926DE4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24000" y="3560618"/>
            <a:ext cx="914400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_x274915568" descr="EMB00003dfc68d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960" y="457200"/>
            <a:ext cx="2398713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25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79D5-978C-460D-921D-680395B2FED4}" type="datetime1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Machine Learning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06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431B-8695-461A-999E-D88D247EBC2B}" type="datetime1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Machine Learning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4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17054"/>
            <a:ext cx="10515600" cy="115136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70C0"/>
                </a:solidFill>
                <a:latin typeface="나눔스퀘어" panose="020B0600000101010101"/>
                <a:ea typeface="나눔스퀘어" panose="020B0600000101010101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4395"/>
            <a:ext cx="10515600" cy="482400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/>
                <a:ea typeface="나눔스퀘어" panose="020B0600000101010101"/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/>
                <a:ea typeface="나눔스퀘어" panose="020B0600000101010101"/>
              </a:defRPr>
            </a:lvl2pPr>
            <a:lvl3pPr marL="1254125" indent="-339725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/>
                <a:ea typeface="나눔스퀘어" panose="020B0600000101010101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/>
                <a:ea typeface="나눔스퀘어" panose="020B0600000101010101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/>
                <a:ea typeface="나눔스퀘어" panose="020B060000010101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343340"/>
            <a:ext cx="10515600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4949" y="172147"/>
            <a:ext cx="1136411" cy="1065787"/>
          </a:xfrm>
          <a:prstGeom prst="rect">
            <a:avLst/>
          </a:prstGeom>
        </p:spPr>
      </p:pic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" panose="020B0600000101010101"/>
                <a:ea typeface="나눔스퀘어" panose="020B0600000101010101"/>
              </a:defRPr>
            </a:lvl1pPr>
          </a:lstStyle>
          <a:p>
            <a:fld id="{6FAD8D2F-65B4-440E-98AD-08221C8059FE}" type="datetime1">
              <a:rPr lang="ko-KR" altLang="en-US" smtClean="0"/>
              <a:pPr/>
              <a:t>2023-11-20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" panose="020B0600000101010101"/>
                <a:ea typeface="나눔스퀘어" panose="020B0600000101010101"/>
              </a:defRPr>
            </a:lvl1pPr>
          </a:lstStyle>
          <a:p>
            <a:r>
              <a:rPr lang="en-US" altLang="ko-KR"/>
              <a:t>Machine Learning Lab.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" panose="020B0600000101010101"/>
                <a:ea typeface="나눔스퀘어" panose="020B0600000101010101"/>
              </a:defRPr>
            </a:lvl1pPr>
          </a:lstStyle>
          <a:p>
            <a:fld id="{933569ED-B02D-45E7-B8C9-94D3926DE4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37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DE22-CE6C-4774-955B-9F0AE5D4CDF7}" type="datetime1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Machine Learning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31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871F-EC96-4D15-A28E-4B073CF004CA}" type="datetime1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Machine Learning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0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8BC5-D1AE-462D-82E8-2657BB304EB5}" type="datetime1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Machine Learning Lab.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36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CAB0-D159-4CD2-A62B-3C2182E7A9E7}" type="datetime1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Machine Learning Lab.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4F55-F94C-4392-9F6D-0B95ECDD0DD5}" type="datetime1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Machine Learning Lab.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8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6201-3848-4E40-9F4F-4F0D6605C89E}" type="datetime1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Machine Learning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0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1535-1D20-43B3-AAF5-4D6703EBABC1}" type="datetime1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Machine Learning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3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3C9D2EAC-B252-4816-BE63-87033B22AA73}" type="datetime1">
              <a:rPr lang="ko-KR" altLang="en-US" smtClean="0"/>
              <a:pPr/>
              <a:t>2023-11-20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Machine Learning Lab.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33569ED-B02D-45E7-B8C9-94D3926DE4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15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pytorch.org/whl/torch_stabl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EE34E-1179-48C1-8749-55458DC29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 dirty="0"/>
              <a:t>Samsung AI Challenge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A94C19-A972-4978-A2E7-2122FA59C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9714"/>
            <a:ext cx="9144000" cy="199479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0070C0"/>
              </a:buClr>
              <a:buSzPts val="2400"/>
            </a:pPr>
            <a:endParaRPr lang="en-US" altLang="ko-KR" dirty="0"/>
          </a:p>
          <a:p>
            <a:pPr lvl="0">
              <a:buClr>
                <a:srgbClr val="0070C0"/>
              </a:buClr>
              <a:buSzPts val="2400"/>
            </a:pPr>
            <a:r>
              <a:rPr lang="en-US" altLang="ko-KR" dirty="0"/>
              <a:t>Machine Learning Lab</a:t>
            </a:r>
          </a:p>
          <a:p>
            <a:pPr lvl="0">
              <a:buClr>
                <a:srgbClr val="0070C0"/>
              </a:buClr>
              <a:buSzPts val="2400"/>
            </a:pPr>
            <a:endParaRPr lang="en-US" altLang="ko-KR" dirty="0"/>
          </a:p>
          <a:p>
            <a:pPr lvl="0">
              <a:buClr>
                <a:srgbClr val="0070C0"/>
              </a:buClr>
              <a:buSzPts val="2400"/>
            </a:pPr>
            <a:r>
              <a:rPr lang="ko-KR" altLang="en-US"/>
              <a:t>권희원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04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E08D56A-1F48-4AB3-B226-36879F2E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Machine Learning Lab.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B301FB-FD9B-4AB5-B455-240D6AF5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fld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E9D7C9E-7CD5-4B7B-91F6-FB36A1FC56F3}"/>
              </a:ext>
            </a:extLst>
          </p:cNvPr>
          <p:cNvSpPr txBox="1">
            <a:spLocks/>
          </p:cNvSpPr>
          <p:nvPr/>
        </p:nvSpPr>
        <p:spPr>
          <a:xfrm>
            <a:off x="0" y="3073862"/>
            <a:ext cx="10515600" cy="710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MUSIQ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09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MUSIQ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11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논문</a:t>
            </a:r>
            <a:endParaRPr lang="en-US" altLang="ko-KR" sz="1800" dirty="0"/>
          </a:p>
          <a:p>
            <a:pPr lvl="1"/>
            <a:r>
              <a:rPr lang="en-US" altLang="ko-KR" sz="1400" dirty="0"/>
              <a:t>MUSIQ: Multi-scale Image Quality Transformer</a:t>
            </a:r>
          </a:p>
          <a:p>
            <a:r>
              <a:rPr lang="en-US" altLang="ko-KR" sz="1800" dirty="0" err="1"/>
              <a:t>github</a:t>
            </a:r>
            <a:endParaRPr lang="en-US" altLang="ko-KR" sz="1800" dirty="0"/>
          </a:p>
          <a:p>
            <a:pPr lvl="1"/>
            <a:r>
              <a:rPr lang="en-US" altLang="ko-KR" sz="1400" dirty="0"/>
              <a:t>https://github.com/anse3832/MUSIQ</a:t>
            </a:r>
          </a:p>
        </p:txBody>
      </p:sp>
    </p:spTree>
    <p:extLst>
      <p:ext uri="{BB962C8B-B14F-4D97-AF65-F5344CB8AC3E}">
        <p14:creationId xmlns:p14="http://schemas.microsoft.com/office/powerpoint/2010/main" val="419098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MUSIQ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12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가상환경 설정</a:t>
            </a:r>
            <a:endParaRPr lang="en-US" altLang="ko-KR" sz="1800" dirty="0"/>
          </a:p>
          <a:p>
            <a:pPr lvl="1"/>
            <a:r>
              <a:rPr lang="en-US" altLang="ko-KR" sz="1400" dirty="0" err="1"/>
              <a:t>conda</a:t>
            </a:r>
            <a:r>
              <a:rPr lang="en-US" altLang="ko-KR" sz="1400" dirty="0"/>
              <a:t> create -n </a:t>
            </a:r>
            <a:r>
              <a:rPr lang="en-US" altLang="ko-KR" sz="1400" dirty="0" err="1"/>
              <a:t>MUSIQ_samsung</a:t>
            </a:r>
            <a:r>
              <a:rPr lang="en-US" altLang="ko-KR" sz="1400" dirty="0"/>
              <a:t> python==3.8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pip install torch==1.7.1+cu110 </a:t>
            </a:r>
            <a:r>
              <a:rPr lang="en-US" altLang="ko-KR" sz="1400" dirty="0" err="1"/>
              <a:t>torchvision</a:t>
            </a:r>
            <a:r>
              <a:rPr lang="en-US" altLang="ko-KR" sz="1400" dirty="0"/>
              <a:t>==0.8.2+cu110 </a:t>
            </a:r>
            <a:r>
              <a:rPr lang="en-US" altLang="ko-KR" sz="1400" dirty="0" err="1"/>
              <a:t>torchaudio</a:t>
            </a:r>
            <a:r>
              <a:rPr lang="en-US" altLang="ko-KR" sz="1400" dirty="0"/>
              <a:t>==0.7.2 -f </a:t>
            </a:r>
            <a:r>
              <a:rPr lang="en-US" altLang="ko-KR" sz="1400" dirty="0">
                <a:hlinkClick r:id="rId2"/>
              </a:rPr>
              <a:t>https://download.pytorch.org/whl/torch_stable.html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pip install </a:t>
            </a:r>
            <a:r>
              <a:rPr lang="en-US" altLang="ko-KR" sz="1400" dirty="0" err="1"/>
              <a:t>tqdm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pip install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==1.18.3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 err="1"/>
              <a:t>conda</a:t>
            </a:r>
            <a:r>
              <a:rPr lang="en-US" altLang="ko-KR" sz="1400" dirty="0"/>
              <a:t> install </a:t>
            </a:r>
            <a:r>
              <a:rPr lang="en-US" altLang="ko-KR" sz="1400" dirty="0" err="1"/>
              <a:t>scipy</a:t>
            </a:r>
            <a:r>
              <a:rPr lang="en-US" altLang="ko-KR" sz="1400" dirty="0"/>
              <a:t>==1.4.1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lvl="1"/>
            <a:r>
              <a:rPr lang="en-US" altLang="ko-KR" sz="1400" dirty="0"/>
              <a:t>pip install </a:t>
            </a:r>
            <a:r>
              <a:rPr lang="en-US" altLang="ko-KR" sz="1400" dirty="0" err="1"/>
              <a:t>opencv</a:t>
            </a:r>
            <a:r>
              <a:rPr lang="en-US" altLang="ko-KR" sz="1400" dirty="0"/>
              <a:t>-python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pip install </a:t>
            </a:r>
            <a:r>
              <a:rPr lang="en-US" altLang="ko-KR" sz="1400" dirty="0" err="1"/>
              <a:t>einops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5670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MUSIQ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13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주요 디렉토리 구성</a:t>
            </a:r>
            <a:endParaRPr lang="en-US" altLang="ko-KR" sz="1800" dirty="0"/>
          </a:p>
          <a:p>
            <a:pPr lvl="1"/>
            <a:r>
              <a:rPr lang="en-US" altLang="ko-KR" sz="1400" dirty="0">
                <a:solidFill>
                  <a:schemeClr val="tx1"/>
                </a:solidFill>
              </a:rPr>
              <a:t>datasets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lvl="1"/>
            <a:r>
              <a:rPr lang="en-US" altLang="ko-KR" sz="1400" dirty="0"/>
              <a:t>annotation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CC41F8-0E08-91B5-7896-ECB74E3DC149}"/>
              </a:ext>
            </a:extLst>
          </p:cNvPr>
          <p:cNvSpPr/>
          <p:nvPr/>
        </p:nvSpPr>
        <p:spPr>
          <a:xfrm>
            <a:off x="1535185" y="4286824"/>
            <a:ext cx="5855516" cy="1728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annotation 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make_musiq_annotation_test.py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make_musiq_annotation_train.py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test.csv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test_jpg.txt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train_jpg.txt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train.csv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196161-3B7A-4DD5-3CB6-F55C136539CF}"/>
              </a:ext>
            </a:extLst>
          </p:cNvPr>
          <p:cNvSpPr/>
          <p:nvPr/>
        </p:nvSpPr>
        <p:spPr>
          <a:xfrm>
            <a:off x="1535185" y="2014373"/>
            <a:ext cx="5855516" cy="1728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datasets 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1024x768_train 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1024x768_test 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train 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test 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resize_test.py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resize_train.py</a:t>
            </a:r>
          </a:p>
        </p:txBody>
      </p:sp>
    </p:spTree>
    <p:extLst>
      <p:ext uri="{BB962C8B-B14F-4D97-AF65-F5344CB8AC3E}">
        <p14:creationId xmlns:p14="http://schemas.microsoft.com/office/powerpoint/2010/main" val="178608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MUSIQ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14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MUSIQ </a:t>
            </a:r>
            <a:r>
              <a:rPr lang="ko-KR" altLang="en-US" sz="1800" dirty="0"/>
              <a:t>학습</a:t>
            </a:r>
            <a:endParaRPr lang="en-US" altLang="ko-KR" sz="1800" dirty="0"/>
          </a:p>
          <a:p>
            <a:pPr lvl="1"/>
            <a:r>
              <a:rPr lang="en-US" altLang="ko-KR" sz="1400" dirty="0"/>
              <a:t>train.py </a:t>
            </a:r>
            <a:r>
              <a:rPr lang="ko-KR" altLang="en-US" sz="1400" dirty="0"/>
              <a:t>실행</a:t>
            </a:r>
            <a:endParaRPr lang="en-US" altLang="ko-KR" sz="1400" dirty="0"/>
          </a:p>
          <a:p>
            <a:pPr lvl="1"/>
            <a:r>
              <a:rPr lang="ko-KR" altLang="en-US" sz="1400" dirty="0"/>
              <a:t>모델 저장</a:t>
            </a:r>
            <a:endParaRPr lang="en-US" altLang="ko-KR" sz="1400" dirty="0"/>
          </a:p>
          <a:p>
            <a:pPr lvl="2"/>
            <a:r>
              <a:rPr lang="ko-KR" altLang="en-US" sz="1400" dirty="0"/>
              <a:t>각 </a:t>
            </a:r>
            <a:r>
              <a:rPr lang="en-US" altLang="ko-KR" sz="1400" dirty="0"/>
              <a:t>epoch</a:t>
            </a:r>
            <a:r>
              <a:rPr lang="ko-KR" altLang="en-US" sz="1400" dirty="0"/>
              <a:t>모델이 </a:t>
            </a:r>
            <a:r>
              <a:rPr lang="en-US" altLang="ko-KR" sz="1400" dirty="0"/>
              <a:t>weight</a:t>
            </a:r>
            <a:r>
              <a:rPr lang="ko-KR" altLang="en-US" sz="1400" dirty="0"/>
              <a:t> 파일에 저장</a:t>
            </a:r>
            <a:endParaRPr lang="en-US" altLang="ko-KR" sz="1400" dirty="0"/>
          </a:p>
          <a:p>
            <a:pPr marL="914400" lvl="2" indent="0">
              <a:buNone/>
            </a:pPr>
            <a:endParaRPr lang="en-US" altLang="ko-KR" sz="1400" dirty="0"/>
          </a:p>
          <a:p>
            <a:r>
              <a:rPr lang="en-US" altLang="ko-KR" sz="1800" dirty="0"/>
              <a:t>MOS </a:t>
            </a:r>
            <a:r>
              <a:rPr lang="ko-KR" altLang="en-US" sz="1800" dirty="0"/>
              <a:t>출력</a:t>
            </a:r>
            <a:endParaRPr lang="en-US" altLang="ko-KR" sz="1800" dirty="0"/>
          </a:p>
          <a:p>
            <a:pPr lvl="1"/>
            <a:r>
              <a:rPr lang="en-US" altLang="ko-KR" sz="1400" dirty="0"/>
              <a:t>inference.py </a:t>
            </a:r>
            <a:r>
              <a:rPr lang="ko-KR" altLang="en-US" sz="1400" dirty="0"/>
              <a:t>실행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lvl="1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endParaRPr lang="en-US" altLang="ko-KR" sz="1800" dirty="0"/>
          </a:p>
          <a:p>
            <a:pPr marL="3200400" lvl="7" indent="0">
              <a:buNone/>
            </a:pPr>
            <a:endParaRPr lang="en-US" altLang="ko-KR" sz="1000" dirty="0"/>
          </a:p>
          <a:p>
            <a:pPr marL="1371600" lvl="3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57501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E08D56A-1F48-4AB3-B226-36879F2E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Machine Learning Lab.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B301FB-FD9B-4AB5-B455-240D6AF5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fld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E9D7C9E-7CD5-4B7B-91F6-FB36A1FC56F3}"/>
              </a:ext>
            </a:extLst>
          </p:cNvPr>
          <p:cNvSpPr txBox="1">
            <a:spLocks/>
          </p:cNvSpPr>
          <p:nvPr/>
        </p:nvSpPr>
        <p:spPr>
          <a:xfrm>
            <a:off x="0" y="3073862"/>
            <a:ext cx="10515600" cy="710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</a:t>
            </a:r>
            <a:r>
              <a:rPr lang="en-US" altLang="ko-KR" sz="4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MOS </a:t>
            </a:r>
            <a:r>
              <a:rPr lang="ko-KR" altLang="en-US" sz="4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21023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16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모델 정보</a:t>
            </a:r>
            <a:endParaRPr lang="en-US" altLang="ko-KR" sz="1800" dirty="0"/>
          </a:p>
          <a:p>
            <a:pPr lvl="1"/>
            <a:r>
              <a:rPr lang="ko-KR" altLang="en-US" sz="1400" dirty="0"/>
              <a:t>전체 데이터 제외 가장 높은 </a:t>
            </a:r>
            <a:r>
              <a:rPr lang="en-US" altLang="ko-KR" sz="1400" dirty="0"/>
              <a:t>score</a:t>
            </a:r>
            <a:r>
              <a:rPr lang="ko-KR" altLang="en-US" sz="1400" dirty="0"/>
              <a:t>의 모델이 마지막에 저장됨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2"/>
            <a:endParaRPr lang="en-US" altLang="ko-KR" sz="1400" dirty="0"/>
          </a:p>
          <a:p>
            <a:pPr lvl="3"/>
            <a:endParaRPr lang="en-US" altLang="ko-KR" sz="800" dirty="0"/>
          </a:p>
          <a:p>
            <a:pPr lvl="3"/>
            <a:endParaRPr lang="en-US" altLang="ko-KR" sz="800" dirty="0"/>
          </a:p>
          <a:p>
            <a:pPr lvl="3"/>
            <a:endParaRPr lang="en-US" altLang="ko-KR" sz="800" dirty="0"/>
          </a:p>
          <a:p>
            <a:pPr lvl="3"/>
            <a:endParaRPr lang="en-US" altLang="ko-KR" sz="800" dirty="0"/>
          </a:p>
          <a:p>
            <a:endParaRPr lang="en-US" altLang="ko-KR" sz="1800" dirty="0"/>
          </a:p>
          <a:p>
            <a:pPr marL="3200400" lvl="7" indent="0">
              <a:buNone/>
            </a:pPr>
            <a:endParaRPr lang="en-US" altLang="ko-KR" sz="1000" dirty="0"/>
          </a:p>
          <a:p>
            <a:pPr marL="1371600" lvl="3" indent="0">
              <a:buNone/>
            </a:pPr>
            <a:endParaRPr lang="en-US" altLang="ko-KR" sz="12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495BFEB-B863-E0B3-C185-73E1479F5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53787"/>
              </p:ext>
            </p:extLst>
          </p:nvPr>
        </p:nvGraphicFramePr>
        <p:xfrm>
          <a:off x="838200" y="2010096"/>
          <a:ext cx="10424305" cy="46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365">
                  <a:extLst>
                    <a:ext uri="{9D8B030D-6E8A-4147-A177-3AD203B41FA5}">
                      <a16:colId xmlns:a16="http://schemas.microsoft.com/office/drawing/2014/main" val="3740874307"/>
                    </a:ext>
                  </a:extLst>
                </a:gridCol>
                <a:gridCol w="3616156">
                  <a:extLst>
                    <a:ext uri="{9D8B030D-6E8A-4147-A177-3AD203B41FA5}">
                      <a16:colId xmlns:a16="http://schemas.microsoft.com/office/drawing/2014/main" val="3504085931"/>
                    </a:ext>
                  </a:extLst>
                </a:gridCol>
                <a:gridCol w="1258348">
                  <a:extLst>
                    <a:ext uri="{9D8B030D-6E8A-4147-A177-3AD203B41FA5}">
                      <a16:colId xmlns:a16="http://schemas.microsoft.com/office/drawing/2014/main" val="244507244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3529263355"/>
                    </a:ext>
                  </a:extLst>
                </a:gridCol>
                <a:gridCol w="1638549">
                  <a:extLst>
                    <a:ext uri="{9D8B030D-6E8A-4147-A177-3AD203B41FA5}">
                      <a16:colId xmlns:a16="http://schemas.microsoft.com/office/drawing/2014/main" val="1449756091"/>
                    </a:ext>
                  </a:extLst>
                </a:gridCol>
                <a:gridCol w="1837988">
                  <a:extLst>
                    <a:ext uri="{9D8B030D-6E8A-4147-A177-3AD203B41FA5}">
                      <a16:colId xmlns:a16="http://schemas.microsoft.com/office/drawing/2014/main" val="4081953779"/>
                    </a:ext>
                  </a:extLst>
                </a:gridCol>
              </a:tblGrid>
              <a:tr h="232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Model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학습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Learning_rate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seed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Test set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 대한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score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서버 제출 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054318"/>
                  </a:ext>
                </a:extLst>
              </a:tr>
              <a:tr h="232484">
                <a:tc rowSpan="1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MANIQA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전체 데이터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7epoch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1e-6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0.7631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911787"/>
                  </a:ext>
                </a:extLst>
              </a:tr>
              <a:tr h="2324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MANIQA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전체 데이터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7epoch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1e-6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42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0.7623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483384"/>
                  </a:ext>
                </a:extLst>
              </a:tr>
              <a:tr h="2324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MANIQA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전체 데이터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7epoch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1e-6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719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0.7688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877515"/>
                  </a:ext>
                </a:extLst>
              </a:tr>
              <a:tr h="2324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MANIQA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전체 데이터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7epoch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1e-6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0.7631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189191"/>
                  </a:ext>
                </a:extLst>
              </a:tr>
              <a:tr h="2324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MANIQA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 데이터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6epoch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1e-5.7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0.7625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801668"/>
                  </a:ext>
                </a:extLst>
              </a:tr>
              <a:tr h="2324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MANIQA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RGB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이미지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주파수 이미지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+kernel size 3x3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1e-6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0.7424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0.7656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100839"/>
                  </a:ext>
                </a:extLst>
              </a:tr>
              <a:tr h="2324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MANIQA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RGB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주파수 이미지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+kernel size 3x3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1e-6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719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0.7408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313308"/>
                  </a:ext>
                </a:extLst>
              </a:tr>
              <a:tr h="2324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MANIQA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RGB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주파수 이미지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+kernel size 3x3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1e-6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0.7435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850458"/>
                  </a:ext>
                </a:extLst>
              </a:tr>
              <a:tr h="2324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MANIQA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RGB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이미지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주파수 이미지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+kernel size 3x3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1e-6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1234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0.7413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59386"/>
                  </a:ext>
                </a:extLst>
              </a:tr>
              <a:tr h="2324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MANIQA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RGB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이미지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주파수 이미지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+kernel size 3x3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1e-6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930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0.7468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22915"/>
                  </a:ext>
                </a:extLst>
              </a:tr>
              <a:tr h="2324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MANIQA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RGB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이미지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주파수 이미지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+kernel size 3x3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1e-6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0.7424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42178"/>
                  </a:ext>
                </a:extLst>
              </a:tr>
              <a:tr h="2324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MANIQA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RGB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이미지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주파수 이미지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+kernel size 5x5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1e-6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0.7401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0.7625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634819"/>
                  </a:ext>
                </a:extLst>
              </a:tr>
              <a:tr h="2324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MANIQA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RGB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이미지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주파수 이미지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+kernel size 5x5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1e-6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1234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0.7413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799546"/>
                  </a:ext>
                </a:extLst>
              </a:tr>
              <a:tr h="2324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MANIQA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RGB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이미지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주파수 이미지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+kernel size 5x5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1e-6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0.7452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963626"/>
                  </a:ext>
                </a:extLst>
              </a:tr>
              <a:tr h="2324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MANIQA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RGB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이미지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주파수 이미지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+kernel size 5x5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1e-6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3405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0.7359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069999"/>
                  </a:ext>
                </a:extLst>
              </a:tr>
              <a:tr h="2324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MANIQA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480 resize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crop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한 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1e-6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0.7018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759776"/>
                  </a:ext>
                </a:extLst>
              </a:tr>
              <a:tr h="246480"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MANIQA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이미지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augmentation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1e-6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0.7142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0.75545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858018"/>
                  </a:ext>
                </a:extLst>
              </a:tr>
              <a:tr h="232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MUSIQ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데이터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 : 1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분할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1e-4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0.6514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797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249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17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csv </a:t>
            </a:r>
            <a:r>
              <a:rPr lang="ko-KR" altLang="en-US" sz="1800" dirty="0"/>
              <a:t>파일 구성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endParaRPr lang="en-US" altLang="ko-KR" sz="1800" dirty="0"/>
          </a:p>
          <a:p>
            <a:pPr marL="3200400" lvl="7" indent="0">
              <a:buNone/>
            </a:pPr>
            <a:endParaRPr lang="en-US" altLang="ko-KR" sz="1000" dirty="0"/>
          </a:p>
          <a:p>
            <a:pPr marL="1371600" lvl="3" indent="0">
              <a:buNone/>
            </a:pP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00014D-946D-8E2A-16B4-637361703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49" y="619605"/>
            <a:ext cx="8198669" cy="573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03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18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각 모델이 출력한 </a:t>
            </a:r>
            <a:r>
              <a:rPr lang="en-US" altLang="ko-KR" sz="1800" dirty="0"/>
              <a:t>MOS</a:t>
            </a:r>
            <a:r>
              <a:rPr lang="ko-KR" altLang="en-US" sz="1800" dirty="0"/>
              <a:t> 평균</a:t>
            </a:r>
            <a:endParaRPr lang="en-US" altLang="ko-KR" sz="1400" dirty="0"/>
          </a:p>
          <a:p>
            <a:pPr lvl="1"/>
            <a:r>
              <a:rPr lang="en-US" altLang="ko-KR" sz="1400" dirty="0"/>
              <a:t>mos_mean.py</a:t>
            </a:r>
            <a:r>
              <a:rPr lang="ko-KR" altLang="en-US" sz="1400" dirty="0"/>
              <a:t> 실행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95159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E08D56A-1F48-4AB3-B226-36879F2E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Machine Learning Lab.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B301FB-FD9B-4AB5-B455-240D6AF5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19</a:t>
            </a:fld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E9D7C9E-7CD5-4B7B-91F6-FB36A1FC56F3}"/>
              </a:ext>
            </a:extLst>
          </p:cNvPr>
          <p:cNvSpPr txBox="1">
            <a:spLocks/>
          </p:cNvSpPr>
          <p:nvPr/>
        </p:nvSpPr>
        <p:spPr>
          <a:xfrm>
            <a:off x="0" y="3073862"/>
            <a:ext cx="10515600" cy="710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grid-feats-</a:t>
            </a:r>
            <a:r>
              <a:rPr lang="en-US" altLang="ko-KR" sz="4000" b="1" dirty="0" err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vqa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06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E08D56A-1F48-4AB3-B226-36879F2E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Machine Learning Lab.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B301FB-FD9B-4AB5-B455-240D6AF5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fld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E9D7C9E-7CD5-4B7B-91F6-FB36A1FC56F3}"/>
              </a:ext>
            </a:extLst>
          </p:cNvPr>
          <p:cNvSpPr txBox="1">
            <a:spLocks/>
          </p:cNvSpPr>
          <p:nvPr/>
        </p:nvSpPr>
        <p:spPr>
          <a:xfrm>
            <a:off x="0" y="3073862"/>
            <a:ext cx="10515600" cy="710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MANIQA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663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gri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d-feats-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vqa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20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논문</a:t>
            </a:r>
            <a:endParaRPr lang="en-US" altLang="ko-KR" sz="1800" dirty="0"/>
          </a:p>
          <a:p>
            <a:pPr lvl="1"/>
            <a:r>
              <a:rPr lang="en-US" altLang="ko-KR" sz="1400" dirty="0"/>
              <a:t>In Defense of Grid Features for Visual Question Answering</a:t>
            </a:r>
          </a:p>
          <a:p>
            <a:r>
              <a:rPr lang="en-US" altLang="ko-KR" sz="1800" dirty="0" err="1"/>
              <a:t>github</a:t>
            </a:r>
            <a:endParaRPr lang="en-US" altLang="ko-KR" sz="1800" dirty="0"/>
          </a:p>
          <a:p>
            <a:pPr lvl="1"/>
            <a:r>
              <a:rPr lang="en-US" altLang="ko-KR" sz="1400" dirty="0"/>
              <a:t>https://github.com/facebookresearch/grid-feats-vqa</a:t>
            </a:r>
          </a:p>
        </p:txBody>
      </p:sp>
    </p:spTree>
    <p:extLst>
      <p:ext uri="{BB962C8B-B14F-4D97-AF65-F5344CB8AC3E}">
        <p14:creationId xmlns:p14="http://schemas.microsoft.com/office/powerpoint/2010/main" val="728329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gri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d-feats-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vqa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21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가상환경 설정</a:t>
            </a:r>
            <a:endParaRPr lang="en-US" altLang="ko-KR" sz="1800" dirty="0"/>
          </a:p>
          <a:p>
            <a:pPr lvl="1"/>
            <a:r>
              <a:rPr lang="en-US" altLang="ko-KR" sz="1400" dirty="0" err="1"/>
              <a:t>conda</a:t>
            </a:r>
            <a:r>
              <a:rPr lang="en-US" altLang="ko-KR" sz="1400" dirty="0"/>
              <a:t> create -n </a:t>
            </a:r>
            <a:r>
              <a:rPr lang="en-US" altLang="ko-KR" sz="1400" dirty="0" err="1"/>
              <a:t>samsung_grid</a:t>
            </a:r>
            <a:r>
              <a:rPr lang="en-US" altLang="ko-KR" sz="1400" dirty="0"/>
              <a:t> python==3.8</a:t>
            </a:r>
          </a:p>
          <a:p>
            <a:pPr lvl="1"/>
            <a:r>
              <a:rPr lang="en-US" altLang="ko-KR" sz="1400" dirty="0"/>
              <a:t>pip install torch==1.10.0+cu111 </a:t>
            </a:r>
            <a:r>
              <a:rPr lang="en-US" altLang="ko-KR" sz="1400" dirty="0" err="1"/>
              <a:t>torchvision</a:t>
            </a:r>
            <a:r>
              <a:rPr lang="en-US" altLang="ko-KR" sz="1400" dirty="0"/>
              <a:t>==0.11.0+cu111 </a:t>
            </a:r>
            <a:r>
              <a:rPr lang="en-US" altLang="ko-KR" sz="1400" dirty="0" err="1"/>
              <a:t>torchaudio</a:t>
            </a:r>
            <a:r>
              <a:rPr lang="en-US" altLang="ko-KR" sz="1400" dirty="0"/>
              <a:t>==0.10.0 -f https://download.pytorch.org/whl/torch_stable.html</a:t>
            </a:r>
          </a:p>
          <a:p>
            <a:pPr lvl="1"/>
            <a:r>
              <a:rPr lang="en-US" altLang="ko-KR" sz="1400" dirty="0"/>
              <a:t>pip install Pillow==9.5.0</a:t>
            </a:r>
          </a:p>
          <a:p>
            <a:pPr lvl="1"/>
            <a:r>
              <a:rPr lang="en-US" altLang="ko-KR" sz="1400" dirty="0"/>
              <a:t>pip install </a:t>
            </a:r>
            <a:r>
              <a:rPr lang="en-US" altLang="ko-KR" sz="1400" dirty="0" err="1"/>
              <a:t>setuptools</a:t>
            </a:r>
            <a:r>
              <a:rPr lang="en-US" altLang="ko-KR" sz="1400" dirty="0"/>
              <a:t>==59.5.0</a:t>
            </a:r>
          </a:p>
          <a:p>
            <a:pPr lvl="1"/>
            <a:r>
              <a:rPr lang="en-US" altLang="ko-KR" sz="1400" dirty="0"/>
              <a:t>pip install </a:t>
            </a:r>
            <a:r>
              <a:rPr lang="en-US" altLang="ko-KR" sz="1400" dirty="0" err="1"/>
              <a:t>fvcore</a:t>
            </a:r>
            <a:r>
              <a:rPr lang="en-US" altLang="ko-KR" sz="1400" dirty="0"/>
              <a:t>==0.1.1.dev200512</a:t>
            </a:r>
          </a:p>
          <a:p>
            <a:pPr lvl="1"/>
            <a:r>
              <a:rPr lang="en-US" altLang="ko-KR" sz="1400" dirty="0"/>
              <a:t>pip</a:t>
            </a:r>
            <a:r>
              <a:rPr lang="ko-KR" altLang="en-US" sz="1400" dirty="0"/>
              <a:t> </a:t>
            </a:r>
            <a:r>
              <a:rPr lang="en-US" altLang="ko-KR" sz="1400" dirty="0"/>
              <a:t>install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pycocotools</a:t>
            </a:r>
            <a:endParaRPr lang="en-US" altLang="ko-KR" sz="1400" dirty="0"/>
          </a:p>
          <a:p>
            <a:pPr lvl="1"/>
            <a:r>
              <a:rPr lang="en-US" altLang="ko-KR" sz="1400" dirty="0"/>
              <a:t>python -m pip install '</a:t>
            </a:r>
            <a:r>
              <a:rPr lang="en-US" altLang="ko-KR" sz="1400" dirty="0" err="1"/>
              <a:t>git+https</a:t>
            </a:r>
            <a:r>
              <a:rPr lang="en-US" altLang="ko-KR" sz="1400" dirty="0"/>
              <a:t>://github.com/</a:t>
            </a:r>
            <a:r>
              <a:rPr lang="en-US" altLang="ko-KR" sz="1400" dirty="0" err="1"/>
              <a:t>facebookresearch</a:t>
            </a:r>
            <a:r>
              <a:rPr lang="en-US" altLang="ko-KR" sz="1400" dirty="0"/>
              <a:t>/detectron2.git@ffff8ac’</a:t>
            </a:r>
          </a:p>
        </p:txBody>
      </p:sp>
    </p:spTree>
    <p:extLst>
      <p:ext uri="{BB962C8B-B14F-4D97-AF65-F5344CB8AC3E}">
        <p14:creationId xmlns:p14="http://schemas.microsoft.com/office/powerpoint/2010/main" val="1718970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gri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d-feats-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vqa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22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detectron2 </a:t>
            </a:r>
            <a:r>
              <a:rPr lang="ko-KR" altLang="en-US" sz="1800" dirty="0"/>
              <a:t>파일 수정</a:t>
            </a:r>
            <a:endParaRPr lang="en-US" altLang="ko-KR" sz="1800" dirty="0"/>
          </a:p>
          <a:p>
            <a:pPr lvl="1"/>
            <a:r>
              <a:rPr lang="ko-KR" altLang="en-US" sz="1400" dirty="0"/>
              <a:t>교체할 파일 경로</a:t>
            </a:r>
            <a:endParaRPr lang="en-US" altLang="ko-KR" sz="1400" dirty="0"/>
          </a:p>
          <a:p>
            <a:pPr lvl="2"/>
            <a:r>
              <a:rPr lang="en-US" altLang="ko-KR" sz="1200" dirty="0"/>
              <a:t>home/user/anaconda3/env/envs/Samsung_grid/lib/python3.8/site-packages/detectron2/data/detection_utils.py</a:t>
            </a:r>
          </a:p>
          <a:p>
            <a:pPr lvl="1"/>
            <a:r>
              <a:rPr lang="en-US" altLang="ko-KR" sz="1100" dirty="0"/>
              <a:t> </a:t>
            </a:r>
            <a:r>
              <a:rPr lang="ko-KR" altLang="en-US" sz="1400" dirty="0"/>
              <a:t>준비된 교체 파일 경로</a:t>
            </a:r>
            <a:endParaRPr lang="en-US" altLang="ko-KR" sz="1400" dirty="0"/>
          </a:p>
          <a:p>
            <a:pPr lvl="2"/>
            <a:r>
              <a:rPr lang="en-US" altLang="ko-KR" sz="1200" dirty="0"/>
              <a:t>MUSIQ_Samsung/detection_utils.py</a:t>
            </a:r>
          </a:p>
          <a:p>
            <a:r>
              <a:rPr lang="en-US" altLang="ko-KR" sz="1800" dirty="0"/>
              <a:t>config</a:t>
            </a:r>
          </a:p>
          <a:p>
            <a:pPr lvl="1"/>
            <a:r>
              <a:rPr lang="en-US" altLang="ko-KR" sz="1400" dirty="0"/>
              <a:t>grid_feats_train_val_Samsung/extract_grid_feature.py</a:t>
            </a:r>
          </a:p>
          <a:p>
            <a:pPr lvl="2"/>
            <a:r>
              <a:rPr lang="en-US" altLang="ko-KR" sz="1200" dirty="0"/>
              <a:t>train</a:t>
            </a:r>
            <a:r>
              <a:rPr lang="ko-KR" altLang="en-US" sz="1200" dirty="0"/>
              <a:t> </a:t>
            </a:r>
            <a:r>
              <a:rPr lang="en-US" altLang="ko-KR" sz="1200" dirty="0"/>
              <a:t>set</a:t>
            </a:r>
            <a:r>
              <a:rPr lang="ko-KR" altLang="en-US" sz="1200" dirty="0"/>
              <a:t>에 대한 </a:t>
            </a:r>
            <a:r>
              <a:rPr lang="en-US" altLang="ko-KR" sz="1200" dirty="0"/>
              <a:t>feature </a:t>
            </a:r>
            <a:r>
              <a:rPr lang="ko-KR" altLang="en-US" sz="1200" dirty="0"/>
              <a:t>추출</a:t>
            </a:r>
            <a:endParaRPr lang="en-US" altLang="ko-KR" sz="1200" dirty="0"/>
          </a:p>
          <a:p>
            <a:pPr lvl="3"/>
            <a:r>
              <a:rPr lang="en-US" altLang="ko-KR" sz="1000" dirty="0"/>
              <a:t>--config-file ./configs/X-101-grid.yaml --dataset coco_2014_train</a:t>
            </a:r>
          </a:p>
          <a:p>
            <a:pPr lvl="2"/>
            <a:r>
              <a:rPr lang="en-US" altLang="ko-KR" sz="1200" dirty="0"/>
              <a:t>train</a:t>
            </a:r>
            <a:r>
              <a:rPr lang="ko-KR" altLang="en-US" sz="1200" dirty="0"/>
              <a:t> </a:t>
            </a:r>
            <a:r>
              <a:rPr lang="en-US" altLang="ko-KR" sz="1200" dirty="0"/>
              <a:t>set</a:t>
            </a:r>
            <a:r>
              <a:rPr lang="ko-KR" altLang="en-US" sz="1200" dirty="0"/>
              <a:t>에 대한 </a:t>
            </a:r>
            <a:r>
              <a:rPr lang="en-US" altLang="ko-KR" sz="1200" dirty="0"/>
              <a:t>feature </a:t>
            </a:r>
            <a:r>
              <a:rPr lang="ko-KR" altLang="en-US" sz="1200" dirty="0"/>
              <a:t>추출</a:t>
            </a:r>
            <a:endParaRPr lang="en-US" altLang="ko-KR" sz="1200" dirty="0"/>
          </a:p>
          <a:p>
            <a:pPr lvl="3"/>
            <a:r>
              <a:rPr lang="en-US" altLang="ko-KR" sz="1000" dirty="0"/>
              <a:t>--config-file ./configs/X-101-grid.yaml --dataset coco_2014_val</a:t>
            </a:r>
          </a:p>
          <a:p>
            <a:pPr lvl="1"/>
            <a:r>
              <a:rPr lang="en-US" altLang="ko-KR" sz="1400" dirty="0"/>
              <a:t>gird_feats_test_Samsung/extract_grid_feature.py</a:t>
            </a:r>
          </a:p>
          <a:p>
            <a:pPr lvl="2"/>
            <a:r>
              <a:rPr lang="en-US" altLang="ko-KR" sz="1200" dirty="0"/>
              <a:t>test</a:t>
            </a:r>
            <a:r>
              <a:rPr lang="ko-KR" altLang="en-US" sz="1200" dirty="0"/>
              <a:t> </a:t>
            </a:r>
            <a:r>
              <a:rPr lang="en-US" altLang="ko-KR" sz="1200" dirty="0"/>
              <a:t>set</a:t>
            </a:r>
            <a:r>
              <a:rPr lang="ko-KR" altLang="en-US" sz="1200" dirty="0"/>
              <a:t>에 대한 </a:t>
            </a:r>
            <a:r>
              <a:rPr lang="en-US" altLang="ko-KR" sz="1200" dirty="0"/>
              <a:t>feature </a:t>
            </a:r>
            <a:r>
              <a:rPr lang="ko-KR" altLang="en-US" sz="1200" dirty="0"/>
              <a:t>추출</a:t>
            </a:r>
            <a:endParaRPr lang="en-US" altLang="ko-KR" sz="1200" dirty="0"/>
          </a:p>
          <a:p>
            <a:pPr lvl="3"/>
            <a:r>
              <a:rPr lang="en-US" altLang="ko-KR" sz="1000" dirty="0"/>
              <a:t>---config-file ./configs/X-101-grid.yaml --dataset coco_2014_train</a:t>
            </a:r>
          </a:p>
        </p:txBody>
      </p:sp>
    </p:spTree>
    <p:extLst>
      <p:ext uri="{BB962C8B-B14F-4D97-AF65-F5344CB8AC3E}">
        <p14:creationId xmlns:p14="http://schemas.microsoft.com/office/powerpoint/2010/main" val="4058354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gri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d-feats-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vqa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23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 </a:t>
            </a:r>
            <a:r>
              <a:rPr lang="ko-KR" altLang="en-US" sz="1800" dirty="0"/>
              <a:t>주요 디렉토리 구성</a:t>
            </a:r>
            <a:r>
              <a:rPr lang="en-US" altLang="ko-KR" sz="1800" dirty="0"/>
              <a:t>-grid-feats-</a:t>
            </a:r>
            <a:r>
              <a:rPr lang="en-US" altLang="ko-KR" sz="1800" dirty="0" err="1"/>
              <a:t>vqa_test</a:t>
            </a:r>
            <a:endParaRPr lang="en-US" altLang="ko-KR" sz="1800" dirty="0"/>
          </a:p>
          <a:p>
            <a:pPr lvl="1"/>
            <a:r>
              <a:rPr lang="en-US" altLang="ko-KR" sz="1400" dirty="0">
                <a:solidFill>
                  <a:schemeClr val="tx1"/>
                </a:solidFill>
              </a:rPr>
              <a:t>datasets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400" dirty="0"/>
          </a:p>
          <a:p>
            <a:pPr lvl="1"/>
            <a:r>
              <a:rPr lang="en-US" altLang="ko-KR" sz="1400" dirty="0"/>
              <a:t>output</a:t>
            </a:r>
          </a:p>
          <a:p>
            <a:pPr lvl="1"/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196161-3B7A-4DD5-3CB6-F55C136539CF}"/>
              </a:ext>
            </a:extLst>
          </p:cNvPr>
          <p:cNvSpPr/>
          <p:nvPr/>
        </p:nvSpPr>
        <p:spPr>
          <a:xfrm>
            <a:off x="1535185" y="2014372"/>
            <a:ext cx="8380602" cy="1928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datasets 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coco 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annotation 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make_grid_feats_anno.py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image_info_test2014.json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annotation_test.csv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coco_2014_train /                 #testset</a:t>
            </a:r>
            <a:r>
              <a:rPr lang="ko-KR" altLang="en-US" sz="1400" dirty="0">
                <a:solidFill>
                  <a:schemeClr val="tx1"/>
                </a:solidFill>
              </a:rPr>
              <a:t>이지만 </a:t>
            </a:r>
            <a:r>
              <a:rPr lang="en-US" altLang="ko-KR" sz="1400" dirty="0">
                <a:solidFill>
                  <a:schemeClr val="tx1"/>
                </a:solidFill>
              </a:rPr>
              <a:t>code</a:t>
            </a:r>
            <a:r>
              <a:rPr lang="ko-KR" altLang="en-US" sz="1400" dirty="0">
                <a:solidFill>
                  <a:schemeClr val="tx1"/>
                </a:solidFill>
              </a:rPr>
              <a:t>입력을 위해 이름수정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삼성 </a:t>
            </a:r>
            <a:r>
              <a:rPr lang="en-US" altLang="ko-KR" sz="1400" dirty="0">
                <a:solidFill>
                  <a:schemeClr val="tx1"/>
                </a:solidFill>
              </a:rPr>
              <a:t>test data)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B7FED6-0983-1F0E-C1A0-305C72105DA9}"/>
              </a:ext>
            </a:extLst>
          </p:cNvPr>
          <p:cNvSpPr/>
          <p:nvPr/>
        </p:nvSpPr>
        <p:spPr>
          <a:xfrm>
            <a:off x="1535185" y="4368919"/>
            <a:ext cx="8380601" cy="1928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output/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metrics.json</a:t>
            </a:r>
            <a:r>
              <a:rPr lang="en-US" altLang="ko-KR" sz="1400" dirty="0">
                <a:solidFill>
                  <a:schemeClr val="tx1"/>
                </a:solidFill>
              </a:rPr>
              <a:t>    #</a:t>
            </a:r>
            <a:r>
              <a:rPr lang="ko-KR" altLang="en-US" sz="1400" dirty="0">
                <a:solidFill>
                  <a:schemeClr val="tx1"/>
                </a:solidFill>
              </a:rPr>
              <a:t>모두 </a:t>
            </a:r>
            <a:r>
              <a:rPr lang="en-US" altLang="ko-KR" sz="1400" dirty="0">
                <a:solidFill>
                  <a:schemeClr val="tx1"/>
                </a:solidFill>
              </a:rPr>
              <a:t>grid-feats-</a:t>
            </a:r>
            <a:r>
              <a:rPr lang="en-US" altLang="ko-KR" sz="1400" dirty="0" err="1">
                <a:solidFill>
                  <a:schemeClr val="tx1"/>
                </a:solidFill>
              </a:rPr>
              <a:t>vqa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github</a:t>
            </a:r>
            <a:r>
              <a:rPr lang="ko-KR" altLang="en-US" sz="1400" dirty="0">
                <a:solidFill>
                  <a:schemeClr val="tx1"/>
                </a:solidFill>
              </a:rPr>
              <a:t>에서 다운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X-101.pth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feature/         # </a:t>
            </a:r>
            <a:r>
              <a:rPr lang="ko-KR" altLang="en-US" sz="1400" dirty="0">
                <a:solidFill>
                  <a:schemeClr val="tx1"/>
                </a:solidFill>
              </a:rPr>
              <a:t>추출된 </a:t>
            </a:r>
            <a:r>
              <a:rPr lang="en-US" altLang="ko-KR" sz="1400" dirty="0">
                <a:solidFill>
                  <a:schemeClr val="tx1"/>
                </a:solidFill>
              </a:rPr>
              <a:t>feature </a:t>
            </a:r>
            <a:r>
              <a:rPr lang="ko-KR" altLang="en-US" sz="1400" dirty="0">
                <a:solidFill>
                  <a:schemeClr val="tx1"/>
                </a:solidFill>
              </a:rPr>
              <a:t>저장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train2014/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>
                <a:solidFill>
                  <a:schemeClr val="tx1"/>
                </a:solidFill>
              </a:rPr>
              <a:t># </a:t>
            </a:r>
            <a:r>
              <a:rPr lang="ko-KR" altLang="en-US" sz="1400" dirty="0">
                <a:solidFill>
                  <a:schemeClr val="tx1"/>
                </a:solidFill>
              </a:rPr>
              <a:t>추출 후 </a:t>
            </a:r>
            <a:r>
              <a:rPr lang="en-US" altLang="ko-KR" sz="1400" dirty="0">
                <a:solidFill>
                  <a:schemeClr val="tx1"/>
                </a:solidFill>
              </a:rPr>
              <a:t>test2015</a:t>
            </a:r>
            <a:r>
              <a:rPr lang="ko-KR" altLang="en-US" sz="1400" dirty="0">
                <a:solidFill>
                  <a:schemeClr val="tx1"/>
                </a:solidFill>
              </a:rPr>
              <a:t>로 </a:t>
            </a:r>
            <a:r>
              <a:rPr lang="en-US" altLang="ko-KR" sz="1400" dirty="0">
                <a:solidFill>
                  <a:schemeClr val="tx1"/>
                </a:solidFill>
              </a:rPr>
              <a:t>name </a:t>
            </a:r>
            <a:r>
              <a:rPr lang="ko-KR" altLang="en-US" sz="1400" dirty="0">
                <a:solidFill>
                  <a:schemeClr val="tx1"/>
                </a:solidFill>
              </a:rPr>
              <a:t>변경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삼성 </a:t>
            </a:r>
            <a:r>
              <a:rPr lang="en-US" altLang="ko-KR" sz="1400" dirty="0">
                <a:solidFill>
                  <a:schemeClr val="tx1"/>
                </a:solidFill>
              </a:rPr>
              <a:t>test data)</a:t>
            </a:r>
          </a:p>
        </p:txBody>
      </p:sp>
    </p:spTree>
    <p:extLst>
      <p:ext uri="{BB962C8B-B14F-4D97-AF65-F5344CB8AC3E}">
        <p14:creationId xmlns:p14="http://schemas.microsoft.com/office/powerpoint/2010/main" val="3887515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gri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d-feats-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vqa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24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 </a:t>
            </a:r>
            <a:r>
              <a:rPr lang="ko-KR" altLang="en-US" sz="1800" dirty="0"/>
              <a:t>주요 디렉토리 구성</a:t>
            </a:r>
            <a:r>
              <a:rPr lang="en-US" altLang="ko-KR" sz="1800" dirty="0"/>
              <a:t>-grid-feats-</a:t>
            </a:r>
            <a:r>
              <a:rPr lang="en-US" altLang="ko-KR" sz="1800" dirty="0" err="1"/>
              <a:t>vqa_train_val</a:t>
            </a:r>
            <a:endParaRPr lang="en-US" altLang="ko-KR" sz="1800" dirty="0"/>
          </a:p>
          <a:p>
            <a:pPr lvl="1"/>
            <a:r>
              <a:rPr lang="en-US" altLang="ko-KR" sz="1400" dirty="0">
                <a:solidFill>
                  <a:schemeClr val="tx1"/>
                </a:solidFill>
              </a:rPr>
              <a:t>datasets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400" dirty="0"/>
          </a:p>
          <a:p>
            <a:pPr lvl="1"/>
            <a:r>
              <a:rPr lang="en-US" altLang="ko-KR" sz="1400" dirty="0"/>
              <a:t>output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196161-3B7A-4DD5-3CB6-F55C136539CF}"/>
              </a:ext>
            </a:extLst>
          </p:cNvPr>
          <p:cNvSpPr/>
          <p:nvPr/>
        </p:nvSpPr>
        <p:spPr>
          <a:xfrm>
            <a:off x="1535185" y="2014373"/>
            <a:ext cx="8833608" cy="1928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datasets 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coco 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annotation 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make_grid_feats_anno.py   # annotation file </a:t>
            </a:r>
            <a:r>
              <a:rPr lang="ko-KR" altLang="en-US" sz="1400" dirty="0">
                <a:solidFill>
                  <a:schemeClr val="tx1"/>
                </a:solidFill>
              </a:rPr>
              <a:t>생성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image_info_test2014.json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annotation_test.csv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train2014/ 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val2014 /         # train, </a:t>
            </a:r>
            <a:r>
              <a:rPr lang="en-US" altLang="ko-KR" sz="1400" dirty="0" err="1">
                <a:solidFill>
                  <a:schemeClr val="tx1"/>
                </a:solidFill>
              </a:rPr>
              <a:t>val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>
                <a:solidFill>
                  <a:schemeClr val="tx1"/>
                </a:solidFill>
              </a:rPr>
              <a:t>feature</a:t>
            </a:r>
            <a:r>
              <a:rPr lang="ko-KR" altLang="en-US" sz="1400" dirty="0">
                <a:solidFill>
                  <a:schemeClr val="tx1"/>
                </a:solidFill>
              </a:rPr>
              <a:t> 추출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삼성 </a:t>
            </a:r>
            <a:r>
              <a:rPr lang="en-US" altLang="ko-KR" sz="1400" dirty="0">
                <a:solidFill>
                  <a:schemeClr val="tx1"/>
                </a:solidFill>
              </a:rPr>
              <a:t>train data 44662:10000)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F30EFE-932E-BCB7-295D-A0835936378F}"/>
              </a:ext>
            </a:extLst>
          </p:cNvPr>
          <p:cNvSpPr/>
          <p:nvPr/>
        </p:nvSpPr>
        <p:spPr>
          <a:xfrm>
            <a:off x="1535185" y="4427897"/>
            <a:ext cx="8833608" cy="1928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output 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metrics.json</a:t>
            </a:r>
            <a:r>
              <a:rPr lang="en-US" altLang="ko-KR" sz="1400" dirty="0">
                <a:solidFill>
                  <a:schemeClr val="tx1"/>
                </a:solidFill>
              </a:rPr>
              <a:t>    # </a:t>
            </a:r>
            <a:r>
              <a:rPr lang="ko-KR" altLang="en-US" sz="1400" dirty="0">
                <a:solidFill>
                  <a:schemeClr val="tx1"/>
                </a:solidFill>
              </a:rPr>
              <a:t>모두 </a:t>
            </a:r>
            <a:r>
              <a:rPr lang="en-US" altLang="ko-KR" sz="1400" dirty="0">
                <a:solidFill>
                  <a:schemeClr val="tx1"/>
                </a:solidFill>
              </a:rPr>
              <a:t>grid-feats-</a:t>
            </a:r>
            <a:r>
              <a:rPr lang="en-US" altLang="ko-KR" sz="1400" dirty="0" err="1">
                <a:solidFill>
                  <a:schemeClr val="tx1"/>
                </a:solidFill>
              </a:rPr>
              <a:t>vqa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github</a:t>
            </a:r>
            <a:r>
              <a:rPr lang="ko-KR" altLang="en-US" sz="1400" dirty="0">
                <a:solidFill>
                  <a:schemeClr val="tx1"/>
                </a:solidFill>
              </a:rPr>
              <a:t>에서 다운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X-101.pth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feature /         # </a:t>
            </a:r>
            <a:r>
              <a:rPr lang="ko-KR" altLang="en-US" sz="1400" dirty="0">
                <a:solidFill>
                  <a:schemeClr val="tx1"/>
                </a:solidFill>
              </a:rPr>
              <a:t>추출된 </a:t>
            </a:r>
            <a:r>
              <a:rPr lang="en-US" altLang="ko-KR" sz="1400" dirty="0">
                <a:solidFill>
                  <a:schemeClr val="tx1"/>
                </a:solidFill>
              </a:rPr>
              <a:t>feature </a:t>
            </a:r>
            <a:r>
              <a:rPr lang="ko-KR" altLang="en-US" sz="1400" dirty="0">
                <a:solidFill>
                  <a:schemeClr val="tx1"/>
                </a:solidFill>
              </a:rPr>
              <a:t>저장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train2014 /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val2014 /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761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gri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d-feats-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vqa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25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annotation </a:t>
            </a:r>
            <a:r>
              <a:rPr lang="ko-KR" altLang="en-US" sz="1800" dirty="0"/>
              <a:t>파일 생성</a:t>
            </a:r>
            <a:endParaRPr lang="en-US" altLang="ko-KR" sz="1800" dirty="0"/>
          </a:p>
          <a:p>
            <a:pPr lvl="1"/>
            <a:r>
              <a:rPr lang="en-US" altLang="ko-KR" sz="1400" dirty="0"/>
              <a:t>grid-feats-</a:t>
            </a:r>
            <a:r>
              <a:rPr lang="en-US" altLang="ko-KR" sz="1400" dirty="0" err="1"/>
              <a:t>vqa_test</a:t>
            </a:r>
            <a:endParaRPr lang="en-US" altLang="ko-KR" sz="1400" dirty="0"/>
          </a:p>
          <a:p>
            <a:pPr lvl="2"/>
            <a:r>
              <a:rPr lang="en-US" altLang="ko-KR" sz="1400" dirty="0"/>
              <a:t>annotation/ make_grid_feats_anno_test.py </a:t>
            </a:r>
            <a:r>
              <a:rPr lang="ko-KR" altLang="en-US" sz="1400" dirty="0"/>
              <a:t>실행</a:t>
            </a:r>
            <a:endParaRPr lang="en-US" altLang="ko-KR" sz="1400" dirty="0"/>
          </a:p>
          <a:p>
            <a:pPr lvl="1"/>
            <a:r>
              <a:rPr lang="en-US" altLang="ko-KR" sz="1400" dirty="0"/>
              <a:t>grid-feats-</a:t>
            </a:r>
            <a:r>
              <a:rPr lang="en-US" altLang="ko-KR" sz="1400" dirty="0" err="1"/>
              <a:t>vqa_test</a:t>
            </a:r>
            <a:endParaRPr lang="en-US" altLang="ko-KR" sz="1400" dirty="0"/>
          </a:p>
          <a:p>
            <a:pPr lvl="2"/>
            <a:r>
              <a:rPr lang="en-US" altLang="ko-KR" sz="1400" dirty="0"/>
              <a:t>annotation/ </a:t>
            </a:r>
            <a:r>
              <a:rPr lang="en-US" altLang="ko-KR" sz="1400" dirty="0" err="1"/>
              <a:t>make_grid_feats_anno</a:t>
            </a:r>
            <a:r>
              <a:rPr lang="en-US" altLang="ko-KR" sz="1400" dirty="0"/>
              <a:t>{_train, _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}.</a:t>
            </a:r>
            <a:r>
              <a:rPr lang="en-US" altLang="ko-KR" sz="1400" dirty="0" err="1"/>
              <a:t>py</a:t>
            </a:r>
            <a:r>
              <a:rPr lang="en-US" altLang="ko-KR" sz="1400" dirty="0"/>
              <a:t> </a:t>
            </a:r>
            <a:r>
              <a:rPr lang="ko-KR" altLang="en-US" sz="1400" dirty="0"/>
              <a:t>실행</a:t>
            </a:r>
            <a:endParaRPr lang="en-US" altLang="ko-KR" sz="1400" dirty="0"/>
          </a:p>
          <a:p>
            <a:pPr marL="91440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800" dirty="0"/>
              <a:t>feature </a:t>
            </a:r>
            <a:r>
              <a:rPr lang="ko-KR" altLang="en-US" sz="1800" dirty="0"/>
              <a:t>추출</a:t>
            </a:r>
            <a:endParaRPr lang="en-US" altLang="ko-KR" sz="1800" dirty="0"/>
          </a:p>
          <a:p>
            <a:pPr lvl="1"/>
            <a:r>
              <a:rPr lang="en-US" altLang="ko-KR" sz="1400" dirty="0"/>
              <a:t>extract_grid_feature.py </a:t>
            </a:r>
            <a:r>
              <a:rPr lang="ko-KR" altLang="en-US" sz="1400" dirty="0"/>
              <a:t>실행</a:t>
            </a:r>
            <a:endParaRPr lang="en-US" altLang="ko-KR" sz="1400" dirty="0"/>
          </a:p>
          <a:p>
            <a:pPr lvl="1"/>
            <a:r>
              <a:rPr lang="ko-KR" altLang="en-US" sz="1400" dirty="0"/>
              <a:t>사전 학습 모델 사용</a:t>
            </a:r>
            <a:endParaRPr lang="en-US" altLang="ko-KR" sz="1400" dirty="0"/>
          </a:p>
          <a:p>
            <a:pPr lvl="2"/>
            <a:r>
              <a:rPr lang="en-US" altLang="ko-KR" sz="1200" dirty="0" err="1"/>
              <a:t>github</a:t>
            </a:r>
            <a:r>
              <a:rPr lang="ko-KR" altLang="en-US" sz="1200" dirty="0"/>
              <a:t>에서 다운</a:t>
            </a:r>
            <a:endParaRPr lang="en-US" altLang="ko-KR" sz="1200" dirty="0"/>
          </a:p>
          <a:p>
            <a:pPr lvl="3"/>
            <a:r>
              <a:rPr lang="en-US" altLang="ko-KR" sz="1000" dirty="0"/>
              <a:t>X-101</a:t>
            </a:r>
          </a:p>
          <a:p>
            <a:pPr marL="2286000" lvl="5" indent="0">
              <a:buNone/>
            </a:pPr>
            <a:endParaRPr lang="en-US" altLang="ko-KR" sz="500" dirty="0"/>
          </a:p>
          <a:p>
            <a:pPr lvl="6"/>
            <a:endParaRPr lang="en-US" altLang="ko-KR" sz="500" dirty="0"/>
          </a:p>
          <a:p>
            <a:pPr lvl="7"/>
            <a:endParaRPr lang="en-US" altLang="ko-KR" sz="500" dirty="0"/>
          </a:p>
        </p:txBody>
      </p:sp>
    </p:spTree>
    <p:extLst>
      <p:ext uri="{BB962C8B-B14F-4D97-AF65-F5344CB8AC3E}">
        <p14:creationId xmlns:p14="http://schemas.microsoft.com/office/powerpoint/2010/main" val="1078021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E08D56A-1F48-4AB3-B226-36879F2E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Machine Learning Lab.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B301FB-FD9B-4AB5-B455-240D6AF5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26</a:t>
            </a:fld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E9D7C9E-7CD5-4B7B-91F6-FB36A1FC56F3}"/>
              </a:ext>
            </a:extLst>
          </p:cNvPr>
          <p:cNvSpPr txBox="1">
            <a:spLocks/>
          </p:cNvSpPr>
          <p:nvPr/>
        </p:nvSpPr>
        <p:spPr>
          <a:xfrm>
            <a:off x="0" y="3073862"/>
            <a:ext cx="10515600" cy="710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4000" b="1" dirty="0" err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RSTNet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8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err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RSTNet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27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논문</a:t>
            </a:r>
            <a:endParaRPr lang="en-US" altLang="ko-KR" sz="1800" dirty="0"/>
          </a:p>
          <a:p>
            <a:pPr lvl="1"/>
            <a:r>
              <a:rPr lang="en-US" altLang="ko-KR" sz="1400" dirty="0" err="1"/>
              <a:t>RSTNet</a:t>
            </a:r>
            <a:r>
              <a:rPr lang="en-US" altLang="ko-KR" sz="1400" dirty="0"/>
              <a:t>: Captioning with Adaptive Attention on Visual and Non-Visual Words</a:t>
            </a:r>
          </a:p>
          <a:p>
            <a:r>
              <a:rPr lang="en-US" altLang="ko-KR" sz="1800" dirty="0" err="1"/>
              <a:t>github</a:t>
            </a:r>
            <a:endParaRPr lang="en-US" altLang="ko-KR" sz="1800" dirty="0"/>
          </a:p>
          <a:p>
            <a:pPr lvl="1"/>
            <a:r>
              <a:rPr lang="en-US" altLang="ko-KR" sz="1400" dirty="0"/>
              <a:t>https://github.com/zhangxuying1004/RSTNet</a:t>
            </a:r>
          </a:p>
        </p:txBody>
      </p:sp>
    </p:spTree>
    <p:extLst>
      <p:ext uri="{BB962C8B-B14F-4D97-AF65-F5344CB8AC3E}">
        <p14:creationId xmlns:p14="http://schemas.microsoft.com/office/powerpoint/2010/main" val="2403643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err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RSTNet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28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가상환경 설정</a:t>
            </a:r>
            <a:endParaRPr lang="en-US" altLang="ko-KR" sz="1800" dirty="0"/>
          </a:p>
          <a:p>
            <a:pPr lvl="1"/>
            <a:r>
              <a:rPr lang="en-US" altLang="ko-KR" sz="1400" dirty="0" err="1"/>
              <a:t>conda</a:t>
            </a:r>
            <a:r>
              <a:rPr lang="en-US" altLang="ko-KR" sz="1400" dirty="0"/>
              <a:t> env create -f </a:t>
            </a:r>
            <a:r>
              <a:rPr lang="en-US" altLang="ko-KR" sz="1400" dirty="0" err="1"/>
              <a:t>environment.yml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conda</a:t>
            </a:r>
            <a:r>
              <a:rPr lang="en-US" altLang="ko-KR" sz="1400" dirty="0"/>
              <a:t> install –c intel </a:t>
            </a:r>
            <a:r>
              <a:rPr lang="en-US" altLang="ko-KR" sz="1400" dirty="0" err="1"/>
              <a:t>mkl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conda</a:t>
            </a:r>
            <a:r>
              <a:rPr lang="en-US" altLang="ko-KR" sz="1400" dirty="0"/>
              <a:t> install –c anaconda </a:t>
            </a:r>
            <a:r>
              <a:rPr lang="en-US" altLang="ko-KR" sz="1400" dirty="0" err="1"/>
              <a:t>openssl</a:t>
            </a:r>
            <a:r>
              <a:rPr lang="en-US" altLang="ko-KR" sz="1400" dirty="0"/>
              <a:t>=1.1.1</a:t>
            </a:r>
          </a:p>
          <a:p>
            <a:pPr lvl="1"/>
            <a:r>
              <a:rPr lang="en-US" altLang="ko-KR" sz="1400" dirty="0"/>
              <a:t>pip install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==1.17</a:t>
            </a:r>
          </a:p>
          <a:p>
            <a:pPr lvl="1"/>
            <a:r>
              <a:rPr lang="en-US" altLang="ko-KR" sz="1400" dirty="0"/>
              <a:t>python -m spacy download </a:t>
            </a:r>
            <a:r>
              <a:rPr lang="en-US" altLang="ko-KR" sz="1400" dirty="0" err="1"/>
              <a:t>en</a:t>
            </a:r>
            <a:endParaRPr lang="en-US" altLang="ko-KR" sz="1400" dirty="0"/>
          </a:p>
          <a:p>
            <a:pPr lvl="1"/>
            <a:r>
              <a:rPr lang="en-US" altLang="ko-KR" sz="1400" dirty="0"/>
              <a:t>pip install </a:t>
            </a:r>
            <a:r>
              <a:rPr lang="en-US" altLang="ko-KR" sz="1400" dirty="0" err="1"/>
              <a:t>tensorboard</a:t>
            </a:r>
            <a:r>
              <a:rPr lang="en-US" altLang="ko-KR" sz="1400" dirty="0"/>
              <a:t> 1.15</a:t>
            </a:r>
          </a:p>
          <a:p>
            <a:pPr lvl="1"/>
            <a:r>
              <a:rPr lang="en-US" altLang="ko-KR" sz="1400" dirty="0"/>
              <a:t>pip uninstall torch</a:t>
            </a:r>
          </a:p>
          <a:p>
            <a:pPr lvl="1"/>
            <a:r>
              <a:rPr lang="en-US" altLang="ko-KR" sz="1400" dirty="0"/>
              <a:t>pip uninstall </a:t>
            </a:r>
            <a:r>
              <a:rPr lang="en-US" altLang="ko-KR" sz="1400" dirty="0" err="1"/>
              <a:t>torchvision</a:t>
            </a:r>
            <a:endParaRPr lang="en-US" altLang="ko-KR" sz="1400" dirty="0"/>
          </a:p>
          <a:p>
            <a:pPr lvl="1"/>
            <a:r>
              <a:rPr lang="en-US" altLang="ko-KR" sz="1400" dirty="0"/>
              <a:t>pip install torch==1.10.0+cu111 </a:t>
            </a:r>
            <a:r>
              <a:rPr lang="en-US" altLang="ko-KR" sz="1400" dirty="0" err="1"/>
              <a:t>torchvision</a:t>
            </a:r>
            <a:r>
              <a:rPr lang="en-US" altLang="ko-KR" sz="1400" dirty="0"/>
              <a:t>==0.11.0+cu111 </a:t>
            </a:r>
            <a:r>
              <a:rPr lang="en-US" altLang="ko-KR" sz="1400" dirty="0" err="1"/>
              <a:t>torchaudio</a:t>
            </a:r>
            <a:r>
              <a:rPr lang="en-US" altLang="ko-KR" sz="1400" dirty="0"/>
              <a:t>==0.10.0 -f https://download.pytorch.org/whl/torch_stable.html</a:t>
            </a:r>
          </a:p>
          <a:p>
            <a:endParaRPr lang="en-US" altLang="ko-KR" sz="500" dirty="0"/>
          </a:p>
        </p:txBody>
      </p:sp>
    </p:spTree>
    <p:extLst>
      <p:ext uri="{BB962C8B-B14F-4D97-AF65-F5344CB8AC3E}">
        <p14:creationId xmlns:p14="http://schemas.microsoft.com/office/powerpoint/2010/main" val="2205830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err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RSTNet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29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 </a:t>
            </a:r>
            <a:r>
              <a:rPr lang="ko-KR" altLang="en-US" sz="1800" dirty="0"/>
              <a:t>주요 디렉토리 구성</a:t>
            </a:r>
            <a:endParaRPr lang="en-US" altLang="ko-KR" sz="1800" dirty="0"/>
          </a:p>
          <a:p>
            <a:pPr lvl="1"/>
            <a:r>
              <a:rPr lang="en-US" altLang="ko-KR" sz="1400" dirty="0">
                <a:solidFill>
                  <a:schemeClr val="tx1"/>
                </a:solidFill>
              </a:rPr>
              <a:t>Datasets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196161-3B7A-4DD5-3CB6-F55C136539CF}"/>
              </a:ext>
            </a:extLst>
          </p:cNvPr>
          <p:cNvSpPr/>
          <p:nvPr/>
        </p:nvSpPr>
        <p:spPr>
          <a:xfrm>
            <a:off x="1417739" y="2122579"/>
            <a:ext cx="8380602" cy="3321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Datasets 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m2annotations /                 # annotation </a:t>
            </a:r>
            <a:r>
              <a:rPr lang="ko-KR" altLang="en-US" sz="1400" dirty="0">
                <a:solidFill>
                  <a:schemeClr val="tx1"/>
                </a:solidFill>
              </a:rPr>
              <a:t>파일 저장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create_npyfile.py            # </a:t>
            </a:r>
            <a:r>
              <a:rPr lang="en-US" altLang="ko-KR" sz="1400" dirty="0" err="1">
                <a:solidFill>
                  <a:schemeClr val="tx1"/>
                </a:solidFill>
              </a:rPr>
              <a:t>npy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파일 생성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make_rstnet_anno.py      # annotation </a:t>
            </a:r>
            <a:r>
              <a:rPr lang="ko-KR" altLang="en-US" sz="1400" dirty="0">
                <a:solidFill>
                  <a:schemeClr val="tx1"/>
                </a:solidFill>
              </a:rPr>
              <a:t>파일 생성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X101-features-float16 /        # switch_datatype.py </a:t>
            </a:r>
            <a:r>
              <a:rPr lang="ko-KR" altLang="en-US" sz="1400" dirty="0">
                <a:solidFill>
                  <a:schemeClr val="tx1"/>
                </a:solidFill>
              </a:rPr>
              <a:t>실행 후 </a:t>
            </a:r>
            <a:r>
              <a:rPr lang="en-US" altLang="ko-KR" sz="1400" dirty="0">
                <a:solidFill>
                  <a:schemeClr val="tx1"/>
                </a:solidFill>
              </a:rPr>
              <a:t>feature </a:t>
            </a:r>
            <a:r>
              <a:rPr lang="ko-KR" altLang="en-US" sz="1400" dirty="0">
                <a:solidFill>
                  <a:schemeClr val="tx1"/>
                </a:solidFill>
              </a:rPr>
              <a:t>저장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X101-features-little /           # feats_process.py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X101-features /                  #</a:t>
            </a:r>
            <a:r>
              <a:rPr lang="ko-KR" altLang="en-US" sz="1400" dirty="0">
                <a:solidFill>
                  <a:schemeClr val="tx1"/>
                </a:solidFill>
              </a:rPr>
              <a:t> 추출된 </a:t>
            </a:r>
            <a:r>
              <a:rPr lang="en-US" altLang="ko-KR" sz="1400" dirty="0">
                <a:solidFill>
                  <a:schemeClr val="tx1"/>
                </a:solidFill>
              </a:rPr>
              <a:t>grid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feature </a:t>
            </a:r>
            <a:r>
              <a:rPr lang="ko-KR" altLang="en-US" sz="1400" dirty="0">
                <a:solidFill>
                  <a:schemeClr val="tx1"/>
                </a:solidFill>
              </a:rPr>
              <a:t>저장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train2014 /                    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val2014 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test2015 /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27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MANIQA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3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논문</a:t>
            </a:r>
            <a:endParaRPr lang="en-US" altLang="ko-KR" sz="1800" dirty="0"/>
          </a:p>
          <a:p>
            <a:pPr lvl="1"/>
            <a:r>
              <a:rPr lang="en-US" altLang="ko-KR" sz="1400" dirty="0"/>
              <a:t>MANIQA: Multi-dimension Attention Network for No-Reference Image Quality Assessment</a:t>
            </a:r>
          </a:p>
          <a:p>
            <a:r>
              <a:rPr lang="en-US" altLang="ko-KR" sz="1800" dirty="0" err="1"/>
              <a:t>github</a:t>
            </a:r>
            <a:endParaRPr lang="en-US" altLang="ko-KR" sz="1800" dirty="0"/>
          </a:p>
          <a:p>
            <a:pPr lvl="1"/>
            <a:r>
              <a:rPr lang="en-US" altLang="ko-KR" sz="1400" dirty="0"/>
              <a:t>https://github.com/IIGROUP/MANIQA</a:t>
            </a:r>
          </a:p>
        </p:txBody>
      </p:sp>
    </p:spTree>
    <p:extLst>
      <p:ext uri="{BB962C8B-B14F-4D97-AF65-F5344CB8AC3E}">
        <p14:creationId xmlns:p14="http://schemas.microsoft.com/office/powerpoint/2010/main" val="4095507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err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RSTNet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30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annotation</a:t>
            </a:r>
          </a:p>
          <a:p>
            <a:pPr lvl="1"/>
            <a:r>
              <a:rPr lang="ko-KR" altLang="en-US" sz="1600" dirty="0"/>
              <a:t>생성</a:t>
            </a:r>
            <a:endParaRPr lang="en-US" altLang="ko-KR" sz="1600" dirty="0"/>
          </a:p>
          <a:p>
            <a:pPr lvl="2"/>
            <a:r>
              <a:rPr lang="en-US" altLang="ko-KR" sz="1400" dirty="0"/>
              <a:t>Dataset/m2annotations/make_rstnet_anno.py </a:t>
            </a:r>
            <a:r>
              <a:rPr lang="ko-KR" altLang="en-US" sz="1400" dirty="0"/>
              <a:t>실행</a:t>
            </a:r>
            <a:endParaRPr lang="en-US" altLang="ko-KR" sz="1400" dirty="0"/>
          </a:p>
          <a:p>
            <a:pPr lvl="3"/>
            <a:r>
              <a:rPr lang="en-US" altLang="ko-KR" sz="1100" dirty="0"/>
              <a:t>train</a:t>
            </a:r>
            <a:r>
              <a:rPr lang="ko-KR" altLang="en-US" sz="1100" dirty="0"/>
              <a:t> </a:t>
            </a:r>
            <a:r>
              <a:rPr lang="en-US" altLang="ko-KR" sz="1100" dirty="0"/>
              <a:t>set,</a:t>
            </a:r>
            <a:r>
              <a:rPr lang="ko-KR" altLang="en-US" sz="1100" dirty="0"/>
              <a:t> </a:t>
            </a:r>
            <a:r>
              <a:rPr lang="en-US" altLang="ko-KR" sz="1100" dirty="0" err="1"/>
              <a:t>val</a:t>
            </a:r>
            <a:r>
              <a:rPr lang="ko-KR" altLang="en-US" sz="1100" dirty="0"/>
              <a:t> </a:t>
            </a:r>
            <a:r>
              <a:rPr lang="en-US" altLang="ko-KR" sz="1100" dirty="0"/>
              <a:t>set,</a:t>
            </a:r>
            <a:r>
              <a:rPr lang="ko-KR" altLang="en-US" sz="1100" dirty="0"/>
              <a:t> </a:t>
            </a:r>
            <a:r>
              <a:rPr lang="en-US" altLang="ko-KR" sz="1100" dirty="0"/>
              <a:t>test</a:t>
            </a:r>
            <a:r>
              <a:rPr lang="ko-KR" altLang="en-US" sz="1100" dirty="0"/>
              <a:t> </a:t>
            </a:r>
            <a:r>
              <a:rPr lang="en-US" altLang="ko-KR" sz="1100" dirty="0"/>
              <a:t>set</a:t>
            </a:r>
            <a:r>
              <a:rPr lang="ko-KR" altLang="en-US" sz="1100" dirty="0"/>
              <a:t>에 대한 </a:t>
            </a:r>
            <a:r>
              <a:rPr lang="en-US" altLang="ko-KR" sz="1100" dirty="0"/>
              <a:t>annotation </a:t>
            </a:r>
            <a:r>
              <a:rPr lang="ko-KR" altLang="en-US" sz="1100" dirty="0"/>
              <a:t>파일 생성</a:t>
            </a:r>
            <a:endParaRPr lang="en-US" altLang="ko-KR" sz="1100" dirty="0"/>
          </a:p>
          <a:p>
            <a:pPr marL="1371600" lvl="3" indent="0">
              <a:buNone/>
            </a:pPr>
            <a:endParaRPr lang="en-US" altLang="ko-KR" sz="1600" dirty="0"/>
          </a:p>
          <a:p>
            <a:pPr lvl="2"/>
            <a:r>
              <a:rPr lang="en-US" altLang="ko-KR" sz="1400" dirty="0"/>
              <a:t>Dataset/m2annotations/create_npyfile.py </a:t>
            </a:r>
            <a:r>
              <a:rPr lang="ko-KR" altLang="en-US" sz="1400" dirty="0"/>
              <a:t>실행</a:t>
            </a:r>
            <a:endParaRPr lang="en-US" altLang="ko-KR" sz="1400" dirty="0"/>
          </a:p>
          <a:p>
            <a:pPr lvl="3"/>
            <a:r>
              <a:rPr lang="en-US" altLang="ko-KR" sz="1050" dirty="0"/>
              <a:t>data </a:t>
            </a:r>
            <a:r>
              <a:rPr lang="en-US" altLang="ko-KR" sz="1050" dirty="0" err="1"/>
              <a:t>splite</a:t>
            </a:r>
            <a:r>
              <a:rPr lang="ko-KR" altLang="en-US" sz="1050" dirty="0"/>
              <a:t>을 위한 </a:t>
            </a:r>
            <a:r>
              <a:rPr lang="en-US" altLang="ko-KR" sz="1050" dirty="0" err="1"/>
              <a:t>npy</a:t>
            </a:r>
            <a:r>
              <a:rPr lang="en-US" altLang="ko-KR" sz="1050" dirty="0"/>
              <a:t> </a:t>
            </a:r>
            <a:r>
              <a:rPr lang="ko-KR" altLang="en-US" sz="1050" dirty="0"/>
              <a:t>파일</a:t>
            </a:r>
            <a:r>
              <a:rPr lang="en-US" altLang="ko-KR" sz="1050" dirty="0"/>
              <a:t> </a:t>
            </a:r>
            <a:r>
              <a:rPr lang="ko-KR" altLang="en-US" sz="1050" dirty="0"/>
              <a:t>생성</a:t>
            </a:r>
            <a:endParaRPr lang="en-US" altLang="ko-KR" sz="1050" dirty="0"/>
          </a:p>
          <a:p>
            <a:pPr lvl="4">
              <a:buFont typeface="Wingdings" panose="05000000000000000000" pitchFamily="2" charset="2"/>
              <a:buChar char="ü"/>
            </a:pPr>
            <a:r>
              <a:rPr lang="en-US" altLang="ko-KR" sz="1050" dirty="0"/>
              <a:t>train set : 47217</a:t>
            </a:r>
            <a:r>
              <a:rPr lang="ko-KR" altLang="en-US" sz="1050" dirty="0"/>
              <a:t>개 이미지</a:t>
            </a:r>
            <a:r>
              <a:rPr lang="en-US" altLang="ko-KR" sz="1050" dirty="0"/>
              <a:t>, 64568</a:t>
            </a:r>
            <a:r>
              <a:rPr lang="ko-KR" altLang="en-US" sz="1050" dirty="0"/>
              <a:t>개 </a:t>
            </a:r>
            <a:r>
              <a:rPr lang="en-US" altLang="ko-KR" sz="1050" dirty="0"/>
              <a:t>caption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en-US" altLang="ko-KR" sz="1050" dirty="0" err="1"/>
              <a:t>val</a:t>
            </a:r>
            <a:r>
              <a:rPr lang="en-US" altLang="ko-KR" sz="1050" dirty="0"/>
              <a:t> set   : 3826 </a:t>
            </a:r>
            <a:r>
              <a:rPr lang="ko-KR" altLang="en-US" sz="1050" dirty="0"/>
              <a:t>개 이미지 </a:t>
            </a:r>
            <a:r>
              <a:rPr lang="en-US" altLang="ko-KR" sz="1050" dirty="0"/>
              <a:t>3826</a:t>
            </a:r>
            <a:r>
              <a:rPr lang="ko-KR" altLang="en-US" sz="1050" dirty="0"/>
              <a:t>개 </a:t>
            </a:r>
            <a:r>
              <a:rPr lang="en-US" altLang="ko-KR" sz="1050" dirty="0"/>
              <a:t>caption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en-US" altLang="ko-KR" sz="1050" dirty="0"/>
              <a:t>test</a:t>
            </a:r>
            <a:r>
              <a:rPr lang="ko-KR" altLang="en-US" sz="1050" dirty="0"/>
              <a:t> </a:t>
            </a:r>
            <a:r>
              <a:rPr lang="en-US" altLang="ko-KR" sz="1050" dirty="0"/>
              <a:t>set  : 3619</a:t>
            </a:r>
            <a:r>
              <a:rPr lang="ko-KR" altLang="en-US" sz="1050" dirty="0"/>
              <a:t>개 이미지 </a:t>
            </a:r>
            <a:r>
              <a:rPr lang="en-US" altLang="ko-KR" sz="1050" dirty="0"/>
              <a:t>3619</a:t>
            </a:r>
            <a:r>
              <a:rPr lang="ko-KR" altLang="en-US" sz="1050" dirty="0"/>
              <a:t>개 </a:t>
            </a:r>
            <a:r>
              <a:rPr lang="en-US" altLang="ko-KR" sz="1050" dirty="0"/>
              <a:t>caption</a:t>
            </a:r>
          </a:p>
          <a:p>
            <a:pPr lvl="4"/>
            <a:endParaRPr lang="en-US" altLang="ko-KR" sz="800" dirty="0"/>
          </a:p>
          <a:p>
            <a:pPr marL="2286000" lvl="5" indent="0">
              <a:buNone/>
            </a:pPr>
            <a:endParaRPr lang="en-US" altLang="ko-KR" sz="500" dirty="0"/>
          </a:p>
        </p:txBody>
      </p:sp>
    </p:spTree>
    <p:extLst>
      <p:ext uri="{BB962C8B-B14F-4D97-AF65-F5344CB8AC3E}">
        <p14:creationId xmlns:p14="http://schemas.microsoft.com/office/powerpoint/2010/main" val="3649179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err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RSTNet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31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추출된 </a:t>
            </a:r>
            <a:r>
              <a:rPr lang="en-US" altLang="ko-KR" sz="1800" dirty="0"/>
              <a:t>feature </a:t>
            </a:r>
            <a:r>
              <a:rPr lang="ko-KR" altLang="en-US" sz="1800" dirty="0"/>
              <a:t>추가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전처리</a:t>
            </a:r>
            <a:endParaRPr lang="en-US" altLang="ko-KR" sz="1800" dirty="0"/>
          </a:p>
          <a:p>
            <a:pPr lvl="1"/>
            <a:r>
              <a:rPr lang="en-US" altLang="ko-KR" sz="1400" dirty="0"/>
              <a:t>switch_datatype.py </a:t>
            </a:r>
            <a:r>
              <a:rPr lang="ko-KR" altLang="en-US" sz="1400" dirty="0"/>
              <a:t>실행</a:t>
            </a:r>
            <a:endParaRPr lang="en-US" altLang="ko-KR" sz="1400" dirty="0"/>
          </a:p>
          <a:p>
            <a:pPr lvl="2"/>
            <a:r>
              <a:rPr lang="en-US" altLang="ko-KR" sz="1200" dirty="0"/>
              <a:t>.</a:t>
            </a:r>
            <a:r>
              <a:rPr lang="en-US" altLang="ko-KR" sz="1200" dirty="0" err="1"/>
              <a:t>pth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npy</a:t>
            </a:r>
            <a:r>
              <a:rPr lang="ko-KR" altLang="en-US" sz="1200" dirty="0"/>
              <a:t>파일로 전환</a:t>
            </a:r>
            <a:endParaRPr lang="en-US" altLang="ko-KR" sz="1200" dirty="0"/>
          </a:p>
          <a:p>
            <a:pPr marL="914400" lvl="2" indent="0">
              <a:buNone/>
            </a:pPr>
            <a:endParaRPr lang="en-US" altLang="ko-KR" sz="1200" dirty="0"/>
          </a:p>
          <a:p>
            <a:pPr lvl="1"/>
            <a:r>
              <a:rPr lang="en-US" altLang="ko-KR" sz="1400" dirty="0"/>
              <a:t>feats_process.py </a:t>
            </a:r>
            <a:r>
              <a:rPr lang="ko-KR" altLang="en-US" sz="1400" dirty="0"/>
              <a:t>실행</a:t>
            </a:r>
            <a:endParaRPr lang="en-US" altLang="ko-KR" sz="1400" dirty="0"/>
          </a:p>
          <a:p>
            <a:pPr lvl="2"/>
            <a:r>
              <a:rPr lang="en-US" altLang="ko-KR" sz="1200" dirty="0"/>
              <a:t>50</a:t>
            </a:r>
            <a:r>
              <a:rPr lang="ko-KR" altLang="en-US" sz="1200" dirty="0"/>
              <a:t> </a:t>
            </a:r>
            <a:r>
              <a:rPr lang="en-US" altLang="ko-KR" sz="1200" dirty="0"/>
              <a:t>regions</a:t>
            </a:r>
            <a:r>
              <a:rPr lang="ko-KR" altLang="en-US" sz="1200" dirty="0"/>
              <a:t>의 </a:t>
            </a:r>
            <a:r>
              <a:rPr lang="en-US" altLang="ko-KR" sz="1200" dirty="0"/>
              <a:t>feat shape</a:t>
            </a:r>
            <a:r>
              <a:rPr lang="ko-KR" altLang="en-US" sz="1200" dirty="0"/>
              <a:t>를 </a:t>
            </a:r>
            <a:r>
              <a:rPr lang="en-US" altLang="ko-KR" sz="1200" dirty="0"/>
              <a:t>49(7x7)</a:t>
            </a:r>
            <a:r>
              <a:rPr lang="ko-KR" altLang="en-US" sz="1200" dirty="0"/>
              <a:t>로 전환</a:t>
            </a:r>
            <a:endParaRPr lang="en-US" altLang="ko-KR" sz="1200" dirty="0"/>
          </a:p>
          <a:p>
            <a:pPr lvl="2"/>
            <a:r>
              <a:rPr lang="en-US" altLang="ko-KR" sz="1200" dirty="0"/>
              <a:t>config</a:t>
            </a:r>
            <a:r>
              <a:rPr lang="en-US" altLang="ko-KR" sz="14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각각 실행</a:t>
            </a:r>
            <a:r>
              <a:rPr lang="en-US" altLang="ko-KR" sz="1200" dirty="0"/>
              <a:t>)</a:t>
            </a:r>
          </a:p>
          <a:p>
            <a:pPr lvl="3"/>
            <a:r>
              <a:rPr lang="en-US" altLang="ko-KR" sz="1000" dirty="0"/>
              <a:t>--</a:t>
            </a:r>
            <a:r>
              <a:rPr lang="en-US" altLang="ko-KR" sz="1000" dirty="0" err="1"/>
              <a:t>data_split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trainval</a:t>
            </a:r>
            <a:endParaRPr lang="en-US" altLang="ko-KR" sz="1000" dirty="0"/>
          </a:p>
          <a:p>
            <a:pPr lvl="3"/>
            <a:r>
              <a:rPr lang="en-US" altLang="ko-KR" sz="1000" dirty="0"/>
              <a:t>--</a:t>
            </a:r>
            <a:r>
              <a:rPr lang="en-US" altLang="ko-KR" sz="1000" dirty="0" err="1"/>
              <a:t>data_split</a:t>
            </a:r>
            <a:r>
              <a:rPr lang="en-US" altLang="ko-KR" sz="1000" dirty="0"/>
              <a:t> test</a:t>
            </a:r>
          </a:p>
          <a:p>
            <a:pPr marL="3657600" lvl="8" indent="0">
              <a:buNone/>
            </a:pPr>
            <a:endParaRPr lang="en-US" altLang="ko-KR" sz="1000" dirty="0"/>
          </a:p>
          <a:p>
            <a:pPr marL="1828800" lvl="4" indent="0">
              <a:buNone/>
            </a:pP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004817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err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RSTNet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32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language model </a:t>
            </a:r>
            <a:r>
              <a:rPr lang="ko-KR" altLang="en-US" sz="1800" dirty="0"/>
              <a:t>학습</a:t>
            </a:r>
            <a:endParaRPr lang="en-US" altLang="ko-KR" sz="1800" dirty="0"/>
          </a:p>
          <a:p>
            <a:pPr lvl="1"/>
            <a:r>
              <a:rPr lang="en-US" altLang="ko-KR" sz="1400" dirty="0"/>
              <a:t>train_language.py</a:t>
            </a:r>
            <a:r>
              <a:rPr lang="ko-KR" altLang="en-US" sz="1400" dirty="0"/>
              <a:t> 실행</a:t>
            </a:r>
            <a:endParaRPr lang="en-US" altLang="ko-KR" sz="1400" dirty="0"/>
          </a:p>
          <a:p>
            <a:pPr lvl="1"/>
            <a:r>
              <a:rPr lang="ko-KR" altLang="en-US" sz="1400" dirty="0"/>
              <a:t>모델 저장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en-US" altLang="ko-KR" sz="1800" dirty="0" err="1"/>
              <a:t>RSTNet</a:t>
            </a:r>
            <a:r>
              <a:rPr lang="en-US" altLang="ko-KR" sz="1800" dirty="0"/>
              <a:t> model </a:t>
            </a:r>
            <a:r>
              <a:rPr lang="ko-KR" altLang="en-US" sz="1800" dirty="0"/>
              <a:t>학습</a:t>
            </a:r>
            <a:endParaRPr lang="en-US" altLang="ko-KR" sz="1800" dirty="0"/>
          </a:p>
          <a:p>
            <a:pPr lvl="1"/>
            <a:r>
              <a:rPr lang="en-US" altLang="ko-KR" sz="1400" dirty="0"/>
              <a:t>train_transformer.py</a:t>
            </a:r>
            <a:r>
              <a:rPr lang="ko-KR" altLang="en-US" sz="1400" dirty="0"/>
              <a:t> 실행</a:t>
            </a:r>
            <a:endParaRPr lang="en-US" altLang="ko-KR" sz="1400" dirty="0"/>
          </a:p>
          <a:p>
            <a:pPr lvl="1"/>
            <a:r>
              <a:rPr lang="ko-KR" altLang="en-US" sz="1400" dirty="0"/>
              <a:t>모델 저장</a:t>
            </a:r>
            <a:endParaRPr lang="en-US" altLang="ko-KR" sz="1400" dirty="0"/>
          </a:p>
          <a:p>
            <a:endParaRPr lang="en-US" altLang="ko-KR" sz="1800" dirty="0"/>
          </a:p>
          <a:p>
            <a:pPr marL="3200400" lvl="7" indent="0">
              <a:buNone/>
            </a:pPr>
            <a:endParaRPr lang="en-US" altLang="ko-KR" sz="1000" dirty="0"/>
          </a:p>
          <a:p>
            <a:pPr marL="1371600" lvl="3" indent="0">
              <a:buNone/>
            </a:pPr>
            <a:endParaRPr lang="en-US" altLang="ko-KR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8A1329-11C9-64CA-41D9-FB8A9935E0B0}"/>
              </a:ext>
            </a:extLst>
          </p:cNvPr>
          <p:cNvSpPr/>
          <p:nvPr/>
        </p:nvSpPr>
        <p:spPr>
          <a:xfrm>
            <a:off x="1585519" y="2313872"/>
            <a:ext cx="8833608" cy="1115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saved_language_models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bert_language_best.pth</a:t>
            </a:r>
            <a:r>
              <a:rPr lang="en-US" altLang="ko-KR" sz="1400" dirty="0">
                <a:solidFill>
                  <a:schemeClr val="tx1"/>
                </a:solidFill>
              </a:rPr>
              <a:t>        # </a:t>
            </a:r>
            <a:r>
              <a:rPr lang="en-US" altLang="ko-KR" sz="1400" dirty="0" err="1">
                <a:solidFill>
                  <a:schemeClr val="tx1"/>
                </a:solidFill>
              </a:rPr>
              <a:t>val</a:t>
            </a:r>
            <a:r>
              <a:rPr lang="en-US" altLang="ko-KR" sz="1400" dirty="0">
                <a:solidFill>
                  <a:schemeClr val="tx1"/>
                </a:solidFill>
              </a:rPr>
              <a:t> set</a:t>
            </a:r>
            <a:r>
              <a:rPr lang="ko-KR" altLang="en-US" sz="1400" dirty="0">
                <a:solidFill>
                  <a:schemeClr val="tx1"/>
                </a:solidFill>
              </a:rPr>
              <a:t>에 대해 가장 높은 </a:t>
            </a:r>
            <a:r>
              <a:rPr lang="en-US" altLang="ko-KR" sz="1400" dirty="0">
                <a:solidFill>
                  <a:schemeClr val="tx1"/>
                </a:solidFill>
              </a:rPr>
              <a:t>score</a:t>
            </a:r>
            <a:r>
              <a:rPr lang="ko-KR" altLang="en-US" sz="1400" dirty="0">
                <a:solidFill>
                  <a:schemeClr val="tx1"/>
                </a:solidFill>
              </a:rPr>
              <a:t>를 기록한 모델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bert_language_best_test.pth</a:t>
            </a:r>
            <a:r>
              <a:rPr lang="en-US" altLang="ko-KR" sz="1400" dirty="0">
                <a:solidFill>
                  <a:schemeClr val="tx1"/>
                </a:solidFill>
              </a:rPr>
              <a:t>  # test set</a:t>
            </a:r>
            <a:r>
              <a:rPr lang="ko-KR" altLang="en-US" sz="1400" dirty="0">
                <a:solidFill>
                  <a:schemeClr val="tx1"/>
                </a:solidFill>
              </a:rPr>
              <a:t>에 대해 가장 높은 </a:t>
            </a:r>
            <a:r>
              <a:rPr lang="en-US" altLang="ko-KR" sz="1400" dirty="0">
                <a:solidFill>
                  <a:schemeClr val="tx1"/>
                </a:solidFill>
              </a:rPr>
              <a:t>score</a:t>
            </a:r>
            <a:r>
              <a:rPr lang="ko-KR" altLang="en-US" sz="1400" dirty="0">
                <a:solidFill>
                  <a:schemeClr val="tx1"/>
                </a:solidFill>
              </a:rPr>
              <a:t>를 기록한 모델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bert_language_last.pth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1A903A-43A4-351F-B062-F216E270D8E4}"/>
              </a:ext>
            </a:extLst>
          </p:cNvPr>
          <p:cNvSpPr/>
          <p:nvPr/>
        </p:nvSpPr>
        <p:spPr>
          <a:xfrm>
            <a:off x="1585519" y="4496408"/>
            <a:ext cx="8833608" cy="1115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saved_tran_models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bert_transformer_best.pth</a:t>
            </a:r>
            <a:r>
              <a:rPr lang="en-US" altLang="ko-KR" sz="1400" dirty="0">
                <a:solidFill>
                  <a:schemeClr val="tx1"/>
                </a:solidFill>
              </a:rPr>
              <a:t>        # </a:t>
            </a:r>
            <a:r>
              <a:rPr lang="en-US" altLang="ko-KR" sz="1400" dirty="0" err="1">
                <a:solidFill>
                  <a:schemeClr val="tx1"/>
                </a:solidFill>
              </a:rPr>
              <a:t>val</a:t>
            </a:r>
            <a:r>
              <a:rPr lang="en-US" altLang="ko-KR" sz="1400" dirty="0">
                <a:solidFill>
                  <a:schemeClr val="tx1"/>
                </a:solidFill>
              </a:rPr>
              <a:t> set</a:t>
            </a:r>
            <a:r>
              <a:rPr lang="ko-KR" altLang="en-US" sz="1400" dirty="0">
                <a:solidFill>
                  <a:schemeClr val="tx1"/>
                </a:solidFill>
              </a:rPr>
              <a:t>에 대해 가장 높은 </a:t>
            </a:r>
            <a:r>
              <a:rPr lang="en-US" altLang="ko-KR" sz="1400" dirty="0">
                <a:solidFill>
                  <a:schemeClr val="tx1"/>
                </a:solidFill>
              </a:rPr>
              <a:t>score</a:t>
            </a:r>
            <a:r>
              <a:rPr lang="ko-KR" altLang="en-US" sz="1400" dirty="0">
                <a:solidFill>
                  <a:schemeClr val="tx1"/>
                </a:solidFill>
              </a:rPr>
              <a:t>를 기록한 모델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bert_transformer_best_test.pth</a:t>
            </a:r>
            <a:r>
              <a:rPr lang="en-US" altLang="ko-KR" sz="1400" dirty="0">
                <a:solidFill>
                  <a:schemeClr val="tx1"/>
                </a:solidFill>
              </a:rPr>
              <a:t>  # test set</a:t>
            </a:r>
            <a:r>
              <a:rPr lang="ko-KR" altLang="en-US" sz="1400" dirty="0">
                <a:solidFill>
                  <a:schemeClr val="tx1"/>
                </a:solidFill>
              </a:rPr>
              <a:t>에 대해 가장 높은 </a:t>
            </a:r>
            <a:r>
              <a:rPr lang="en-US" altLang="ko-KR" sz="1400" dirty="0">
                <a:solidFill>
                  <a:schemeClr val="tx1"/>
                </a:solidFill>
              </a:rPr>
              <a:t>score</a:t>
            </a:r>
            <a:r>
              <a:rPr lang="ko-KR" altLang="en-US" sz="1400" dirty="0">
                <a:solidFill>
                  <a:schemeClr val="tx1"/>
                </a:solidFill>
              </a:rPr>
              <a:t>를 기록한 모델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bert_transformer_last.pth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58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err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RSTNet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33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caption </a:t>
            </a:r>
            <a:r>
              <a:rPr lang="ko-KR" altLang="en-US" sz="1800" dirty="0"/>
              <a:t>출력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/>
              <a:t>앙상블 모델 구성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test_offline.py </a:t>
            </a:r>
            <a:r>
              <a:rPr lang="ko-KR" altLang="en-US" sz="1400" dirty="0"/>
              <a:t>실행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err="1"/>
              <a:t>json</a:t>
            </a:r>
            <a:r>
              <a:rPr lang="ko-KR" altLang="en-US" sz="1400" dirty="0"/>
              <a:t> 파일 저장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result_json2csv.py</a:t>
            </a:r>
            <a:r>
              <a:rPr lang="ko-KR" altLang="en-US" sz="1400" dirty="0"/>
              <a:t> 실행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800" dirty="0"/>
          </a:p>
          <a:p>
            <a:pPr marL="3200400" lvl="7" indent="0">
              <a:buNone/>
            </a:pPr>
            <a:endParaRPr lang="en-US" altLang="ko-KR" sz="1000" dirty="0"/>
          </a:p>
          <a:p>
            <a:pPr marL="1371600" lvl="3" indent="0">
              <a:buNone/>
            </a:pP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BCC1EA-DD6C-88DD-445A-D29B393CE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99" y="1980998"/>
            <a:ext cx="6439799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8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MANIQA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4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가상환경 설정</a:t>
            </a:r>
            <a:endParaRPr lang="en-US" altLang="ko-KR" sz="1800" dirty="0"/>
          </a:p>
          <a:p>
            <a:pPr lvl="1"/>
            <a:r>
              <a:rPr lang="en-US" altLang="ko-KR" sz="1400" dirty="0" err="1"/>
              <a:t>conda</a:t>
            </a:r>
            <a:r>
              <a:rPr lang="en-US" altLang="ko-KR" sz="1400" dirty="0"/>
              <a:t> create -n MANIQA_SAMSUNG python==3.9.0</a:t>
            </a:r>
          </a:p>
          <a:p>
            <a:pPr lvl="1"/>
            <a:r>
              <a:rPr lang="en-US" altLang="ko-KR" sz="1400" dirty="0"/>
              <a:t>pip install torch==1.8.0+cu111 </a:t>
            </a:r>
            <a:r>
              <a:rPr lang="en-US" altLang="ko-KR" sz="1400" dirty="0" err="1"/>
              <a:t>torchvision</a:t>
            </a:r>
            <a:r>
              <a:rPr lang="en-US" altLang="ko-KR" sz="1400" dirty="0"/>
              <a:t>==0.9.0+cu111 </a:t>
            </a:r>
            <a:r>
              <a:rPr lang="en-US" altLang="ko-KR" sz="1400" dirty="0" err="1"/>
              <a:t>torchaudio</a:t>
            </a:r>
            <a:r>
              <a:rPr lang="en-US" altLang="ko-KR" sz="1400" dirty="0"/>
              <a:t>==0.8.0 -f https://download.pytorch.org/whl/torch_stable.html</a:t>
            </a:r>
          </a:p>
          <a:p>
            <a:pPr lvl="1"/>
            <a:r>
              <a:rPr lang="en-US" altLang="ko-KR" sz="1400" dirty="0" err="1"/>
              <a:t>conda</a:t>
            </a:r>
            <a:r>
              <a:rPr lang="en-US" altLang="ko-KR" sz="1400" dirty="0"/>
              <a:t> install </a:t>
            </a:r>
            <a:r>
              <a:rPr lang="en-US" altLang="ko-KR" sz="1400" dirty="0" err="1"/>
              <a:t>scipy</a:t>
            </a:r>
            <a:endParaRPr lang="en-US" altLang="ko-KR" sz="1400" dirty="0"/>
          </a:p>
          <a:p>
            <a:pPr lvl="1"/>
            <a:r>
              <a:rPr lang="en-US" altLang="ko-KR" sz="1400" dirty="0"/>
              <a:t>pip install </a:t>
            </a:r>
            <a:r>
              <a:rPr lang="en-US" altLang="ko-KR" sz="1400" dirty="0" err="1"/>
              <a:t>numpy</a:t>
            </a:r>
            <a:endParaRPr lang="en-US" altLang="ko-KR" sz="1400" dirty="0"/>
          </a:p>
          <a:p>
            <a:pPr lvl="1"/>
            <a:r>
              <a:rPr lang="en-US" altLang="ko-KR" sz="1400" dirty="0"/>
              <a:t>pip install </a:t>
            </a:r>
            <a:r>
              <a:rPr lang="en-US" altLang="ko-KR" sz="1400" dirty="0" err="1"/>
              <a:t>tensorboard</a:t>
            </a:r>
            <a:endParaRPr lang="en-US" altLang="ko-KR" sz="1400" dirty="0"/>
          </a:p>
          <a:p>
            <a:pPr lvl="1"/>
            <a:r>
              <a:rPr lang="en-US" altLang="ko-KR" sz="1400" dirty="0"/>
              <a:t>pip install pandas</a:t>
            </a:r>
          </a:p>
          <a:p>
            <a:pPr lvl="1"/>
            <a:r>
              <a:rPr lang="en-US" altLang="ko-KR" sz="1400" dirty="0"/>
              <a:t>pip install </a:t>
            </a:r>
            <a:r>
              <a:rPr lang="en-US" altLang="ko-KR" sz="1400" dirty="0" err="1"/>
              <a:t>tqdm</a:t>
            </a:r>
            <a:endParaRPr lang="en-US" altLang="ko-KR" sz="1400" dirty="0"/>
          </a:p>
          <a:p>
            <a:pPr lvl="1"/>
            <a:r>
              <a:rPr lang="en-US" altLang="ko-KR" sz="1400" dirty="0"/>
              <a:t>pip </a:t>
            </a:r>
            <a:r>
              <a:rPr lang="en-US" altLang="ko-KR" sz="1400" dirty="0" err="1"/>
              <a:t>opencv</a:t>
            </a:r>
            <a:r>
              <a:rPr lang="en-US" altLang="ko-KR" sz="1400" dirty="0"/>
              <a:t>-python</a:t>
            </a:r>
          </a:p>
          <a:p>
            <a:pPr lvl="1"/>
            <a:r>
              <a:rPr lang="en-US" altLang="ko-KR" sz="1400" dirty="0"/>
              <a:t>pip install </a:t>
            </a:r>
            <a:r>
              <a:rPr lang="en-US" altLang="ko-KR" sz="1400" dirty="0" err="1"/>
              <a:t>tensorboardX</a:t>
            </a:r>
            <a:endParaRPr lang="en-US" altLang="ko-KR" sz="1400" dirty="0"/>
          </a:p>
          <a:p>
            <a:pPr lvl="1"/>
            <a:r>
              <a:rPr lang="en-US" altLang="ko-KR" sz="1400" dirty="0"/>
              <a:t>pip install </a:t>
            </a:r>
            <a:r>
              <a:rPr lang="en-US" altLang="ko-KR" sz="1400" dirty="0" err="1"/>
              <a:t>torchsummary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8967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MANIQA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5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주요 디렉토리 구성</a:t>
            </a:r>
            <a:endParaRPr lang="en-US" altLang="ko-KR" sz="1800" dirty="0"/>
          </a:p>
          <a:p>
            <a:pPr lvl="1"/>
            <a:r>
              <a:rPr lang="en-US" altLang="ko-KR" sz="1400" dirty="0"/>
              <a:t>data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lvl="1"/>
            <a:r>
              <a:rPr lang="en-US" altLang="ko-KR" sz="1400" dirty="0" err="1"/>
              <a:t>IQA_dataset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CC41F8-0E08-91B5-7896-ECB74E3DC149}"/>
              </a:ext>
            </a:extLst>
          </p:cNvPr>
          <p:cNvSpPr/>
          <p:nvPr/>
        </p:nvSpPr>
        <p:spPr>
          <a:xfrm>
            <a:off x="1535185" y="4238733"/>
            <a:ext cx="5855516" cy="1728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IQA_dataset</a:t>
            </a:r>
            <a:r>
              <a:rPr lang="en-US" altLang="ko-KR" sz="1400" dirty="0">
                <a:solidFill>
                  <a:schemeClr val="tx1"/>
                </a:solidFill>
              </a:rPr>
              <a:t> 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train /                    # train set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test /		 # test set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train_log_HZ</a:t>
            </a:r>
            <a:r>
              <a:rPr lang="en-US" altLang="ko-KR" sz="1400" dirty="0">
                <a:solidFill>
                  <a:schemeClr val="tx1"/>
                </a:solidFill>
              </a:rPr>
              <a:t> /         # </a:t>
            </a:r>
            <a:r>
              <a:rPr lang="ko-KR" altLang="en-US" sz="1400" dirty="0">
                <a:solidFill>
                  <a:schemeClr val="tx1"/>
                </a:solidFill>
              </a:rPr>
              <a:t>주파수 이미지 </a:t>
            </a:r>
            <a:r>
              <a:rPr lang="en-US" altLang="ko-KR" sz="1400" dirty="0">
                <a:solidFill>
                  <a:schemeClr val="tx1"/>
                </a:solidFill>
              </a:rPr>
              <a:t>train set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test_log_HZ</a:t>
            </a:r>
            <a:r>
              <a:rPr lang="en-US" altLang="ko-KR" sz="1400" dirty="0">
                <a:solidFill>
                  <a:schemeClr val="tx1"/>
                </a:solidFill>
              </a:rPr>
              <a:t> / 	 # </a:t>
            </a:r>
            <a:r>
              <a:rPr lang="ko-KR" altLang="en-US" sz="1400" dirty="0">
                <a:solidFill>
                  <a:schemeClr val="tx1"/>
                </a:solidFill>
              </a:rPr>
              <a:t>주파수 이미지 </a:t>
            </a:r>
            <a:r>
              <a:rPr lang="en-US" altLang="ko-KR" sz="1400" dirty="0">
                <a:solidFill>
                  <a:schemeClr val="tx1"/>
                </a:solidFill>
              </a:rPr>
              <a:t>test set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demo_003.py</a:t>
            </a:r>
            <a:r>
              <a:rPr lang="ko-KR" altLang="en-US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>
                <a:solidFill>
                  <a:schemeClr val="tx1"/>
                </a:solidFill>
              </a:rPr>
              <a:t># </a:t>
            </a:r>
            <a:r>
              <a:rPr lang="en-US" altLang="ko-KR" sz="1400" dirty="0" err="1">
                <a:solidFill>
                  <a:schemeClr val="tx1"/>
                </a:solidFill>
              </a:rPr>
              <a:t>matlab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code (</a:t>
            </a:r>
            <a:r>
              <a:rPr lang="ko-KR" altLang="en-US" sz="1400" dirty="0">
                <a:solidFill>
                  <a:schemeClr val="tx1"/>
                </a:solidFill>
              </a:rPr>
              <a:t>주파수 이미지 생성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fft2_image.py</a:t>
            </a:r>
            <a:r>
              <a:rPr lang="ko-KR" altLang="en-US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>
                <a:solidFill>
                  <a:schemeClr val="tx1"/>
                </a:solidFill>
              </a:rPr>
              <a:t># </a:t>
            </a:r>
            <a:r>
              <a:rPr lang="en-US" altLang="ko-KR" sz="1400" dirty="0" err="1">
                <a:solidFill>
                  <a:schemeClr val="tx1"/>
                </a:solidFill>
              </a:rPr>
              <a:t>matlab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code (</a:t>
            </a:r>
            <a:r>
              <a:rPr lang="ko-KR" altLang="en-US" sz="1400" dirty="0">
                <a:solidFill>
                  <a:schemeClr val="tx1"/>
                </a:solidFill>
              </a:rPr>
              <a:t>함수 저장</a:t>
            </a:r>
            <a:r>
              <a:rPr lang="en-US" altLang="ko-KR" sz="1400" dirty="0">
                <a:solidFill>
                  <a:schemeClr val="tx1"/>
                </a:solidFill>
              </a:rPr>
              <a:t>)	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196161-3B7A-4DD5-3CB6-F55C136539CF}"/>
              </a:ext>
            </a:extLst>
          </p:cNvPr>
          <p:cNvSpPr/>
          <p:nvPr/>
        </p:nvSpPr>
        <p:spPr>
          <a:xfrm>
            <a:off x="1535185" y="2014373"/>
            <a:ext cx="5855516" cy="1728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data 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koniqa</a:t>
            </a:r>
            <a:r>
              <a:rPr lang="en-US" altLang="ko-KR" sz="1400" dirty="0">
                <a:solidFill>
                  <a:schemeClr val="tx1"/>
                </a:solidFill>
              </a:rPr>
              <a:t> /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train_jpg.csv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test_jpg.txt	</a:t>
            </a:r>
          </a:p>
        </p:txBody>
      </p:sp>
    </p:spTree>
    <p:extLst>
      <p:ext uri="{BB962C8B-B14F-4D97-AF65-F5344CB8AC3E}">
        <p14:creationId xmlns:p14="http://schemas.microsoft.com/office/powerpoint/2010/main" val="379104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MANIQA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6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주파수 이미지 생성</a:t>
            </a:r>
            <a:endParaRPr lang="en-US" altLang="ko-KR" sz="1800" dirty="0"/>
          </a:p>
          <a:p>
            <a:pPr lvl="1"/>
            <a:r>
              <a:rPr lang="en-US" altLang="ko-KR" sz="1400" dirty="0" err="1"/>
              <a:t>matlab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pPr lvl="2"/>
            <a:r>
              <a:rPr lang="en-US" altLang="ko-KR" sz="1200" dirty="0"/>
              <a:t>python</a:t>
            </a:r>
            <a:r>
              <a:rPr lang="ko-KR" altLang="en-US" sz="1200" dirty="0"/>
              <a:t> 코드로 구현 실패</a:t>
            </a:r>
            <a:endParaRPr lang="en-US" altLang="ko-KR" sz="1200" dirty="0"/>
          </a:p>
          <a:p>
            <a:pPr lvl="2"/>
            <a:r>
              <a:rPr lang="en-US" altLang="ko-KR" sz="1200" dirty="0" err="1"/>
              <a:t>IQA_dataset</a:t>
            </a:r>
            <a:r>
              <a:rPr lang="ko-KR" altLang="en-US" sz="1200" dirty="0"/>
              <a:t>에 </a:t>
            </a:r>
            <a:r>
              <a:rPr lang="en-US" altLang="ko-KR" sz="1200" dirty="0"/>
              <a:t>.</a:t>
            </a:r>
            <a:r>
              <a:rPr lang="en-US" altLang="ko-KR" sz="1200" dirty="0" err="1"/>
              <a:t>py</a:t>
            </a:r>
            <a:r>
              <a:rPr lang="en-US" altLang="ko-KR" sz="1200" dirty="0"/>
              <a:t> </a:t>
            </a:r>
            <a:r>
              <a:rPr lang="ko-KR" altLang="en-US" sz="1200" dirty="0"/>
              <a:t>형태로 주석 처리 후 저장</a:t>
            </a:r>
            <a:endParaRPr lang="en-US" altLang="ko-KR" sz="1200" dirty="0"/>
          </a:p>
          <a:p>
            <a:pPr marL="1025525" lvl="2" indent="0">
              <a:buNone/>
            </a:pPr>
            <a:endParaRPr lang="en-US" altLang="ko-KR" dirty="0"/>
          </a:p>
          <a:p>
            <a:r>
              <a:rPr lang="en-US" altLang="ko-KR" sz="1800" dirty="0"/>
              <a:t>augmentation </a:t>
            </a:r>
            <a:r>
              <a:rPr lang="ko-KR" altLang="en-US" sz="1800" dirty="0"/>
              <a:t>이미지 생성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aug.py </a:t>
            </a:r>
            <a:r>
              <a:rPr lang="ko-KR" altLang="en-US" sz="1400" dirty="0"/>
              <a:t>실행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err="1"/>
              <a:t>train_augment</a:t>
            </a:r>
            <a:r>
              <a:rPr lang="ko-KR" altLang="en-US" sz="1400" dirty="0"/>
              <a:t>에 저장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/>
              <a:t>기존 </a:t>
            </a:r>
            <a:r>
              <a:rPr lang="en-US" altLang="ko-KR" sz="1400" dirty="0"/>
              <a:t>train </a:t>
            </a:r>
            <a:r>
              <a:rPr lang="ko-KR" altLang="en-US" sz="1400" dirty="0"/>
              <a:t>데이터와 병합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random </a:t>
            </a:r>
            <a:r>
              <a:rPr lang="ko-KR" altLang="en-US" sz="1400" dirty="0"/>
              <a:t>하게 이미지 생성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4255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MANIQA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7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MANIQA </a:t>
            </a:r>
            <a:r>
              <a:rPr lang="ko-KR" altLang="en-US" sz="1800" dirty="0"/>
              <a:t>학습</a:t>
            </a:r>
            <a:endParaRPr lang="en-US" altLang="ko-KR" sz="1800" dirty="0"/>
          </a:p>
          <a:p>
            <a:pPr lvl="1"/>
            <a:r>
              <a:rPr lang="en-US" altLang="ko-KR" sz="1400" dirty="0"/>
              <a:t> </a:t>
            </a:r>
            <a:r>
              <a:rPr lang="ko-KR" altLang="en-US" sz="1400" dirty="0"/>
              <a:t>전체 데이터셋 학습</a:t>
            </a:r>
            <a:endParaRPr lang="en-US" altLang="ko-KR" sz="1400" dirty="0"/>
          </a:p>
          <a:p>
            <a:pPr lvl="2"/>
            <a:r>
              <a:rPr lang="en-US" altLang="ko-KR" sz="1400" dirty="0" err="1"/>
              <a:t>train_maniqa</a:t>
            </a:r>
            <a:r>
              <a:rPr lang="en-US" altLang="ko-KR" sz="1400" dirty="0"/>
              <a:t>_{lr6}_seed{20, 1234, 3, 42, 719}.</a:t>
            </a:r>
            <a:r>
              <a:rPr lang="en-US" altLang="ko-KR" sz="1400" dirty="0" err="1"/>
              <a:t>py</a:t>
            </a:r>
            <a:r>
              <a:rPr lang="en-US" altLang="ko-KR" sz="1400" dirty="0"/>
              <a:t> 7epoch</a:t>
            </a:r>
            <a:r>
              <a:rPr lang="ko-KR" altLang="en-US" sz="1400" dirty="0"/>
              <a:t>까지 실행</a:t>
            </a:r>
            <a:endParaRPr lang="en-US" altLang="ko-KR" sz="1400" dirty="0"/>
          </a:p>
          <a:p>
            <a:pPr lvl="2"/>
            <a:r>
              <a:rPr lang="en-US" altLang="ko-KR" sz="1400" dirty="0" err="1"/>
              <a:t>train_maniqa</a:t>
            </a:r>
            <a:r>
              <a:rPr lang="en-US" altLang="ko-KR" sz="1400" dirty="0"/>
              <a:t>_{lr5_7}_seed20py 6epoch</a:t>
            </a:r>
            <a:r>
              <a:rPr lang="ko-KR" altLang="en-US" sz="1400" dirty="0"/>
              <a:t>까지 실행</a:t>
            </a:r>
            <a:endParaRPr lang="en-US" altLang="ko-KR" sz="1400" dirty="0"/>
          </a:p>
          <a:p>
            <a:pPr lvl="2"/>
            <a:r>
              <a:rPr lang="en-US" altLang="ko-KR" sz="1400" dirty="0" err="1"/>
              <a:t>lr</a:t>
            </a:r>
            <a:r>
              <a:rPr lang="en-US" altLang="ko-KR" sz="1400" dirty="0"/>
              <a:t> </a:t>
            </a:r>
            <a:r>
              <a:rPr lang="ko-KR" altLang="en-US" sz="1400" dirty="0"/>
              <a:t>이 클수록</a:t>
            </a:r>
            <a:r>
              <a:rPr lang="en-US" altLang="ko-KR" sz="1400" dirty="0"/>
              <a:t>, </a:t>
            </a:r>
            <a:r>
              <a:rPr lang="ko-KR" altLang="en-US" sz="1400" dirty="0"/>
              <a:t>학습데이터가 많을 수록  적은 </a:t>
            </a:r>
            <a:r>
              <a:rPr lang="en-US" altLang="ko-KR" sz="1400" dirty="0"/>
              <a:t>epoch</a:t>
            </a:r>
            <a:r>
              <a:rPr lang="ko-KR" altLang="en-US" sz="1400" dirty="0"/>
              <a:t>이 진행되는 것을 보고 결정</a:t>
            </a:r>
            <a:endParaRPr lang="en-US" altLang="ko-KR" sz="900" dirty="0"/>
          </a:p>
          <a:p>
            <a:pPr lvl="3"/>
            <a:endParaRPr lang="en-US" altLang="ko-KR" sz="800" dirty="0"/>
          </a:p>
          <a:p>
            <a:pPr lvl="1"/>
            <a:r>
              <a:rPr lang="ko-KR" altLang="en-US" sz="1400" dirty="0"/>
              <a:t>주파수 이미지 학습</a:t>
            </a:r>
            <a:endParaRPr lang="en-US" altLang="ko-KR" sz="1400" dirty="0"/>
          </a:p>
          <a:p>
            <a:pPr lvl="2"/>
            <a:r>
              <a:rPr lang="en-US" altLang="ko-KR" sz="1400" dirty="0"/>
              <a:t>train_maniqa_HZ_5x5_seed{3405, 20 ,1234, 7}.</a:t>
            </a:r>
            <a:r>
              <a:rPr lang="en-US" altLang="ko-KR" sz="1400" dirty="0" err="1"/>
              <a:t>py</a:t>
            </a:r>
            <a:r>
              <a:rPr lang="en-US" altLang="ko-KR" sz="1400" dirty="0"/>
              <a:t> </a:t>
            </a:r>
            <a:r>
              <a:rPr lang="ko-KR" altLang="en-US" sz="1400" dirty="0"/>
              <a:t>실행</a:t>
            </a:r>
            <a:endParaRPr lang="en-US" altLang="ko-KR" sz="1400" dirty="0"/>
          </a:p>
          <a:p>
            <a:pPr lvl="2"/>
            <a:r>
              <a:rPr lang="en-US" altLang="ko-KR" sz="1400" dirty="0"/>
              <a:t>train_maniqa_HZ_3x3_seed{1, 20 ,1234, 7, 719, 930}.</a:t>
            </a:r>
            <a:r>
              <a:rPr lang="en-US" altLang="ko-KR" sz="1400" dirty="0" err="1"/>
              <a:t>py</a:t>
            </a:r>
            <a:r>
              <a:rPr lang="en-US" altLang="ko-KR" sz="1400" dirty="0"/>
              <a:t> </a:t>
            </a:r>
            <a:r>
              <a:rPr lang="ko-KR" altLang="en-US" sz="1400" dirty="0"/>
              <a:t>실행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1"/>
            <a:r>
              <a:rPr lang="en-US" altLang="ko-KR" sz="1400" dirty="0"/>
              <a:t>480</a:t>
            </a:r>
            <a:r>
              <a:rPr lang="ko-KR" altLang="en-US" sz="1400" dirty="0"/>
              <a:t> </a:t>
            </a:r>
            <a:r>
              <a:rPr lang="en-US" altLang="ko-KR" sz="1400" dirty="0"/>
              <a:t>resize </a:t>
            </a:r>
            <a:r>
              <a:rPr lang="ko-KR" altLang="en-US" sz="1400" dirty="0"/>
              <a:t>후 </a:t>
            </a:r>
            <a:r>
              <a:rPr lang="en-US" altLang="ko-KR" sz="1400" dirty="0"/>
              <a:t>crop</a:t>
            </a:r>
            <a:r>
              <a:rPr lang="ko-KR" altLang="en-US" sz="1400" dirty="0"/>
              <a:t>한 이미지 학습</a:t>
            </a:r>
            <a:endParaRPr lang="en-US" altLang="ko-KR" sz="1400" dirty="0"/>
          </a:p>
          <a:p>
            <a:pPr lvl="2"/>
            <a:r>
              <a:rPr lang="en-US" altLang="ko-KR" sz="1400" dirty="0"/>
              <a:t>train_resize_crop_in_code.py </a:t>
            </a:r>
            <a:r>
              <a:rPr lang="ko-KR" altLang="en-US" sz="1400" dirty="0"/>
              <a:t>실행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1"/>
            <a:r>
              <a:rPr lang="ko-KR" altLang="en-US" sz="1400" dirty="0"/>
              <a:t>이미지 </a:t>
            </a:r>
            <a:r>
              <a:rPr lang="en-US" altLang="ko-KR" sz="1400" dirty="0"/>
              <a:t>augmentation</a:t>
            </a:r>
            <a:r>
              <a:rPr lang="ko-KR" altLang="en-US" sz="1400" dirty="0"/>
              <a:t>을 이용한 학습</a:t>
            </a:r>
            <a:endParaRPr lang="en-US" altLang="ko-KR" sz="1400" dirty="0"/>
          </a:p>
          <a:p>
            <a:pPr lvl="2"/>
            <a:r>
              <a:rPr lang="en-US" altLang="ko-KR" sz="1400" dirty="0"/>
              <a:t>train_maniqa_argument.py </a:t>
            </a:r>
            <a:r>
              <a:rPr lang="ko-KR" altLang="en-US" sz="1400" dirty="0"/>
              <a:t>실행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endParaRPr lang="en-US" altLang="ko-KR" sz="1800" dirty="0"/>
          </a:p>
          <a:p>
            <a:pPr marL="3200400" lvl="7" indent="0">
              <a:buNone/>
            </a:pPr>
            <a:endParaRPr lang="en-US" altLang="ko-KR" sz="1000" dirty="0"/>
          </a:p>
          <a:p>
            <a:pPr marL="1371600" lvl="3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955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MANIQA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8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MOS </a:t>
            </a:r>
            <a:r>
              <a:rPr lang="ko-KR" altLang="en-US" sz="1800" dirty="0"/>
              <a:t>출력</a:t>
            </a:r>
            <a:endParaRPr lang="en-US" altLang="ko-KR" sz="1800" dirty="0"/>
          </a:p>
          <a:p>
            <a:pPr lvl="1"/>
            <a:r>
              <a:rPr lang="ko-KR" altLang="en-US" sz="1400" dirty="0"/>
              <a:t>수정 사항</a:t>
            </a:r>
            <a:endParaRPr lang="en-US" altLang="ko-KR" sz="1400" dirty="0"/>
          </a:p>
          <a:p>
            <a:pPr lvl="2"/>
            <a:r>
              <a:rPr lang="en-US" altLang="ko-KR" sz="1200" dirty="0" err="1"/>
              <a:t>ckpt_path</a:t>
            </a:r>
            <a:r>
              <a:rPr lang="en-US" altLang="ko-KR" sz="1200" dirty="0"/>
              <a:t> : </a:t>
            </a:r>
            <a:r>
              <a:rPr lang="ko-KR" altLang="en-US" sz="1200" dirty="0"/>
              <a:t>저장된 모델 경로</a:t>
            </a:r>
            <a:endParaRPr lang="en-US" altLang="ko-KR" sz="1200" dirty="0"/>
          </a:p>
          <a:p>
            <a:pPr lvl="2"/>
            <a:r>
              <a:rPr lang="en-US" altLang="ko-KR" sz="1200" dirty="0" err="1"/>
              <a:t>result_df.to_csv</a:t>
            </a:r>
            <a:r>
              <a:rPr lang="en-US" altLang="ko-KR" sz="1200" dirty="0"/>
              <a:t>(‘_</a:t>
            </a:r>
            <a:r>
              <a:rPr lang="ko-KR" altLang="en-US" sz="1200" dirty="0"/>
              <a:t>저장할 </a:t>
            </a:r>
            <a:r>
              <a:rPr lang="en-US" altLang="ko-KR" sz="1200" dirty="0" err="1"/>
              <a:t>mos</a:t>
            </a:r>
            <a:r>
              <a:rPr lang="en-US" altLang="ko-KR" sz="1200" dirty="0"/>
              <a:t> </a:t>
            </a:r>
            <a:r>
              <a:rPr lang="ko-KR" altLang="en-US" sz="1200" dirty="0"/>
              <a:t>저장 </a:t>
            </a:r>
            <a:r>
              <a:rPr lang="en-US" altLang="ko-KR" sz="1200" dirty="0"/>
              <a:t>csv </a:t>
            </a:r>
            <a:r>
              <a:rPr lang="ko-KR" altLang="en-US" sz="1200" dirty="0"/>
              <a:t>파일 경로</a:t>
            </a:r>
            <a:r>
              <a:rPr lang="en-US" altLang="ko-KR" sz="1200" dirty="0"/>
              <a:t>_', index=False) </a:t>
            </a:r>
          </a:p>
          <a:p>
            <a:pPr marL="914400" lvl="2" indent="0">
              <a:buNone/>
            </a:pPr>
            <a:endParaRPr lang="en-US" altLang="ko-KR" sz="1400" dirty="0"/>
          </a:p>
          <a:p>
            <a:pPr lvl="1"/>
            <a:r>
              <a:rPr lang="ko-KR" altLang="en-US" sz="1400" dirty="0"/>
              <a:t>전체 데이터셋 학습 모델</a:t>
            </a:r>
            <a:endParaRPr lang="en-US" altLang="ko-KR" sz="1400" dirty="0"/>
          </a:p>
          <a:p>
            <a:pPr lvl="2"/>
            <a:r>
              <a:rPr lang="en-US" altLang="ko-KR" sz="1200" dirty="0"/>
              <a:t>every_inference.py </a:t>
            </a:r>
            <a:r>
              <a:rPr lang="ko-KR" altLang="en-US" sz="1200" dirty="0"/>
              <a:t>실행</a:t>
            </a:r>
            <a:endParaRPr lang="en-US" altLang="ko-KR" sz="1200" dirty="0"/>
          </a:p>
          <a:p>
            <a:pPr lvl="2"/>
            <a:endParaRPr lang="en-US" altLang="ko-KR" sz="1400" dirty="0"/>
          </a:p>
          <a:p>
            <a:pPr lvl="1"/>
            <a:r>
              <a:rPr lang="ko-KR" altLang="en-US" sz="1400" dirty="0"/>
              <a:t>주파수 이미지 학습 모델</a:t>
            </a:r>
            <a:endParaRPr lang="en-US" altLang="ko-KR" sz="1400" dirty="0"/>
          </a:p>
          <a:p>
            <a:pPr lvl="2"/>
            <a:r>
              <a:rPr lang="en-US" altLang="ko-KR" sz="1200" dirty="0"/>
              <a:t>every_inference3x3.py </a:t>
            </a:r>
            <a:r>
              <a:rPr lang="ko-KR" altLang="en-US" sz="1200" dirty="0"/>
              <a:t>실행</a:t>
            </a:r>
            <a:endParaRPr lang="en-US" altLang="ko-KR" sz="1200" dirty="0"/>
          </a:p>
          <a:p>
            <a:pPr lvl="2"/>
            <a:r>
              <a:rPr lang="en-US" altLang="ko-KR" sz="1200" dirty="0"/>
              <a:t>every_inference5x5.py </a:t>
            </a:r>
            <a:r>
              <a:rPr lang="ko-KR" altLang="en-US" sz="1200" dirty="0"/>
              <a:t>실행</a:t>
            </a:r>
            <a:endParaRPr lang="en-US" altLang="ko-KR" sz="1200" dirty="0"/>
          </a:p>
          <a:p>
            <a:pPr lvl="2"/>
            <a:endParaRPr lang="en-US" altLang="ko-KR" sz="1400" dirty="0"/>
          </a:p>
          <a:p>
            <a:pPr marL="1828800" lvl="4" indent="0">
              <a:buNone/>
            </a:pPr>
            <a:endParaRPr lang="en-US" altLang="ko-KR" sz="400" dirty="0"/>
          </a:p>
          <a:p>
            <a:pPr lvl="1"/>
            <a:r>
              <a:rPr lang="en-US" altLang="ko-KR" sz="1400" dirty="0"/>
              <a:t>480</a:t>
            </a:r>
            <a:r>
              <a:rPr lang="ko-KR" altLang="en-US" sz="1400" dirty="0"/>
              <a:t> </a:t>
            </a:r>
            <a:r>
              <a:rPr lang="en-US" altLang="ko-KR" sz="1400" dirty="0"/>
              <a:t>resize </a:t>
            </a:r>
            <a:r>
              <a:rPr lang="ko-KR" altLang="en-US" sz="1400" dirty="0"/>
              <a:t>후 </a:t>
            </a:r>
            <a:r>
              <a:rPr lang="en-US" altLang="ko-KR" sz="1400" dirty="0"/>
              <a:t>crop</a:t>
            </a:r>
            <a:r>
              <a:rPr lang="ko-KR" altLang="en-US" sz="1400" dirty="0"/>
              <a:t>한 이미지 학습 모델</a:t>
            </a:r>
            <a:endParaRPr lang="en-US" altLang="ko-KR" sz="1400" dirty="0"/>
          </a:p>
          <a:p>
            <a:pPr lvl="2"/>
            <a:r>
              <a:rPr lang="en-US" altLang="ko-KR" sz="1200" dirty="0"/>
              <a:t>every_inference_resize_crop_in_code.py </a:t>
            </a:r>
            <a:r>
              <a:rPr lang="ko-KR" altLang="en-US" sz="1200" dirty="0"/>
              <a:t>실행</a:t>
            </a:r>
            <a:endParaRPr lang="en-US" altLang="ko-KR" sz="1200" dirty="0"/>
          </a:p>
          <a:p>
            <a:pPr marL="914400" lvl="2" indent="0">
              <a:buNone/>
            </a:pPr>
            <a:endParaRPr lang="en-US" altLang="ko-KR" sz="1400" dirty="0"/>
          </a:p>
          <a:p>
            <a:pPr lvl="1"/>
            <a:r>
              <a:rPr lang="ko-KR" altLang="en-US" sz="1400" dirty="0"/>
              <a:t>이미지 </a:t>
            </a:r>
            <a:r>
              <a:rPr lang="en-US" altLang="ko-KR" sz="1400" dirty="0"/>
              <a:t>augmentation</a:t>
            </a:r>
            <a:r>
              <a:rPr lang="ko-KR" altLang="en-US" sz="1400" dirty="0"/>
              <a:t>을 이용한 학습 모델</a:t>
            </a:r>
            <a:endParaRPr lang="en-US" altLang="ko-KR" sz="1400" dirty="0"/>
          </a:p>
          <a:p>
            <a:pPr lvl="2"/>
            <a:r>
              <a:rPr lang="en-US" altLang="ko-KR" sz="1200" dirty="0"/>
              <a:t>every_inference.py </a:t>
            </a:r>
            <a:r>
              <a:rPr lang="ko-KR" altLang="en-US" sz="1200" dirty="0"/>
              <a:t>실행</a:t>
            </a:r>
            <a:endParaRPr lang="en-US" altLang="ko-KR" sz="1200" dirty="0"/>
          </a:p>
          <a:p>
            <a:pPr marL="914400" lvl="2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lvl="1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endParaRPr lang="en-US" altLang="ko-KR" sz="1800" dirty="0"/>
          </a:p>
          <a:p>
            <a:pPr marL="3200400" lvl="7" indent="0">
              <a:buNone/>
            </a:pPr>
            <a:endParaRPr lang="en-US" altLang="ko-KR" sz="1000" dirty="0"/>
          </a:p>
          <a:p>
            <a:pPr marL="1371600" lvl="3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3835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D133F-2460-4B90-B039-C7888AD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MANIQA</a:t>
            </a:r>
            <a:endParaRPr lang="ko-KR" altLang="en-US" sz="40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68C8D-ACC5-43CD-A676-01529AC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69ED-B02D-45E7-B8C9-94D3926DE4B4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9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3B1DD-F297-AFBE-32A7-C2A8E8D8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주파수 이미지 학습 방법</a:t>
            </a:r>
            <a:endParaRPr lang="en-US" altLang="ko-KR" sz="1800" dirty="0"/>
          </a:p>
          <a:p>
            <a:pPr lvl="1"/>
            <a:r>
              <a:rPr lang="ko-KR" altLang="en-US" sz="1400" dirty="0"/>
              <a:t>각각 </a:t>
            </a:r>
            <a:r>
              <a:rPr lang="en-US" altLang="ko-KR" sz="1400" dirty="0"/>
              <a:t>feature </a:t>
            </a:r>
            <a:r>
              <a:rPr lang="ko-KR" altLang="en-US" sz="1400" dirty="0"/>
              <a:t>추출 후 </a:t>
            </a:r>
            <a:r>
              <a:rPr lang="en-US" altLang="ko-KR" sz="1400" dirty="0"/>
              <a:t>convolution layer</a:t>
            </a:r>
            <a:r>
              <a:rPr lang="ko-KR" altLang="en-US" sz="1400" dirty="0"/>
              <a:t>에서 결합</a:t>
            </a:r>
            <a:endParaRPr lang="en-US" altLang="ko-KR" sz="1400" dirty="0"/>
          </a:p>
          <a:p>
            <a:pPr lvl="2"/>
            <a:r>
              <a:rPr lang="en-US" altLang="ko-KR" sz="1400" dirty="0"/>
              <a:t> kernel size</a:t>
            </a:r>
          </a:p>
          <a:p>
            <a:pPr lvl="3"/>
            <a:r>
              <a:rPr lang="en-US" altLang="ko-KR" sz="1000" dirty="0"/>
              <a:t>3x3, 5x5</a:t>
            </a:r>
          </a:p>
          <a:p>
            <a:pPr marL="1828800" lvl="4" indent="0">
              <a:buNone/>
            </a:pPr>
            <a:endParaRPr lang="en-US" altLang="ko-KR" sz="400" dirty="0"/>
          </a:p>
          <a:p>
            <a:pPr lvl="4"/>
            <a:endParaRPr lang="en-US" altLang="ko-KR" sz="400" dirty="0"/>
          </a:p>
          <a:p>
            <a:pPr lvl="5"/>
            <a:endParaRPr lang="en-US" altLang="ko-KR" sz="800" dirty="0"/>
          </a:p>
          <a:p>
            <a:pPr lvl="5"/>
            <a:endParaRPr lang="en-US" altLang="ko-KR" sz="800" dirty="0"/>
          </a:p>
          <a:p>
            <a:pPr lvl="5"/>
            <a:endParaRPr lang="en-US" altLang="ko-KR" sz="800" dirty="0"/>
          </a:p>
          <a:p>
            <a:pPr lvl="5"/>
            <a:endParaRPr lang="en-US" altLang="ko-KR" sz="800" dirty="0"/>
          </a:p>
          <a:p>
            <a:endParaRPr lang="en-US" altLang="ko-KR" sz="1800" dirty="0"/>
          </a:p>
          <a:p>
            <a:pPr marL="3200400" lvl="7" indent="0">
              <a:buNone/>
            </a:pPr>
            <a:endParaRPr lang="en-US" altLang="ko-KR" sz="1000" dirty="0"/>
          </a:p>
          <a:p>
            <a:pPr marL="1371600" lvl="3" indent="0">
              <a:buNone/>
            </a:pPr>
            <a:endParaRPr lang="en-US" altLang="ko-KR" sz="12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45C78C2-B2BB-D083-47F0-F7812EF02D6E}"/>
              </a:ext>
            </a:extLst>
          </p:cNvPr>
          <p:cNvCxnSpPr/>
          <p:nvPr/>
        </p:nvCxnSpPr>
        <p:spPr>
          <a:xfrm>
            <a:off x="2292078" y="3264966"/>
            <a:ext cx="126673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F7CC5C6-EB7A-3590-4B04-58EAE6F43699}"/>
              </a:ext>
            </a:extLst>
          </p:cNvPr>
          <p:cNvCxnSpPr>
            <a:cxnSpLocks/>
          </p:cNvCxnSpPr>
          <p:nvPr/>
        </p:nvCxnSpPr>
        <p:spPr>
          <a:xfrm>
            <a:off x="2216577" y="4873881"/>
            <a:ext cx="1342239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7F937B-8D8F-B07E-19E3-740D047321FB}"/>
              </a:ext>
            </a:extLst>
          </p:cNvPr>
          <p:cNvSpPr/>
          <p:nvPr/>
        </p:nvSpPr>
        <p:spPr>
          <a:xfrm>
            <a:off x="3629424" y="2959279"/>
            <a:ext cx="1124125" cy="5774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extractor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C77AC5-FF9B-1EE8-E8C3-1EA14A92B60E}"/>
              </a:ext>
            </a:extLst>
          </p:cNvPr>
          <p:cNvSpPr/>
          <p:nvPr/>
        </p:nvSpPr>
        <p:spPr>
          <a:xfrm>
            <a:off x="3629424" y="4600302"/>
            <a:ext cx="1124125" cy="5774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extractor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91C634-7292-3955-FBF6-8C73DF703956}"/>
              </a:ext>
            </a:extLst>
          </p:cNvPr>
          <p:cNvSpPr/>
          <p:nvPr/>
        </p:nvSpPr>
        <p:spPr>
          <a:xfrm>
            <a:off x="5865788" y="3703714"/>
            <a:ext cx="671119" cy="6455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B8E030-C27D-00BC-70F2-91A34BA13D83}"/>
              </a:ext>
            </a:extLst>
          </p:cNvPr>
          <p:cNvSpPr/>
          <p:nvPr/>
        </p:nvSpPr>
        <p:spPr>
          <a:xfrm>
            <a:off x="5941988" y="3779914"/>
            <a:ext cx="671119" cy="6455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18D78A-3724-37E5-2D02-7F54ACF1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51843" y="2737134"/>
            <a:ext cx="671119" cy="7529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F1B376-3BBC-089E-8987-9517DD8C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340626" y="2850105"/>
            <a:ext cx="671119" cy="7529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006A327-5ACD-0A22-61A9-8CD3B32C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441294" y="2959279"/>
            <a:ext cx="671119" cy="7529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971A104-1472-F438-8C9A-B121BF478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45" y="4425459"/>
            <a:ext cx="671119" cy="7334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21E062D-FFEB-B3A0-73B8-8604882B1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98" y="4507143"/>
            <a:ext cx="671119" cy="7334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A013ED3-7C48-E017-00AB-1EB6B2B86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349" y="4588826"/>
            <a:ext cx="671119" cy="733476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1EFE261-8505-0F52-55BC-8D1E72C3C814}"/>
              </a:ext>
            </a:extLst>
          </p:cNvPr>
          <p:cNvCxnSpPr/>
          <p:nvPr/>
        </p:nvCxnSpPr>
        <p:spPr>
          <a:xfrm>
            <a:off x="4867499" y="3264966"/>
            <a:ext cx="939567" cy="755009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C957B00-7864-42BF-14D1-561DFA2D6981}"/>
              </a:ext>
            </a:extLst>
          </p:cNvPr>
          <p:cNvCxnSpPr/>
          <p:nvPr/>
        </p:nvCxnSpPr>
        <p:spPr>
          <a:xfrm flipV="1">
            <a:off x="4867499" y="4019975"/>
            <a:ext cx="939567" cy="869047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837F0B06-ABAF-0A9D-9728-9F4E9D9FDA3B}"/>
              </a:ext>
            </a:extLst>
          </p:cNvPr>
          <p:cNvSpPr/>
          <p:nvPr/>
        </p:nvSpPr>
        <p:spPr>
          <a:xfrm>
            <a:off x="5387616" y="3888067"/>
            <a:ext cx="293615" cy="29361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F2EA48-F9DF-9677-3679-BA2C0DC5D71F}"/>
              </a:ext>
            </a:extLst>
          </p:cNvPr>
          <p:cNvSpPr/>
          <p:nvPr/>
        </p:nvSpPr>
        <p:spPr>
          <a:xfrm>
            <a:off x="7191948" y="3938044"/>
            <a:ext cx="318782" cy="3336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F15C53C-3568-F1CF-5DC2-9E2E8CC11E04}"/>
              </a:ext>
            </a:extLst>
          </p:cNvPr>
          <p:cNvCxnSpPr>
            <a:cxnSpLocks/>
          </p:cNvCxnSpPr>
          <p:nvPr/>
        </p:nvCxnSpPr>
        <p:spPr>
          <a:xfrm>
            <a:off x="6689307" y="4102686"/>
            <a:ext cx="42644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7639AF-895F-567F-D114-4FEBAA671112}"/>
              </a:ext>
            </a:extLst>
          </p:cNvPr>
          <p:cNvSpPr/>
          <p:nvPr/>
        </p:nvSpPr>
        <p:spPr>
          <a:xfrm>
            <a:off x="8268537" y="3808161"/>
            <a:ext cx="671119" cy="64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5A8B4600-47B8-A1EE-EB9B-CB8AD8048248}"/>
              </a:ext>
            </a:extLst>
          </p:cNvPr>
          <p:cNvSpPr txBox="1"/>
          <p:nvPr/>
        </p:nvSpPr>
        <p:spPr>
          <a:xfrm>
            <a:off x="5851802" y="4458383"/>
            <a:ext cx="837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/>
              <a:t>Extracted</a:t>
            </a:r>
          </a:p>
          <a:p>
            <a:r>
              <a:rPr lang="en-US" altLang="ko-KR" sz="1050" dirty="0"/>
              <a:t>features X</a:t>
            </a:r>
            <a:endParaRPr lang="ko-KR" altLang="en-US" sz="105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AEAA8C8-EE7C-500A-DD97-F35328B9E2D9}"/>
              </a:ext>
            </a:extLst>
          </p:cNvPr>
          <p:cNvCxnSpPr/>
          <p:nvPr/>
        </p:nvCxnSpPr>
        <p:spPr>
          <a:xfrm>
            <a:off x="7627477" y="4102686"/>
            <a:ext cx="54528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7">
            <a:extLst>
              <a:ext uri="{FF2B5EF4-FFF2-40B4-BE49-F238E27FC236}">
                <a16:creationId xmlns:a16="http://schemas.microsoft.com/office/drawing/2014/main" id="{8FFE2AA8-B735-4A9F-0679-B2408FA358A2}"/>
              </a:ext>
            </a:extLst>
          </p:cNvPr>
          <p:cNvSpPr txBox="1"/>
          <p:nvPr/>
        </p:nvSpPr>
        <p:spPr>
          <a:xfrm>
            <a:off x="6583048" y="4442994"/>
            <a:ext cx="1488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/>
              <a:t>convolution</a:t>
            </a:r>
            <a:endParaRPr lang="ko-KR" altLang="en-US" sz="1100" dirty="0"/>
          </a:p>
        </p:txBody>
      </p:sp>
      <p:sp>
        <p:nvSpPr>
          <p:cNvPr id="26" name="TextBox 59">
            <a:extLst>
              <a:ext uri="{FF2B5EF4-FFF2-40B4-BE49-F238E27FC236}">
                <a16:creationId xmlns:a16="http://schemas.microsoft.com/office/drawing/2014/main" id="{EA0FB612-1AD7-3FB1-02CB-43C7013ECE5D}"/>
              </a:ext>
            </a:extLst>
          </p:cNvPr>
          <p:cNvSpPr txBox="1"/>
          <p:nvPr/>
        </p:nvSpPr>
        <p:spPr>
          <a:xfrm>
            <a:off x="8134312" y="4540066"/>
            <a:ext cx="9395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/>
              <a:t>Embedded</a:t>
            </a:r>
          </a:p>
          <a:p>
            <a:pPr algn="ctr"/>
            <a:r>
              <a:rPr lang="en-US" altLang="ko-KR" sz="1050" dirty="0"/>
              <a:t>features F</a:t>
            </a:r>
            <a:endParaRPr lang="ko-KR" altLang="en-US" sz="105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9BDF49F-0DBE-7119-8471-8A25F7C3BBCD}"/>
              </a:ext>
            </a:extLst>
          </p:cNvPr>
          <p:cNvSpPr/>
          <p:nvPr/>
        </p:nvSpPr>
        <p:spPr>
          <a:xfrm>
            <a:off x="1055403" y="5903470"/>
            <a:ext cx="141215" cy="15567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61">
            <a:extLst>
              <a:ext uri="{FF2B5EF4-FFF2-40B4-BE49-F238E27FC236}">
                <a16:creationId xmlns:a16="http://schemas.microsoft.com/office/drawing/2014/main" id="{75545098-C419-333F-EC1B-2532ACBF36FF}"/>
              </a:ext>
            </a:extLst>
          </p:cNvPr>
          <p:cNvSpPr txBox="1"/>
          <p:nvPr/>
        </p:nvSpPr>
        <p:spPr>
          <a:xfrm>
            <a:off x="1179839" y="5842808"/>
            <a:ext cx="1112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: stack</a:t>
            </a:r>
            <a:endParaRPr lang="ko-KR" altLang="en-US" sz="1200" dirty="0"/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8D3AA583-BDB3-6310-6042-815DB2070C3A}"/>
              </a:ext>
            </a:extLst>
          </p:cNvPr>
          <p:cNvSpPr txBox="1"/>
          <p:nvPr/>
        </p:nvSpPr>
        <p:spPr>
          <a:xfrm>
            <a:off x="1251843" y="3752662"/>
            <a:ext cx="1019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RGB </a:t>
            </a:r>
            <a:r>
              <a:rPr lang="ko-KR" altLang="en-US" sz="1100" dirty="0"/>
              <a:t>이미지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CC050BD9-D1E3-56FD-4B52-8983982F6D83}"/>
              </a:ext>
            </a:extLst>
          </p:cNvPr>
          <p:cNvSpPr txBox="1"/>
          <p:nvPr/>
        </p:nvSpPr>
        <p:spPr>
          <a:xfrm>
            <a:off x="1154315" y="5382655"/>
            <a:ext cx="110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/>
              <a:t>주파수 이미지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2528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131681</TotalTime>
  <Words>1944</Words>
  <Application>Microsoft Office PowerPoint</Application>
  <PresentationFormat>와이드스크린</PresentationFormat>
  <Paragraphs>529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나눔고딕</vt:lpstr>
      <vt:lpstr>나눔스퀘어</vt:lpstr>
      <vt:lpstr>맑은 고딕</vt:lpstr>
      <vt:lpstr>Arial</vt:lpstr>
      <vt:lpstr>Wingdings</vt:lpstr>
      <vt:lpstr>Office 테마</vt:lpstr>
      <vt:lpstr>Samsung AI Challenge</vt:lpstr>
      <vt:lpstr>PowerPoint 프레젠테이션</vt:lpstr>
      <vt:lpstr>MANIQA</vt:lpstr>
      <vt:lpstr>MANIQA</vt:lpstr>
      <vt:lpstr>MANIQA</vt:lpstr>
      <vt:lpstr>MANIQA</vt:lpstr>
      <vt:lpstr>MANIQA</vt:lpstr>
      <vt:lpstr>MANIQA</vt:lpstr>
      <vt:lpstr>MANIQA</vt:lpstr>
      <vt:lpstr>PowerPoint 프레젠테이션</vt:lpstr>
      <vt:lpstr>MUSIQ</vt:lpstr>
      <vt:lpstr>MUSIQ</vt:lpstr>
      <vt:lpstr>MUSIQ</vt:lpstr>
      <vt:lpstr>MUSIQ</vt:lpstr>
      <vt:lpstr>PowerPoint 프레젠테이션</vt:lpstr>
      <vt:lpstr>최종 MOS 출력</vt:lpstr>
      <vt:lpstr>최종 MOS 출력</vt:lpstr>
      <vt:lpstr>최종 MOS 출력</vt:lpstr>
      <vt:lpstr>PowerPoint 프레젠테이션</vt:lpstr>
      <vt:lpstr>grid-feats-vqa</vt:lpstr>
      <vt:lpstr>grid-feats-vqa</vt:lpstr>
      <vt:lpstr>grid-feats-vqa</vt:lpstr>
      <vt:lpstr>grid-feats-vqa</vt:lpstr>
      <vt:lpstr>grid-feats-vqa</vt:lpstr>
      <vt:lpstr>grid-feats-vqa</vt:lpstr>
      <vt:lpstr>PowerPoint 프레젠테이션</vt:lpstr>
      <vt:lpstr>RSTNet</vt:lpstr>
      <vt:lpstr>RSTNet</vt:lpstr>
      <vt:lpstr>RSTNet</vt:lpstr>
      <vt:lpstr>RSTNet</vt:lpstr>
      <vt:lpstr>RSTNet</vt:lpstr>
      <vt:lpstr>RSTNet</vt:lpstr>
      <vt:lpstr>RSTNet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Chanho</dc:creator>
  <cp:lastModifiedBy>821028079457</cp:lastModifiedBy>
  <cp:revision>3152</cp:revision>
  <cp:lastPrinted>2022-12-08T00:21:57Z</cp:lastPrinted>
  <dcterms:created xsi:type="dcterms:W3CDTF">2016-12-16T01:25:48Z</dcterms:created>
  <dcterms:modified xsi:type="dcterms:W3CDTF">2023-11-20T02:30:35Z</dcterms:modified>
</cp:coreProperties>
</file>