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8"/>
    <p:restoredTop sz="70370"/>
  </p:normalViewPr>
  <p:slideViewPr>
    <p:cSldViewPr>
      <p:cViewPr varScale="1">
        <p:scale>
          <a:sx n="70" d="100"/>
          <a:sy n="70" d="100"/>
        </p:scale>
        <p:origin x="104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53FF9-F61C-A542-A262-E876229B72B7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83BF-380A-D54F-84FF-33D2E626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动态的调整处理器核的行为：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即动态电压频率调整、</a:t>
            </a:r>
            <a:r>
              <a:rPr lang="zh-CN" altLang="en-US" sz="1200" dirty="0" smtClean="0">
                <a:latin typeface="Arial"/>
                <a:cs typeface="Arial"/>
              </a:rPr>
              <a:t>超频加速、同步多线程</a:t>
            </a:r>
            <a:endParaRPr lang="en-US" altLang="zh-CN" sz="1200" dirty="0" smtClean="0">
              <a:latin typeface="Arial"/>
              <a:cs typeface="Arial"/>
            </a:endParaRPr>
          </a:p>
          <a:p>
            <a:r>
              <a:rPr lang="en-US" altLang="zh-CN" sz="1200" dirty="0" smtClean="0">
                <a:latin typeface="Arial"/>
                <a:cs typeface="Arial"/>
              </a:rPr>
              <a:t>Core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Fusion</a:t>
            </a:r>
            <a:r>
              <a:rPr lang="zh-CN" altLang="en-US" sz="1200" dirty="0" smtClean="0">
                <a:latin typeface="Arial"/>
                <a:cs typeface="Arial"/>
              </a:rPr>
              <a:t> 汇集缓存核功能单元，将多个独立的核汇集在一起</a:t>
            </a:r>
            <a:endParaRPr lang="en-US" altLang="zh-CN" sz="1200" dirty="0" smtClean="0">
              <a:latin typeface="Arial"/>
              <a:cs typeface="Arial"/>
            </a:endParaRPr>
          </a:p>
          <a:p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Dark silicon </a:t>
            </a:r>
            <a:r>
              <a:rPr lang="zh-CN" altLang="en-US" sz="1200" dirty="0" smtClean="0">
                <a:latin typeface="Arial"/>
                <a:cs typeface="Arial"/>
              </a:rPr>
              <a:t> 暗硅  因为散热能力跟不上，大量的晶体管处于暗态 没有工作</a:t>
            </a:r>
            <a:endParaRPr lang="en-US" altLang="zh-CN" sz="1200" dirty="0" smtClean="0">
              <a:latin typeface="Arial"/>
              <a:cs typeface="Arial"/>
            </a:endParaRPr>
          </a:p>
          <a:p>
            <a:r>
              <a:rPr lang="zh-CN" altLang="en-US" dirty="0" smtClean="0"/>
              <a:t>理器遇到了类似“功耗墙”、“利用率墙”等一系列可扩展性问题， 国外有学者形象的总结为“</a:t>
            </a:r>
            <a:r>
              <a:rPr lang="en-US" altLang="zh-CN" dirty="0" smtClean="0"/>
              <a:t>dark silicon</a:t>
            </a:r>
            <a:r>
              <a:rPr lang="zh-CN" altLang="en-US" dirty="0" smtClean="0"/>
              <a:t>”</a:t>
            </a:r>
            <a:endParaRPr lang="en-US" sz="1200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r>
              <a:rPr lang="zh-CN" altLang="en-US" dirty="0" smtClean="0"/>
              <a:t>异构的处理器核心</a:t>
            </a:r>
            <a:endParaRPr lang="en-US" altLang="zh-CN" dirty="0" smtClean="0"/>
          </a:p>
          <a:p>
            <a:r>
              <a:rPr lang="zh-CN" altLang="en-US" dirty="0" smtClean="0"/>
              <a:t>快速能耗搞  低速能耗低</a:t>
            </a:r>
            <a:endParaRPr lang="en-US" altLang="zh-CN" dirty="0" smtClean="0"/>
          </a:p>
          <a:p>
            <a:r>
              <a:rPr lang="zh-CN" altLang="en-US" dirty="0" smtClean="0"/>
              <a:t>非对称处理器 </a:t>
            </a:r>
            <a:endParaRPr lang="en-US" altLang="zh-CN" dirty="0" smtClean="0"/>
          </a:p>
          <a:p>
            <a:r>
              <a:rPr lang="zh-CN" altLang="en-US" dirty="0" smtClean="0"/>
              <a:t>将片上的暗硅转变位大量的函数加速器部件，比如</a:t>
            </a:r>
            <a:r>
              <a:rPr lang="en-US" sz="1200" dirty="0" smtClean="0">
                <a:latin typeface="Arial"/>
                <a:cs typeface="Arial"/>
              </a:rPr>
              <a:t>Conservation </a:t>
            </a:r>
            <a:r>
              <a:rPr lang="en-US" altLang="zh-CN" sz="1200" dirty="0" smtClean="0">
                <a:latin typeface="Arial"/>
                <a:cs typeface="Arial"/>
              </a:rPr>
              <a:t>Cores</a:t>
            </a:r>
            <a:endParaRPr lang="en-US" altLang="zh-CN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系统要适应不同的工作负载 ，需要动态的调整硬件资源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debug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Ksplice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内核二进制补丁无需重启，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通过比较生成的目标代码</a:t>
            </a:r>
            <a:r>
              <a:rPr lang="zh-CN" altLang="en-US" baseline="0" dirty="0" smtClean="0"/>
              <a:t> 来 </a:t>
            </a:r>
            <a:r>
              <a:rPr lang="zh-CN" altLang="en-US" dirty="0" smtClean="0"/>
              <a:t>更换整个功能的工作原理。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5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latin typeface="Arial"/>
                <a:cs typeface="Arial"/>
              </a:rPr>
              <a:t>Dismantle </a:t>
            </a:r>
            <a:r>
              <a:rPr lang="zh-CN" altLang="en-US" sz="1200" spc="-5" dirty="0" smtClean="0">
                <a:latin typeface="Arial"/>
                <a:cs typeface="Arial"/>
              </a:rPr>
              <a:t>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拆除；取消；解散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IRQ全称为Interrupt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Request，即是“中断请求”的意思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分离内核执行状态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每迭代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次操作为一次采样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好多的抖动（</a:t>
            </a:r>
            <a:r>
              <a:rPr lang="en-US" altLang="zh-CN" dirty="0" smtClean="0"/>
              <a:t>jitter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任意分配、回收处理器核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补充说明  辅助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83BF-380A-D54F-84FF-33D2E626B4A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152400"/>
            <a:ext cx="11812905" cy="471170"/>
          </a:xfrm>
          <a:custGeom>
            <a:avLst/>
            <a:gdLst/>
            <a:ahLst/>
            <a:cxnLst/>
            <a:rect l="l" t="t" r="r" b="b"/>
            <a:pathLst>
              <a:path w="11812905" h="471170">
                <a:moveTo>
                  <a:pt x="0" y="470915"/>
                </a:moveTo>
                <a:lnTo>
                  <a:pt x="11812524" y="470915"/>
                </a:lnTo>
                <a:lnTo>
                  <a:pt x="11812524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1F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597408"/>
            <a:ext cx="250190" cy="167640"/>
          </a:xfrm>
          <a:custGeom>
            <a:avLst/>
            <a:gdLst/>
            <a:ahLst/>
            <a:cxnLst/>
            <a:rect l="l" t="t" r="r" b="b"/>
            <a:pathLst>
              <a:path w="250190" h="167640">
                <a:moveTo>
                  <a:pt x="0" y="167639"/>
                </a:moveTo>
                <a:lnTo>
                  <a:pt x="249936" y="167639"/>
                </a:lnTo>
                <a:lnTo>
                  <a:pt x="249936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1F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753088" y="597408"/>
            <a:ext cx="250190" cy="167640"/>
          </a:xfrm>
          <a:custGeom>
            <a:avLst/>
            <a:gdLst/>
            <a:ahLst/>
            <a:cxnLst/>
            <a:rect l="l" t="t" r="r" b="b"/>
            <a:pathLst>
              <a:path w="250190" h="167640">
                <a:moveTo>
                  <a:pt x="0" y="167639"/>
                </a:moveTo>
                <a:lnTo>
                  <a:pt x="249935" y="167639"/>
                </a:lnTo>
                <a:lnTo>
                  <a:pt x="249935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1F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36686" y="350801"/>
            <a:ext cx="127635" cy="109220"/>
          </a:xfrm>
          <a:custGeom>
            <a:avLst/>
            <a:gdLst/>
            <a:ahLst/>
            <a:cxnLst/>
            <a:rect l="l" t="t" r="r" b="b"/>
            <a:pathLst>
              <a:path w="127634" h="109220">
                <a:moveTo>
                  <a:pt x="40639" y="0"/>
                </a:moveTo>
                <a:lnTo>
                  <a:pt x="19975" y="0"/>
                </a:lnTo>
                <a:lnTo>
                  <a:pt x="2065" y="67741"/>
                </a:lnTo>
                <a:lnTo>
                  <a:pt x="1376" y="68775"/>
                </a:lnTo>
                <a:lnTo>
                  <a:pt x="0" y="74981"/>
                </a:lnTo>
                <a:lnTo>
                  <a:pt x="0" y="78601"/>
                </a:lnTo>
                <a:lnTo>
                  <a:pt x="2852" y="91003"/>
                </a:lnTo>
                <a:lnTo>
                  <a:pt x="10935" y="100643"/>
                </a:lnTo>
                <a:lnTo>
                  <a:pt x="23538" y="106888"/>
                </a:lnTo>
                <a:lnTo>
                  <a:pt x="39951" y="109110"/>
                </a:lnTo>
                <a:lnTo>
                  <a:pt x="52221" y="108254"/>
                </a:lnTo>
                <a:lnTo>
                  <a:pt x="63201" y="105749"/>
                </a:lnTo>
                <a:lnTo>
                  <a:pt x="72890" y="101693"/>
                </a:lnTo>
                <a:lnTo>
                  <a:pt x="81288" y="96182"/>
                </a:lnTo>
                <a:lnTo>
                  <a:pt x="101584" y="96182"/>
                </a:lnTo>
                <a:lnTo>
                  <a:pt x="101863" y="95148"/>
                </a:lnTo>
                <a:lnTo>
                  <a:pt x="46845" y="95148"/>
                </a:lnTo>
                <a:lnTo>
                  <a:pt x="36177" y="93839"/>
                </a:lnTo>
                <a:lnTo>
                  <a:pt x="28157" y="90106"/>
                </a:lnTo>
                <a:lnTo>
                  <a:pt x="23107" y="84240"/>
                </a:lnTo>
                <a:lnTo>
                  <a:pt x="21352" y="76532"/>
                </a:lnTo>
                <a:lnTo>
                  <a:pt x="21352" y="73429"/>
                </a:lnTo>
                <a:lnTo>
                  <a:pt x="22729" y="66189"/>
                </a:lnTo>
                <a:lnTo>
                  <a:pt x="40639" y="516"/>
                </a:lnTo>
                <a:lnTo>
                  <a:pt x="40639" y="0"/>
                </a:lnTo>
                <a:close/>
              </a:path>
              <a:path w="127634" h="109220">
                <a:moveTo>
                  <a:pt x="101584" y="96182"/>
                </a:moveTo>
                <a:lnTo>
                  <a:pt x="81288" y="96182"/>
                </a:lnTo>
                <a:lnTo>
                  <a:pt x="78573" y="106888"/>
                </a:lnTo>
                <a:lnTo>
                  <a:pt x="78534" y="107559"/>
                </a:lnTo>
                <a:lnTo>
                  <a:pt x="98509" y="107559"/>
                </a:lnTo>
                <a:lnTo>
                  <a:pt x="101584" y="96182"/>
                </a:lnTo>
                <a:close/>
              </a:path>
              <a:path w="127634" h="109220">
                <a:moveTo>
                  <a:pt x="127435" y="0"/>
                </a:moveTo>
                <a:lnTo>
                  <a:pt x="106083" y="0"/>
                </a:lnTo>
                <a:lnTo>
                  <a:pt x="88861" y="65673"/>
                </a:lnTo>
                <a:lnTo>
                  <a:pt x="79972" y="82059"/>
                </a:lnTo>
                <a:lnTo>
                  <a:pt x="67337" y="90882"/>
                </a:lnTo>
                <a:lnTo>
                  <a:pt x="54959" y="94469"/>
                </a:lnTo>
                <a:lnTo>
                  <a:pt x="46845" y="95148"/>
                </a:lnTo>
                <a:lnTo>
                  <a:pt x="101863" y="95148"/>
                </a:lnTo>
                <a:lnTo>
                  <a:pt x="127435" y="516"/>
                </a:lnTo>
                <a:lnTo>
                  <a:pt x="12743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82032" y="349769"/>
            <a:ext cx="116839" cy="108585"/>
          </a:xfrm>
          <a:custGeom>
            <a:avLst/>
            <a:gdLst/>
            <a:ahLst/>
            <a:cxnLst/>
            <a:rect l="l" t="t" r="r" b="b"/>
            <a:pathLst>
              <a:path w="116840" h="108584">
                <a:moveTo>
                  <a:pt x="49599" y="1032"/>
                </a:moveTo>
                <a:lnTo>
                  <a:pt x="28935" y="1032"/>
                </a:lnTo>
                <a:lnTo>
                  <a:pt x="697" y="108074"/>
                </a:lnTo>
                <a:lnTo>
                  <a:pt x="0" y="108591"/>
                </a:lnTo>
                <a:lnTo>
                  <a:pt x="21361" y="108591"/>
                </a:lnTo>
                <a:lnTo>
                  <a:pt x="38583" y="42916"/>
                </a:lnTo>
                <a:lnTo>
                  <a:pt x="43963" y="31193"/>
                </a:lnTo>
                <a:lnTo>
                  <a:pt x="53214" y="22039"/>
                </a:lnTo>
                <a:lnTo>
                  <a:pt x="65301" y="16086"/>
                </a:lnTo>
                <a:lnTo>
                  <a:pt x="79186" y="13961"/>
                </a:lnTo>
                <a:lnTo>
                  <a:pt x="111198" y="13961"/>
                </a:lnTo>
                <a:lnTo>
                  <a:pt x="111958" y="13438"/>
                </a:lnTo>
                <a:lnTo>
                  <a:pt x="46156" y="13438"/>
                </a:lnTo>
                <a:lnTo>
                  <a:pt x="48910" y="1548"/>
                </a:lnTo>
                <a:lnTo>
                  <a:pt x="49599" y="1032"/>
                </a:lnTo>
                <a:close/>
              </a:path>
              <a:path w="116840" h="108584">
                <a:moveTo>
                  <a:pt x="111198" y="13961"/>
                </a:moveTo>
                <a:lnTo>
                  <a:pt x="88182" y="13961"/>
                </a:lnTo>
                <a:lnTo>
                  <a:pt x="94332" y="16541"/>
                </a:lnTo>
                <a:lnTo>
                  <a:pt x="99198" y="21200"/>
                </a:lnTo>
                <a:lnTo>
                  <a:pt x="99932" y="21716"/>
                </a:lnTo>
                <a:lnTo>
                  <a:pt x="111198" y="13961"/>
                </a:lnTo>
                <a:close/>
              </a:path>
              <a:path w="116840" h="108584">
                <a:moveTo>
                  <a:pt x="85428" y="0"/>
                </a:moveTo>
                <a:lnTo>
                  <a:pt x="73852" y="864"/>
                </a:lnTo>
                <a:lnTo>
                  <a:pt x="63196" y="3424"/>
                </a:lnTo>
                <a:lnTo>
                  <a:pt x="53839" y="7631"/>
                </a:lnTo>
                <a:lnTo>
                  <a:pt x="46156" y="13438"/>
                </a:lnTo>
                <a:lnTo>
                  <a:pt x="111958" y="13438"/>
                </a:lnTo>
                <a:lnTo>
                  <a:pt x="116456" y="10342"/>
                </a:lnTo>
                <a:lnTo>
                  <a:pt x="116456" y="9819"/>
                </a:lnTo>
                <a:lnTo>
                  <a:pt x="110239" y="5448"/>
                </a:lnTo>
                <a:lnTo>
                  <a:pt x="103007" y="2388"/>
                </a:lnTo>
                <a:lnTo>
                  <a:pt x="94743" y="588"/>
                </a:lnTo>
                <a:lnTo>
                  <a:pt x="85428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96160" y="350801"/>
            <a:ext cx="127635" cy="107950"/>
          </a:xfrm>
          <a:custGeom>
            <a:avLst/>
            <a:gdLst/>
            <a:ahLst/>
            <a:cxnLst/>
            <a:rect l="l" t="t" r="r" b="b"/>
            <a:pathLst>
              <a:path w="127634" h="107950">
                <a:moveTo>
                  <a:pt x="127435" y="0"/>
                </a:moveTo>
                <a:lnTo>
                  <a:pt x="30312" y="0"/>
                </a:lnTo>
                <a:lnTo>
                  <a:pt x="26860" y="13961"/>
                </a:lnTo>
                <a:lnTo>
                  <a:pt x="97821" y="13961"/>
                </a:lnTo>
                <a:lnTo>
                  <a:pt x="3442" y="94631"/>
                </a:lnTo>
                <a:lnTo>
                  <a:pt x="0" y="107559"/>
                </a:lnTo>
                <a:lnTo>
                  <a:pt x="100575" y="107559"/>
                </a:lnTo>
                <a:lnTo>
                  <a:pt x="104017" y="93596"/>
                </a:lnTo>
                <a:lnTo>
                  <a:pt x="28935" y="93596"/>
                </a:lnTo>
                <a:lnTo>
                  <a:pt x="123304" y="13445"/>
                </a:lnTo>
                <a:lnTo>
                  <a:pt x="123993" y="13445"/>
                </a:lnTo>
                <a:lnTo>
                  <a:pt x="12743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01242" y="350802"/>
            <a:ext cx="50165" cy="107950"/>
          </a:xfrm>
          <a:custGeom>
            <a:avLst/>
            <a:gdLst/>
            <a:ahLst/>
            <a:cxnLst/>
            <a:rect l="l" t="t" r="r" b="b"/>
            <a:pathLst>
              <a:path w="50165" h="107950">
                <a:moveTo>
                  <a:pt x="49571" y="0"/>
                </a:moveTo>
                <a:lnTo>
                  <a:pt x="28916" y="0"/>
                </a:lnTo>
                <a:lnTo>
                  <a:pt x="0" y="107042"/>
                </a:lnTo>
                <a:lnTo>
                  <a:pt x="0" y="107559"/>
                </a:lnTo>
                <a:lnTo>
                  <a:pt x="20654" y="107559"/>
                </a:lnTo>
                <a:lnTo>
                  <a:pt x="49571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96132" y="306329"/>
            <a:ext cx="127635" cy="152400"/>
          </a:xfrm>
          <a:custGeom>
            <a:avLst/>
            <a:gdLst/>
            <a:ahLst/>
            <a:cxnLst/>
            <a:rect l="l" t="t" r="r" b="b"/>
            <a:pathLst>
              <a:path w="127635" h="152400">
                <a:moveTo>
                  <a:pt x="61729" y="0"/>
                </a:moveTo>
                <a:lnTo>
                  <a:pt x="41066" y="0"/>
                </a:lnTo>
                <a:lnTo>
                  <a:pt x="0" y="152031"/>
                </a:lnTo>
                <a:lnTo>
                  <a:pt x="21389" y="152031"/>
                </a:lnTo>
                <a:lnTo>
                  <a:pt x="38647" y="86357"/>
                </a:lnTo>
                <a:lnTo>
                  <a:pt x="47513" y="70052"/>
                </a:lnTo>
                <a:lnTo>
                  <a:pt x="60139" y="61408"/>
                </a:lnTo>
                <a:lnTo>
                  <a:pt x="72508" y="57999"/>
                </a:lnTo>
                <a:lnTo>
                  <a:pt x="80599" y="57401"/>
                </a:lnTo>
                <a:lnTo>
                  <a:pt x="120992" y="57401"/>
                </a:lnTo>
                <a:lnTo>
                  <a:pt x="119214" y="55330"/>
                </a:lnTo>
                <a:lnTo>
                  <a:pt x="46909" y="55330"/>
                </a:lnTo>
                <a:lnTo>
                  <a:pt x="61729" y="0"/>
                </a:lnTo>
                <a:close/>
              </a:path>
              <a:path w="127635" h="152400">
                <a:moveTo>
                  <a:pt x="120992" y="57401"/>
                </a:moveTo>
                <a:lnTo>
                  <a:pt x="80599" y="57401"/>
                </a:lnTo>
                <a:lnTo>
                  <a:pt x="91172" y="58637"/>
                </a:lnTo>
                <a:lnTo>
                  <a:pt x="98948" y="62249"/>
                </a:lnTo>
                <a:lnTo>
                  <a:pt x="103746" y="68090"/>
                </a:lnTo>
                <a:lnTo>
                  <a:pt x="105385" y="76014"/>
                </a:lnTo>
                <a:lnTo>
                  <a:pt x="105385" y="82221"/>
                </a:lnTo>
                <a:lnTo>
                  <a:pt x="104008" y="85840"/>
                </a:lnTo>
                <a:lnTo>
                  <a:pt x="86842" y="152031"/>
                </a:lnTo>
                <a:lnTo>
                  <a:pt x="107496" y="152031"/>
                </a:lnTo>
                <a:lnTo>
                  <a:pt x="125397" y="84285"/>
                </a:lnTo>
                <a:lnTo>
                  <a:pt x="126774" y="80666"/>
                </a:lnTo>
                <a:lnTo>
                  <a:pt x="127509" y="77570"/>
                </a:lnTo>
                <a:lnTo>
                  <a:pt x="127509" y="73943"/>
                </a:lnTo>
                <a:lnTo>
                  <a:pt x="124547" y="61542"/>
                </a:lnTo>
                <a:lnTo>
                  <a:pt x="120992" y="57401"/>
                </a:lnTo>
                <a:close/>
              </a:path>
              <a:path w="127635" h="152400">
                <a:moveTo>
                  <a:pt x="87484" y="43440"/>
                </a:moveTo>
                <a:lnTo>
                  <a:pt x="75348" y="44207"/>
                </a:lnTo>
                <a:lnTo>
                  <a:pt x="64615" y="46477"/>
                </a:lnTo>
                <a:lnTo>
                  <a:pt x="55172" y="50201"/>
                </a:lnTo>
                <a:lnTo>
                  <a:pt x="46909" y="55330"/>
                </a:lnTo>
                <a:lnTo>
                  <a:pt x="119214" y="55330"/>
                </a:lnTo>
                <a:lnTo>
                  <a:pt x="116275" y="51905"/>
                </a:lnTo>
                <a:lnTo>
                  <a:pt x="103614" y="45661"/>
                </a:lnTo>
                <a:lnTo>
                  <a:pt x="87484" y="4344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70826" y="349770"/>
            <a:ext cx="116839" cy="110489"/>
          </a:xfrm>
          <a:custGeom>
            <a:avLst/>
            <a:gdLst/>
            <a:ahLst/>
            <a:cxnLst/>
            <a:rect l="l" t="t" r="r" b="b"/>
            <a:pathLst>
              <a:path w="116840" h="110490">
                <a:moveTo>
                  <a:pt x="74999" y="0"/>
                </a:moveTo>
                <a:lnTo>
                  <a:pt x="27425" y="14411"/>
                </a:lnTo>
                <a:lnTo>
                  <a:pt x="2019" y="54811"/>
                </a:lnTo>
                <a:lnTo>
                  <a:pt x="0" y="67221"/>
                </a:lnTo>
                <a:lnTo>
                  <a:pt x="0" y="71358"/>
                </a:lnTo>
                <a:lnTo>
                  <a:pt x="3495" y="87454"/>
                </a:lnTo>
                <a:lnTo>
                  <a:pt x="13505" y="99671"/>
                </a:lnTo>
                <a:lnTo>
                  <a:pt x="29316" y="107428"/>
                </a:lnTo>
                <a:lnTo>
                  <a:pt x="50214" y="110142"/>
                </a:lnTo>
                <a:lnTo>
                  <a:pt x="63363" y="109100"/>
                </a:lnTo>
                <a:lnTo>
                  <a:pt x="75814" y="106070"/>
                </a:lnTo>
                <a:lnTo>
                  <a:pt x="87354" y="101198"/>
                </a:lnTo>
                <a:lnTo>
                  <a:pt x="95306" y="96180"/>
                </a:lnTo>
                <a:lnTo>
                  <a:pt x="51591" y="96180"/>
                </a:lnTo>
                <a:lnTo>
                  <a:pt x="40367" y="94839"/>
                </a:lnTo>
                <a:lnTo>
                  <a:pt x="30442" y="90492"/>
                </a:lnTo>
                <a:lnTo>
                  <a:pt x="23358" y="82654"/>
                </a:lnTo>
                <a:lnTo>
                  <a:pt x="20654" y="70842"/>
                </a:lnTo>
                <a:lnTo>
                  <a:pt x="20654" y="65153"/>
                </a:lnTo>
                <a:lnTo>
                  <a:pt x="22031" y="60499"/>
                </a:lnTo>
                <a:lnTo>
                  <a:pt x="23408" y="54811"/>
                </a:lnTo>
                <a:lnTo>
                  <a:pt x="48272" y="19851"/>
                </a:lnTo>
                <a:lnTo>
                  <a:pt x="72980" y="13961"/>
                </a:lnTo>
                <a:lnTo>
                  <a:pt x="113974" y="13961"/>
                </a:lnTo>
                <a:lnTo>
                  <a:pt x="107815" y="8723"/>
                </a:lnTo>
                <a:lnTo>
                  <a:pt x="98316" y="3747"/>
                </a:lnTo>
                <a:lnTo>
                  <a:pt x="87510" y="904"/>
                </a:lnTo>
                <a:lnTo>
                  <a:pt x="74999" y="0"/>
                </a:lnTo>
                <a:close/>
              </a:path>
              <a:path w="116840" h="110490">
                <a:moveTo>
                  <a:pt x="86107" y="83770"/>
                </a:moveTo>
                <a:lnTo>
                  <a:pt x="85373" y="83770"/>
                </a:lnTo>
                <a:lnTo>
                  <a:pt x="77293" y="89417"/>
                </a:lnTo>
                <a:lnTo>
                  <a:pt x="69274" y="93271"/>
                </a:lnTo>
                <a:lnTo>
                  <a:pt x="60858" y="95477"/>
                </a:lnTo>
                <a:lnTo>
                  <a:pt x="51591" y="96180"/>
                </a:lnTo>
                <a:lnTo>
                  <a:pt x="95306" y="96180"/>
                </a:lnTo>
                <a:lnTo>
                  <a:pt x="97766" y="94629"/>
                </a:lnTo>
                <a:lnTo>
                  <a:pt x="86107" y="83770"/>
                </a:lnTo>
                <a:close/>
              </a:path>
              <a:path w="116840" h="110490">
                <a:moveTo>
                  <a:pt x="113974" y="13961"/>
                </a:moveTo>
                <a:lnTo>
                  <a:pt x="72980" y="13961"/>
                </a:lnTo>
                <a:lnTo>
                  <a:pt x="81453" y="14583"/>
                </a:lnTo>
                <a:lnTo>
                  <a:pt x="88574" y="16611"/>
                </a:lnTo>
                <a:lnTo>
                  <a:pt x="94784" y="20287"/>
                </a:lnTo>
                <a:lnTo>
                  <a:pt x="100520" y="25851"/>
                </a:lnTo>
                <a:lnTo>
                  <a:pt x="115667" y="16025"/>
                </a:lnTo>
                <a:lnTo>
                  <a:pt x="116401" y="16025"/>
                </a:lnTo>
                <a:lnTo>
                  <a:pt x="113974" y="1396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437687" y="306329"/>
            <a:ext cx="25400" cy="15240"/>
          </a:xfrm>
          <a:custGeom>
            <a:avLst/>
            <a:gdLst/>
            <a:ahLst/>
            <a:cxnLst/>
            <a:rect l="l" t="t" r="r" b="b"/>
            <a:pathLst>
              <a:path w="25400" h="15239">
                <a:moveTo>
                  <a:pt x="25165" y="0"/>
                </a:moveTo>
                <a:lnTo>
                  <a:pt x="4436" y="0"/>
                </a:lnTo>
                <a:lnTo>
                  <a:pt x="0" y="14994"/>
                </a:lnTo>
                <a:lnTo>
                  <a:pt x="20654" y="14994"/>
                </a:lnTo>
                <a:lnTo>
                  <a:pt x="2516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235196" y="306329"/>
            <a:ext cx="25400" cy="15240"/>
          </a:xfrm>
          <a:custGeom>
            <a:avLst/>
            <a:gdLst/>
            <a:ahLst/>
            <a:cxnLst/>
            <a:rect l="l" t="t" r="r" b="b"/>
            <a:pathLst>
              <a:path w="25400" h="15239">
                <a:moveTo>
                  <a:pt x="25100" y="0"/>
                </a:moveTo>
                <a:lnTo>
                  <a:pt x="4436" y="0"/>
                </a:lnTo>
                <a:lnTo>
                  <a:pt x="0" y="14994"/>
                </a:lnTo>
                <a:lnTo>
                  <a:pt x="20664" y="14994"/>
                </a:lnTo>
                <a:lnTo>
                  <a:pt x="251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79400" y="306329"/>
            <a:ext cx="25400" cy="15240"/>
          </a:xfrm>
          <a:custGeom>
            <a:avLst/>
            <a:gdLst/>
            <a:ahLst/>
            <a:cxnLst/>
            <a:rect l="l" t="t" r="r" b="b"/>
            <a:pathLst>
              <a:path w="25400" h="15239">
                <a:moveTo>
                  <a:pt x="25234" y="0"/>
                </a:moveTo>
                <a:lnTo>
                  <a:pt x="4436" y="0"/>
                </a:lnTo>
                <a:lnTo>
                  <a:pt x="0" y="14994"/>
                </a:lnTo>
                <a:lnTo>
                  <a:pt x="21352" y="14994"/>
                </a:lnTo>
                <a:lnTo>
                  <a:pt x="252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31292" y="306329"/>
            <a:ext cx="551180" cy="152400"/>
          </a:xfrm>
          <a:custGeom>
            <a:avLst/>
            <a:gdLst/>
            <a:ahLst/>
            <a:cxnLst/>
            <a:rect l="l" t="t" r="r" b="b"/>
            <a:pathLst>
              <a:path w="551180" h="152400">
                <a:moveTo>
                  <a:pt x="438541" y="0"/>
                </a:moveTo>
                <a:lnTo>
                  <a:pt x="40370" y="0"/>
                </a:lnTo>
                <a:lnTo>
                  <a:pt x="0" y="152031"/>
                </a:lnTo>
                <a:lnTo>
                  <a:pt x="158436" y="152031"/>
                </a:lnTo>
                <a:lnTo>
                  <a:pt x="168772" y="112730"/>
                </a:lnTo>
                <a:lnTo>
                  <a:pt x="75086" y="112730"/>
                </a:lnTo>
                <a:lnTo>
                  <a:pt x="80596" y="91528"/>
                </a:lnTo>
                <a:lnTo>
                  <a:pt x="174280" y="91528"/>
                </a:lnTo>
                <a:lnTo>
                  <a:pt x="183928" y="56362"/>
                </a:lnTo>
                <a:lnTo>
                  <a:pt x="90240" y="56362"/>
                </a:lnTo>
                <a:lnTo>
                  <a:pt x="95755" y="34646"/>
                </a:lnTo>
                <a:lnTo>
                  <a:pt x="429389" y="34646"/>
                </a:lnTo>
                <a:lnTo>
                  <a:pt x="438541" y="0"/>
                </a:lnTo>
                <a:close/>
              </a:path>
              <a:path w="551180" h="152400">
                <a:moveTo>
                  <a:pt x="309299" y="34646"/>
                </a:moveTo>
                <a:lnTo>
                  <a:pt x="244543" y="34646"/>
                </a:lnTo>
                <a:lnTo>
                  <a:pt x="212854" y="152031"/>
                </a:lnTo>
                <a:lnTo>
                  <a:pt x="278298" y="152031"/>
                </a:lnTo>
                <a:lnTo>
                  <a:pt x="309299" y="34646"/>
                </a:lnTo>
                <a:close/>
              </a:path>
              <a:path w="551180" h="152400">
                <a:moveTo>
                  <a:pt x="429389" y="34646"/>
                </a:moveTo>
                <a:lnTo>
                  <a:pt x="364406" y="34646"/>
                </a:lnTo>
                <a:lnTo>
                  <a:pt x="332717" y="152031"/>
                </a:lnTo>
                <a:lnTo>
                  <a:pt x="398160" y="152031"/>
                </a:lnTo>
                <a:lnTo>
                  <a:pt x="414005" y="91528"/>
                </a:lnTo>
                <a:lnTo>
                  <a:pt x="526093" y="91529"/>
                </a:lnTo>
                <a:lnTo>
                  <a:pt x="535586" y="56362"/>
                </a:lnTo>
                <a:lnTo>
                  <a:pt x="423653" y="56362"/>
                </a:lnTo>
                <a:lnTo>
                  <a:pt x="429389" y="34646"/>
                </a:lnTo>
                <a:close/>
              </a:path>
              <a:path w="551180" h="152400">
                <a:moveTo>
                  <a:pt x="526093" y="91529"/>
                </a:moveTo>
                <a:lnTo>
                  <a:pt x="460850" y="91529"/>
                </a:lnTo>
                <a:lnTo>
                  <a:pt x="445005" y="152031"/>
                </a:lnTo>
                <a:lnTo>
                  <a:pt x="509761" y="152031"/>
                </a:lnTo>
                <a:lnTo>
                  <a:pt x="526093" y="91529"/>
                </a:lnTo>
                <a:close/>
              </a:path>
              <a:path w="551180" h="152400">
                <a:moveTo>
                  <a:pt x="550800" y="0"/>
                </a:moveTo>
                <a:lnTo>
                  <a:pt x="485377" y="0"/>
                </a:lnTo>
                <a:lnTo>
                  <a:pt x="470489" y="56362"/>
                </a:lnTo>
                <a:lnTo>
                  <a:pt x="535586" y="56362"/>
                </a:lnTo>
                <a:lnTo>
                  <a:pt x="5508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1291" y="620268"/>
            <a:ext cx="11329416" cy="280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152400"/>
            <a:ext cx="11812905" cy="471170"/>
          </a:xfrm>
          <a:custGeom>
            <a:avLst/>
            <a:gdLst/>
            <a:ahLst/>
            <a:cxnLst/>
            <a:rect l="l" t="t" r="r" b="b"/>
            <a:pathLst>
              <a:path w="11812905" h="471170">
                <a:moveTo>
                  <a:pt x="0" y="470915"/>
                </a:moveTo>
                <a:lnTo>
                  <a:pt x="11812524" y="470915"/>
                </a:lnTo>
                <a:lnTo>
                  <a:pt x="11812524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1F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597408"/>
            <a:ext cx="250190" cy="167640"/>
          </a:xfrm>
          <a:custGeom>
            <a:avLst/>
            <a:gdLst/>
            <a:ahLst/>
            <a:cxnLst/>
            <a:rect l="l" t="t" r="r" b="b"/>
            <a:pathLst>
              <a:path w="250190" h="167640">
                <a:moveTo>
                  <a:pt x="0" y="167639"/>
                </a:moveTo>
                <a:lnTo>
                  <a:pt x="249936" y="167639"/>
                </a:lnTo>
                <a:lnTo>
                  <a:pt x="249936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1F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753088" y="597408"/>
            <a:ext cx="250190" cy="167640"/>
          </a:xfrm>
          <a:custGeom>
            <a:avLst/>
            <a:gdLst/>
            <a:ahLst/>
            <a:cxnLst/>
            <a:rect l="l" t="t" r="r" b="b"/>
            <a:pathLst>
              <a:path w="250190" h="167640">
                <a:moveTo>
                  <a:pt x="0" y="167639"/>
                </a:moveTo>
                <a:lnTo>
                  <a:pt x="249935" y="167639"/>
                </a:lnTo>
                <a:lnTo>
                  <a:pt x="249935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1F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36686" y="350801"/>
            <a:ext cx="127635" cy="109220"/>
          </a:xfrm>
          <a:custGeom>
            <a:avLst/>
            <a:gdLst/>
            <a:ahLst/>
            <a:cxnLst/>
            <a:rect l="l" t="t" r="r" b="b"/>
            <a:pathLst>
              <a:path w="127634" h="109220">
                <a:moveTo>
                  <a:pt x="40639" y="0"/>
                </a:moveTo>
                <a:lnTo>
                  <a:pt x="19975" y="0"/>
                </a:lnTo>
                <a:lnTo>
                  <a:pt x="2065" y="67741"/>
                </a:lnTo>
                <a:lnTo>
                  <a:pt x="1376" y="68775"/>
                </a:lnTo>
                <a:lnTo>
                  <a:pt x="0" y="74981"/>
                </a:lnTo>
                <a:lnTo>
                  <a:pt x="0" y="78601"/>
                </a:lnTo>
                <a:lnTo>
                  <a:pt x="2852" y="91003"/>
                </a:lnTo>
                <a:lnTo>
                  <a:pt x="10935" y="100643"/>
                </a:lnTo>
                <a:lnTo>
                  <a:pt x="23538" y="106888"/>
                </a:lnTo>
                <a:lnTo>
                  <a:pt x="39951" y="109110"/>
                </a:lnTo>
                <a:lnTo>
                  <a:pt x="52221" y="108254"/>
                </a:lnTo>
                <a:lnTo>
                  <a:pt x="63201" y="105749"/>
                </a:lnTo>
                <a:lnTo>
                  <a:pt x="72890" y="101693"/>
                </a:lnTo>
                <a:lnTo>
                  <a:pt x="81288" y="96182"/>
                </a:lnTo>
                <a:lnTo>
                  <a:pt x="101584" y="96182"/>
                </a:lnTo>
                <a:lnTo>
                  <a:pt x="101863" y="95148"/>
                </a:lnTo>
                <a:lnTo>
                  <a:pt x="46845" y="95148"/>
                </a:lnTo>
                <a:lnTo>
                  <a:pt x="36177" y="93839"/>
                </a:lnTo>
                <a:lnTo>
                  <a:pt x="28157" y="90106"/>
                </a:lnTo>
                <a:lnTo>
                  <a:pt x="23107" y="84240"/>
                </a:lnTo>
                <a:lnTo>
                  <a:pt x="21352" y="76532"/>
                </a:lnTo>
                <a:lnTo>
                  <a:pt x="21352" y="73429"/>
                </a:lnTo>
                <a:lnTo>
                  <a:pt x="22729" y="66189"/>
                </a:lnTo>
                <a:lnTo>
                  <a:pt x="40639" y="516"/>
                </a:lnTo>
                <a:lnTo>
                  <a:pt x="40639" y="0"/>
                </a:lnTo>
                <a:close/>
              </a:path>
              <a:path w="127634" h="109220">
                <a:moveTo>
                  <a:pt x="101584" y="96182"/>
                </a:moveTo>
                <a:lnTo>
                  <a:pt x="81288" y="96182"/>
                </a:lnTo>
                <a:lnTo>
                  <a:pt x="78573" y="106888"/>
                </a:lnTo>
                <a:lnTo>
                  <a:pt x="78534" y="107559"/>
                </a:lnTo>
                <a:lnTo>
                  <a:pt x="98509" y="107559"/>
                </a:lnTo>
                <a:lnTo>
                  <a:pt x="101584" y="96182"/>
                </a:lnTo>
                <a:close/>
              </a:path>
              <a:path w="127634" h="109220">
                <a:moveTo>
                  <a:pt x="127435" y="0"/>
                </a:moveTo>
                <a:lnTo>
                  <a:pt x="106083" y="0"/>
                </a:lnTo>
                <a:lnTo>
                  <a:pt x="88861" y="65673"/>
                </a:lnTo>
                <a:lnTo>
                  <a:pt x="79972" y="82059"/>
                </a:lnTo>
                <a:lnTo>
                  <a:pt x="67337" y="90882"/>
                </a:lnTo>
                <a:lnTo>
                  <a:pt x="54959" y="94469"/>
                </a:lnTo>
                <a:lnTo>
                  <a:pt x="46845" y="95148"/>
                </a:lnTo>
                <a:lnTo>
                  <a:pt x="101863" y="95148"/>
                </a:lnTo>
                <a:lnTo>
                  <a:pt x="127435" y="516"/>
                </a:lnTo>
                <a:lnTo>
                  <a:pt x="12743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82032" y="349769"/>
            <a:ext cx="116839" cy="108585"/>
          </a:xfrm>
          <a:custGeom>
            <a:avLst/>
            <a:gdLst/>
            <a:ahLst/>
            <a:cxnLst/>
            <a:rect l="l" t="t" r="r" b="b"/>
            <a:pathLst>
              <a:path w="116840" h="108584">
                <a:moveTo>
                  <a:pt x="49599" y="1032"/>
                </a:moveTo>
                <a:lnTo>
                  <a:pt x="28935" y="1032"/>
                </a:lnTo>
                <a:lnTo>
                  <a:pt x="697" y="108074"/>
                </a:lnTo>
                <a:lnTo>
                  <a:pt x="0" y="108591"/>
                </a:lnTo>
                <a:lnTo>
                  <a:pt x="21361" y="108591"/>
                </a:lnTo>
                <a:lnTo>
                  <a:pt x="38583" y="42916"/>
                </a:lnTo>
                <a:lnTo>
                  <a:pt x="43963" y="31193"/>
                </a:lnTo>
                <a:lnTo>
                  <a:pt x="53214" y="22039"/>
                </a:lnTo>
                <a:lnTo>
                  <a:pt x="65301" y="16086"/>
                </a:lnTo>
                <a:lnTo>
                  <a:pt x="79186" y="13961"/>
                </a:lnTo>
                <a:lnTo>
                  <a:pt x="111198" y="13961"/>
                </a:lnTo>
                <a:lnTo>
                  <a:pt x="111958" y="13438"/>
                </a:lnTo>
                <a:lnTo>
                  <a:pt x="46156" y="13438"/>
                </a:lnTo>
                <a:lnTo>
                  <a:pt x="48910" y="1548"/>
                </a:lnTo>
                <a:lnTo>
                  <a:pt x="49599" y="1032"/>
                </a:lnTo>
                <a:close/>
              </a:path>
              <a:path w="116840" h="108584">
                <a:moveTo>
                  <a:pt x="111198" y="13961"/>
                </a:moveTo>
                <a:lnTo>
                  <a:pt x="88182" y="13961"/>
                </a:lnTo>
                <a:lnTo>
                  <a:pt x="94332" y="16541"/>
                </a:lnTo>
                <a:lnTo>
                  <a:pt x="99198" y="21200"/>
                </a:lnTo>
                <a:lnTo>
                  <a:pt x="99932" y="21716"/>
                </a:lnTo>
                <a:lnTo>
                  <a:pt x="111198" y="13961"/>
                </a:lnTo>
                <a:close/>
              </a:path>
              <a:path w="116840" h="108584">
                <a:moveTo>
                  <a:pt x="85428" y="0"/>
                </a:moveTo>
                <a:lnTo>
                  <a:pt x="73852" y="864"/>
                </a:lnTo>
                <a:lnTo>
                  <a:pt x="63196" y="3424"/>
                </a:lnTo>
                <a:lnTo>
                  <a:pt x="53839" y="7631"/>
                </a:lnTo>
                <a:lnTo>
                  <a:pt x="46156" y="13438"/>
                </a:lnTo>
                <a:lnTo>
                  <a:pt x="111958" y="13438"/>
                </a:lnTo>
                <a:lnTo>
                  <a:pt x="116456" y="10342"/>
                </a:lnTo>
                <a:lnTo>
                  <a:pt x="116456" y="9819"/>
                </a:lnTo>
                <a:lnTo>
                  <a:pt x="110239" y="5448"/>
                </a:lnTo>
                <a:lnTo>
                  <a:pt x="103007" y="2388"/>
                </a:lnTo>
                <a:lnTo>
                  <a:pt x="94743" y="588"/>
                </a:lnTo>
                <a:lnTo>
                  <a:pt x="85428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96160" y="350801"/>
            <a:ext cx="127635" cy="107950"/>
          </a:xfrm>
          <a:custGeom>
            <a:avLst/>
            <a:gdLst/>
            <a:ahLst/>
            <a:cxnLst/>
            <a:rect l="l" t="t" r="r" b="b"/>
            <a:pathLst>
              <a:path w="127634" h="107950">
                <a:moveTo>
                  <a:pt x="127435" y="0"/>
                </a:moveTo>
                <a:lnTo>
                  <a:pt x="30312" y="0"/>
                </a:lnTo>
                <a:lnTo>
                  <a:pt x="26860" y="13961"/>
                </a:lnTo>
                <a:lnTo>
                  <a:pt x="97821" y="13961"/>
                </a:lnTo>
                <a:lnTo>
                  <a:pt x="3442" y="94631"/>
                </a:lnTo>
                <a:lnTo>
                  <a:pt x="0" y="107559"/>
                </a:lnTo>
                <a:lnTo>
                  <a:pt x="100575" y="107559"/>
                </a:lnTo>
                <a:lnTo>
                  <a:pt x="104017" y="93596"/>
                </a:lnTo>
                <a:lnTo>
                  <a:pt x="28935" y="93596"/>
                </a:lnTo>
                <a:lnTo>
                  <a:pt x="123304" y="13445"/>
                </a:lnTo>
                <a:lnTo>
                  <a:pt x="123993" y="13445"/>
                </a:lnTo>
                <a:lnTo>
                  <a:pt x="12743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01242" y="350802"/>
            <a:ext cx="50165" cy="107950"/>
          </a:xfrm>
          <a:custGeom>
            <a:avLst/>
            <a:gdLst/>
            <a:ahLst/>
            <a:cxnLst/>
            <a:rect l="l" t="t" r="r" b="b"/>
            <a:pathLst>
              <a:path w="50165" h="107950">
                <a:moveTo>
                  <a:pt x="49571" y="0"/>
                </a:moveTo>
                <a:lnTo>
                  <a:pt x="28916" y="0"/>
                </a:lnTo>
                <a:lnTo>
                  <a:pt x="0" y="107042"/>
                </a:lnTo>
                <a:lnTo>
                  <a:pt x="0" y="107559"/>
                </a:lnTo>
                <a:lnTo>
                  <a:pt x="20654" y="107559"/>
                </a:lnTo>
                <a:lnTo>
                  <a:pt x="49571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96132" y="306329"/>
            <a:ext cx="127635" cy="152400"/>
          </a:xfrm>
          <a:custGeom>
            <a:avLst/>
            <a:gdLst/>
            <a:ahLst/>
            <a:cxnLst/>
            <a:rect l="l" t="t" r="r" b="b"/>
            <a:pathLst>
              <a:path w="127635" h="152400">
                <a:moveTo>
                  <a:pt x="61729" y="0"/>
                </a:moveTo>
                <a:lnTo>
                  <a:pt x="41066" y="0"/>
                </a:lnTo>
                <a:lnTo>
                  <a:pt x="0" y="152031"/>
                </a:lnTo>
                <a:lnTo>
                  <a:pt x="21389" y="152031"/>
                </a:lnTo>
                <a:lnTo>
                  <a:pt x="38647" y="86357"/>
                </a:lnTo>
                <a:lnTo>
                  <a:pt x="47513" y="70052"/>
                </a:lnTo>
                <a:lnTo>
                  <a:pt x="60139" y="61408"/>
                </a:lnTo>
                <a:lnTo>
                  <a:pt x="72508" y="57999"/>
                </a:lnTo>
                <a:lnTo>
                  <a:pt x="80599" y="57401"/>
                </a:lnTo>
                <a:lnTo>
                  <a:pt x="120992" y="57401"/>
                </a:lnTo>
                <a:lnTo>
                  <a:pt x="119214" y="55330"/>
                </a:lnTo>
                <a:lnTo>
                  <a:pt x="46909" y="55330"/>
                </a:lnTo>
                <a:lnTo>
                  <a:pt x="61729" y="0"/>
                </a:lnTo>
                <a:close/>
              </a:path>
              <a:path w="127635" h="152400">
                <a:moveTo>
                  <a:pt x="120992" y="57401"/>
                </a:moveTo>
                <a:lnTo>
                  <a:pt x="80599" y="57401"/>
                </a:lnTo>
                <a:lnTo>
                  <a:pt x="91172" y="58637"/>
                </a:lnTo>
                <a:lnTo>
                  <a:pt x="98948" y="62249"/>
                </a:lnTo>
                <a:lnTo>
                  <a:pt x="103746" y="68090"/>
                </a:lnTo>
                <a:lnTo>
                  <a:pt x="105385" y="76014"/>
                </a:lnTo>
                <a:lnTo>
                  <a:pt x="105385" y="82221"/>
                </a:lnTo>
                <a:lnTo>
                  <a:pt x="104008" y="85840"/>
                </a:lnTo>
                <a:lnTo>
                  <a:pt x="86842" y="152031"/>
                </a:lnTo>
                <a:lnTo>
                  <a:pt x="107496" y="152031"/>
                </a:lnTo>
                <a:lnTo>
                  <a:pt x="125397" y="84285"/>
                </a:lnTo>
                <a:lnTo>
                  <a:pt x="126774" y="80666"/>
                </a:lnTo>
                <a:lnTo>
                  <a:pt x="127509" y="77570"/>
                </a:lnTo>
                <a:lnTo>
                  <a:pt x="127509" y="73943"/>
                </a:lnTo>
                <a:lnTo>
                  <a:pt x="124547" y="61542"/>
                </a:lnTo>
                <a:lnTo>
                  <a:pt x="120992" y="57401"/>
                </a:lnTo>
                <a:close/>
              </a:path>
              <a:path w="127635" h="152400">
                <a:moveTo>
                  <a:pt x="87484" y="43440"/>
                </a:moveTo>
                <a:lnTo>
                  <a:pt x="75348" y="44207"/>
                </a:lnTo>
                <a:lnTo>
                  <a:pt x="64615" y="46477"/>
                </a:lnTo>
                <a:lnTo>
                  <a:pt x="55172" y="50201"/>
                </a:lnTo>
                <a:lnTo>
                  <a:pt x="46909" y="55330"/>
                </a:lnTo>
                <a:lnTo>
                  <a:pt x="119214" y="55330"/>
                </a:lnTo>
                <a:lnTo>
                  <a:pt x="116275" y="51905"/>
                </a:lnTo>
                <a:lnTo>
                  <a:pt x="103614" y="45661"/>
                </a:lnTo>
                <a:lnTo>
                  <a:pt x="87484" y="4344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70826" y="349770"/>
            <a:ext cx="116839" cy="110489"/>
          </a:xfrm>
          <a:custGeom>
            <a:avLst/>
            <a:gdLst/>
            <a:ahLst/>
            <a:cxnLst/>
            <a:rect l="l" t="t" r="r" b="b"/>
            <a:pathLst>
              <a:path w="116840" h="110490">
                <a:moveTo>
                  <a:pt x="74999" y="0"/>
                </a:moveTo>
                <a:lnTo>
                  <a:pt x="27425" y="14411"/>
                </a:lnTo>
                <a:lnTo>
                  <a:pt x="2019" y="54811"/>
                </a:lnTo>
                <a:lnTo>
                  <a:pt x="0" y="67221"/>
                </a:lnTo>
                <a:lnTo>
                  <a:pt x="0" y="71358"/>
                </a:lnTo>
                <a:lnTo>
                  <a:pt x="3495" y="87454"/>
                </a:lnTo>
                <a:lnTo>
                  <a:pt x="13505" y="99671"/>
                </a:lnTo>
                <a:lnTo>
                  <a:pt x="29316" y="107428"/>
                </a:lnTo>
                <a:lnTo>
                  <a:pt x="50214" y="110142"/>
                </a:lnTo>
                <a:lnTo>
                  <a:pt x="63363" y="109100"/>
                </a:lnTo>
                <a:lnTo>
                  <a:pt x="75814" y="106070"/>
                </a:lnTo>
                <a:lnTo>
                  <a:pt x="87354" y="101198"/>
                </a:lnTo>
                <a:lnTo>
                  <a:pt x="95306" y="96180"/>
                </a:lnTo>
                <a:lnTo>
                  <a:pt x="51591" y="96180"/>
                </a:lnTo>
                <a:lnTo>
                  <a:pt x="40367" y="94839"/>
                </a:lnTo>
                <a:lnTo>
                  <a:pt x="30442" y="90492"/>
                </a:lnTo>
                <a:lnTo>
                  <a:pt x="23358" y="82654"/>
                </a:lnTo>
                <a:lnTo>
                  <a:pt x="20654" y="70842"/>
                </a:lnTo>
                <a:lnTo>
                  <a:pt x="20654" y="65153"/>
                </a:lnTo>
                <a:lnTo>
                  <a:pt x="22031" y="60499"/>
                </a:lnTo>
                <a:lnTo>
                  <a:pt x="23408" y="54811"/>
                </a:lnTo>
                <a:lnTo>
                  <a:pt x="48272" y="19851"/>
                </a:lnTo>
                <a:lnTo>
                  <a:pt x="72980" y="13961"/>
                </a:lnTo>
                <a:lnTo>
                  <a:pt x="113974" y="13961"/>
                </a:lnTo>
                <a:lnTo>
                  <a:pt x="107815" y="8723"/>
                </a:lnTo>
                <a:lnTo>
                  <a:pt x="98316" y="3747"/>
                </a:lnTo>
                <a:lnTo>
                  <a:pt x="87510" y="904"/>
                </a:lnTo>
                <a:lnTo>
                  <a:pt x="74999" y="0"/>
                </a:lnTo>
                <a:close/>
              </a:path>
              <a:path w="116840" h="110490">
                <a:moveTo>
                  <a:pt x="86107" y="83770"/>
                </a:moveTo>
                <a:lnTo>
                  <a:pt x="85373" y="83770"/>
                </a:lnTo>
                <a:lnTo>
                  <a:pt x="77293" y="89417"/>
                </a:lnTo>
                <a:lnTo>
                  <a:pt x="69274" y="93271"/>
                </a:lnTo>
                <a:lnTo>
                  <a:pt x="60858" y="95477"/>
                </a:lnTo>
                <a:lnTo>
                  <a:pt x="51591" y="96180"/>
                </a:lnTo>
                <a:lnTo>
                  <a:pt x="95306" y="96180"/>
                </a:lnTo>
                <a:lnTo>
                  <a:pt x="97766" y="94629"/>
                </a:lnTo>
                <a:lnTo>
                  <a:pt x="86107" y="83770"/>
                </a:lnTo>
                <a:close/>
              </a:path>
              <a:path w="116840" h="110490">
                <a:moveTo>
                  <a:pt x="113974" y="13961"/>
                </a:moveTo>
                <a:lnTo>
                  <a:pt x="72980" y="13961"/>
                </a:lnTo>
                <a:lnTo>
                  <a:pt x="81453" y="14583"/>
                </a:lnTo>
                <a:lnTo>
                  <a:pt x="88574" y="16611"/>
                </a:lnTo>
                <a:lnTo>
                  <a:pt x="94784" y="20287"/>
                </a:lnTo>
                <a:lnTo>
                  <a:pt x="100520" y="25851"/>
                </a:lnTo>
                <a:lnTo>
                  <a:pt x="115667" y="16025"/>
                </a:lnTo>
                <a:lnTo>
                  <a:pt x="116401" y="16025"/>
                </a:lnTo>
                <a:lnTo>
                  <a:pt x="113974" y="1396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437687" y="306329"/>
            <a:ext cx="25400" cy="15240"/>
          </a:xfrm>
          <a:custGeom>
            <a:avLst/>
            <a:gdLst/>
            <a:ahLst/>
            <a:cxnLst/>
            <a:rect l="l" t="t" r="r" b="b"/>
            <a:pathLst>
              <a:path w="25400" h="15239">
                <a:moveTo>
                  <a:pt x="25165" y="0"/>
                </a:moveTo>
                <a:lnTo>
                  <a:pt x="4436" y="0"/>
                </a:lnTo>
                <a:lnTo>
                  <a:pt x="0" y="14994"/>
                </a:lnTo>
                <a:lnTo>
                  <a:pt x="20654" y="14994"/>
                </a:lnTo>
                <a:lnTo>
                  <a:pt x="2516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235196" y="306329"/>
            <a:ext cx="25400" cy="15240"/>
          </a:xfrm>
          <a:custGeom>
            <a:avLst/>
            <a:gdLst/>
            <a:ahLst/>
            <a:cxnLst/>
            <a:rect l="l" t="t" r="r" b="b"/>
            <a:pathLst>
              <a:path w="25400" h="15239">
                <a:moveTo>
                  <a:pt x="25100" y="0"/>
                </a:moveTo>
                <a:lnTo>
                  <a:pt x="4436" y="0"/>
                </a:lnTo>
                <a:lnTo>
                  <a:pt x="0" y="14994"/>
                </a:lnTo>
                <a:lnTo>
                  <a:pt x="20664" y="14994"/>
                </a:lnTo>
                <a:lnTo>
                  <a:pt x="251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79400" y="306329"/>
            <a:ext cx="25400" cy="15240"/>
          </a:xfrm>
          <a:custGeom>
            <a:avLst/>
            <a:gdLst/>
            <a:ahLst/>
            <a:cxnLst/>
            <a:rect l="l" t="t" r="r" b="b"/>
            <a:pathLst>
              <a:path w="25400" h="15239">
                <a:moveTo>
                  <a:pt x="25234" y="0"/>
                </a:moveTo>
                <a:lnTo>
                  <a:pt x="4436" y="0"/>
                </a:lnTo>
                <a:lnTo>
                  <a:pt x="0" y="14994"/>
                </a:lnTo>
                <a:lnTo>
                  <a:pt x="21352" y="14994"/>
                </a:lnTo>
                <a:lnTo>
                  <a:pt x="252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31292" y="306329"/>
            <a:ext cx="551180" cy="152400"/>
          </a:xfrm>
          <a:custGeom>
            <a:avLst/>
            <a:gdLst/>
            <a:ahLst/>
            <a:cxnLst/>
            <a:rect l="l" t="t" r="r" b="b"/>
            <a:pathLst>
              <a:path w="551180" h="152400">
                <a:moveTo>
                  <a:pt x="438541" y="0"/>
                </a:moveTo>
                <a:lnTo>
                  <a:pt x="40370" y="0"/>
                </a:lnTo>
                <a:lnTo>
                  <a:pt x="0" y="152031"/>
                </a:lnTo>
                <a:lnTo>
                  <a:pt x="158436" y="152031"/>
                </a:lnTo>
                <a:lnTo>
                  <a:pt x="168772" y="112730"/>
                </a:lnTo>
                <a:lnTo>
                  <a:pt x="75086" y="112730"/>
                </a:lnTo>
                <a:lnTo>
                  <a:pt x="80596" y="91528"/>
                </a:lnTo>
                <a:lnTo>
                  <a:pt x="174280" y="91528"/>
                </a:lnTo>
                <a:lnTo>
                  <a:pt x="183928" y="56362"/>
                </a:lnTo>
                <a:lnTo>
                  <a:pt x="90240" y="56362"/>
                </a:lnTo>
                <a:lnTo>
                  <a:pt x="95755" y="34646"/>
                </a:lnTo>
                <a:lnTo>
                  <a:pt x="429389" y="34646"/>
                </a:lnTo>
                <a:lnTo>
                  <a:pt x="438541" y="0"/>
                </a:lnTo>
                <a:close/>
              </a:path>
              <a:path w="551180" h="152400">
                <a:moveTo>
                  <a:pt x="309299" y="34646"/>
                </a:moveTo>
                <a:lnTo>
                  <a:pt x="244543" y="34646"/>
                </a:lnTo>
                <a:lnTo>
                  <a:pt x="212854" y="152031"/>
                </a:lnTo>
                <a:lnTo>
                  <a:pt x="278298" y="152031"/>
                </a:lnTo>
                <a:lnTo>
                  <a:pt x="309299" y="34646"/>
                </a:lnTo>
                <a:close/>
              </a:path>
              <a:path w="551180" h="152400">
                <a:moveTo>
                  <a:pt x="429389" y="34646"/>
                </a:moveTo>
                <a:lnTo>
                  <a:pt x="364406" y="34646"/>
                </a:lnTo>
                <a:lnTo>
                  <a:pt x="332717" y="152031"/>
                </a:lnTo>
                <a:lnTo>
                  <a:pt x="398160" y="152031"/>
                </a:lnTo>
                <a:lnTo>
                  <a:pt x="414005" y="91528"/>
                </a:lnTo>
                <a:lnTo>
                  <a:pt x="526093" y="91529"/>
                </a:lnTo>
                <a:lnTo>
                  <a:pt x="535586" y="56362"/>
                </a:lnTo>
                <a:lnTo>
                  <a:pt x="423653" y="56362"/>
                </a:lnTo>
                <a:lnTo>
                  <a:pt x="429389" y="34646"/>
                </a:lnTo>
                <a:close/>
              </a:path>
              <a:path w="551180" h="152400">
                <a:moveTo>
                  <a:pt x="526093" y="91529"/>
                </a:moveTo>
                <a:lnTo>
                  <a:pt x="460850" y="91529"/>
                </a:lnTo>
                <a:lnTo>
                  <a:pt x="445005" y="152031"/>
                </a:lnTo>
                <a:lnTo>
                  <a:pt x="509761" y="152031"/>
                </a:lnTo>
                <a:lnTo>
                  <a:pt x="526093" y="91529"/>
                </a:lnTo>
                <a:close/>
              </a:path>
              <a:path w="551180" h="152400">
                <a:moveTo>
                  <a:pt x="550800" y="0"/>
                </a:moveTo>
                <a:lnTo>
                  <a:pt x="485377" y="0"/>
                </a:lnTo>
                <a:lnTo>
                  <a:pt x="470489" y="56362"/>
                </a:lnTo>
                <a:lnTo>
                  <a:pt x="535586" y="56362"/>
                </a:lnTo>
                <a:lnTo>
                  <a:pt x="5508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067" y="1068832"/>
            <a:ext cx="11065865" cy="496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69558" y="2076539"/>
            <a:ext cx="4891405" cy="375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53725" y="6486716"/>
            <a:ext cx="4781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98402" y="6486716"/>
            <a:ext cx="163829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32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3.png"/><Relationship Id="rId7" Type="http://schemas.openxmlformats.org/officeDocument/2006/relationships/image" Target="../media/image15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33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Relationship Id="rId9" Type="http://schemas.openxmlformats.org/officeDocument/2006/relationships/image" Target="../media/image3.png"/><Relationship Id="rId10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jp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4" Type="http://schemas.openxmlformats.org/officeDocument/2006/relationships/hyperlink" Target="http://www.barrelfish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jp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54.jpg"/><Relationship Id="rId14" Type="http://schemas.openxmlformats.org/officeDocument/2006/relationships/image" Target="../media/image65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9.png"/><Relationship Id="rId17" Type="http://schemas.openxmlformats.org/officeDocument/2006/relationships/image" Target="../media/image62.png"/><Relationship Id="rId18" Type="http://schemas.openxmlformats.org/officeDocument/2006/relationships/image" Target="../media/image70.png"/><Relationship Id="rId19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54.jpg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54.jpg"/><Relationship Id="rId14" Type="http://schemas.openxmlformats.org/officeDocument/2006/relationships/image" Target="../media/image74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20" Type="http://schemas.openxmlformats.org/officeDocument/2006/relationships/image" Target="../media/image79.png"/><Relationship Id="rId10" Type="http://schemas.openxmlformats.org/officeDocument/2006/relationships/image" Target="../media/image54.jpg"/><Relationship Id="rId11" Type="http://schemas.openxmlformats.org/officeDocument/2006/relationships/image" Target="../media/image75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9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8.png"/><Relationship Id="rId1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291" y="3429000"/>
            <a:ext cx="11329670" cy="3259867"/>
          </a:xfrm>
          <a:prstGeom prst="rect">
            <a:avLst/>
          </a:prstGeom>
          <a:solidFill>
            <a:srgbClr val="1F4079"/>
          </a:solidFill>
        </p:spPr>
        <p:txBody>
          <a:bodyPr vert="horz" wrap="square" lIns="0" tIns="6096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48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Decoupling Cores, Kernels and Operating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Gerd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Zellweger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Simon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Gerber,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Kornilios Kourtis,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Timothy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Roscoe</a:t>
            </a:r>
            <a:endParaRPr sz="1800" dirty="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Group, ETH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Zürich</a:t>
            </a:r>
            <a:endParaRPr lang="en-US" sz="18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00"/>
              </a:spcBef>
            </a:pP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00"/>
              </a:spcBef>
            </a:pPr>
            <a:endParaRPr lang="en-US" sz="18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00"/>
              </a:spcBef>
            </a:pP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7395"/>
            <a:ext cx="8969375" cy="235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Harder than booting 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</a:p>
          <a:p>
            <a:pPr marL="640080" lvl="1" indent="-264795">
              <a:lnSpc>
                <a:spcPct val="100000"/>
              </a:lnSpc>
              <a:spcBef>
                <a:spcPts val="40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deal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per-core </a:t>
            </a:r>
            <a:r>
              <a:rPr sz="1800" dirty="0">
                <a:latin typeface="Arial"/>
                <a:cs typeface="Arial"/>
              </a:rPr>
              <a:t>state: </a:t>
            </a:r>
            <a:r>
              <a:rPr sz="1800" spc="-5" dirty="0">
                <a:latin typeface="Arial"/>
                <a:cs typeface="Arial"/>
              </a:rPr>
              <a:t>Scheduler queues, memory pools,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page-tables…</a:t>
            </a:r>
            <a:endParaRPr sz="18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9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40" dirty="0">
                <a:latin typeface="Arial"/>
                <a:cs typeface="Arial"/>
              </a:rPr>
              <a:t>Takes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(and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energy)</a:t>
            </a:r>
            <a:endParaRPr sz="1800" dirty="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84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spc="-15" dirty="0">
                <a:latin typeface="Arial"/>
                <a:cs typeface="Arial"/>
              </a:rPr>
              <a:t>However, </a:t>
            </a:r>
            <a:r>
              <a:rPr sz="2000" dirty="0">
                <a:latin typeface="Arial"/>
                <a:cs typeface="Arial"/>
              </a:rPr>
              <a:t>we want to remove the core as fast as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</a:t>
            </a: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General approach (cf. Chameleon </a:t>
            </a:r>
            <a:r>
              <a:rPr sz="2000" spc="-5" dirty="0">
                <a:latin typeface="Arial"/>
                <a:cs typeface="Arial"/>
              </a:rPr>
              <a:t>[ASPLOS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’12])</a:t>
            </a:r>
          </a:p>
          <a:p>
            <a:pPr marL="640080" lvl="1" indent="-264795">
              <a:lnSpc>
                <a:spcPct val="100000"/>
              </a:lnSpc>
              <a:spcBef>
                <a:spcPts val="400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dirty="0">
                <a:latin typeface="Arial"/>
                <a:cs typeface="Arial"/>
              </a:rPr>
              <a:t>Get state </a:t>
            </a:r>
            <a:r>
              <a:rPr sz="1800" spc="-5" dirty="0">
                <a:latin typeface="Arial"/>
                <a:cs typeface="Arial"/>
              </a:rPr>
              <a:t>out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15" dirty="0">
                <a:latin typeface="Arial"/>
                <a:cs typeface="Arial"/>
              </a:rPr>
              <a:t>way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quickly</a:t>
            </a:r>
            <a:endParaRPr sz="18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5" dirty="0">
                <a:latin typeface="Arial"/>
                <a:cs typeface="Arial"/>
              </a:rPr>
              <a:t>Dismantle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20" dirty="0">
                <a:latin typeface="Arial"/>
                <a:cs typeface="Arial"/>
              </a:rPr>
              <a:t>later, </a:t>
            </a:r>
            <a:r>
              <a:rPr sz="1800" spc="-5" dirty="0">
                <a:latin typeface="Arial"/>
                <a:cs typeface="Arial"/>
              </a:rPr>
              <a:t>lazily </a:t>
            </a:r>
            <a:r>
              <a:rPr sz="1800" dirty="0">
                <a:latin typeface="Arial"/>
                <a:cs typeface="Arial"/>
              </a:rPr>
              <a:t>(if </a:t>
            </a:r>
            <a:r>
              <a:rPr sz="1800" spc="-10" dirty="0">
                <a:latin typeface="Arial"/>
                <a:cs typeface="Arial"/>
              </a:rPr>
              <a:t>needed)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910"/>
              </a:lnSpc>
            </a:pPr>
            <a:r>
              <a:rPr dirty="0"/>
              <a:t>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Shutting down a</a:t>
            </a:r>
            <a:r>
              <a:rPr sz="2800" spc="-45" dirty="0"/>
              <a:t> </a:t>
            </a:r>
            <a:r>
              <a:rPr sz="2800" dirty="0"/>
              <a:t>core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36410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Shutting down a</a:t>
            </a:r>
            <a:r>
              <a:rPr sz="2800" spc="-45" dirty="0"/>
              <a:t> </a:t>
            </a:r>
            <a:r>
              <a:rPr sz="2800" dirty="0"/>
              <a:t>core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76072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2267" y="4596384"/>
            <a:ext cx="841247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316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848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44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316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44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2848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316" y="46823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2235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8432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9479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013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9479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013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4120" y="4453128"/>
            <a:ext cx="2529839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0316" y="4599432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364" y="4556213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1023" y="4480559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1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1" y="0"/>
                </a:lnTo>
                <a:lnTo>
                  <a:pt x="0" y="75691"/>
                </a:lnTo>
                <a:lnTo>
                  <a:pt x="2359660" y="75691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1364" y="4480559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1"/>
                </a:moveTo>
                <a:lnTo>
                  <a:pt x="75691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60" y="617219"/>
                </a:lnTo>
                <a:lnTo>
                  <a:pt x="0" y="617219"/>
                </a:lnTo>
                <a:lnTo>
                  <a:pt x="0" y="75691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1"/>
                </a:moveTo>
                <a:lnTo>
                  <a:pt x="2359660" y="75691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1023" y="455625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023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2352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268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1325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268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8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1325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268" y="3951478"/>
            <a:ext cx="236156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99804" y="4450079"/>
            <a:ext cx="2531363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07523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4226" y="4565521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508105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047" y="447751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6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47047" y="446200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7047" y="447751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6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08105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147047" y="4682617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13759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33088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61003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22060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61003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22060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94120" y="3721608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13447" y="3867911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41364" y="382488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02420" y="374904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41364" y="374904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02420" y="382485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99804" y="3726179"/>
            <a:ext cx="2529840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17607" y="3872484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47047" y="3829265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59" y="541566"/>
                </a:lnTo>
                <a:lnTo>
                  <a:pt x="2359659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506707" y="3753611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2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7047" y="37536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59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47047" y="3753611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59" y="617219"/>
                </a:lnTo>
                <a:lnTo>
                  <a:pt x="0" y="617219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47047" y="396240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59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506707" y="3829303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147047" y="4166617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6072" y="3159251"/>
            <a:ext cx="252984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9176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3316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60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95548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2435352" y="0"/>
                </a:moveTo>
                <a:lnTo>
                  <a:pt x="63131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3316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60" h="515620">
                <a:moveTo>
                  <a:pt x="0" y="63118"/>
                </a:moveTo>
                <a:lnTo>
                  <a:pt x="63131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95548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3316" y="3332734"/>
            <a:ext cx="23723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410711" y="3162300"/>
            <a:ext cx="252374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23359" y="3249167"/>
            <a:ext cx="1234439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57955" y="325287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24092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2429256" y="0"/>
                </a:moveTo>
                <a:lnTo>
                  <a:pt x="63119" y="0"/>
                </a:lnTo>
                <a:lnTo>
                  <a:pt x="0" y="63118"/>
                </a:lnTo>
                <a:lnTo>
                  <a:pt x="2366137" y="63118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7955" y="318973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10" h="515620">
                <a:moveTo>
                  <a:pt x="0" y="63118"/>
                </a:moveTo>
                <a:lnTo>
                  <a:pt x="63119" y="0"/>
                </a:lnTo>
                <a:lnTo>
                  <a:pt x="2429256" y="0"/>
                </a:lnTo>
                <a:lnTo>
                  <a:pt x="2429256" y="451992"/>
                </a:lnTo>
                <a:lnTo>
                  <a:pt x="2366137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0" y="63118"/>
                </a:moveTo>
                <a:lnTo>
                  <a:pt x="2366137" y="63118"/>
                </a:lnTo>
                <a:lnTo>
                  <a:pt x="242925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24092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94120" y="3159251"/>
            <a:ext cx="2529839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09816" y="3247644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41364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13596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41364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41364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8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41364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13596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092183" y="3171444"/>
            <a:ext cx="2522220" cy="609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703307" y="3259835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39428" y="3262007"/>
            <a:ext cx="2364740" cy="452120"/>
          </a:xfrm>
          <a:custGeom>
            <a:avLst/>
            <a:gdLst/>
            <a:ahLst/>
            <a:cxnLst/>
            <a:rect l="l" t="t" r="r" b="b"/>
            <a:pathLst>
              <a:path w="2364740" h="452120">
                <a:moveTo>
                  <a:pt x="0" y="451980"/>
                </a:moveTo>
                <a:lnTo>
                  <a:pt x="2364612" y="451980"/>
                </a:lnTo>
                <a:lnTo>
                  <a:pt x="236461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504041" y="3198876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8" y="451993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39428" y="3198876"/>
            <a:ext cx="2428240" cy="63500"/>
          </a:xfrm>
          <a:custGeom>
            <a:avLst/>
            <a:gdLst/>
            <a:ahLst/>
            <a:cxnLst/>
            <a:rect l="l" t="t" r="r" b="b"/>
            <a:pathLst>
              <a:path w="2428240" h="63500">
                <a:moveTo>
                  <a:pt x="2427731" y="0"/>
                </a:moveTo>
                <a:lnTo>
                  <a:pt x="63119" y="0"/>
                </a:lnTo>
                <a:lnTo>
                  <a:pt x="0" y="63119"/>
                </a:lnTo>
                <a:lnTo>
                  <a:pt x="2364613" y="63119"/>
                </a:lnTo>
                <a:lnTo>
                  <a:pt x="2427731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39428" y="3198876"/>
            <a:ext cx="2428240" cy="515620"/>
          </a:xfrm>
          <a:custGeom>
            <a:avLst/>
            <a:gdLst/>
            <a:ahLst/>
            <a:cxnLst/>
            <a:rect l="l" t="t" r="r" b="b"/>
            <a:pathLst>
              <a:path w="2428240" h="515620">
                <a:moveTo>
                  <a:pt x="0" y="63119"/>
                </a:moveTo>
                <a:lnTo>
                  <a:pt x="63119" y="0"/>
                </a:lnTo>
                <a:lnTo>
                  <a:pt x="2427731" y="0"/>
                </a:lnTo>
                <a:lnTo>
                  <a:pt x="2427731" y="451993"/>
                </a:lnTo>
                <a:lnTo>
                  <a:pt x="2364613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39428" y="3198876"/>
            <a:ext cx="2428240" cy="63500"/>
          </a:xfrm>
          <a:custGeom>
            <a:avLst/>
            <a:gdLst/>
            <a:ahLst/>
            <a:cxnLst/>
            <a:rect l="l" t="t" r="r" b="b"/>
            <a:pathLst>
              <a:path w="2428240" h="63500">
                <a:moveTo>
                  <a:pt x="0" y="63119"/>
                </a:moveTo>
                <a:lnTo>
                  <a:pt x="2364613" y="63119"/>
                </a:lnTo>
                <a:lnTo>
                  <a:pt x="2427731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504041" y="3261995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9139428" y="3345815"/>
            <a:ext cx="236474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85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7302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63752" y="2552700"/>
            <a:ext cx="1473708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026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81325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026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9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9"/>
                </a:moveTo>
                <a:lnTo>
                  <a:pt x="2361057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981325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2026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410711" y="2400300"/>
            <a:ext cx="5413247" cy="7132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41620" y="2546604"/>
            <a:ext cx="1473707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57955" y="2503563"/>
            <a:ext cx="5243195" cy="542925"/>
          </a:xfrm>
          <a:custGeom>
            <a:avLst/>
            <a:gdLst/>
            <a:ahLst/>
            <a:cxnLst/>
            <a:rect l="l" t="t" r="r" b="b"/>
            <a:pathLst>
              <a:path w="5243195" h="542925">
                <a:moveTo>
                  <a:pt x="0" y="542912"/>
                </a:moveTo>
                <a:lnTo>
                  <a:pt x="5242940" y="542912"/>
                </a:lnTo>
                <a:lnTo>
                  <a:pt x="5242940" y="0"/>
                </a:lnTo>
                <a:lnTo>
                  <a:pt x="0" y="0"/>
                </a:lnTo>
                <a:lnTo>
                  <a:pt x="0" y="542912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00896" y="24277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5318760" y="0"/>
                </a:moveTo>
                <a:lnTo>
                  <a:pt x="75819" y="0"/>
                </a:lnTo>
                <a:lnTo>
                  <a:pt x="0" y="75818"/>
                </a:lnTo>
                <a:lnTo>
                  <a:pt x="5242941" y="75818"/>
                </a:lnTo>
                <a:lnTo>
                  <a:pt x="5318760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57955" y="2427732"/>
            <a:ext cx="5318760" cy="619125"/>
          </a:xfrm>
          <a:custGeom>
            <a:avLst/>
            <a:gdLst/>
            <a:ahLst/>
            <a:cxnLst/>
            <a:rect l="l" t="t" r="r" b="b"/>
            <a:pathLst>
              <a:path w="5318759" h="619125">
                <a:moveTo>
                  <a:pt x="0" y="75818"/>
                </a:moveTo>
                <a:lnTo>
                  <a:pt x="75819" y="0"/>
                </a:lnTo>
                <a:lnTo>
                  <a:pt x="5318760" y="0"/>
                </a:lnTo>
                <a:lnTo>
                  <a:pt x="5318760" y="542925"/>
                </a:lnTo>
                <a:lnTo>
                  <a:pt x="5242941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0" y="75818"/>
                </a:moveTo>
                <a:lnTo>
                  <a:pt x="5242941" y="75818"/>
                </a:lnTo>
                <a:lnTo>
                  <a:pt x="5318760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00896" y="25035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457955" y="2632583"/>
            <a:ext cx="5255895" cy="246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  <a:tabLst>
                <a:tab pos="2886075" algn="l"/>
              </a:tabLst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	OSNode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8797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	Kernel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  <a:spcBef>
                <a:spcPts val="1530"/>
              </a:spcBef>
              <a:tabLst>
                <a:tab pos="28816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CPU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09218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582911" y="2552700"/>
            <a:ext cx="1473707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13942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500484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13942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13942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13942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500484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913942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36410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Shutting down a</a:t>
            </a:r>
            <a:r>
              <a:rPr sz="2800" spc="-45" dirty="0"/>
              <a:t> </a:t>
            </a:r>
            <a:r>
              <a:rPr sz="2800" dirty="0"/>
              <a:t>core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76072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2267" y="4596384"/>
            <a:ext cx="841247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316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848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44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316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44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2848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316" y="46823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2235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8432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9479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013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9479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013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4120" y="4453128"/>
            <a:ext cx="2529839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0316" y="4599432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364" y="4556213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1023" y="4480559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1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1" y="0"/>
                </a:lnTo>
                <a:lnTo>
                  <a:pt x="0" y="75691"/>
                </a:lnTo>
                <a:lnTo>
                  <a:pt x="2359660" y="75691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1364" y="4480559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1"/>
                </a:moveTo>
                <a:lnTo>
                  <a:pt x="75691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60" y="617219"/>
                </a:lnTo>
                <a:lnTo>
                  <a:pt x="0" y="617219"/>
                </a:lnTo>
                <a:lnTo>
                  <a:pt x="0" y="75691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1"/>
                </a:moveTo>
                <a:lnTo>
                  <a:pt x="2359660" y="75691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1023" y="455625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023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2352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268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1325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268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8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1325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268" y="3951478"/>
            <a:ext cx="236156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13759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33088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1003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2060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1003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2060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4120" y="3721608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3447" y="3867911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41364" y="382488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02420" y="374904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1364" y="374904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02420" y="382485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6072" y="3159251"/>
            <a:ext cx="252984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176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316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60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5548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2435352" y="0"/>
                </a:moveTo>
                <a:lnTo>
                  <a:pt x="63131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3316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60" h="515620">
                <a:moveTo>
                  <a:pt x="0" y="63118"/>
                </a:moveTo>
                <a:lnTo>
                  <a:pt x="63131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5548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3316" y="3332734"/>
            <a:ext cx="23723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10711" y="3162300"/>
            <a:ext cx="252374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23359" y="3249167"/>
            <a:ext cx="1234439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7955" y="325287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24092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2429256" y="0"/>
                </a:moveTo>
                <a:lnTo>
                  <a:pt x="63119" y="0"/>
                </a:lnTo>
                <a:lnTo>
                  <a:pt x="0" y="63118"/>
                </a:lnTo>
                <a:lnTo>
                  <a:pt x="2366137" y="63118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7955" y="318973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10" h="515620">
                <a:moveTo>
                  <a:pt x="0" y="63118"/>
                </a:moveTo>
                <a:lnTo>
                  <a:pt x="63119" y="0"/>
                </a:lnTo>
                <a:lnTo>
                  <a:pt x="2429256" y="0"/>
                </a:lnTo>
                <a:lnTo>
                  <a:pt x="2429256" y="451992"/>
                </a:lnTo>
                <a:lnTo>
                  <a:pt x="2366137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0" y="63118"/>
                </a:moveTo>
                <a:lnTo>
                  <a:pt x="2366137" y="63118"/>
                </a:lnTo>
                <a:lnTo>
                  <a:pt x="242925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24092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94120" y="3159251"/>
            <a:ext cx="2529839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9816" y="3247644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41364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13596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41364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41364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8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41364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13596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92183" y="3171444"/>
            <a:ext cx="2522220" cy="609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03307" y="3259835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39428" y="3262007"/>
            <a:ext cx="2364740" cy="452120"/>
          </a:xfrm>
          <a:custGeom>
            <a:avLst/>
            <a:gdLst/>
            <a:ahLst/>
            <a:cxnLst/>
            <a:rect l="l" t="t" r="r" b="b"/>
            <a:pathLst>
              <a:path w="2364740" h="452120">
                <a:moveTo>
                  <a:pt x="0" y="451980"/>
                </a:moveTo>
                <a:lnTo>
                  <a:pt x="2364612" y="451980"/>
                </a:lnTo>
                <a:lnTo>
                  <a:pt x="236461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04041" y="3198876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8" y="451993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39428" y="3198876"/>
            <a:ext cx="2428240" cy="63500"/>
          </a:xfrm>
          <a:custGeom>
            <a:avLst/>
            <a:gdLst/>
            <a:ahLst/>
            <a:cxnLst/>
            <a:rect l="l" t="t" r="r" b="b"/>
            <a:pathLst>
              <a:path w="2428240" h="63500">
                <a:moveTo>
                  <a:pt x="2427731" y="0"/>
                </a:moveTo>
                <a:lnTo>
                  <a:pt x="63119" y="0"/>
                </a:lnTo>
                <a:lnTo>
                  <a:pt x="0" y="63119"/>
                </a:lnTo>
                <a:lnTo>
                  <a:pt x="2364613" y="63119"/>
                </a:lnTo>
                <a:lnTo>
                  <a:pt x="2427731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39428" y="3198876"/>
            <a:ext cx="2428240" cy="515620"/>
          </a:xfrm>
          <a:custGeom>
            <a:avLst/>
            <a:gdLst/>
            <a:ahLst/>
            <a:cxnLst/>
            <a:rect l="l" t="t" r="r" b="b"/>
            <a:pathLst>
              <a:path w="2428240" h="515620">
                <a:moveTo>
                  <a:pt x="0" y="63119"/>
                </a:moveTo>
                <a:lnTo>
                  <a:pt x="63119" y="0"/>
                </a:lnTo>
                <a:lnTo>
                  <a:pt x="2427731" y="0"/>
                </a:lnTo>
                <a:lnTo>
                  <a:pt x="2427731" y="451993"/>
                </a:lnTo>
                <a:lnTo>
                  <a:pt x="2364613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39428" y="3198876"/>
            <a:ext cx="2428240" cy="63500"/>
          </a:xfrm>
          <a:custGeom>
            <a:avLst/>
            <a:gdLst/>
            <a:ahLst/>
            <a:cxnLst/>
            <a:rect l="l" t="t" r="r" b="b"/>
            <a:pathLst>
              <a:path w="2428240" h="63500">
                <a:moveTo>
                  <a:pt x="0" y="63119"/>
                </a:moveTo>
                <a:lnTo>
                  <a:pt x="2364613" y="63119"/>
                </a:lnTo>
                <a:lnTo>
                  <a:pt x="2427731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04041" y="3261995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9139428" y="3345815"/>
            <a:ext cx="236474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85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7302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3752" y="2552700"/>
            <a:ext cx="1473708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026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81325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026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9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9"/>
                </a:moveTo>
                <a:lnTo>
                  <a:pt x="2361057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81325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2026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410711" y="2400300"/>
            <a:ext cx="5413247" cy="7132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41620" y="2546604"/>
            <a:ext cx="1473707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57955" y="2503563"/>
            <a:ext cx="5243195" cy="542925"/>
          </a:xfrm>
          <a:custGeom>
            <a:avLst/>
            <a:gdLst/>
            <a:ahLst/>
            <a:cxnLst/>
            <a:rect l="l" t="t" r="r" b="b"/>
            <a:pathLst>
              <a:path w="5243195" h="542925">
                <a:moveTo>
                  <a:pt x="0" y="542912"/>
                </a:moveTo>
                <a:lnTo>
                  <a:pt x="5242940" y="542912"/>
                </a:lnTo>
                <a:lnTo>
                  <a:pt x="5242940" y="0"/>
                </a:lnTo>
                <a:lnTo>
                  <a:pt x="0" y="0"/>
                </a:lnTo>
                <a:lnTo>
                  <a:pt x="0" y="542912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00896" y="24277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5318760" y="0"/>
                </a:moveTo>
                <a:lnTo>
                  <a:pt x="75819" y="0"/>
                </a:lnTo>
                <a:lnTo>
                  <a:pt x="0" y="75818"/>
                </a:lnTo>
                <a:lnTo>
                  <a:pt x="5242941" y="75818"/>
                </a:lnTo>
                <a:lnTo>
                  <a:pt x="5318760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57955" y="2427732"/>
            <a:ext cx="5318760" cy="619125"/>
          </a:xfrm>
          <a:custGeom>
            <a:avLst/>
            <a:gdLst/>
            <a:ahLst/>
            <a:cxnLst/>
            <a:rect l="l" t="t" r="r" b="b"/>
            <a:pathLst>
              <a:path w="5318759" h="619125">
                <a:moveTo>
                  <a:pt x="0" y="75818"/>
                </a:moveTo>
                <a:lnTo>
                  <a:pt x="75819" y="0"/>
                </a:lnTo>
                <a:lnTo>
                  <a:pt x="5318760" y="0"/>
                </a:lnTo>
                <a:lnTo>
                  <a:pt x="5318760" y="542925"/>
                </a:lnTo>
                <a:lnTo>
                  <a:pt x="5242941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0" y="75818"/>
                </a:moveTo>
                <a:lnTo>
                  <a:pt x="5242941" y="75818"/>
                </a:lnTo>
                <a:lnTo>
                  <a:pt x="5318760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00896" y="25035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457955" y="2632583"/>
            <a:ext cx="5255895" cy="246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  <a:tabLst>
                <a:tab pos="2886075" algn="l"/>
              </a:tabLst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	OSNode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8797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	Kernel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  <a:spcBef>
                <a:spcPts val="1530"/>
              </a:spcBef>
              <a:tabLst>
                <a:tab pos="28816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09218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82911" y="2552700"/>
            <a:ext cx="1473707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3942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500484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3942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3942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3942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500484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913942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36410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Shutting down a</a:t>
            </a:r>
            <a:r>
              <a:rPr sz="2800" spc="-45" dirty="0"/>
              <a:t> </a:t>
            </a:r>
            <a:r>
              <a:rPr sz="2800" dirty="0"/>
              <a:t>core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76072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2267" y="4596384"/>
            <a:ext cx="841247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316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848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44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316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44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2848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316" y="46823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2235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8432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9479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013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9479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013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4120" y="4453128"/>
            <a:ext cx="2529839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0316" y="4599432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364" y="4556213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1023" y="4480559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1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1" y="0"/>
                </a:lnTo>
                <a:lnTo>
                  <a:pt x="0" y="75691"/>
                </a:lnTo>
                <a:lnTo>
                  <a:pt x="2359660" y="75691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1364" y="4480559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1"/>
                </a:moveTo>
                <a:lnTo>
                  <a:pt x="75691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60" y="617219"/>
                </a:lnTo>
                <a:lnTo>
                  <a:pt x="0" y="617219"/>
                </a:lnTo>
                <a:lnTo>
                  <a:pt x="0" y="75691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1"/>
                </a:moveTo>
                <a:lnTo>
                  <a:pt x="2359660" y="75691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1023" y="455625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023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2352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268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1325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268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8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1325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268" y="3951478"/>
            <a:ext cx="236156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13759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33088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1003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2060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1003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2060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4120" y="3721608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3447" y="3867911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41364" y="382488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02420" y="374904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1364" y="374904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02420" y="382485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6072" y="3159251"/>
            <a:ext cx="252984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176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316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60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5548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2435352" y="0"/>
                </a:moveTo>
                <a:lnTo>
                  <a:pt x="63131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3316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60" h="515620">
                <a:moveTo>
                  <a:pt x="0" y="63118"/>
                </a:moveTo>
                <a:lnTo>
                  <a:pt x="63131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5548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3316" y="3332734"/>
            <a:ext cx="23723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10711" y="3162300"/>
            <a:ext cx="252374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23359" y="3249167"/>
            <a:ext cx="1234439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7955" y="325287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24092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2429256" y="0"/>
                </a:moveTo>
                <a:lnTo>
                  <a:pt x="63119" y="0"/>
                </a:lnTo>
                <a:lnTo>
                  <a:pt x="0" y="63118"/>
                </a:lnTo>
                <a:lnTo>
                  <a:pt x="2366137" y="63118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7955" y="318973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10" h="515620">
                <a:moveTo>
                  <a:pt x="0" y="63118"/>
                </a:moveTo>
                <a:lnTo>
                  <a:pt x="63119" y="0"/>
                </a:lnTo>
                <a:lnTo>
                  <a:pt x="2429256" y="0"/>
                </a:lnTo>
                <a:lnTo>
                  <a:pt x="2429256" y="451992"/>
                </a:lnTo>
                <a:lnTo>
                  <a:pt x="2366137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0" y="63118"/>
                </a:moveTo>
                <a:lnTo>
                  <a:pt x="2366137" y="63118"/>
                </a:lnTo>
                <a:lnTo>
                  <a:pt x="242925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24092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302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3752" y="2552700"/>
            <a:ext cx="1473708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026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81325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026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9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9"/>
                </a:moveTo>
                <a:lnTo>
                  <a:pt x="2361057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81325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026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10711" y="2400300"/>
            <a:ext cx="5413247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1620" y="2546604"/>
            <a:ext cx="1473707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7955" y="2503563"/>
            <a:ext cx="5243195" cy="542925"/>
          </a:xfrm>
          <a:custGeom>
            <a:avLst/>
            <a:gdLst/>
            <a:ahLst/>
            <a:cxnLst/>
            <a:rect l="l" t="t" r="r" b="b"/>
            <a:pathLst>
              <a:path w="5243195" h="542925">
                <a:moveTo>
                  <a:pt x="0" y="542912"/>
                </a:moveTo>
                <a:lnTo>
                  <a:pt x="5242940" y="542912"/>
                </a:lnTo>
                <a:lnTo>
                  <a:pt x="5242940" y="0"/>
                </a:lnTo>
                <a:lnTo>
                  <a:pt x="0" y="0"/>
                </a:lnTo>
                <a:lnTo>
                  <a:pt x="0" y="542912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00896" y="24277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5318760" y="0"/>
                </a:moveTo>
                <a:lnTo>
                  <a:pt x="75819" y="0"/>
                </a:lnTo>
                <a:lnTo>
                  <a:pt x="0" y="75818"/>
                </a:lnTo>
                <a:lnTo>
                  <a:pt x="5242941" y="75818"/>
                </a:lnTo>
                <a:lnTo>
                  <a:pt x="5318760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7955" y="2427732"/>
            <a:ext cx="5318760" cy="619125"/>
          </a:xfrm>
          <a:custGeom>
            <a:avLst/>
            <a:gdLst/>
            <a:ahLst/>
            <a:cxnLst/>
            <a:rect l="l" t="t" r="r" b="b"/>
            <a:pathLst>
              <a:path w="5318759" h="619125">
                <a:moveTo>
                  <a:pt x="0" y="75818"/>
                </a:moveTo>
                <a:lnTo>
                  <a:pt x="75819" y="0"/>
                </a:lnTo>
                <a:lnTo>
                  <a:pt x="5318760" y="0"/>
                </a:lnTo>
                <a:lnTo>
                  <a:pt x="5318760" y="542925"/>
                </a:lnTo>
                <a:lnTo>
                  <a:pt x="5242941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0" y="75818"/>
                </a:moveTo>
                <a:lnTo>
                  <a:pt x="5242941" y="75818"/>
                </a:lnTo>
                <a:lnTo>
                  <a:pt x="5318760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00896" y="25035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94120" y="1668779"/>
            <a:ext cx="2529839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83323" y="1815083"/>
            <a:ext cx="1473707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41364" y="17720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00896" y="16962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41364" y="16962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41364" y="16962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41364" y="16962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00896" y="17720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341364" y="19010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298691" y="3162300"/>
            <a:ext cx="1278636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89547" y="3250692"/>
            <a:ext cx="1234440" cy="565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45935" y="3252863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16" y="451980"/>
                </a:lnTo>
                <a:lnTo>
                  <a:pt x="1121016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66965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45935" y="3189732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7" y="0"/>
                </a:moveTo>
                <a:lnTo>
                  <a:pt x="63118" y="0"/>
                </a:lnTo>
                <a:lnTo>
                  <a:pt x="0" y="63118"/>
                </a:lnTo>
                <a:lnTo>
                  <a:pt x="1121029" y="63118"/>
                </a:lnTo>
                <a:lnTo>
                  <a:pt x="1184147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45935" y="3189732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8" y="0"/>
                </a:lnTo>
                <a:lnTo>
                  <a:pt x="1184147" y="0"/>
                </a:lnTo>
                <a:lnTo>
                  <a:pt x="1184147" y="451992"/>
                </a:lnTo>
                <a:lnTo>
                  <a:pt x="1121029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45935" y="3189732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9" y="63118"/>
                </a:lnTo>
                <a:lnTo>
                  <a:pt x="1184147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66965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40752" y="3159251"/>
            <a:ext cx="1278636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3160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87995" y="3249815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03" y="451980"/>
                </a:lnTo>
                <a:lnTo>
                  <a:pt x="112100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09025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7995" y="3186683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8" y="0"/>
                </a:moveTo>
                <a:lnTo>
                  <a:pt x="63119" y="0"/>
                </a:lnTo>
                <a:lnTo>
                  <a:pt x="0" y="63118"/>
                </a:lnTo>
                <a:lnTo>
                  <a:pt x="1121028" y="63118"/>
                </a:lnTo>
                <a:lnTo>
                  <a:pt x="1184148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87995" y="3186683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9" y="0"/>
                </a:lnTo>
                <a:lnTo>
                  <a:pt x="1184148" y="0"/>
                </a:lnTo>
                <a:lnTo>
                  <a:pt x="1184148" y="451992"/>
                </a:lnTo>
                <a:lnTo>
                  <a:pt x="1121028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7995" y="3186683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8" y="63118"/>
                </a:lnTo>
                <a:lnTo>
                  <a:pt x="1184148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09025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457955" y="2632583"/>
            <a:ext cx="5251450" cy="246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854710" marR="113664" indent="-109220">
              <a:lnSpc>
                <a:spcPct val="225000"/>
              </a:lnSpc>
              <a:spcBef>
                <a:spcPts val="675"/>
              </a:spcBef>
              <a:tabLst>
                <a:tab pos="3011805" algn="l"/>
                <a:tab pos="3735070" algn="l"/>
                <a:tab pos="4253865" algn="l"/>
              </a:tabLst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700" baseline="1543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2700" spc="-22" baseline="1543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7" baseline="1543" dirty="0">
                <a:solidFill>
                  <a:srgbClr val="00AF50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		Kernel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28816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116" name="object 116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36410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Shutting down a</a:t>
            </a:r>
            <a:r>
              <a:rPr sz="2800" spc="-45" dirty="0"/>
              <a:t> </a:t>
            </a:r>
            <a:r>
              <a:rPr sz="2800" dirty="0"/>
              <a:t>core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76072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2267" y="4596384"/>
            <a:ext cx="841247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316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848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44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316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44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2848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316" y="46823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2235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8432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9479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013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9479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013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4120" y="4453128"/>
            <a:ext cx="2529839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0316" y="4599432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364" y="4556213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1023" y="4480559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1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1" y="0"/>
                </a:lnTo>
                <a:lnTo>
                  <a:pt x="0" y="75691"/>
                </a:lnTo>
                <a:lnTo>
                  <a:pt x="2359660" y="75691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1364" y="4480559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1"/>
                </a:moveTo>
                <a:lnTo>
                  <a:pt x="75691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60" y="617219"/>
                </a:lnTo>
                <a:lnTo>
                  <a:pt x="0" y="617219"/>
                </a:lnTo>
                <a:lnTo>
                  <a:pt x="0" y="75691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1"/>
                </a:moveTo>
                <a:lnTo>
                  <a:pt x="2359660" y="75691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1023" y="455625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023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2352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268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1325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268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8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1325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268" y="3951478"/>
            <a:ext cx="236156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13759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33088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1003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2060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1003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2060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4120" y="3721608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3447" y="3867911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41364" y="382488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02420" y="374904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1364" y="374904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02420" y="382485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6072" y="3159251"/>
            <a:ext cx="252984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176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316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60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5548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2435352" y="0"/>
                </a:moveTo>
                <a:lnTo>
                  <a:pt x="63131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3316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60" h="515620">
                <a:moveTo>
                  <a:pt x="0" y="63118"/>
                </a:moveTo>
                <a:lnTo>
                  <a:pt x="63131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5548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3316" y="3332734"/>
            <a:ext cx="23723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10711" y="3162300"/>
            <a:ext cx="252374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23359" y="3249167"/>
            <a:ext cx="1234439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7955" y="325287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24092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2429256" y="0"/>
                </a:moveTo>
                <a:lnTo>
                  <a:pt x="63119" y="0"/>
                </a:lnTo>
                <a:lnTo>
                  <a:pt x="0" y="63118"/>
                </a:lnTo>
                <a:lnTo>
                  <a:pt x="2366137" y="63118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7955" y="318973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10" h="515620">
                <a:moveTo>
                  <a:pt x="0" y="63118"/>
                </a:moveTo>
                <a:lnTo>
                  <a:pt x="63119" y="0"/>
                </a:lnTo>
                <a:lnTo>
                  <a:pt x="2429256" y="0"/>
                </a:lnTo>
                <a:lnTo>
                  <a:pt x="2429256" y="451992"/>
                </a:lnTo>
                <a:lnTo>
                  <a:pt x="2366137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0" y="63118"/>
                </a:moveTo>
                <a:lnTo>
                  <a:pt x="2366137" y="63118"/>
                </a:lnTo>
                <a:lnTo>
                  <a:pt x="242925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24092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302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3752" y="2552700"/>
            <a:ext cx="1473708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026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81325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026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9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9"/>
                </a:moveTo>
                <a:lnTo>
                  <a:pt x="2361057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81325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026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10711" y="2400300"/>
            <a:ext cx="5413247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1620" y="2546604"/>
            <a:ext cx="1473707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7955" y="2503563"/>
            <a:ext cx="5243195" cy="542925"/>
          </a:xfrm>
          <a:custGeom>
            <a:avLst/>
            <a:gdLst/>
            <a:ahLst/>
            <a:cxnLst/>
            <a:rect l="l" t="t" r="r" b="b"/>
            <a:pathLst>
              <a:path w="5243195" h="542925">
                <a:moveTo>
                  <a:pt x="0" y="542912"/>
                </a:moveTo>
                <a:lnTo>
                  <a:pt x="5242940" y="542912"/>
                </a:lnTo>
                <a:lnTo>
                  <a:pt x="5242940" y="0"/>
                </a:lnTo>
                <a:lnTo>
                  <a:pt x="0" y="0"/>
                </a:lnTo>
                <a:lnTo>
                  <a:pt x="0" y="542912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00896" y="24277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5318760" y="0"/>
                </a:moveTo>
                <a:lnTo>
                  <a:pt x="75819" y="0"/>
                </a:lnTo>
                <a:lnTo>
                  <a:pt x="0" y="75818"/>
                </a:lnTo>
                <a:lnTo>
                  <a:pt x="5242941" y="75818"/>
                </a:lnTo>
                <a:lnTo>
                  <a:pt x="5318760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7955" y="2427732"/>
            <a:ext cx="5318760" cy="619125"/>
          </a:xfrm>
          <a:custGeom>
            <a:avLst/>
            <a:gdLst/>
            <a:ahLst/>
            <a:cxnLst/>
            <a:rect l="l" t="t" r="r" b="b"/>
            <a:pathLst>
              <a:path w="5318759" h="619125">
                <a:moveTo>
                  <a:pt x="0" y="75818"/>
                </a:moveTo>
                <a:lnTo>
                  <a:pt x="75819" y="0"/>
                </a:lnTo>
                <a:lnTo>
                  <a:pt x="5318760" y="0"/>
                </a:lnTo>
                <a:lnTo>
                  <a:pt x="5318760" y="542925"/>
                </a:lnTo>
                <a:lnTo>
                  <a:pt x="5242941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0" y="75818"/>
                </a:moveTo>
                <a:lnTo>
                  <a:pt x="5242941" y="75818"/>
                </a:lnTo>
                <a:lnTo>
                  <a:pt x="5318760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00896" y="25035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23910" y="3674364"/>
            <a:ext cx="2896870" cy="707390"/>
          </a:xfrm>
          <a:custGeom>
            <a:avLst/>
            <a:gdLst/>
            <a:ahLst/>
            <a:cxnLst/>
            <a:rect l="l" t="t" r="r" b="b"/>
            <a:pathLst>
              <a:path w="2896870" h="707389">
                <a:moveTo>
                  <a:pt x="2896489" y="0"/>
                </a:moveTo>
                <a:lnTo>
                  <a:pt x="1305433" y="0"/>
                </a:lnTo>
                <a:lnTo>
                  <a:pt x="1305433" y="412496"/>
                </a:lnTo>
                <a:lnTo>
                  <a:pt x="0" y="439800"/>
                </a:lnTo>
                <a:lnTo>
                  <a:pt x="1305433" y="589280"/>
                </a:lnTo>
                <a:lnTo>
                  <a:pt x="1305433" y="707136"/>
                </a:lnTo>
                <a:lnTo>
                  <a:pt x="2896489" y="707136"/>
                </a:lnTo>
                <a:lnTo>
                  <a:pt x="2896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9500743" y="3748151"/>
            <a:ext cx="10521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OSNode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294120" y="1668779"/>
            <a:ext cx="2529839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83323" y="1815083"/>
            <a:ext cx="1473707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41364" y="17720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00896" y="16962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41364" y="16962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41364" y="16962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41364" y="16962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00896" y="17720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341364" y="19010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298691" y="3162300"/>
            <a:ext cx="1278636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89547" y="3250692"/>
            <a:ext cx="1234440" cy="565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45935" y="3252863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16" y="451980"/>
                </a:lnTo>
                <a:lnTo>
                  <a:pt x="1121016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66965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45935" y="3189732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7" y="0"/>
                </a:moveTo>
                <a:lnTo>
                  <a:pt x="63118" y="0"/>
                </a:lnTo>
                <a:lnTo>
                  <a:pt x="0" y="63118"/>
                </a:lnTo>
                <a:lnTo>
                  <a:pt x="1121029" y="63118"/>
                </a:lnTo>
                <a:lnTo>
                  <a:pt x="1184147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45935" y="3189732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8" y="0"/>
                </a:lnTo>
                <a:lnTo>
                  <a:pt x="1184147" y="0"/>
                </a:lnTo>
                <a:lnTo>
                  <a:pt x="1184147" y="451992"/>
                </a:lnTo>
                <a:lnTo>
                  <a:pt x="1121029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45935" y="3189732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9" y="63118"/>
                </a:lnTo>
                <a:lnTo>
                  <a:pt x="1184147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66965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40752" y="3159251"/>
            <a:ext cx="1278636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3160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7995" y="3249815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03" y="451980"/>
                </a:lnTo>
                <a:lnTo>
                  <a:pt x="112100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09025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7995" y="3186683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8" y="0"/>
                </a:moveTo>
                <a:lnTo>
                  <a:pt x="63119" y="0"/>
                </a:lnTo>
                <a:lnTo>
                  <a:pt x="0" y="63118"/>
                </a:lnTo>
                <a:lnTo>
                  <a:pt x="1121028" y="63118"/>
                </a:lnTo>
                <a:lnTo>
                  <a:pt x="1184148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7995" y="3186683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9" y="0"/>
                </a:lnTo>
                <a:lnTo>
                  <a:pt x="1184148" y="0"/>
                </a:lnTo>
                <a:lnTo>
                  <a:pt x="1184148" y="451992"/>
                </a:lnTo>
                <a:lnTo>
                  <a:pt x="1121028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87995" y="3186683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8" y="63118"/>
                </a:lnTo>
                <a:lnTo>
                  <a:pt x="1184148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09025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457955" y="2632583"/>
            <a:ext cx="5251450" cy="246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854710" marR="113664" indent="-109220">
              <a:lnSpc>
                <a:spcPct val="225000"/>
              </a:lnSpc>
              <a:spcBef>
                <a:spcPts val="675"/>
              </a:spcBef>
              <a:tabLst>
                <a:tab pos="3011805" algn="l"/>
                <a:tab pos="3735070" algn="l"/>
                <a:tab pos="4253865" algn="l"/>
              </a:tabLst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700" baseline="1543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2700" spc="-22" baseline="1543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7" baseline="1543" dirty="0">
                <a:solidFill>
                  <a:srgbClr val="00AF50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		Kernel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28816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118" name="object 118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36410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Shutting down a</a:t>
            </a:r>
            <a:r>
              <a:rPr sz="2800" spc="-45" dirty="0"/>
              <a:t> </a:t>
            </a:r>
            <a:r>
              <a:rPr sz="2800" dirty="0"/>
              <a:t>core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76072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2267" y="4596384"/>
            <a:ext cx="841247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316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848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44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316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44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2848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316" y="46823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2235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8432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9479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013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9479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013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4120" y="4453128"/>
            <a:ext cx="2529839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0316" y="4599432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364" y="4556213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1023" y="4480559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1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1" y="0"/>
                </a:lnTo>
                <a:lnTo>
                  <a:pt x="0" y="75691"/>
                </a:lnTo>
                <a:lnTo>
                  <a:pt x="2359660" y="75691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1364" y="4480559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1"/>
                </a:moveTo>
                <a:lnTo>
                  <a:pt x="75691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60" y="617219"/>
                </a:lnTo>
                <a:lnTo>
                  <a:pt x="0" y="617219"/>
                </a:lnTo>
                <a:lnTo>
                  <a:pt x="0" y="75691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1"/>
                </a:moveTo>
                <a:lnTo>
                  <a:pt x="2359660" y="75691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1023" y="455625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023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2352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268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1325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268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8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1325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268" y="3951478"/>
            <a:ext cx="236156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13759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33088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1003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2060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1003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2060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4120" y="3721608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3447" y="3867911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41364" y="382488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02420" y="374904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1364" y="374904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02420" y="382485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6072" y="3159251"/>
            <a:ext cx="252984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176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316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60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5548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2435352" y="0"/>
                </a:moveTo>
                <a:lnTo>
                  <a:pt x="63131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3316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60" h="515620">
                <a:moveTo>
                  <a:pt x="0" y="63118"/>
                </a:moveTo>
                <a:lnTo>
                  <a:pt x="63131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5548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3316" y="3332734"/>
            <a:ext cx="23723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10711" y="3162300"/>
            <a:ext cx="252374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23359" y="3249167"/>
            <a:ext cx="1234439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7955" y="325287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24092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2429256" y="0"/>
                </a:moveTo>
                <a:lnTo>
                  <a:pt x="63119" y="0"/>
                </a:lnTo>
                <a:lnTo>
                  <a:pt x="0" y="63118"/>
                </a:lnTo>
                <a:lnTo>
                  <a:pt x="2366137" y="63118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7955" y="318973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10" h="515620">
                <a:moveTo>
                  <a:pt x="0" y="63118"/>
                </a:moveTo>
                <a:lnTo>
                  <a:pt x="63119" y="0"/>
                </a:lnTo>
                <a:lnTo>
                  <a:pt x="2429256" y="0"/>
                </a:lnTo>
                <a:lnTo>
                  <a:pt x="2429256" y="451992"/>
                </a:lnTo>
                <a:lnTo>
                  <a:pt x="2366137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0" y="63118"/>
                </a:moveTo>
                <a:lnTo>
                  <a:pt x="2366137" y="63118"/>
                </a:lnTo>
                <a:lnTo>
                  <a:pt x="242925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24092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302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3752" y="2552700"/>
            <a:ext cx="1473708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026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81325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026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9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9"/>
                </a:moveTo>
                <a:lnTo>
                  <a:pt x="2361057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81325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026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10711" y="2400300"/>
            <a:ext cx="5413247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1620" y="2546604"/>
            <a:ext cx="1473707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7955" y="2503563"/>
            <a:ext cx="5243195" cy="542925"/>
          </a:xfrm>
          <a:custGeom>
            <a:avLst/>
            <a:gdLst/>
            <a:ahLst/>
            <a:cxnLst/>
            <a:rect l="l" t="t" r="r" b="b"/>
            <a:pathLst>
              <a:path w="5243195" h="542925">
                <a:moveTo>
                  <a:pt x="0" y="542912"/>
                </a:moveTo>
                <a:lnTo>
                  <a:pt x="5242940" y="542912"/>
                </a:lnTo>
                <a:lnTo>
                  <a:pt x="5242940" y="0"/>
                </a:lnTo>
                <a:lnTo>
                  <a:pt x="0" y="0"/>
                </a:lnTo>
                <a:lnTo>
                  <a:pt x="0" y="542912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00896" y="24277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5318760" y="0"/>
                </a:moveTo>
                <a:lnTo>
                  <a:pt x="75819" y="0"/>
                </a:lnTo>
                <a:lnTo>
                  <a:pt x="0" y="75818"/>
                </a:lnTo>
                <a:lnTo>
                  <a:pt x="5242941" y="75818"/>
                </a:lnTo>
                <a:lnTo>
                  <a:pt x="5318760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7955" y="2427732"/>
            <a:ext cx="5318760" cy="619125"/>
          </a:xfrm>
          <a:custGeom>
            <a:avLst/>
            <a:gdLst/>
            <a:ahLst/>
            <a:cxnLst/>
            <a:rect l="l" t="t" r="r" b="b"/>
            <a:pathLst>
              <a:path w="5318759" h="619125">
                <a:moveTo>
                  <a:pt x="0" y="75818"/>
                </a:moveTo>
                <a:lnTo>
                  <a:pt x="75819" y="0"/>
                </a:lnTo>
                <a:lnTo>
                  <a:pt x="5318760" y="0"/>
                </a:lnTo>
                <a:lnTo>
                  <a:pt x="5318760" y="542925"/>
                </a:lnTo>
                <a:lnTo>
                  <a:pt x="5242941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0" y="75818"/>
                </a:moveTo>
                <a:lnTo>
                  <a:pt x="5242941" y="75818"/>
                </a:lnTo>
                <a:lnTo>
                  <a:pt x="5318760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00896" y="25035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23910" y="3674364"/>
            <a:ext cx="2896870" cy="707390"/>
          </a:xfrm>
          <a:custGeom>
            <a:avLst/>
            <a:gdLst/>
            <a:ahLst/>
            <a:cxnLst/>
            <a:rect l="l" t="t" r="r" b="b"/>
            <a:pathLst>
              <a:path w="2896870" h="707389">
                <a:moveTo>
                  <a:pt x="2896489" y="0"/>
                </a:moveTo>
                <a:lnTo>
                  <a:pt x="1305433" y="0"/>
                </a:lnTo>
                <a:lnTo>
                  <a:pt x="1305433" y="412496"/>
                </a:lnTo>
                <a:lnTo>
                  <a:pt x="0" y="439800"/>
                </a:lnTo>
                <a:lnTo>
                  <a:pt x="1305433" y="589280"/>
                </a:lnTo>
                <a:lnTo>
                  <a:pt x="1305433" y="707136"/>
                </a:lnTo>
                <a:lnTo>
                  <a:pt x="2896489" y="707136"/>
                </a:lnTo>
                <a:lnTo>
                  <a:pt x="2896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9500743" y="3748151"/>
            <a:ext cx="10521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OSNode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294120" y="1668779"/>
            <a:ext cx="2529839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83323" y="1815083"/>
            <a:ext cx="1473707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41364" y="17720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00896" y="16962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41364" y="16962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41364" y="16962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41364" y="16962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00896" y="17720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341364" y="19010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298691" y="3162300"/>
            <a:ext cx="1278636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89547" y="3250692"/>
            <a:ext cx="1234440" cy="565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45935" y="3252863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16" y="451980"/>
                </a:lnTo>
                <a:lnTo>
                  <a:pt x="1121016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66965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45935" y="3189732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7" y="0"/>
                </a:moveTo>
                <a:lnTo>
                  <a:pt x="63118" y="0"/>
                </a:lnTo>
                <a:lnTo>
                  <a:pt x="0" y="63118"/>
                </a:lnTo>
                <a:lnTo>
                  <a:pt x="1121029" y="63118"/>
                </a:lnTo>
                <a:lnTo>
                  <a:pt x="1184147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45935" y="3189732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8" y="0"/>
                </a:lnTo>
                <a:lnTo>
                  <a:pt x="1184147" y="0"/>
                </a:lnTo>
                <a:lnTo>
                  <a:pt x="1184147" y="451992"/>
                </a:lnTo>
                <a:lnTo>
                  <a:pt x="1121029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45935" y="3189732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9" y="63118"/>
                </a:lnTo>
                <a:lnTo>
                  <a:pt x="1184147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66965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40752" y="3159251"/>
            <a:ext cx="1278636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3160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7995" y="3249815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03" y="451980"/>
                </a:lnTo>
                <a:lnTo>
                  <a:pt x="112100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09025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7995" y="3186683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8" y="0"/>
                </a:moveTo>
                <a:lnTo>
                  <a:pt x="63119" y="0"/>
                </a:lnTo>
                <a:lnTo>
                  <a:pt x="0" y="63118"/>
                </a:lnTo>
                <a:lnTo>
                  <a:pt x="1121028" y="63118"/>
                </a:lnTo>
                <a:lnTo>
                  <a:pt x="1184148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7995" y="3186683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9" y="0"/>
                </a:lnTo>
                <a:lnTo>
                  <a:pt x="1184148" y="0"/>
                </a:lnTo>
                <a:lnTo>
                  <a:pt x="1184148" y="451992"/>
                </a:lnTo>
                <a:lnTo>
                  <a:pt x="1121028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87995" y="3186683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8" y="63118"/>
                </a:lnTo>
                <a:lnTo>
                  <a:pt x="1184148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09025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457955" y="2632583"/>
            <a:ext cx="5251450" cy="246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854710" marR="113664" indent="-109220">
              <a:lnSpc>
                <a:spcPct val="225000"/>
              </a:lnSpc>
              <a:spcBef>
                <a:spcPts val="675"/>
              </a:spcBef>
              <a:tabLst>
                <a:tab pos="3011805" algn="l"/>
                <a:tab pos="3735070" algn="l"/>
                <a:tab pos="4253865" algn="l"/>
              </a:tabLst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700" baseline="1543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2700" spc="-22" baseline="1543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7" baseline="1543" dirty="0">
                <a:solidFill>
                  <a:srgbClr val="00AF50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		Kernel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28816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128634" y="2452116"/>
            <a:ext cx="2691765" cy="885190"/>
          </a:xfrm>
          <a:custGeom>
            <a:avLst/>
            <a:gdLst/>
            <a:ahLst/>
            <a:cxnLst/>
            <a:rect l="l" t="t" r="r" b="b"/>
            <a:pathLst>
              <a:path w="2691765" h="885189">
                <a:moveTo>
                  <a:pt x="2691765" y="0"/>
                </a:moveTo>
                <a:lnTo>
                  <a:pt x="1100709" y="0"/>
                </a:lnTo>
                <a:lnTo>
                  <a:pt x="1100709" y="412496"/>
                </a:lnTo>
                <a:lnTo>
                  <a:pt x="0" y="885063"/>
                </a:lnTo>
                <a:lnTo>
                  <a:pt x="1100709" y="589280"/>
                </a:lnTo>
                <a:lnTo>
                  <a:pt x="2691765" y="589280"/>
                </a:lnTo>
                <a:lnTo>
                  <a:pt x="2691765" y="0"/>
                </a:lnTo>
                <a:close/>
              </a:path>
              <a:path w="2691765" h="885189">
                <a:moveTo>
                  <a:pt x="2691765" y="589280"/>
                </a:moveTo>
                <a:lnTo>
                  <a:pt x="1100709" y="589280"/>
                </a:lnTo>
                <a:lnTo>
                  <a:pt x="1100709" y="707136"/>
                </a:lnTo>
                <a:lnTo>
                  <a:pt x="2691765" y="707136"/>
                </a:lnTo>
                <a:lnTo>
                  <a:pt x="2691765" y="589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9575418" y="2525521"/>
            <a:ext cx="9010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Parking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120" name="object 120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36410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Shutting down a</a:t>
            </a:r>
            <a:r>
              <a:rPr sz="2800" spc="-45" dirty="0"/>
              <a:t> </a:t>
            </a:r>
            <a:r>
              <a:rPr sz="2800" dirty="0"/>
              <a:t>core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76072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2267" y="4596384"/>
            <a:ext cx="841247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316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848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44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316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44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2848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316" y="46823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2235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8432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9479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013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9479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013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4120" y="4453128"/>
            <a:ext cx="2529839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0316" y="4599432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364" y="4556213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1023" y="4480559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1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1" y="0"/>
                </a:lnTo>
                <a:lnTo>
                  <a:pt x="0" y="75691"/>
                </a:lnTo>
                <a:lnTo>
                  <a:pt x="2359660" y="75691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1364" y="4480559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1"/>
                </a:moveTo>
                <a:lnTo>
                  <a:pt x="75691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60" y="617219"/>
                </a:lnTo>
                <a:lnTo>
                  <a:pt x="0" y="617219"/>
                </a:lnTo>
                <a:lnTo>
                  <a:pt x="0" y="75691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1"/>
                </a:moveTo>
                <a:lnTo>
                  <a:pt x="2359660" y="75691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1023" y="455625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023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2352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268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1325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268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8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1325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268" y="3951478"/>
            <a:ext cx="236156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13759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33088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1003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2060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1003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2060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4120" y="3721608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3447" y="3867911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41364" y="382488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02420" y="374904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1364" y="374904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02420" y="382485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6072" y="3159251"/>
            <a:ext cx="252984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176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316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60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5548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2435352" y="0"/>
                </a:moveTo>
                <a:lnTo>
                  <a:pt x="63131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3316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60" h="515620">
                <a:moveTo>
                  <a:pt x="0" y="63118"/>
                </a:moveTo>
                <a:lnTo>
                  <a:pt x="63131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5548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3316" y="3332734"/>
            <a:ext cx="23723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10711" y="3162300"/>
            <a:ext cx="252374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23359" y="3249167"/>
            <a:ext cx="1234439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7955" y="325287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24092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2429256" y="0"/>
                </a:moveTo>
                <a:lnTo>
                  <a:pt x="63119" y="0"/>
                </a:lnTo>
                <a:lnTo>
                  <a:pt x="0" y="63118"/>
                </a:lnTo>
                <a:lnTo>
                  <a:pt x="2366137" y="63118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7955" y="318973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10" h="515620">
                <a:moveTo>
                  <a:pt x="0" y="63118"/>
                </a:moveTo>
                <a:lnTo>
                  <a:pt x="63119" y="0"/>
                </a:lnTo>
                <a:lnTo>
                  <a:pt x="2429256" y="0"/>
                </a:lnTo>
                <a:lnTo>
                  <a:pt x="2429256" y="451992"/>
                </a:lnTo>
                <a:lnTo>
                  <a:pt x="2366137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0" y="63118"/>
                </a:moveTo>
                <a:lnTo>
                  <a:pt x="2366137" y="63118"/>
                </a:lnTo>
                <a:lnTo>
                  <a:pt x="242925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24092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302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3752" y="2552700"/>
            <a:ext cx="1473708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026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81325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026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9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9"/>
                </a:moveTo>
                <a:lnTo>
                  <a:pt x="2361057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81325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026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10711" y="2400300"/>
            <a:ext cx="5413247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1620" y="2546604"/>
            <a:ext cx="1473707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7955" y="2503563"/>
            <a:ext cx="5243195" cy="542925"/>
          </a:xfrm>
          <a:custGeom>
            <a:avLst/>
            <a:gdLst/>
            <a:ahLst/>
            <a:cxnLst/>
            <a:rect l="l" t="t" r="r" b="b"/>
            <a:pathLst>
              <a:path w="5243195" h="542925">
                <a:moveTo>
                  <a:pt x="0" y="542912"/>
                </a:moveTo>
                <a:lnTo>
                  <a:pt x="5242940" y="542912"/>
                </a:lnTo>
                <a:lnTo>
                  <a:pt x="5242940" y="0"/>
                </a:lnTo>
                <a:lnTo>
                  <a:pt x="0" y="0"/>
                </a:lnTo>
                <a:lnTo>
                  <a:pt x="0" y="542912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00896" y="24277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5318760" y="0"/>
                </a:moveTo>
                <a:lnTo>
                  <a:pt x="75819" y="0"/>
                </a:lnTo>
                <a:lnTo>
                  <a:pt x="0" y="75818"/>
                </a:lnTo>
                <a:lnTo>
                  <a:pt x="5242941" y="75818"/>
                </a:lnTo>
                <a:lnTo>
                  <a:pt x="5318760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7955" y="2427732"/>
            <a:ext cx="5318760" cy="619125"/>
          </a:xfrm>
          <a:custGeom>
            <a:avLst/>
            <a:gdLst/>
            <a:ahLst/>
            <a:cxnLst/>
            <a:rect l="l" t="t" r="r" b="b"/>
            <a:pathLst>
              <a:path w="5318759" h="619125">
                <a:moveTo>
                  <a:pt x="0" y="75818"/>
                </a:moveTo>
                <a:lnTo>
                  <a:pt x="75819" y="0"/>
                </a:lnTo>
                <a:lnTo>
                  <a:pt x="5318760" y="0"/>
                </a:lnTo>
                <a:lnTo>
                  <a:pt x="5318760" y="542925"/>
                </a:lnTo>
                <a:lnTo>
                  <a:pt x="5242941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0" y="75818"/>
                </a:moveTo>
                <a:lnTo>
                  <a:pt x="5242941" y="75818"/>
                </a:lnTo>
                <a:lnTo>
                  <a:pt x="5318760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00896" y="25035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23910" y="3674364"/>
            <a:ext cx="2896870" cy="707390"/>
          </a:xfrm>
          <a:custGeom>
            <a:avLst/>
            <a:gdLst/>
            <a:ahLst/>
            <a:cxnLst/>
            <a:rect l="l" t="t" r="r" b="b"/>
            <a:pathLst>
              <a:path w="2896870" h="707389">
                <a:moveTo>
                  <a:pt x="2896489" y="0"/>
                </a:moveTo>
                <a:lnTo>
                  <a:pt x="1305433" y="0"/>
                </a:lnTo>
                <a:lnTo>
                  <a:pt x="1305433" y="412496"/>
                </a:lnTo>
                <a:lnTo>
                  <a:pt x="0" y="439800"/>
                </a:lnTo>
                <a:lnTo>
                  <a:pt x="1305433" y="589280"/>
                </a:lnTo>
                <a:lnTo>
                  <a:pt x="1305433" y="707136"/>
                </a:lnTo>
                <a:lnTo>
                  <a:pt x="2896489" y="707136"/>
                </a:lnTo>
                <a:lnTo>
                  <a:pt x="2896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9500743" y="3748151"/>
            <a:ext cx="10521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OSNode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294120" y="1668779"/>
            <a:ext cx="2529839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83323" y="1815083"/>
            <a:ext cx="1473707" cy="565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41364" y="17720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00896" y="16962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41364" y="16962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41364" y="16962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41364" y="16962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00896" y="17720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341364" y="19010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298691" y="3162300"/>
            <a:ext cx="1278636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89547" y="3250692"/>
            <a:ext cx="1234440" cy="565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45935" y="3252863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16" y="451980"/>
                </a:lnTo>
                <a:lnTo>
                  <a:pt x="1121016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66965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45935" y="3189732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7" y="0"/>
                </a:moveTo>
                <a:lnTo>
                  <a:pt x="63118" y="0"/>
                </a:lnTo>
                <a:lnTo>
                  <a:pt x="0" y="63118"/>
                </a:lnTo>
                <a:lnTo>
                  <a:pt x="1121029" y="63118"/>
                </a:lnTo>
                <a:lnTo>
                  <a:pt x="1184147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45935" y="3189732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8" y="0"/>
                </a:lnTo>
                <a:lnTo>
                  <a:pt x="1184147" y="0"/>
                </a:lnTo>
                <a:lnTo>
                  <a:pt x="1184147" y="451992"/>
                </a:lnTo>
                <a:lnTo>
                  <a:pt x="1121029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45935" y="3189732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9" y="63118"/>
                </a:lnTo>
                <a:lnTo>
                  <a:pt x="1184147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66965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40752" y="3159251"/>
            <a:ext cx="1278636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3160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7995" y="3249815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03" y="451980"/>
                </a:lnTo>
                <a:lnTo>
                  <a:pt x="112100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09025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7995" y="3186683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8" y="0"/>
                </a:moveTo>
                <a:lnTo>
                  <a:pt x="63119" y="0"/>
                </a:lnTo>
                <a:lnTo>
                  <a:pt x="0" y="63118"/>
                </a:lnTo>
                <a:lnTo>
                  <a:pt x="1121028" y="63118"/>
                </a:lnTo>
                <a:lnTo>
                  <a:pt x="1184148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7995" y="3186683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9" y="0"/>
                </a:lnTo>
                <a:lnTo>
                  <a:pt x="1184148" y="0"/>
                </a:lnTo>
                <a:lnTo>
                  <a:pt x="1184148" y="451992"/>
                </a:lnTo>
                <a:lnTo>
                  <a:pt x="1121028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87995" y="3186683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8" y="63118"/>
                </a:lnTo>
                <a:lnTo>
                  <a:pt x="1184148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09025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457955" y="2632583"/>
            <a:ext cx="5251450" cy="246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854710" marR="113664" indent="-109220">
              <a:lnSpc>
                <a:spcPct val="225000"/>
              </a:lnSpc>
              <a:spcBef>
                <a:spcPts val="675"/>
              </a:spcBef>
              <a:tabLst>
                <a:tab pos="3011805" algn="l"/>
                <a:tab pos="3735070" algn="l"/>
                <a:tab pos="4253865" algn="l"/>
              </a:tabLst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700" baseline="1543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2700" spc="-22" baseline="1543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7" baseline="1543" dirty="0">
                <a:solidFill>
                  <a:srgbClr val="00AF50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		Kernel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28816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128634" y="2452116"/>
            <a:ext cx="2691765" cy="885190"/>
          </a:xfrm>
          <a:custGeom>
            <a:avLst/>
            <a:gdLst/>
            <a:ahLst/>
            <a:cxnLst/>
            <a:rect l="l" t="t" r="r" b="b"/>
            <a:pathLst>
              <a:path w="2691765" h="885189">
                <a:moveTo>
                  <a:pt x="2691765" y="0"/>
                </a:moveTo>
                <a:lnTo>
                  <a:pt x="1100709" y="0"/>
                </a:lnTo>
                <a:lnTo>
                  <a:pt x="1100709" y="412496"/>
                </a:lnTo>
                <a:lnTo>
                  <a:pt x="0" y="885063"/>
                </a:lnTo>
                <a:lnTo>
                  <a:pt x="1100709" y="589280"/>
                </a:lnTo>
                <a:lnTo>
                  <a:pt x="2691765" y="589280"/>
                </a:lnTo>
                <a:lnTo>
                  <a:pt x="2691765" y="0"/>
                </a:lnTo>
                <a:close/>
              </a:path>
              <a:path w="2691765" h="885189">
                <a:moveTo>
                  <a:pt x="2691765" y="589280"/>
                </a:moveTo>
                <a:lnTo>
                  <a:pt x="1100709" y="589280"/>
                </a:lnTo>
                <a:lnTo>
                  <a:pt x="1100709" y="707136"/>
                </a:lnTo>
                <a:lnTo>
                  <a:pt x="2691765" y="707136"/>
                </a:lnTo>
                <a:lnTo>
                  <a:pt x="2691765" y="589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9575418" y="2525521"/>
            <a:ext cx="9010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Parking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945123" y="5178552"/>
            <a:ext cx="5958839" cy="5562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12179" y="5137403"/>
            <a:ext cx="5823204" cy="7254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92367" y="5202935"/>
            <a:ext cx="5864351" cy="4617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5992367" y="5202935"/>
            <a:ext cx="5864860" cy="462280"/>
          </a:xfrm>
          <a:prstGeom prst="rect">
            <a:avLst/>
          </a:prstGeom>
          <a:ln w="9144">
            <a:solidFill>
              <a:srgbClr val="A72D2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Highly scalable, only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cores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involved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124" name="object 124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19" y="2199835"/>
            <a:ext cx="712830" cy="1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4086" y="3374648"/>
            <a:ext cx="3906520" cy="2262505"/>
          </a:xfrm>
          <a:custGeom>
            <a:avLst/>
            <a:gdLst/>
            <a:ahLst/>
            <a:cxnLst/>
            <a:rect l="l" t="t" r="r" b="b"/>
            <a:pathLst>
              <a:path w="3906520" h="2262504">
                <a:moveTo>
                  <a:pt x="0" y="2262210"/>
                </a:moveTo>
                <a:lnTo>
                  <a:pt x="3906360" y="2262210"/>
                </a:lnTo>
                <a:lnTo>
                  <a:pt x="3906360" y="0"/>
                </a:lnTo>
                <a:lnTo>
                  <a:pt x="0" y="0"/>
                </a:lnTo>
                <a:lnTo>
                  <a:pt x="0" y="2262210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535" y="3481611"/>
            <a:ext cx="757109" cy="9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0568" y="2599033"/>
            <a:ext cx="2970530" cy="2392045"/>
          </a:xfrm>
          <a:custGeom>
            <a:avLst/>
            <a:gdLst/>
            <a:ahLst/>
            <a:cxnLst/>
            <a:rect l="l" t="t" r="r" b="b"/>
            <a:pathLst>
              <a:path w="2970529" h="2392045">
                <a:moveTo>
                  <a:pt x="0" y="2391479"/>
                </a:moveTo>
                <a:lnTo>
                  <a:pt x="2970125" y="2391479"/>
                </a:lnTo>
                <a:lnTo>
                  <a:pt x="2970125" y="0"/>
                </a:lnTo>
                <a:lnTo>
                  <a:pt x="0" y="0"/>
                </a:lnTo>
                <a:lnTo>
                  <a:pt x="0" y="2391479"/>
                </a:lnTo>
                <a:close/>
              </a:path>
            </a:pathLst>
          </a:custGeom>
          <a:ln w="10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49859" y="2705996"/>
            <a:ext cx="1473440" cy="123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6556" y="460270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6555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6556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76556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76556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76556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28532" y="5249051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258271" y="258538"/>
                </a:lnTo>
                <a:lnTo>
                  <a:pt x="258271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2833" y="5322634"/>
            <a:ext cx="383540" cy="55880"/>
          </a:xfrm>
          <a:custGeom>
            <a:avLst/>
            <a:gdLst/>
            <a:ahLst/>
            <a:cxnLst/>
            <a:rect l="l" t="t" r="r" b="b"/>
            <a:pathLst>
              <a:path w="383540" h="55879">
                <a:moveTo>
                  <a:pt x="0" y="55685"/>
                </a:moveTo>
                <a:lnTo>
                  <a:pt x="45210" y="34518"/>
                </a:lnTo>
                <a:lnTo>
                  <a:pt x="92007" y="18336"/>
                </a:lnTo>
                <a:lnTo>
                  <a:pt x="139983" y="7170"/>
                </a:lnTo>
                <a:lnTo>
                  <a:pt x="188735" y="1048"/>
                </a:lnTo>
                <a:lnTo>
                  <a:pt x="237857" y="0"/>
                </a:lnTo>
                <a:lnTo>
                  <a:pt x="286943" y="4054"/>
                </a:lnTo>
                <a:lnTo>
                  <a:pt x="335589" y="13242"/>
                </a:lnTo>
                <a:lnTo>
                  <a:pt x="383390" y="27591"/>
                </a:lnTo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33257" y="53487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6898" y="0"/>
                </a:moveTo>
                <a:lnTo>
                  <a:pt x="15657" y="3385"/>
                </a:lnTo>
                <a:lnTo>
                  <a:pt x="6546" y="10893"/>
                </a:lnTo>
                <a:lnTo>
                  <a:pt x="1201" y="20962"/>
                </a:lnTo>
                <a:lnTo>
                  <a:pt x="0" y="32297"/>
                </a:lnTo>
                <a:lnTo>
                  <a:pt x="3318" y="43602"/>
                </a:lnTo>
                <a:lnTo>
                  <a:pt x="10846" y="52718"/>
                </a:lnTo>
                <a:lnTo>
                  <a:pt x="20930" y="58061"/>
                </a:lnTo>
                <a:lnTo>
                  <a:pt x="32252" y="59238"/>
                </a:lnTo>
                <a:lnTo>
                  <a:pt x="43493" y="55854"/>
                </a:lnTo>
                <a:lnTo>
                  <a:pt x="52604" y="48346"/>
                </a:lnTo>
                <a:lnTo>
                  <a:pt x="57949" y="38276"/>
                </a:lnTo>
                <a:lnTo>
                  <a:pt x="59151" y="26936"/>
                </a:lnTo>
                <a:lnTo>
                  <a:pt x="55833" y="15623"/>
                </a:lnTo>
                <a:lnTo>
                  <a:pt x="48304" y="6510"/>
                </a:lnTo>
                <a:lnTo>
                  <a:pt x="38220" y="1172"/>
                </a:lnTo>
                <a:lnTo>
                  <a:pt x="268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21257" y="5309965"/>
            <a:ext cx="88900" cy="73025"/>
          </a:xfrm>
          <a:custGeom>
            <a:avLst/>
            <a:gdLst/>
            <a:ahLst/>
            <a:cxnLst/>
            <a:rect l="l" t="t" r="r" b="b"/>
            <a:pathLst>
              <a:path w="88900" h="73025">
                <a:moveTo>
                  <a:pt x="31996" y="0"/>
                </a:moveTo>
                <a:lnTo>
                  <a:pt x="0" y="72505"/>
                </a:lnTo>
                <a:lnTo>
                  <a:pt x="88386" y="68354"/>
                </a:lnTo>
                <a:lnTo>
                  <a:pt x="3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11988" y="5249051"/>
            <a:ext cx="516890" cy="259079"/>
          </a:xfrm>
          <a:custGeom>
            <a:avLst/>
            <a:gdLst/>
            <a:ahLst/>
            <a:cxnLst/>
            <a:rect l="l" t="t" r="r" b="b"/>
            <a:pathLst>
              <a:path w="516890" h="259079">
                <a:moveTo>
                  <a:pt x="0" y="258538"/>
                </a:moveTo>
                <a:lnTo>
                  <a:pt x="516543" y="258538"/>
                </a:lnTo>
                <a:lnTo>
                  <a:pt x="516543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26186" y="5249051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258271" y="258538"/>
                </a:lnTo>
                <a:lnTo>
                  <a:pt x="258271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9643" y="5249051"/>
            <a:ext cx="516890" cy="259079"/>
          </a:xfrm>
          <a:custGeom>
            <a:avLst/>
            <a:gdLst/>
            <a:ahLst/>
            <a:cxnLst/>
            <a:rect l="l" t="t" r="r" b="b"/>
            <a:pathLst>
              <a:path w="516890" h="259079">
                <a:moveTo>
                  <a:pt x="0" y="258538"/>
                </a:moveTo>
                <a:lnTo>
                  <a:pt x="516543" y="258538"/>
                </a:lnTo>
                <a:lnTo>
                  <a:pt x="516543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69695" y="52193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59794" y="48612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01" y="0"/>
                </a:moveTo>
                <a:lnTo>
                  <a:pt x="0" y="79285"/>
                </a:lnTo>
                <a:lnTo>
                  <a:pt x="79203" y="79285"/>
                </a:lnTo>
                <a:lnTo>
                  <a:pt x="39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30154" y="5249051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91732" y="53485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32785" y="53386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0" y="79285"/>
                </a:lnTo>
                <a:lnTo>
                  <a:pt x="79203" y="396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30154" y="3827047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30154" y="4085585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30154" y="4344167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30154" y="4602705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41927" y="460270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41927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41927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41927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41927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41927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35065" y="52193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25165" y="48612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01" y="0"/>
                </a:moveTo>
                <a:lnTo>
                  <a:pt x="0" y="79285"/>
                </a:lnTo>
                <a:lnTo>
                  <a:pt x="79203" y="79285"/>
                </a:lnTo>
                <a:lnTo>
                  <a:pt x="39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45878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45878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845878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45878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45878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74950" y="2081948"/>
            <a:ext cx="4874895" cy="374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758950" algn="ctr">
              <a:lnSpc>
                <a:spcPct val="100000"/>
              </a:lnSpc>
              <a:tabLst>
                <a:tab pos="2827020" algn="l"/>
                <a:tab pos="3732529" algn="l"/>
              </a:tabLst>
            </a:pPr>
            <a:r>
              <a:rPr sz="1100" spc="10" dirty="0">
                <a:latin typeface="Calibri"/>
                <a:cs typeface="Calibri"/>
              </a:rPr>
              <a:t>...	...	...</a:t>
            </a:r>
            <a:endParaRPr sz="1100">
              <a:latin typeface="Calibri"/>
              <a:cs typeface="Calibri"/>
            </a:endParaRPr>
          </a:p>
          <a:p>
            <a:pPr marL="1691639" algn="ctr">
              <a:lnSpc>
                <a:spcPct val="100000"/>
              </a:lnSpc>
              <a:spcBef>
                <a:spcPts val="720"/>
              </a:spcBef>
              <a:tabLst>
                <a:tab pos="2759710" algn="l"/>
                <a:tab pos="3733800" algn="l"/>
              </a:tabLst>
            </a:pPr>
            <a:r>
              <a:rPr sz="1100" spc="15" dirty="0">
                <a:latin typeface="Calibri"/>
                <a:cs typeface="Calibri"/>
              </a:rPr>
              <a:t>Frame	</a:t>
            </a:r>
            <a:r>
              <a:rPr sz="1100" spc="10" dirty="0">
                <a:latin typeface="Calibri"/>
                <a:cs typeface="Calibri"/>
              </a:rPr>
              <a:t>Frame	</a:t>
            </a:r>
            <a:r>
              <a:rPr sz="1100" spc="15" dirty="0">
                <a:latin typeface="Calibri"/>
                <a:cs typeface="Calibri"/>
              </a:rPr>
              <a:t>Null</a:t>
            </a:r>
            <a:endParaRPr sz="1100">
              <a:latin typeface="Calibri"/>
              <a:cs typeface="Calibri"/>
            </a:endParaRPr>
          </a:p>
          <a:p>
            <a:pPr marL="473709" marR="377190" indent="1669414" algn="r">
              <a:lnSpc>
                <a:spcPct val="154700"/>
              </a:lnSpc>
              <a:tabLst>
                <a:tab pos="2021839" algn="l"/>
                <a:tab pos="2143125" algn="l"/>
                <a:tab pos="3089910" algn="l"/>
                <a:tab pos="3201035" algn="l"/>
                <a:tab pos="3995420" algn="l"/>
                <a:tab pos="4116704" algn="l"/>
              </a:tabLst>
            </a:pP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	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3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	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  S</a:t>
            </a:r>
            <a:r>
              <a:rPr sz="1100" spc="40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-4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Calibri"/>
                <a:cs typeface="Calibri"/>
              </a:rPr>
              <a:t>t</a:t>
            </a:r>
            <a:r>
              <a:rPr sz="1100" spc="65" dirty="0">
                <a:latin typeface="Calibri"/>
                <a:cs typeface="Calibri"/>
              </a:rPr>
              <a:t>a</a:t>
            </a:r>
            <a:r>
              <a:rPr sz="1100" spc="-3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	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3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  C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-45" dirty="0">
                <a:latin typeface="Calibri"/>
                <a:cs typeface="Calibri"/>
              </a:rPr>
              <a:t>e</a:t>
            </a:r>
            <a:r>
              <a:rPr sz="1100" spc="3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v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spc="-50" dirty="0">
                <a:latin typeface="Calibri"/>
                <a:cs typeface="Calibri"/>
              </a:rPr>
              <a:t>r</a:t>
            </a:r>
            <a:r>
              <a:rPr sz="1100" spc="4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e		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	C</a:t>
            </a:r>
            <a:r>
              <a:rPr sz="1100" spc="4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		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687070">
              <a:lnSpc>
                <a:spcPct val="100000"/>
              </a:lnSpc>
              <a:spcBef>
                <a:spcPts val="720"/>
              </a:spcBef>
            </a:pPr>
            <a:r>
              <a:rPr sz="1100" spc="10" dirty="0">
                <a:latin typeface="Calibri"/>
                <a:cs typeface="Calibri"/>
              </a:rPr>
              <a:t>Timer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Offset</a:t>
            </a:r>
            <a:endParaRPr sz="1100">
              <a:latin typeface="Calibri"/>
              <a:cs typeface="Calibri"/>
            </a:endParaRPr>
          </a:p>
          <a:p>
            <a:pPr marR="494030" algn="ctr">
              <a:lnSpc>
                <a:spcPct val="100000"/>
              </a:lnSpc>
              <a:spcBef>
                <a:spcPts val="720"/>
              </a:spcBef>
              <a:tabLst>
                <a:tab pos="1353185" algn="l"/>
                <a:tab pos="2420620" algn="l"/>
              </a:tabLst>
            </a:pPr>
            <a:r>
              <a:rPr sz="1100" spc="15" dirty="0">
                <a:latin typeface="Calibri"/>
                <a:cs typeface="Calibri"/>
              </a:rPr>
              <a:t>IRQ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	</a:t>
            </a:r>
            <a:r>
              <a:rPr sz="1100" spc="15" dirty="0">
                <a:latin typeface="Calibri"/>
                <a:cs typeface="Calibri"/>
              </a:rPr>
              <a:t>CNode	</a:t>
            </a:r>
            <a:r>
              <a:rPr sz="1100" spc="10" dirty="0">
                <a:latin typeface="Calibri"/>
                <a:cs typeface="Calibri"/>
              </a:rPr>
              <a:t>CNode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R="516255" algn="ctr">
              <a:lnSpc>
                <a:spcPct val="100000"/>
              </a:lnSpc>
              <a:tabLst>
                <a:tab pos="1146810" algn="l"/>
                <a:tab pos="2246630" algn="l"/>
              </a:tabLst>
            </a:pPr>
            <a:r>
              <a:rPr sz="1100" spc="5" dirty="0">
                <a:latin typeface="Calibri"/>
                <a:cs typeface="Calibri"/>
              </a:rPr>
              <a:t>KCB	PCB	PCB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47420" y="4214854"/>
            <a:ext cx="129539" cy="517525"/>
          </a:xfrm>
          <a:custGeom>
            <a:avLst/>
            <a:gdLst/>
            <a:ahLst/>
            <a:cxnLst/>
            <a:rect l="l" t="t" r="r" b="b"/>
            <a:pathLst>
              <a:path w="129540" h="517525">
                <a:moveTo>
                  <a:pt x="129135" y="0"/>
                </a:moveTo>
                <a:lnTo>
                  <a:pt x="0" y="0"/>
                </a:lnTo>
                <a:lnTo>
                  <a:pt x="0" y="517119"/>
                </a:lnTo>
                <a:lnTo>
                  <a:pt x="129135" y="517119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40398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47420" y="3956316"/>
            <a:ext cx="129539" cy="775970"/>
          </a:xfrm>
          <a:custGeom>
            <a:avLst/>
            <a:gdLst/>
            <a:ahLst/>
            <a:cxnLst/>
            <a:rect l="l" t="t" r="r" b="b"/>
            <a:pathLst>
              <a:path w="129540" h="775970">
                <a:moveTo>
                  <a:pt x="129135" y="0"/>
                </a:moveTo>
                <a:lnTo>
                  <a:pt x="0" y="0"/>
                </a:lnTo>
                <a:lnTo>
                  <a:pt x="0" y="775658"/>
                </a:lnTo>
                <a:lnTo>
                  <a:pt x="129136" y="775658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40398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47420" y="3697778"/>
            <a:ext cx="129539" cy="1034415"/>
          </a:xfrm>
          <a:custGeom>
            <a:avLst/>
            <a:gdLst/>
            <a:ahLst/>
            <a:cxnLst/>
            <a:rect l="l" t="t" r="r" b="b"/>
            <a:pathLst>
              <a:path w="129540" h="1034414">
                <a:moveTo>
                  <a:pt x="129135" y="0"/>
                </a:moveTo>
                <a:lnTo>
                  <a:pt x="0" y="0"/>
                </a:lnTo>
                <a:lnTo>
                  <a:pt x="0" y="1034196"/>
                </a:lnTo>
                <a:lnTo>
                  <a:pt x="129136" y="1034196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40398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47420" y="3439239"/>
            <a:ext cx="129539" cy="1292860"/>
          </a:xfrm>
          <a:custGeom>
            <a:avLst/>
            <a:gdLst/>
            <a:ahLst/>
            <a:cxnLst/>
            <a:rect l="l" t="t" r="r" b="b"/>
            <a:pathLst>
              <a:path w="129540" h="1292860">
                <a:moveTo>
                  <a:pt x="129135" y="0"/>
                </a:moveTo>
                <a:lnTo>
                  <a:pt x="0" y="0"/>
                </a:lnTo>
                <a:lnTo>
                  <a:pt x="0" y="1292734"/>
                </a:lnTo>
                <a:lnTo>
                  <a:pt x="129136" y="129273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40398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7420" y="3180701"/>
            <a:ext cx="129539" cy="1551305"/>
          </a:xfrm>
          <a:custGeom>
            <a:avLst/>
            <a:gdLst/>
            <a:ahLst/>
            <a:cxnLst/>
            <a:rect l="l" t="t" r="r" b="b"/>
            <a:pathLst>
              <a:path w="129540" h="1551304">
                <a:moveTo>
                  <a:pt x="129135" y="0"/>
                </a:moveTo>
                <a:lnTo>
                  <a:pt x="0" y="0"/>
                </a:lnTo>
                <a:lnTo>
                  <a:pt x="0" y="1551273"/>
                </a:lnTo>
                <a:lnTo>
                  <a:pt x="129136" y="1551273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40398" y="3144506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812791" y="4214854"/>
            <a:ext cx="129539" cy="517525"/>
          </a:xfrm>
          <a:custGeom>
            <a:avLst/>
            <a:gdLst/>
            <a:ahLst/>
            <a:cxnLst/>
            <a:rect l="l" t="t" r="r" b="b"/>
            <a:pathLst>
              <a:path w="129540" h="517525">
                <a:moveTo>
                  <a:pt x="129135" y="0"/>
                </a:moveTo>
                <a:lnTo>
                  <a:pt x="0" y="0"/>
                </a:lnTo>
                <a:lnTo>
                  <a:pt x="0" y="517119"/>
                </a:lnTo>
                <a:lnTo>
                  <a:pt x="129135" y="517119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05769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12791" y="3956316"/>
            <a:ext cx="129539" cy="775970"/>
          </a:xfrm>
          <a:custGeom>
            <a:avLst/>
            <a:gdLst/>
            <a:ahLst/>
            <a:cxnLst/>
            <a:rect l="l" t="t" r="r" b="b"/>
            <a:pathLst>
              <a:path w="129540" h="775970">
                <a:moveTo>
                  <a:pt x="129135" y="0"/>
                </a:moveTo>
                <a:lnTo>
                  <a:pt x="0" y="0"/>
                </a:lnTo>
                <a:lnTo>
                  <a:pt x="0" y="775658"/>
                </a:lnTo>
                <a:lnTo>
                  <a:pt x="129136" y="775658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05769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12791" y="3697778"/>
            <a:ext cx="129539" cy="1034415"/>
          </a:xfrm>
          <a:custGeom>
            <a:avLst/>
            <a:gdLst/>
            <a:ahLst/>
            <a:cxnLst/>
            <a:rect l="l" t="t" r="r" b="b"/>
            <a:pathLst>
              <a:path w="129540" h="1034414">
                <a:moveTo>
                  <a:pt x="129135" y="0"/>
                </a:moveTo>
                <a:lnTo>
                  <a:pt x="0" y="0"/>
                </a:lnTo>
                <a:lnTo>
                  <a:pt x="0" y="1034196"/>
                </a:lnTo>
                <a:lnTo>
                  <a:pt x="129136" y="1034196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05769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812791" y="3439239"/>
            <a:ext cx="129539" cy="1292860"/>
          </a:xfrm>
          <a:custGeom>
            <a:avLst/>
            <a:gdLst/>
            <a:ahLst/>
            <a:cxnLst/>
            <a:rect l="l" t="t" r="r" b="b"/>
            <a:pathLst>
              <a:path w="129540" h="1292860">
                <a:moveTo>
                  <a:pt x="129135" y="0"/>
                </a:moveTo>
                <a:lnTo>
                  <a:pt x="0" y="0"/>
                </a:lnTo>
                <a:lnTo>
                  <a:pt x="0" y="1292734"/>
                </a:lnTo>
                <a:lnTo>
                  <a:pt x="129136" y="129273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5769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12791" y="3180701"/>
            <a:ext cx="129539" cy="1551305"/>
          </a:xfrm>
          <a:custGeom>
            <a:avLst/>
            <a:gdLst/>
            <a:ahLst/>
            <a:cxnLst/>
            <a:rect l="l" t="t" r="r" b="b"/>
            <a:pathLst>
              <a:path w="129540" h="1551304">
                <a:moveTo>
                  <a:pt x="129135" y="0"/>
                </a:moveTo>
                <a:lnTo>
                  <a:pt x="0" y="0"/>
                </a:lnTo>
                <a:lnTo>
                  <a:pt x="0" y="1551273"/>
                </a:lnTo>
                <a:lnTo>
                  <a:pt x="129136" y="1551273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05769" y="3144506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809720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587606" y="3956316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129135" y="258538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809720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587606" y="3697778"/>
            <a:ext cx="258445" cy="517525"/>
          </a:xfrm>
          <a:custGeom>
            <a:avLst/>
            <a:gdLst/>
            <a:ahLst/>
            <a:cxnLst/>
            <a:rect l="l" t="t" r="r" b="b"/>
            <a:pathLst>
              <a:path w="258445" h="517525">
                <a:moveTo>
                  <a:pt x="0" y="517076"/>
                </a:moveTo>
                <a:lnTo>
                  <a:pt x="129135" y="517076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809720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587606" y="3439239"/>
            <a:ext cx="258445" cy="775970"/>
          </a:xfrm>
          <a:custGeom>
            <a:avLst/>
            <a:gdLst/>
            <a:ahLst/>
            <a:cxnLst/>
            <a:rect l="l" t="t" r="r" b="b"/>
            <a:pathLst>
              <a:path w="258445" h="775970">
                <a:moveTo>
                  <a:pt x="0" y="775615"/>
                </a:moveTo>
                <a:lnTo>
                  <a:pt x="129135" y="775615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09720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9720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10966" y="4175212"/>
            <a:ext cx="40005" cy="79375"/>
          </a:xfrm>
          <a:custGeom>
            <a:avLst/>
            <a:gdLst/>
            <a:ahLst/>
            <a:cxnLst/>
            <a:rect l="l" t="t" r="r" b="b"/>
            <a:pathLst>
              <a:path w="40004" h="79375">
                <a:moveTo>
                  <a:pt x="0" y="79285"/>
                </a:moveTo>
                <a:lnTo>
                  <a:pt x="39601" y="39642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71882" y="4731974"/>
            <a:ext cx="258445" cy="646430"/>
          </a:xfrm>
          <a:custGeom>
            <a:avLst/>
            <a:gdLst/>
            <a:ahLst/>
            <a:cxnLst/>
            <a:rect l="l" t="t" r="r" b="b"/>
            <a:pathLst>
              <a:path w="258445" h="646429">
                <a:moveTo>
                  <a:pt x="258271" y="0"/>
                </a:moveTo>
                <a:lnTo>
                  <a:pt x="0" y="0"/>
                </a:lnTo>
                <a:lnTo>
                  <a:pt x="0" y="646345"/>
                </a:lnTo>
                <a:lnTo>
                  <a:pt x="258271" y="646345"/>
                </a:lnTo>
              </a:path>
            </a:pathLst>
          </a:custGeom>
          <a:ln w="10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93996" y="469577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71882" y="4473436"/>
            <a:ext cx="258445" cy="904875"/>
          </a:xfrm>
          <a:custGeom>
            <a:avLst/>
            <a:gdLst/>
            <a:ahLst/>
            <a:cxnLst/>
            <a:rect l="l" t="t" r="r" b="b"/>
            <a:pathLst>
              <a:path w="258445" h="904875">
                <a:moveTo>
                  <a:pt x="258271" y="0"/>
                </a:moveTo>
                <a:lnTo>
                  <a:pt x="0" y="0"/>
                </a:lnTo>
                <a:lnTo>
                  <a:pt x="0" y="904884"/>
                </a:lnTo>
                <a:lnTo>
                  <a:pt x="258271" y="90488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93996" y="4437240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71882" y="4214854"/>
            <a:ext cx="258445" cy="1163955"/>
          </a:xfrm>
          <a:custGeom>
            <a:avLst/>
            <a:gdLst/>
            <a:ahLst/>
            <a:cxnLst/>
            <a:rect l="l" t="t" r="r" b="b"/>
            <a:pathLst>
              <a:path w="258445" h="1163954">
                <a:moveTo>
                  <a:pt x="258271" y="0"/>
                </a:moveTo>
                <a:lnTo>
                  <a:pt x="0" y="0"/>
                </a:lnTo>
                <a:lnTo>
                  <a:pt x="0" y="1163465"/>
                </a:lnTo>
                <a:lnTo>
                  <a:pt x="258271" y="1163465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3996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71882" y="3956316"/>
            <a:ext cx="258445" cy="1422400"/>
          </a:xfrm>
          <a:custGeom>
            <a:avLst/>
            <a:gdLst/>
            <a:ahLst/>
            <a:cxnLst/>
            <a:rect l="l" t="t" r="r" b="b"/>
            <a:pathLst>
              <a:path w="258445" h="1422400">
                <a:moveTo>
                  <a:pt x="258271" y="0"/>
                </a:moveTo>
                <a:lnTo>
                  <a:pt x="0" y="0"/>
                </a:lnTo>
                <a:lnTo>
                  <a:pt x="0" y="1422004"/>
                </a:lnTo>
                <a:lnTo>
                  <a:pt x="258272" y="142200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93995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59714" y="2017395"/>
            <a:ext cx="5203825" cy="374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OSNode: </a:t>
            </a:r>
            <a:r>
              <a:rPr sz="2000" dirty="0">
                <a:latin typeface="Arial"/>
                <a:cs typeface="Arial"/>
              </a:rPr>
              <a:t>All state for a single core and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How do we capture this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OSNode?</a:t>
            </a: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Capabilities:</a:t>
            </a:r>
            <a:endParaRPr sz="20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10" dirty="0">
                <a:latin typeface="Arial"/>
                <a:cs typeface="Arial"/>
              </a:rPr>
              <a:t>Tracks </a:t>
            </a:r>
            <a:r>
              <a:rPr sz="1800" spc="-5" dirty="0">
                <a:latin typeface="Arial"/>
                <a:cs typeface="Arial"/>
              </a:rPr>
              <a:t>all application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</a:p>
          <a:p>
            <a:pPr marL="640080" lvl="1" indent="-264795">
              <a:lnSpc>
                <a:spcPct val="100000"/>
              </a:lnSpc>
              <a:spcBef>
                <a:spcPts val="40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10" dirty="0">
                <a:latin typeface="Arial"/>
                <a:cs typeface="Arial"/>
              </a:rPr>
              <a:t>Tracks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</a:t>
            </a:r>
            <a:endParaRPr sz="1800" dirty="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Arial"/>
                <a:cs typeface="Arial"/>
              </a:rPr>
              <a:t>cf. </a:t>
            </a:r>
            <a:r>
              <a:rPr sz="1800" spc="-10" dirty="0">
                <a:latin typeface="Arial"/>
                <a:cs typeface="Arial"/>
              </a:rPr>
              <a:t>seL4, </a:t>
            </a:r>
            <a:r>
              <a:rPr sz="1800" spc="-5" dirty="0">
                <a:latin typeface="Arial"/>
                <a:cs typeface="Arial"/>
              </a:rPr>
              <a:t>EROS,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KeyKOS</a:t>
            </a:r>
            <a:endParaRPr sz="1800" dirty="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KCB (Kernel control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block)</a:t>
            </a:r>
            <a:endParaRPr sz="20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0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10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specific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5" dirty="0">
                <a:latin typeface="Arial"/>
                <a:cs typeface="Arial"/>
              </a:rPr>
              <a:t>Entry point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capability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tree</a:t>
            </a:r>
          </a:p>
          <a:p>
            <a:pPr marL="640080" lvl="1" indent="-264795">
              <a:lnSpc>
                <a:spcPct val="100000"/>
              </a:lnSpc>
              <a:spcBef>
                <a:spcPts val="40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5" dirty="0">
                <a:latin typeface="Arial"/>
                <a:cs typeface="Arial"/>
              </a:rPr>
              <a:t>Represented as a capability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itself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What is the</a:t>
            </a:r>
            <a:r>
              <a:rPr sz="2800" spc="-45" dirty="0"/>
              <a:t> </a:t>
            </a:r>
            <a:r>
              <a:rPr sz="2800" spc="-5" dirty="0"/>
              <a:t>OSNode?</a:t>
            </a:r>
            <a:endParaRPr sz="2800"/>
          </a:p>
        </p:txBody>
      </p:sp>
      <p:sp>
        <p:nvSpPr>
          <p:cNvPr id="82" name="object 82"/>
          <p:cNvSpPr/>
          <p:nvPr/>
        </p:nvSpPr>
        <p:spPr>
          <a:xfrm>
            <a:off x="8956619" y="2199835"/>
            <a:ext cx="712830" cy="1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04086" y="3374648"/>
            <a:ext cx="3906520" cy="2262505"/>
          </a:xfrm>
          <a:custGeom>
            <a:avLst/>
            <a:gdLst/>
            <a:ahLst/>
            <a:cxnLst/>
            <a:rect l="l" t="t" r="r" b="b"/>
            <a:pathLst>
              <a:path w="3906520" h="2262504">
                <a:moveTo>
                  <a:pt x="0" y="2262210"/>
                </a:moveTo>
                <a:lnTo>
                  <a:pt x="3906360" y="2262210"/>
                </a:lnTo>
                <a:lnTo>
                  <a:pt x="3906360" y="0"/>
                </a:lnTo>
                <a:lnTo>
                  <a:pt x="0" y="0"/>
                </a:lnTo>
                <a:lnTo>
                  <a:pt x="0" y="2262210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03535" y="3481611"/>
            <a:ext cx="757109" cy="9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50568" y="2599033"/>
            <a:ext cx="2970530" cy="2392045"/>
          </a:xfrm>
          <a:custGeom>
            <a:avLst/>
            <a:gdLst/>
            <a:ahLst/>
            <a:cxnLst/>
            <a:rect l="l" t="t" r="r" b="b"/>
            <a:pathLst>
              <a:path w="2970529" h="2392045">
                <a:moveTo>
                  <a:pt x="0" y="2391479"/>
                </a:moveTo>
                <a:lnTo>
                  <a:pt x="2970125" y="2391479"/>
                </a:lnTo>
                <a:lnTo>
                  <a:pt x="2970125" y="0"/>
                </a:lnTo>
                <a:lnTo>
                  <a:pt x="0" y="0"/>
                </a:lnTo>
                <a:lnTo>
                  <a:pt x="0" y="2391479"/>
                </a:lnTo>
                <a:close/>
              </a:path>
            </a:pathLst>
          </a:custGeom>
          <a:ln w="10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9859" y="2705996"/>
            <a:ext cx="1473440" cy="123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76556" y="460270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76555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76556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76556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76556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76556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28532" y="5249051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258271" y="258538"/>
                </a:lnTo>
                <a:lnTo>
                  <a:pt x="258271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462833" y="5322634"/>
            <a:ext cx="383540" cy="55880"/>
          </a:xfrm>
          <a:custGeom>
            <a:avLst/>
            <a:gdLst/>
            <a:ahLst/>
            <a:cxnLst/>
            <a:rect l="l" t="t" r="r" b="b"/>
            <a:pathLst>
              <a:path w="383540" h="55879">
                <a:moveTo>
                  <a:pt x="0" y="55685"/>
                </a:moveTo>
                <a:lnTo>
                  <a:pt x="45210" y="34518"/>
                </a:lnTo>
                <a:lnTo>
                  <a:pt x="92007" y="18336"/>
                </a:lnTo>
                <a:lnTo>
                  <a:pt x="139983" y="7170"/>
                </a:lnTo>
                <a:lnTo>
                  <a:pt x="188735" y="1048"/>
                </a:lnTo>
                <a:lnTo>
                  <a:pt x="237857" y="0"/>
                </a:lnTo>
                <a:lnTo>
                  <a:pt x="286943" y="4054"/>
                </a:lnTo>
                <a:lnTo>
                  <a:pt x="335589" y="13242"/>
                </a:lnTo>
                <a:lnTo>
                  <a:pt x="383390" y="27591"/>
                </a:lnTo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433257" y="53487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6898" y="0"/>
                </a:moveTo>
                <a:lnTo>
                  <a:pt x="15657" y="3385"/>
                </a:lnTo>
                <a:lnTo>
                  <a:pt x="6546" y="10893"/>
                </a:lnTo>
                <a:lnTo>
                  <a:pt x="1201" y="20962"/>
                </a:lnTo>
                <a:lnTo>
                  <a:pt x="0" y="32297"/>
                </a:lnTo>
                <a:lnTo>
                  <a:pt x="3318" y="43602"/>
                </a:lnTo>
                <a:lnTo>
                  <a:pt x="10846" y="52718"/>
                </a:lnTo>
                <a:lnTo>
                  <a:pt x="20930" y="58061"/>
                </a:lnTo>
                <a:lnTo>
                  <a:pt x="32252" y="59238"/>
                </a:lnTo>
                <a:lnTo>
                  <a:pt x="43493" y="55854"/>
                </a:lnTo>
                <a:lnTo>
                  <a:pt x="52604" y="48346"/>
                </a:lnTo>
                <a:lnTo>
                  <a:pt x="57949" y="38276"/>
                </a:lnTo>
                <a:lnTo>
                  <a:pt x="59151" y="26936"/>
                </a:lnTo>
                <a:lnTo>
                  <a:pt x="55833" y="15623"/>
                </a:lnTo>
                <a:lnTo>
                  <a:pt x="48304" y="6510"/>
                </a:lnTo>
                <a:lnTo>
                  <a:pt x="38220" y="1172"/>
                </a:lnTo>
                <a:lnTo>
                  <a:pt x="268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821257" y="5309965"/>
            <a:ext cx="88900" cy="73025"/>
          </a:xfrm>
          <a:custGeom>
            <a:avLst/>
            <a:gdLst/>
            <a:ahLst/>
            <a:cxnLst/>
            <a:rect l="l" t="t" r="r" b="b"/>
            <a:pathLst>
              <a:path w="88900" h="73025">
                <a:moveTo>
                  <a:pt x="31996" y="0"/>
                </a:moveTo>
                <a:lnTo>
                  <a:pt x="0" y="72505"/>
                </a:lnTo>
                <a:lnTo>
                  <a:pt x="88386" y="68354"/>
                </a:lnTo>
                <a:lnTo>
                  <a:pt x="3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11988" y="5249051"/>
            <a:ext cx="516890" cy="259079"/>
          </a:xfrm>
          <a:custGeom>
            <a:avLst/>
            <a:gdLst/>
            <a:ahLst/>
            <a:cxnLst/>
            <a:rect l="l" t="t" r="r" b="b"/>
            <a:pathLst>
              <a:path w="516890" h="259079">
                <a:moveTo>
                  <a:pt x="0" y="258538"/>
                </a:moveTo>
                <a:lnTo>
                  <a:pt x="516543" y="258538"/>
                </a:lnTo>
                <a:lnTo>
                  <a:pt x="516543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426186" y="5249051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258271" y="258538"/>
                </a:lnTo>
                <a:lnTo>
                  <a:pt x="258271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909643" y="5249051"/>
            <a:ext cx="516890" cy="259079"/>
          </a:xfrm>
          <a:custGeom>
            <a:avLst/>
            <a:gdLst/>
            <a:ahLst/>
            <a:cxnLst/>
            <a:rect l="l" t="t" r="r" b="b"/>
            <a:pathLst>
              <a:path w="516890" h="259079">
                <a:moveTo>
                  <a:pt x="0" y="258538"/>
                </a:moveTo>
                <a:lnTo>
                  <a:pt x="516543" y="258538"/>
                </a:lnTo>
                <a:lnTo>
                  <a:pt x="516543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69695" y="52193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59794" y="48612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01" y="0"/>
                </a:moveTo>
                <a:lnTo>
                  <a:pt x="0" y="79285"/>
                </a:lnTo>
                <a:lnTo>
                  <a:pt x="79203" y="79285"/>
                </a:lnTo>
                <a:lnTo>
                  <a:pt x="39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30154" y="5249051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91732" y="53485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32785" y="53386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0" y="79285"/>
                </a:lnTo>
                <a:lnTo>
                  <a:pt x="79203" y="396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30154" y="3827047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30154" y="4085585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30154" y="4344167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30154" y="4602705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941927" y="460270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941927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941927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941927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941927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941927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235065" y="52193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225165" y="48612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01" y="0"/>
                </a:moveTo>
                <a:lnTo>
                  <a:pt x="0" y="79285"/>
                </a:lnTo>
                <a:lnTo>
                  <a:pt x="79203" y="79285"/>
                </a:lnTo>
                <a:lnTo>
                  <a:pt x="39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845878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845878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845878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845878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845878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874950" y="2081948"/>
            <a:ext cx="4874895" cy="374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758950" algn="ctr">
              <a:lnSpc>
                <a:spcPct val="100000"/>
              </a:lnSpc>
              <a:tabLst>
                <a:tab pos="2827020" algn="l"/>
                <a:tab pos="3732529" algn="l"/>
              </a:tabLst>
            </a:pPr>
            <a:r>
              <a:rPr sz="1100" spc="10" dirty="0">
                <a:latin typeface="Calibri"/>
                <a:cs typeface="Calibri"/>
              </a:rPr>
              <a:t>...	...	...</a:t>
            </a:r>
            <a:endParaRPr sz="1100">
              <a:latin typeface="Calibri"/>
              <a:cs typeface="Calibri"/>
            </a:endParaRPr>
          </a:p>
          <a:p>
            <a:pPr marL="1691639" algn="ctr">
              <a:lnSpc>
                <a:spcPct val="100000"/>
              </a:lnSpc>
              <a:spcBef>
                <a:spcPts val="720"/>
              </a:spcBef>
              <a:tabLst>
                <a:tab pos="2759710" algn="l"/>
                <a:tab pos="3733800" algn="l"/>
              </a:tabLst>
            </a:pPr>
            <a:r>
              <a:rPr sz="1100" spc="15" dirty="0">
                <a:latin typeface="Calibri"/>
                <a:cs typeface="Calibri"/>
              </a:rPr>
              <a:t>Frame	</a:t>
            </a:r>
            <a:r>
              <a:rPr sz="1100" spc="10" dirty="0">
                <a:latin typeface="Calibri"/>
                <a:cs typeface="Calibri"/>
              </a:rPr>
              <a:t>Frame	</a:t>
            </a:r>
            <a:r>
              <a:rPr sz="1100" spc="15" dirty="0">
                <a:latin typeface="Calibri"/>
                <a:cs typeface="Calibri"/>
              </a:rPr>
              <a:t>Null</a:t>
            </a:r>
            <a:endParaRPr sz="1100">
              <a:latin typeface="Calibri"/>
              <a:cs typeface="Calibri"/>
            </a:endParaRPr>
          </a:p>
          <a:p>
            <a:pPr marL="473709" marR="377190" indent="1669414" algn="r">
              <a:lnSpc>
                <a:spcPct val="154700"/>
              </a:lnSpc>
              <a:tabLst>
                <a:tab pos="2021839" algn="l"/>
                <a:tab pos="2143125" algn="l"/>
                <a:tab pos="3089910" algn="l"/>
                <a:tab pos="3201035" algn="l"/>
                <a:tab pos="3995420" algn="l"/>
                <a:tab pos="4116704" algn="l"/>
              </a:tabLst>
            </a:pP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	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3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	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  S</a:t>
            </a:r>
            <a:r>
              <a:rPr sz="1100" spc="40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-4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Calibri"/>
                <a:cs typeface="Calibri"/>
              </a:rPr>
              <a:t>t</a:t>
            </a:r>
            <a:r>
              <a:rPr sz="1100" spc="65" dirty="0">
                <a:latin typeface="Calibri"/>
                <a:cs typeface="Calibri"/>
              </a:rPr>
              <a:t>a</a:t>
            </a:r>
            <a:r>
              <a:rPr sz="1100" spc="-3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	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3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  C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-45" dirty="0">
                <a:latin typeface="Calibri"/>
                <a:cs typeface="Calibri"/>
              </a:rPr>
              <a:t>e</a:t>
            </a:r>
            <a:r>
              <a:rPr sz="1100" spc="3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v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spc="-50" dirty="0">
                <a:latin typeface="Calibri"/>
                <a:cs typeface="Calibri"/>
              </a:rPr>
              <a:t>r</a:t>
            </a:r>
            <a:r>
              <a:rPr sz="1100" spc="4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e		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	C</a:t>
            </a:r>
            <a:r>
              <a:rPr sz="1100" spc="4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		F</a:t>
            </a:r>
            <a:r>
              <a:rPr sz="1100" spc="40" dirty="0">
                <a:latin typeface="Calibri"/>
                <a:cs typeface="Calibri"/>
              </a:rPr>
              <a:t>r</a:t>
            </a:r>
            <a:r>
              <a:rPr sz="1100" spc="-2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687070">
              <a:lnSpc>
                <a:spcPct val="100000"/>
              </a:lnSpc>
              <a:spcBef>
                <a:spcPts val="720"/>
              </a:spcBef>
            </a:pPr>
            <a:r>
              <a:rPr sz="1100" spc="10" dirty="0">
                <a:latin typeface="Calibri"/>
                <a:cs typeface="Calibri"/>
              </a:rPr>
              <a:t>Timer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Offset</a:t>
            </a:r>
            <a:endParaRPr sz="1100">
              <a:latin typeface="Calibri"/>
              <a:cs typeface="Calibri"/>
            </a:endParaRPr>
          </a:p>
          <a:p>
            <a:pPr marR="494030" algn="ctr">
              <a:lnSpc>
                <a:spcPct val="100000"/>
              </a:lnSpc>
              <a:spcBef>
                <a:spcPts val="720"/>
              </a:spcBef>
              <a:tabLst>
                <a:tab pos="1353185" algn="l"/>
                <a:tab pos="2420620" algn="l"/>
              </a:tabLst>
            </a:pPr>
            <a:r>
              <a:rPr sz="1100" spc="15" dirty="0">
                <a:latin typeface="Calibri"/>
                <a:cs typeface="Calibri"/>
              </a:rPr>
              <a:t>IRQ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	</a:t>
            </a:r>
            <a:r>
              <a:rPr sz="1100" spc="15" dirty="0">
                <a:latin typeface="Calibri"/>
                <a:cs typeface="Calibri"/>
              </a:rPr>
              <a:t>CNode	</a:t>
            </a:r>
            <a:r>
              <a:rPr sz="1100" spc="10" dirty="0">
                <a:latin typeface="Calibri"/>
                <a:cs typeface="Calibri"/>
              </a:rPr>
              <a:t>CNode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R="516255" algn="ctr">
              <a:lnSpc>
                <a:spcPct val="100000"/>
              </a:lnSpc>
              <a:tabLst>
                <a:tab pos="1146810" algn="l"/>
                <a:tab pos="2246630" algn="l"/>
              </a:tabLst>
            </a:pPr>
            <a:r>
              <a:rPr sz="1100" spc="5" dirty="0">
                <a:latin typeface="Calibri"/>
                <a:cs typeface="Calibri"/>
              </a:rPr>
              <a:t>KCB	PCB	PCB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747420" y="4214854"/>
            <a:ext cx="129539" cy="517525"/>
          </a:xfrm>
          <a:custGeom>
            <a:avLst/>
            <a:gdLst/>
            <a:ahLst/>
            <a:cxnLst/>
            <a:rect l="l" t="t" r="r" b="b"/>
            <a:pathLst>
              <a:path w="129540" h="517525">
                <a:moveTo>
                  <a:pt x="129135" y="0"/>
                </a:moveTo>
                <a:lnTo>
                  <a:pt x="0" y="0"/>
                </a:lnTo>
                <a:lnTo>
                  <a:pt x="0" y="517119"/>
                </a:lnTo>
                <a:lnTo>
                  <a:pt x="129135" y="517119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840398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47420" y="3956316"/>
            <a:ext cx="129539" cy="775970"/>
          </a:xfrm>
          <a:custGeom>
            <a:avLst/>
            <a:gdLst/>
            <a:ahLst/>
            <a:cxnLst/>
            <a:rect l="l" t="t" r="r" b="b"/>
            <a:pathLst>
              <a:path w="129540" h="775970">
                <a:moveTo>
                  <a:pt x="129135" y="0"/>
                </a:moveTo>
                <a:lnTo>
                  <a:pt x="0" y="0"/>
                </a:lnTo>
                <a:lnTo>
                  <a:pt x="0" y="775658"/>
                </a:lnTo>
                <a:lnTo>
                  <a:pt x="129136" y="775658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840398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47420" y="3697778"/>
            <a:ext cx="129539" cy="1034415"/>
          </a:xfrm>
          <a:custGeom>
            <a:avLst/>
            <a:gdLst/>
            <a:ahLst/>
            <a:cxnLst/>
            <a:rect l="l" t="t" r="r" b="b"/>
            <a:pathLst>
              <a:path w="129540" h="1034414">
                <a:moveTo>
                  <a:pt x="129135" y="0"/>
                </a:moveTo>
                <a:lnTo>
                  <a:pt x="0" y="0"/>
                </a:lnTo>
                <a:lnTo>
                  <a:pt x="0" y="1034196"/>
                </a:lnTo>
                <a:lnTo>
                  <a:pt x="129136" y="1034196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40398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47420" y="3439239"/>
            <a:ext cx="129539" cy="1292860"/>
          </a:xfrm>
          <a:custGeom>
            <a:avLst/>
            <a:gdLst/>
            <a:ahLst/>
            <a:cxnLst/>
            <a:rect l="l" t="t" r="r" b="b"/>
            <a:pathLst>
              <a:path w="129540" h="1292860">
                <a:moveTo>
                  <a:pt x="129135" y="0"/>
                </a:moveTo>
                <a:lnTo>
                  <a:pt x="0" y="0"/>
                </a:lnTo>
                <a:lnTo>
                  <a:pt x="0" y="1292734"/>
                </a:lnTo>
                <a:lnTo>
                  <a:pt x="129136" y="129273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40398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747420" y="3180701"/>
            <a:ext cx="129539" cy="1551305"/>
          </a:xfrm>
          <a:custGeom>
            <a:avLst/>
            <a:gdLst/>
            <a:ahLst/>
            <a:cxnLst/>
            <a:rect l="l" t="t" r="r" b="b"/>
            <a:pathLst>
              <a:path w="129540" h="1551304">
                <a:moveTo>
                  <a:pt x="129135" y="0"/>
                </a:moveTo>
                <a:lnTo>
                  <a:pt x="0" y="0"/>
                </a:lnTo>
                <a:lnTo>
                  <a:pt x="0" y="1551273"/>
                </a:lnTo>
                <a:lnTo>
                  <a:pt x="129136" y="1551273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840398" y="3144506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812791" y="4214854"/>
            <a:ext cx="129539" cy="517525"/>
          </a:xfrm>
          <a:custGeom>
            <a:avLst/>
            <a:gdLst/>
            <a:ahLst/>
            <a:cxnLst/>
            <a:rect l="l" t="t" r="r" b="b"/>
            <a:pathLst>
              <a:path w="129540" h="517525">
                <a:moveTo>
                  <a:pt x="129135" y="0"/>
                </a:moveTo>
                <a:lnTo>
                  <a:pt x="0" y="0"/>
                </a:lnTo>
                <a:lnTo>
                  <a:pt x="0" y="517119"/>
                </a:lnTo>
                <a:lnTo>
                  <a:pt x="129135" y="517119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905769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812791" y="3956316"/>
            <a:ext cx="129539" cy="775970"/>
          </a:xfrm>
          <a:custGeom>
            <a:avLst/>
            <a:gdLst/>
            <a:ahLst/>
            <a:cxnLst/>
            <a:rect l="l" t="t" r="r" b="b"/>
            <a:pathLst>
              <a:path w="129540" h="775970">
                <a:moveTo>
                  <a:pt x="129135" y="0"/>
                </a:moveTo>
                <a:lnTo>
                  <a:pt x="0" y="0"/>
                </a:lnTo>
                <a:lnTo>
                  <a:pt x="0" y="775658"/>
                </a:lnTo>
                <a:lnTo>
                  <a:pt x="129136" y="775658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5769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812791" y="3697778"/>
            <a:ext cx="129539" cy="1034415"/>
          </a:xfrm>
          <a:custGeom>
            <a:avLst/>
            <a:gdLst/>
            <a:ahLst/>
            <a:cxnLst/>
            <a:rect l="l" t="t" r="r" b="b"/>
            <a:pathLst>
              <a:path w="129540" h="1034414">
                <a:moveTo>
                  <a:pt x="129135" y="0"/>
                </a:moveTo>
                <a:lnTo>
                  <a:pt x="0" y="0"/>
                </a:lnTo>
                <a:lnTo>
                  <a:pt x="0" y="1034196"/>
                </a:lnTo>
                <a:lnTo>
                  <a:pt x="129136" y="1034196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905769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812791" y="3439239"/>
            <a:ext cx="129539" cy="1292860"/>
          </a:xfrm>
          <a:custGeom>
            <a:avLst/>
            <a:gdLst/>
            <a:ahLst/>
            <a:cxnLst/>
            <a:rect l="l" t="t" r="r" b="b"/>
            <a:pathLst>
              <a:path w="129540" h="1292860">
                <a:moveTo>
                  <a:pt x="129135" y="0"/>
                </a:moveTo>
                <a:lnTo>
                  <a:pt x="0" y="0"/>
                </a:lnTo>
                <a:lnTo>
                  <a:pt x="0" y="1292734"/>
                </a:lnTo>
                <a:lnTo>
                  <a:pt x="129136" y="129273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905769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812791" y="3180701"/>
            <a:ext cx="129539" cy="1551305"/>
          </a:xfrm>
          <a:custGeom>
            <a:avLst/>
            <a:gdLst/>
            <a:ahLst/>
            <a:cxnLst/>
            <a:rect l="l" t="t" r="r" b="b"/>
            <a:pathLst>
              <a:path w="129540" h="1551304">
                <a:moveTo>
                  <a:pt x="129135" y="0"/>
                </a:moveTo>
                <a:lnTo>
                  <a:pt x="0" y="0"/>
                </a:lnTo>
                <a:lnTo>
                  <a:pt x="0" y="1551273"/>
                </a:lnTo>
                <a:lnTo>
                  <a:pt x="129136" y="1551273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905769" y="3144506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809720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587606" y="3956316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129135" y="258538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809720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587606" y="3697778"/>
            <a:ext cx="258445" cy="517525"/>
          </a:xfrm>
          <a:custGeom>
            <a:avLst/>
            <a:gdLst/>
            <a:ahLst/>
            <a:cxnLst/>
            <a:rect l="l" t="t" r="r" b="b"/>
            <a:pathLst>
              <a:path w="258445" h="517525">
                <a:moveTo>
                  <a:pt x="0" y="517076"/>
                </a:moveTo>
                <a:lnTo>
                  <a:pt x="129135" y="517076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809720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87606" y="3439239"/>
            <a:ext cx="258445" cy="775970"/>
          </a:xfrm>
          <a:custGeom>
            <a:avLst/>
            <a:gdLst/>
            <a:ahLst/>
            <a:cxnLst/>
            <a:rect l="l" t="t" r="r" b="b"/>
            <a:pathLst>
              <a:path w="258445" h="775970">
                <a:moveTo>
                  <a:pt x="0" y="775615"/>
                </a:moveTo>
                <a:lnTo>
                  <a:pt x="129135" y="775615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809720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809720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610966" y="4175212"/>
            <a:ext cx="40005" cy="79375"/>
          </a:xfrm>
          <a:custGeom>
            <a:avLst/>
            <a:gdLst/>
            <a:ahLst/>
            <a:cxnLst/>
            <a:rect l="l" t="t" r="r" b="b"/>
            <a:pathLst>
              <a:path w="40004" h="79375">
                <a:moveTo>
                  <a:pt x="0" y="79285"/>
                </a:moveTo>
                <a:lnTo>
                  <a:pt x="39601" y="39642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71882" y="4731974"/>
            <a:ext cx="258445" cy="646430"/>
          </a:xfrm>
          <a:custGeom>
            <a:avLst/>
            <a:gdLst/>
            <a:ahLst/>
            <a:cxnLst/>
            <a:rect l="l" t="t" r="r" b="b"/>
            <a:pathLst>
              <a:path w="258445" h="646429">
                <a:moveTo>
                  <a:pt x="258271" y="0"/>
                </a:moveTo>
                <a:lnTo>
                  <a:pt x="0" y="0"/>
                </a:lnTo>
                <a:lnTo>
                  <a:pt x="0" y="646345"/>
                </a:lnTo>
                <a:lnTo>
                  <a:pt x="258271" y="646345"/>
                </a:lnTo>
              </a:path>
            </a:pathLst>
          </a:custGeom>
          <a:ln w="10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93996" y="469577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71882" y="4473436"/>
            <a:ext cx="258445" cy="904875"/>
          </a:xfrm>
          <a:custGeom>
            <a:avLst/>
            <a:gdLst/>
            <a:ahLst/>
            <a:cxnLst/>
            <a:rect l="l" t="t" r="r" b="b"/>
            <a:pathLst>
              <a:path w="258445" h="904875">
                <a:moveTo>
                  <a:pt x="258271" y="0"/>
                </a:moveTo>
                <a:lnTo>
                  <a:pt x="0" y="0"/>
                </a:lnTo>
                <a:lnTo>
                  <a:pt x="0" y="904884"/>
                </a:lnTo>
                <a:lnTo>
                  <a:pt x="258271" y="90488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293996" y="4437240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71882" y="4214854"/>
            <a:ext cx="258445" cy="1163955"/>
          </a:xfrm>
          <a:custGeom>
            <a:avLst/>
            <a:gdLst/>
            <a:ahLst/>
            <a:cxnLst/>
            <a:rect l="l" t="t" r="r" b="b"/>
            <a:pathLst>
              <a:path w="258445" h="1163954">
                <a:moveTo>
                  <a:pt x="258271" y="0"/>
                </a:moveTo>
                <a:lnTo>
                  <a:pt x="0" y="0"/>
                </a:lnTo>
                <a:lnTo>
                  <a:pt x="0" y="1163465"/>
                </a:lnTo>
                <a:lnTo>
                  <a:pt x="258271" y="1163465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293996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71882" y="3956316"/>
            <a:ext cx="258445" cy="1422400"/>
          </a:xfrm>
          <a:custGeom>
            <a:avLst/>
            <a:gdLst/>
            <a:ahLst/>
            <a:cxnLst/>
            <a:rect l="l" t="t" r="r" b="b"/>
            <a:pathLst>
              <a:path w="258445" h="1422400">
                <a:moveTo>
                  <a:pt x="258271" y="0"/>
                </a:moveTo>
                <a:lnTo>
                  <a:pt x="0" y="0"/>
                </a:lnTo>
                <a:lnTo>
                  <a:pt x="0" y="1422004"/>
                </a:lnTo>
                <a:lnTo>
                  <a:pt x="258272" y="142200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293995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74949" y="2469720"/>
            <a:ext cx="4874895" cy="3358515"/>
          </a:xfrm>
          <a:custGeom>
            <a:avLst/>
            <a:gdLst/>
            <a:ahLst/>
            <a:cxnLst/>
            <a:rect l="l" t="t" r="r" b="b"/>
            <a:pathLst>
              <a:path w="4874895" h="3358515">
                <a:moveTo>
                  <a:pt x="0" y="3358017"/>
                </a:moveTo>
                <a:lnTo>
                  <a:pt x="4874881" y="3358017"/>
                </a:lnTo>
                <a:lnTo>
                  <a:pt x="4874880" y="0"/>
                </a:lnTo>
                <a:lnTo>
                  <a:pt x="0" y="0"/>
                </a:lnTo>
                <a:lnTo>
                  <a:pt x="0" y="3358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956619" y="2199835"/>
            <a:ext cx="712830" cy="1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04086" y="3374648"/>
            <a:ext cx="3906520" cy="2262505"/>
          </a:xfrm>
          <a:custGeom>
            <a:avLst/>
            <a:gdLst/>
            <a:ahLst/>
            <a:cxnLst/>
            <a:rect l="l" t="t" r="r" b="b"/>
            <a:pathLst>
              <a:path w="3906520" h="2262504">
                <a:moveTo>
                  <a:pt x="0" y="2262210"/>
                </a:moveTo>
                <a:lnTo>
                  <a:pt x="3906360" y="2262210"/>
                </a:lnTo>
                <a:lnTo>
                  <a:pt x="3906360" y="0"/>
                </a:lnTo>
                <a:lnTo>
                  <a:pt x="0" y="0"/>
                </a:lnTo>
                <a:lnTo>
                  <a:pt x="0" y="2262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004086" y="3374648"/>
            <a:ext cx="3906520" cy="2262505"/>
          </a:xfrm>
          <a:custGeom>
            <a:avLst/>
            <a:gdLst/>
            <a:ahLst/>
            <a:cxnLst/>
            <a:rect l="l" t="t" r="r" b="b"/>
            <a:pathLst>
              <a:path w="3906520" h="2262504">
                <a:moveTo>
                  <a:pt x="0" y="2262210"/>
                </a:moveTo>
                <a:lnTo>
                  <a:pt x="3906360" y="2262210"/>
                </a:lnTo>
                <a:lnTo>
                  <a:pt x="3906360" y="0"/>
                </a:lnTo>
                <a:lnTo>
                  <a:pt x="0" y="0"/>
                </a:lnTo>
                <a:lnTo>
                  <a:pt x="0" y="2262210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03535" y="3481611"/>
            <a:ext cx="757109" cy="9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650568" y="2599033"/>
            <a:ext cx="2970530" cy="2392045"/>
          </a:xfrm>
          <a:custGeom>
            <a:avLst/>
            <a:gdLst/>
            <a:ahLst/>
            <a:cxnLst/>
            <a:rect l="l" t="t" r="r" b="b"/>
            <a:pathLst>
              <a:path w="2970529" h="2392045">
                <a:moveTo>
                  <a:pt x="0" y="2391479"/>
                </a:moveTo>
                <a:lnTo>
                  <a:pt x="2970125" y="2391479"/>
                </a:lnTo>
                <a:lnTo>
                  <a:pt x="2970125" y="0"/>
                </a:lnTo>
                <a:lnTo>
                  <a:pt x="0" y="0"/>
                </a:lnTo>
                <a:lnTo>
                  <a:pt x="0" y="2391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50568" y="2599033"/>
            <a:ext cx="2970530" cy="2392045"/>
          </a:xfrm>
          <a:custGeom>
            <a:avLst/>
            <a:gdLst/>
            <a:ahLst/>
            <a:cxnLst/>
            <a:rect l="l" t="t" r="r" b="b"/>
            <a:pathLst>
              <a:path w="2970529" h="2392045">
                <a:moveTo>
                  <a:pt x="0" y="2391479"/>
                </a:moveTo>
                <a:lnTo>
                  <a:pt x="2970125" y="2391479"/>
                </a:lnTo>
                <a:lnTo>
                  <a:pt x="2970125" y="0"/>
                </a:lnTo>
                <a:lnTo>
                  <a:pt x="0" y="0"/>
                </a:lnTo>
                <a:lnTo>
                  <a:pt x="0" y="2391479"/>
                </a:lnTo>
                <a:close/>
              </a:path>
            </a:pathLst>
          </a:custGeom>
          <a:ln w="10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749859" y="2705996"/>
            <a:ext cx="1473440" cy="123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876556" y="460270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6556" y="460270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876555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876555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876556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876556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76556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76556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76556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876556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76556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876556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328532" y="5249051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258271" y="258538"/>
                </a:lnTo>
                <a:lnTo>
                  <a:pt x="258271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328532" y="5249051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258271" y="258538"/>
                </a:lnTo>
                <a:lnTo>
                  <a:pt x="258271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462833" y="5322634"/>
            <a:ext cx="383540" cy="55880"/>
          </a:xfrm>
          <a:custGeom>
            <a:avLst/>
            <a:gdLst/>
            <a:ahLst/>
            <a:cxnLst/>
            <a:rect l="l" t="t" r="r" b="b"/>
            <a:pathLst>
              <a:path w="383540" h="55879">
                <a:moveTo>
                  <a:pt x="0" y="55685"/>
                </a:moveTo>
                <a:lnTo>
                  <a:pt x="45210" y="34518"/>
                </a:lnTo>
                <a:lnTo>
                  <a:pt x="92007" y="18336"/>
                </a:lnTo>
                <a:lnTo>
                  <a:pt x="139983" y="7170"/>
                </a:lnTo>
                <a:lnTo>
                  <a:pt x="188735" y="1048"/>
                </a:lnTo>
                <a:lnTo>
                  <a:pt x="237857" y="0"/>
                </a:lnTo>
                <a:lnTo>
                  <a:pt x="286943" y="4054"/>
                </a:lnTo>
                <a:lnTo>
                  <a:pt x="335589" y="13242"/>
                </a:lnTo>
                <a:lnTo>
                  <a:pt x="383390" y="27591"/>
                </a:lnTo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433257" y="53487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6898" y="0"/>
                </a:moveTo>
                <a:lnTo>
                  <a:pt x="15657" y="3385"/>
                </a:lnTo>
                <a:lnTo>
                  <a:pt x="6546" y="10893"/>
                </a:lnTo>
                <a:lnTo>
                  <a:pt x="1201" y="20962"/>
                </a:lnTo>
                <a:lnTo>
                  <a:pt x="0" y="32297"/>
                </a:lnTo>
                <a:lnTo>
                  <a:pt x="3318" y="43602"/>
                </a:lnTo>
                <a:lnTo>
                  <a:pt x="10846" y="52718"/>
                </a:lnTo>
                <a:lnTo>
                  <a:pt x="20930" y="58061"/>
                </a:lnTo>
                <a:lnTo>
                  <a:pt x="32252" y="59238"/>
                </a:lnTo>
                <a:lnTo>
                  <a:pt x="43493" y="55854"/>
                </a:lnTo>
                <a:lnTo>
                  <a:pt x="52604" y="48346"/>
                </a:lnTo>
                <a:lnTo>
                  <a:pt x="57949" y="38276"/>
                </a:lnTo>
                <a:lnTo>
                  <a:pt x="59151" y="26936"/>
                </a:lnTo>
                <a:lnTo>
                  <a:pt x="55833" y="15623"/>
                </a:lnTo>
                <a:lnTo>
                  <a:pt x="48304" y="6510"/>
                </a:lnTo>
                <a:lnTo>
                  <a:pt x="38220" y="1172"/>
                </a:lnTo>
                <a:lnTo>
                  <a:pt x="268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821257" y="5309965"/>
            <a:ext cx="88900" cy="73025"/>
          </a:xfrm>
          <a:custGeom>
            <a:avLst/>
            <a:gdLst/>
            <a:ahLst/>
            <a:cxnLst/>
            <a:rect l="l" t="t" r="r" b="b"/>
            <a:pathLst>
              <a:path w="88900" h="73025">
                <a:moveTo>
                  <a:pt x="31996" y="0"/>
                </a:moveTo>
                <a:lnTo>
                  <a:pt x="0" y="72505"/>
                </a:lnTo>
                <a:lnTo>
                  <a:pt x="88386" y="68354"/>
                </a:lnTo>
                <a:lnTo>
                  <a:pt x="3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811988" y="5249051"/>
            <a:ext cx="516890" cy="259079"/>
          </a:xfrm>
          <a:custGeom>
            <a:avLst/>
            <a:gdLst/>
            <a:ahLst/>
            <a:cxnLst/>
            <a:rect l="l" t="t" r="r" b="b"/>
            <a:pathLst>
              <a:path w="516890" h="259079">
                <a:moveTo>
                  <a:pt x="0" y="258538"/>
                </a:moveTo>
                <a:lnTo>
                  <a:pt x="516543" y="258538"/>
                </a:lnTo>
                <a:lnTo>
                  <a:pt x="516543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811988" y="5249051"/>
            <a:ext cx="516890" cy="259079"/>
          </a:xfrm>
          <a:custGeom>
            <a:avLst/>
            <a:gdLst/>
            <a:ahLst/>
            <a:cxnLst/>
            <a:rect l="l" t="t" r="r" b="b"/>
            <a:pathLst>
              <a:path w="516890" h="259079">
                <a:moveTo>
                  <a:pt x="0" y="258538"/>
                </a:moveTo>
                <a:lnTo>
                  <a:pt x="516543" y="258538"/>
                </a:lnTo>
                <a:lnTo>
                  <a:pt x="516543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426186" y="5249051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258271" y="258538"/>
                </a:lnTo>
                <a:lnTo>
                  <a:pt x="258271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426186" y="5249051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258271" y="258538"/>
                </a:lnTo>
                <a:lnTo>
                  <a:pt x="258271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909643" y="5249051"/>
            <a:ext cx="516890" cy="259079"/>
          </a:xfrm>
          <a:custGeom>
            <a:avLst/>
            <a:gdLst/>
            <a:ahLst/>
            <a:cxnLst/>
            <a:rect l="l" t="t" r="r" b="b"/>
            <a:pathLst>
              <a:path w="516890" h="259079">
                <a:moveTo>
                  <a:pt x="0" y="258538"/>
                </a:moveTo>
                <a:lnTo>
                  <a:pt x="516543" y="258538"/>
                </a:lnTo>
                <a:lnTo>
                  <a:pt x="516543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909643" y="5249051"/>
            <a:ext cx="516890" cy="259079"/>
          </a:xfrm>
          <a:custGeom>
            <a:avLst/>
            <a:gdLst/>
            <a:ahLst/>
            <a:cxnLst/>
            <a:rect l="l" t="t" r="r" b="b"/>
            <a:pathLst>
              <a:path w="516890" h="259079">
                <a:moveTo>
                  <a:pt x="0" y="258538"/>
                </a:moveTo>
                <a:lnTo>
                  <a:pt x="516543" y="258538"/>
                </a:lnTo>
                <a:lnTo>
                  <a:pt x="516543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199396" y="4930618"/>
            <a:ext cx="0" cy="318770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433"/>
                </a:moveTo>
                <a:lnTo>
                  <a:pt x="0" y="0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169695" y="52193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159794" y="48612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01" y="0"/>
                </a:moveTo>
                <a:lnTo>
                  <a:pt x="0" y="79285"/>
                </a:lnTo>
                <a:lnTo>
                  <a:pt x="79203" y="79285"/>
                </a:lnTo>
                <a:lnTo>
                  <a:pt x="39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330154" y="5249051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330154" y="5249051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521433" y="5378320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52" y="0"/>
                </a:lnTo>
              </a:path>
            </a:pathLst>
          </a:custGeom>
          <a:ln w="10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491732" y="53485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732785" y="53386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0" y="79285"/>
                </a:lnTo>
                <a:lnTo>
                  <a:pt x="79203" y="396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330154" y="3827047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330154" y="3827047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330154" y="4085585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330154" y="4085585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330154" y="4344167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330154" y="4344167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330154" y="4602705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330154" y="4602705"/>
            <a:ext cx="1191895" cy="259079"/>
          </a:xfrm>
          <a:custGeom>
            <a:avLst/>
            <a:gdLst/>
            <a:ahLst/>
            <a:cxnLst/>
            <a:rect l="l" t="t" r="r" b="b"/>
            <a:pathLst>
              <a:path w="1191895" h="259079">
                <a:moveTo>
                  <a:pt x="0" y="258538"/>
                </a:moveTo>
                <a:lnTo>
                  <a:pt x="1191278" y="258538"/>
                </a:lnTo>
                <a:lnTo>
                  <a:pt x="1191278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941927" y="460270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941927" y="460270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941927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941927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941927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941927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941927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941927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941927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941927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941927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941927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264767" y="4930618"/>
            <a:ext cx="0" cy="318770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433"/>
                </a:moveTo>
                <a:lnTo>
                  <a:pt x="0" y="0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235065" y="52193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9701" y="0"/>
                </a:moveTo>
                <a:lnTo>
                  <a:pt x="18159" y="2336"/>
                </a:lnTo>
                <a:lnTo>
                  <a:pt x="8716" y="8709"/>
                </a:lnTo>
                <a:lnTo>
                  <a:pt x="2340" y="18160"/>
                </a:lnTo>
                <a:lnTo>
                  <a:pt x="0" y="29731"/>
                </a:lnTo>
                <a:lnTo>
                  <a:pt x="2340" y="41303"/>
                </a:lnTo>
                <a:lnTo>
                  <a:pt x="8716" y="50754"/>
                </a:lnTo>
                <a:lnTo>
                  <a:pt x="18159" y="57126"/>
                </a:lnTo>
                <a:lnTo>
                  <a:pt x="29701" y="59463"/>
                </a:lnTo>
                <a:lnTo>
                  <a:pt x="41242" y="57126"/>
                </a:lnTo>
                <a:lnTo>
                  <a:pt x="50685" y="50754"/>
                </a:lnTo>
                <a:lnTo>
                  <a:pt x="57061" y="41303"/>
                </a:lnTo>
                <a:lnTo>
                  <a:pt x="59402" y="29731"/>
                </a:lnTo>
                <a:lnTo>
                  <a:pt x="57061" y="18160"/>
                </a:lnTo>
                <a:lnTo>
                  <a:pt x="50685" y="8709"/>
                </a:lnTo>
                <a:lnTo>
                  <a:pt x="41242" y="2336"/>
                </a:lnTo>
                <a:lnTo>
                  <a:pt x="29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225165" y="48612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01" y="0"/>
                </a:moveTo>
                <a:lnTo>
                  <a:pt x="0" y="79285"/>
                </a:lnTo>
                <a:lnTo>
                  <a:pt x="79203" y="79285"/>
                </a:lnTo>
                <a:lnTo>
                  <a:pt x="39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845878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845878" y="3051432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845878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845878" y="3309970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845878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845878" y="3568508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845878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845878" y="3827047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845878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solidFill>
            <a:srgbClr val="B7D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845878" y="4085585"/>
            <a:ext cx="645795" cy="259079"/>
          </a:xfrm>
          <a:custGeom>
            <a:avLst/>
            <a:gdLst/>
            <a:ahLst/>
            <a:cxnLst/>
            <a:rect l="l" t="t" r="r" b="b"/>
            <a:pathLst>
              <a:path w="645795" h="259079">
                <a:moveTo>
                  <a:pt x="0" y="258538"/>
                </a:moveTo>
                <a:lnTo>
                  <a:pt x="645679" y="258538"/>
                </a:lnTo>
                <a:lnTo>
                  <a:pt x="645679" y="0"/>
                </a:lnTo>
                <a:lnTo>
                  <a:pt x="0" y="0"/>
                </a:lnTo>
                <a:lnTo>
                  <a:pt x="0" y="258538"/>
                </a:lnTo>
                <a:close/>
              </a:path>
            </a:pathLst>
          </a:custGeom>
          <a:ln w="10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2" name="object 232"/>
          <p:cNvGraphicFramePr>
            <a:graphicFrameLocks noGrp="1"/>
          </p:cNvGraphicFramePr>
          <p:nvPr/>
        </p:nvGraphicFramePr>
        <p:xfrm>
          <a:off x="6869558" y="2076539"/>
          <a:ext cx="4874877" cy="3745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243"/>
                <a:gridCol w="999056"/>
                <a:gridCol w="998955"/>
                <a:gridCol w="1019623"/>
              </a:tblGrid>
              <a:tr h="38779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783">
                      <a:solidFill>
                        <a:srgbClr val="000000"/>
                      </a:solidFill>
                      <a:prstDash val="solid"/>
                    </a:lnL>
                    <a:lnR w="10783">
                      <a:solidFill>
                        <a:srgbClr val="000000"/>
                      </a:solidFill>
                      <a:prstDash val="solid"/>
                    </a:lnR>
                    <a:lnT w="10783">
                      <a:solidFill>
                        <a:srgbClr val="000000"/>
                      </a:solidFill>
                      <a:prstDash val="solid"/>
                    </a:lnT>
                    <a:lnB w="10783">
                      <a:solidFill>
                        <a:srgbClr val="000000"/>
                      </a:solidFill>
                      <a:prstDash val="solid"/>
                    </a:lnB>
                    <a:solidFill>
                      <a:srgbClr val="D6E2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58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467995" marR="220345" indent="635" algn="ctr">
                        <a:lnSpc>
                          <a:spcPct val="15470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Scheduler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State 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Cap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Derivation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Tree  Timer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Offset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2419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IRQ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240665"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KCB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779">
                      <a:solidFill>
                        <a:srgbClr val="000000"/>
                      </a:solidFill>
                      <a:prstDash val="solid"/>
                    </a:lnL>
                    <a:lnT w="10783">
                      <a:solidFill>
                        <a:srgbClr val="000000"/>
                      </a:solidFill>
                      <a:prstDash val="solid"/>
                    </a:lnT>
                    <a:lnB w="10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444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...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75590" marR="321310" indent="10160" algn="just">
                        <a:lnSpc>
                          <a:spcPct val="1547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Frame  Frame  Frame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75590" algn="just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CNode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27965" algn="just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PCB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0783">
                      <a:solidFill>
                        <a:srgbClr val="000000"/>
                      </a:solidFill>
                      <a:prstDash val="solid"/>
                    </a:lnT>
                    <a:lnB w="10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...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44805" marR="254000" indent="10160" algn="just">
                        <a:lnSpc>
                          <a:spcPct val="1547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Frame  Frame 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44805" algn="just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CNode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28930" algn="just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PCB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0783">
                      <a:solidFill>
                        <a:srgbClr val="000000"/>
                      </a:solidFill>
                      <a:prstDash val="solid"/>
                    </a:lnT>
                    <a:lnB w="10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R="1092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...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261620" marR="372110" indent="1905" algn="ctr">
                        <a:lnSpc>
                          <a:spcPct val="15470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Null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  F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  F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0" marB="0">
                    <a:lnR w="10779">
                      <a:solidFill>
                        <a:srgbClr val="000000"/>
                      </a:solidFill>
                      <a:prstDash val="solid"/>
                    </a:lnR>
                    <a:lnT w="10783">
                      <a:solidFill>
                        <a:srgbClr val="000000"/>
                      </a:solidFill>
                      <a:prstDash val="solid"/>
                    </a:lnT>
                    <a:lnB w="107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3" name="object 233"/>
          <p:cNvSpPr/>
          <p:nvPr/>
        </p:nvSpPr>
        <p:spPr>
          <a:xfrm>
            <a:off x="8747420" y="4214854"/>
            <a:ext cx="129539" cy="517525"/>
          </a:xfrm>
          <a:custGeom>
            <a:avLst/>
            <a:gdLst/>
            <a:ahLst/>
            <a:cxnLst/>
            <a:rect l="l" t="t" r="r" b="b"/>
            <a:pathLst>
              <a:path w="129540" h="517525">
                <a:moveTo>
                  <a:pt x="129135" y="0"/>
                </a:moveTo>
                <a:lnTo>
                  <a:pt x="0" y="0"/>
                </a:lnTo>
                <a:lnTo>
                  <a:pt x="0" y="517119"/>
                </a:lnTo>
                <a:lnTo>
                  <a:pt x="129135" y="517119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840398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747420" y="3956316"/>
            <a:ext cx="129539" cy="775970"/>
          </a:xfrm>
          <a:custGeom>
            <a:avLst/>
            <a:gdLst/>
            <a:ahLst/>
            <a:cxnLst/>
            <a:rect l="l" t="t" r="r" b="b"/>
            <a:pathLst>
              <a:path w="129540" h="775970">
                <a:moveTo>
                  <a:pt x="129135" y="0"/>
                </a:moveTo>
                <a:lnTo>
                  <a:pt x="0" y="0"/>
                </a:lnTo>
                <a:lnTo>
                  <a:pt x="0" y="775658"/>
                </a:lnTo>
                <a:lnTo>
                  <a:pt x="129136" y="775658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40398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747420" y="3697778"/>
            <a:ext cx="129539" cy="1034415"/>
          </a:xfrm>
          <a:custGeom>
            <a:avLst/>
            <a:gdLst/>
            <a:ahLst/>
            <a:cxnLst/>
            <a:rect l="l" t="t" r="r" b="b"/>
            <a:pathLst>
              <a:path w="129540" h="1034414">
                <a:moveTo>
                  <a:pt x="129135" y="0"/>
                </a:moveTo>
                <a:lnTo>
                  <a:pt x="0" y="0"/>
                </a:lnTo>
                <a:lnTo>
                  <a:pt x="0" y="1034196"/>
                </a:lnTo>
                <a:lnTo>
                  <a:pt x="129136" y="1034196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40398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747420" y="3439239"/>
            <a:ext cx="129539" cy="1292860"/>
          </a:xfrm>
          <a:custGeom>
            <a:avLst/>
            <a:gdLst/>
            <a:ahLst/>
            <a:cxnLst/>
            <a:rect l="l" t="t" r="r" b="b"/>
            <a:pathLst>
              <a:path w="129540" h="1292860">
                <a:moveTo>
                  <a:pt x="129135" y="0"/>
                </a:moveTo>
                <a:lnTo>
                  <a:pt x="0" y="0"/>
                </a:lnTo>
                <a:lnTo>
                  <a:pt x="0" y="1292734"/>
                </a:lnTo>
                <a:lnTo>
                  <a:pt x="129136" y="129273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40398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747420" y="3180701"/>
            <a:ext cx="129539" cy="1551305"/>
          </a:xfrm>
          <a:custGeom>
            <a:avLst/>
            <a:gdLst/>
            <a:ahLst/>
            <a:cxnLst/>
            <a:rect l="l" t="t" r="r" b="b"/>
            <a:pathLst>
              <a:path w="129540" h="1551304">
                <a:moveTo>
                  <a:pt x="129135" y="0"/>
                </a:moveTo>
                <a:lnTo>
                  <a:pt x="0" y="0"/>
                </a:lnTo>
                <a:lnTo>
                  <a:pt x="0" y="1551273"/>
                </a:lnTo>
                <a:lnTo>
                  <a:pt x="129136" y="1551273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840398" y="3144506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812791" y="4214854"/>
            <a:ext cx="129539" cy="517525"/>
          </a:xfrm>
          <a:custGeom>
            <a:avLst/>
            <a:gdLst/>
            <a:ahLst/>
            <a:cxnLst/>
            <a:rect l="l" t="t" r="r" b="b"/>
            <a:pathLst>
              <a:path w="129540" h="517525">
                <a:moveTo>
                  <a:pt x="129135" y="0"/>
                </a:moveTo>
                <a:lnTo>
                  <a:pt x="0" y="0"/>
                </a:lnTo>
                <a:lnTo>
                  <a:pt x="0" y="517119"/>
                </a:lnTo>
                <a:lnTo>
                  <a:pt x="129135" y="517119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905769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812791" y="3956316"/>
            <a:ext cx="129539" cy="775970"/>
          </a:xfrm>
          <a:custGeom>
            <a:avLst/>
            <a:gdLst/>
            <a:ahLst/>
            <a:cxnLst/>
            <a:rect l="l" t="t" r="r" b="b"/>
            <a:pathLst>
              <a:path w="129540" h="775970">
                <a:moveTo>
                  <a:pt x="129135" y="0"/>
                </a:moveTo>
                <a:lnTo>
                  <a:pt x="0" y="0"/>
                </a:lnTo>
                <a:lnTo>
                  <a:pt x="0" y="775658"/>
                </a:lnTo>
                <a:lnTo>
                  <a:pt x="129136" y="775658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905769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812791" y="3697778"/>
            <a:ext cx="129539" cy="1034415"/>
          </a:xfrm>
          <a:custGeom>
            <a:avLst/>
            <a:gdLst/>
            <a:ahLst/>
            <a:cxnLst/>
            <a:rect l="l" t="t" r="r" b="b"/>
            <a:pathLst>
              <a:path w="129540" h="1034414">
                <a:moveTo>
                  <a:pt x="129135" y="0"/>
                </a:moveTo>
                <a:lnTo>
                  <a:pt x="0" y="0"/>
                </a:lnTo>
                <a:lnTo>
                  <a:pt x="0" y="1034196"/>
                </a:lnTo>
                <a:lnTo>
                  <a:pt x="129136" y="1034196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905769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812791" y="3439239"/>
            <a:ext cx="129539" cy="1292860"/>
          </a:xfrm>
          <a:custGeom>
            <a:avLst/>
            <a:gdLst/>
            <a:ahLst/>
            <a:cxnLst/>
            <a:rect l="l" t="t" r="r" b="b"/>
            <a:pathLst>
              <a:path w="129540" h="1292860">
                <a:moveTo>
                  <a:pt x="129135" y="0"/>
                </a:moveTo>
                <a:lnTo>
                  <a:pt x="0" y="0"/>
                </a:lnTo>
                <a:lnTo>
                  <a:pt x="0" y="1292734"/>
                </a:lnTo>
                <a:lnTo>
                  <a:pt x="129136" y="129273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905769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812791" y="3180701"/>
            <a:ext cx="129539" cy="1551305"/>
          </a:xfrm>
          <a:custGeom>
            <a:avLst/>
            <a:gdLst/>
            <a:ahLst/>
            <a:cxnLst/>
            <a:rect l="l" t="t" r="r" b="b"/>
            <a:pathLst>
              <a:path w="129540" h="1551304">
                <a:moveTo>
                  <a:pt x="129135" y="0"/>
                </a:moveTo>
                <a:lnTo>
                  <a:pt x="0" y="0"/>
                </a:lnTo>
                <a:lnTo>
                  <a:pt x="0" y="1551273"/>
                </a:lnTo>
                <a:lnTo>
                  <a:pt x="129136" y="1551273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905769" y="3144506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0587606" y="421485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8271" y="0"/>
                </a:lnTo>
              </a:path>
            </a:pathLst>
          </a:custGeom>
          <a:ln w="10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809720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587606" y="3956316"/>
            <a:ext cx="258445" cy="259079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0" y="258538"/>
                </a:moveTo>
                <a:lnTo>
                  <a:pt x="129135" y="258538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809720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0587606" y="3697778"/>
            <a:ext cx="258445" cy="517525"/>
          </a:xfrm>
          <a:custGeom>
            <a:avLst/>
            <a:gdLst/>
            <a:ahLst/>
            <a:cxnLst/>
            <a:rect l="l" t="t" r="r" b="b"/>
            <a:pathLst>
              <a:path w="258445" h="517525">
                <a:moveTo>
                  <a:pt x="0" y="517076"/>
                </a:moveTo>
                <a:lnTo>
                  <a:pt x="129135" y="517076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0809720" y="3661582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587606" y="3439239"/>
            <a:ext cx="258445" cy="775970"/>
          </a:xfrm>
          <a:custGeom>
            <a:avLst/>
            <a:gdLst/>
            <a:ahLst/>
            <a:cxnLst/>
            <a:rect l="l" t="t" r="r" b="b"/>
            <a:pathLst>
              <a:path w="258445" h="775970">
                <a:moveTo>
                  <a:pt x="0" y="775615"/>
                </a:moveTo>
                <a:lnTo>
                  <a:pt x="129135" y="775615"/>
                </a:lnTo>
                <a:lnTo>
                  <a:pt x="129135" y="0"/>
                </a:lnTo>
                <a:lnTo>
                  <a:pt x="258271" y="0"/>
                </a:lnTo>
              </a:path>
            </a:pathLst>
          </a:custGeom>
          <a:ln w="10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809720" y="3403044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587606" y="421485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8271" y="0"/>
                </a:lnTo>
              </a:path>
            </a:pathLst>
          </a:custGeom>
          <a:ln w="10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809720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521432" y="4214854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135" y="0"/>
                </a:lnTo>
              </a:path>
            </a:pathLst>
          </a:custGeom>
          <a:ln w="10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610966" y="4175212"/>
            <a:ext cx="40005" cy="79375"/>
          </a:xfrm>
          <a:custGeom>
            <a:avLst/>
            <a:gdLst/>
            <a:ahLst/>
            <a:cxnLst/>
            <a:rect l="l" t="t" r="r" b="b"/>
            <a:pathLst>
              <a:path w="40004" h="79375">
                <a:moveTo>
                  <a:pt x="0" y="79285"/>
                </a:moveTo>
                <a:lnTo>
                  <a:pt x="39601" y="39642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071882" y="4731974"/>
            <a:ext cx="258445" cy="646430"/>
          </a:xfrm>
          <a:custGeom>
            <a:avLst/>
            <a:gdLst/>
            <a:ahLst/>
            <a:cxnLst/>
            <a:rect l="l" t="t" r="r" b="b"/>
            <a:pathLst>
              <a:path w="258445" h="646429">
                <a:moveTo>
                  <a:pt x="258271" y="0"/>
                </a:moveTo>
                <a:lnTo>
                  <a:pt x="0" y="0"/>
                </a:lnTo>
                <a:lnTo>
                  <a:pt x="0" y="646345"/>
                </a:lnTo>
                <a:lnTo>
                  <a:pt x="258271" y="646345"/>
                </a:lnTo>
              </a:path>
            </a:pathLst>
          </a:custGeom>
          <a:ln w="10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293996" y="469577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71882" y="4473436"/>
            <a:ext cx="258445" cy="904875"/>
          </a:xfrm>
          <a:custGeom>
            <a:avLst/>
            <a:gdLst/>
            <a:ahLst/>
            <a:cxnLst/>
            <a:rect l="l" t="t" r="r" b="b"/>
            <a:pathLst>
              <a:path w="258445" h="904875">
                <a:moveTo>
                  <a:pt x="258271" y="0"/>
                </a:moveTo>
                <a:lnTo>
                  <a:pt x="0" y="0"/>
                </a:lnTo>
                <a:lnTo>
                  <a:pt x="0" y="904884"/>
                </a:lnTo>
                <a:lnTo>
                  <a:pt x="258271" y="90488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293996" y="4437240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71882" y="4214854"/>
            <a:ext cx="258445" cy="1163955"/>
          </a:xfrm>
          <a:custGeom>
            <a:avLst/>
            <a:gdLst/>
            <a:ahLst/>
            <a:cxnLst/>
            <a:rect l="l" t="t" r="r" b="b"/>
            <a:pathLst>
              <a:path w="258445" h="1163954">
                <a:moveTo>
                  <a:pt x="258271" y="0"/>
                </a:moveTo>
                <a:lnTo>
                  <a:pt x="0" y="0"/>
                </a:lnTo>
                <a:lnTo>
                  <a:pt x="0" y="1163465"/>
                </a:lnTo>
                <a:lnTo>
                  <a:pt x="258271" y="1163465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293996" y="4178659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071882" y="3956316"/>
            <a:ext cx="258445" cy="1422400"/>
          </a:xfrm>
          <a:custGeom>
            <a:avLst/>
            <a:gdLst/>
            <a:ahLst/>
            <a:cxnLst/>
            <a:rect l="l" t="t" r="r" b="b"/>
            <a:pathLst>
              <a:path w="258445" h="1422400">
                <a:moveTo>
                  <a:pt x="258271" y="0"/>
                </a:moveTo>
                <a:lnTo>
                  <a:pt x="0" y="0"/>
                </a:lnTo>
                <a:lnTo>
                  <a:pt x="0" y="1422004"/>
                </a:lnTo>
                <a:lnTo>
                  <a:pt x="258272" y="1422004"/>
                </a:lnTo>
              </a:path>
            </a:pathLst>
          </a:custGeom>
          <a:ln w="10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293995" y="3920121"/>
            <a:ext cx="36195" cy="72390"/>
          </a:xfrm>
          <a:custGeom>
            <a:avLst/>
            <a:gdLst/>
            <a:ahLst/>
            <a:cxnLst/>
            <a:rect l="l" t="t" r="r" b="b"/>
            <a:pathLst>
              <a:path w="36195" h="72389">
                <a:moveTo>
                  <a:pt x="0" y="72390"/>
                </a:moveTo>
                <a:lnTo>
                  <a:pt x="36158" y="36195"/>
                </a:lnTo>
                <a:lnTo>
                  <a:pt x="0" y="0"/>
                </a:lnTo>
              </a:path>
            </a:pathLst>
          </a:custGeom>
          <a:ln w="10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275" name="object 2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276" name="object 2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109759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externalization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dynamic core booting is a much more general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mechanism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Decoupling Cores, Kernels and Operating</a:t>
            </a:r>
            <a:r>
              <a:rPr sz="2800" spc="130" dirty="0"/>
              <a:t> </a:t>
            </a:r>
            <a:r>
              <a:rPr sz="2800" spc="-10" dirty="0"/>
              <a:t>Systems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393947" y="4425696"/>
            <a:ext cx="2529840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0144" y="4572000"/>
            <a:ext cx="8412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191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0725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1191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0725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1191" y="4658614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0111" y="4425696"/>
            <a:ext cx="2529840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6307" y="4572000"/>
            <a:ext cx="8412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7355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6889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7355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6889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7355" y="4658232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90900" y="3695700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8703" y="3842003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8144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9201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8144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8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38144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8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8144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9201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38144" y="3927602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31635" y="3695700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0964" y="3842003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8879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39936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8879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39936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78879" y="3927602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90900" y="3067811"/>
            <a:ext cx="2531364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6596" y="3156204"/>
            <a:ext cx="1234439" cy="565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38144" y="3158375"/>
            <a:ext cx="2374265" cy="452120"/>
          </a:xfrm>
          <a:custGeom>
            <a:avLst/>
            <a:gdLst/>
            <a:ahLst/>
            <a:cxnLst/>
            <a:rect l="l" t="t" r="r" b="b"/>
            <a:pathLst>
              <a:path w="2374265" h="452120">
                <a:moveTo>
                  <a:pt x="0" y="451980"/>
                </a:moveTo>
                <a:lnTo>
                  <a:pt x="2373756" y="451980"/>
                </a:lnTo>
                <a:lnTo>
                  <a:pt x="2373756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11901" y="3095244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38144" y="3095244"/>
            <a:ext cx="2437130" cy="63500"/>
          </a:xfrm>
          <a:custGeom>
            <a:avLst/>
            <a:gdLst/>
            <a:ahLst/>
            <a:cxnLst/>
            <a:rect l="l" t="t" r="r" b="b"/>
            <a:pathLst>
              <a:path w="2437129" h="63500">
                <a:moveTo>
                  <a:pt x="2436876" y="0"/>
                </a:moveTo>
                <a:lnTo>
                  <a:pt x="63118" y="0"/>
                </a:lnTo>
                <a:lnTo>
                  <a:pt x="0" y="63118"/>
                </a:lnTo>
                <a:lnTo>
                  <a:pt x="2373756" y="63118"/>
                </a:lnTo>
                <a:lnTo>
                  <a:pt x="243687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38144" y="3095244"/>
            <a:ext cx="2437130" cy="515620"/>
          </a:xfrm>
          <a:custGeom>
            <a:avLst/>
            <a:gdLst/>
            <a:ahLst/>
            <a:cxnLst/>
            <a:rect l="l" t="t" r="r" b="b"/>
            <a:pathLst>
              <a:path w="2437129" h="515620">
                <a:moveTo>
                  <a:pt x="0" y="63118"/>
                </a:moveTo>
                <a:lnTo>
                  <a:pt x="63118" y="0"/>
                </a:lnTo>
                <a:lnTo>
                  <a:pt x="2436876" y="0"/>
                </a:lnTo>
                <a:lnTo>
                  <a:pt x="2436876" y="451992"/>
                </a:lnTo>
                <a:lnTo>
                  <a:pt x="2373756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38144" y="3095244"/>
            <a:ext cx="2437130" cy="63500"/>
          </a:xfrm>
          <a:custGeom>
            <a:avLst/>
            <a:gdLst/>
            <a:ahLst/>
            <a:cxnLst/>
            <a:rect l="l" t="t" r="r" b="b"/>
            <a:pathLst>
              <a:path w="2437129" h="63500">
                <a:moveTo>
                  <a:pt x="0" y="63118"/>
                </a:moveTo>
                <a:lnTo>
                  <a:pt x="2373756" y="631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11901" y="3158363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38144" y="3241802"/>
            <a:ext cx="237426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27064" y="3070860"/>
            <a:ext cx="252374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9711" y="3159251"/>
            <a:ext cx="1234440" cy="565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74308" y="316143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40444" y="309829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74308" y="309829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09" h="63500">
                <a:moveTo>
                  <a:pt x="2429256" y="0"/>
                </a:moveTo>
                <a:lnTo>
                  <a:pt x="63118" y="0"/>
                </a:lnTo>
                <a:lnTo>
                  <a:pt x="0" y="63119"/>
                </a:lnTo>
                <a:lnTo>
                  <a:pt x="2366137" y="63119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74308" y="309829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09" h="515620">
                <a:moveTo>
                  <a:pt x="0" y="63119"/>
                </a:moveTo>
                <a:lnTo>
                  <a:pt x="63118" y="0"/>
                </a:lnTo>
                <a:lnTo>
                  <a:pt x="2429256" y="0"/>
                </a:lnTo>
                <a:lnTo>
                  <a:pt x="2429256" y="451993"/>
                </a:lnTo>
                <a:lnTo>
                  <a:pt x="2366137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74308" y="309829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09" h="63500">
                <a:moveTo>
                  <a:pt x="0" y="63119"/>
                </a:moveTo>
                <a:lnTo>
                  <a:pt x="2366137" y="63119"/>
                </a:lnTo>
                <a:lnTo>
                  <a:pt x="2429256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0444" y="3161410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74308" y="3244850"/>
            <a:ext cx="23666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109759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externalization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dynamic core booting is a much more general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mechanism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Decoupling Cores, Kernels and Operating</a:t>
            </a:r>
            <a:r>
              <a:rPr sz="2800" spc="130" dirty="0"/>
              <a:t> </a:t>
            </a:r>
            <a:r>
              <a:rPr sz="2800" spc="-10" dirty="0"/>
              <a:t>Systems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393947" y="4425696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0144" y="457200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191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0725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1191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0725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1191" y="4658614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0111" y="4425696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6307" y="457200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7355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6889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7355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6889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7355" y="4658232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90900" y="3695700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8703" y="3842003"/>
            <a:ext cx="1018031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8144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9201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8144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8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38144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8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8144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9201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38144" y="3927602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31635" y="3695700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0964" y="3842003"/>
            <a:ext cx="1018031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8879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39936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8879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39936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33159" y="3070860"/>
            <a:ext cx="128016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4015" y="3159251"/>
            <a:ext cx="1234439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0403" y="3161423"/>
            <a:ext cx="1122680" cy="452120"/>
          </a:xfrm>
          <a:custGeom>
            <a:avLst/>
            <a:gdLst/>
            <a:ahLst/>
            <a:cxnLst/>
            <a:rect l="l" t="t" r="r" b="b"/>
            <a:pathLst>
              <a:path w="1122679" h="452120">
                <a:moveTo>
                  <a:pt x="0" y="451980"/>
                </a:moveTo>
                <a:lnTo>
                  <a:pt x="1122540" y="451980"/>
                </a:lnTo>
                <a:lnTo>
                  <a:pt x="1122540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02956" y="309829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80403" y="3098292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1185672" y="0"/>
                </a:moveTo>
                <a:lnTo>
                  <a:pt x="63119" y="0"/>
                </a:lnTo>
                <a:lnTo>
                  <a:pt x="0" y="63119"/>
                </a:lnTo>
                <a:lnTo>
                  <a:pt x="1122552" y="63119"/>
                </a:lnTo>
                <a:lnTo>
                  <a:pt x="118567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80403" y="3098292"/>
            <a:ext cx="1186180" cy="515620"/>
          </a:xfrm>
          <a:custGeom>
            <a:avLst/>
            <a:gdLst/>
            <a:ahLst/>
            <a:cxnLst/>
            <a:rect l="l" t="t" r="r" b="b"/>
            <a:pathLst>
              <a:path w="1186179" h="515620">
                <a:moveTo>
                  <a:pt x="0" y="63119"/>
                </a:moveTo>
                <a:lnTo>
                  <a:pt x="63119" y="0"/>
                </a:lnTo>
                <a:lnTo>
                  <a:pt x="1185672" y="0"/>
                </a:lnTo>
                <a:lnTo>
                  <a:pt x="1185672" y="451993"/>
                </a:lnTo>
                <a:lnTo>
                  <a:pt x="1122552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80403" y="3098292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0" y="63119"/>
                </a:moveTo>
                <a:lnTo>
                  <a:pt x="1122552" y="63119"/>
                </a:lnTo>
                <a:lnTo>
                  <a:pt x="118567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2956" y="3161410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72171" y="3061716"/>
            <a:ext cx="1278635" cy="609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63028" y="3150107"/>
            <a:ext cx="1234440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19416" y="3152279"/>
            <a:ext cx="1121410" cy="452120"/>
          </a:xfrm>
          <a:custGeom>
            <a:avLst/>
            <a:gdLst/>
            <a:ahLst/>
            <a:cxnLst/>
            <a:rect l="l" t="t" r="r" b="b"/>
            <a:pathLst>
              <a:path w="1121409" h="452120">
                <a:moveTo>
                  <a:pt x="0" y="451980"/>
                </a:moveTo>
                <a:lnTo>
                  <a:pt x="1121003" y="451980"/>
                </a:lnTo>
                <a:lnTo>
                  <a:pt x="112100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40444" y="3089148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2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19416" y="3089148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1184148" y="0"/>
                </a:moveTo>
                <a:lnTo>
                  <a:pt x="63118" y="0"/>
                </a:lnTo>
                <a:lnTo>
                  <a:pt x="0" y="63118"/>
                </a:lnTo>
                <a:lnTo>
                  <a:pt x="1121028" y="63118"/>
                </a:lnTo>
                <a:lnTo>
                  <a:pt x="1184148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19416" y="3089148"/>
            <a:ext cx="1184275" cy="515620"/>
          </a:xfrm>
          <a:custGeom>
            <a:avLst/>
            <a:gdLst/>
            <a:ahLst/>
            <a:cxnLst/>
            <a:rect l="l" t="t" r="r" b="b"/>
            <a:pathLst>
              <a:path w="1184275" h="515620">
                <a:moveTo>
                  <a:pt x="0" y="63118"/>
                </a:moveTo>
                <a:lnTo>
                  <a:pt x="63118" y="0"/>
                </a:lnTo>
                <a:lnTo>
                  <a:pt x="1184148" y="0"/>
                </a:lnTo>
                <a:lnTo>
                  <a:pt x="1184148" y="451992"/>
                </a:lnTo>
                <a:lnTo>
                  <a:pt x="1121028" y="515112"/>
                </a:lnTo>
                <a:lnTo>
                  <a:pt x="0" y="515112"/>
                </a:lnTo>
                <a:lnTo>
                  <a:pt x="0" y="63118"/>
                </a:lnTo>
                <a:close/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9416" y="3089148"/>
            <a:ext cx="1184275" cy="63500"/>
          </a:xfrm>
          <a:custGeom>
            <a:avLst/>
            <a:gdLst/>
            <a:ahLst/>
            <a:cxnLst/>
            <a:rect l="l" t="t" r="r" b="b"/>
            <a:pathLst>
              <a:path w="1184275" h="63500">
                <a:moveTo>
                  <a:pt x="0" y="63118"/>
                </a:moveTo>
                <a:lnTo>
                  <a:pt x="1121028" y="63118"/>
                </a:lnTo>
                <a:lnTo>
                  <a:pt x="1184148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40444" y="3152267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78879" y="2928238"/>
            <a:ext cx="2361565" cy="141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2169" marR="113664" indent="-725805">
              <a:lnSpc>
                <a:spcPts val="5370"/>
              </a:lnSpc>
              <a:tabLst>
                <a:tab pos="1363980" algn="l"/>
              </a:tabLst>
            </a:pP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OS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Nod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e	</a:t>
            </a:r>
            <a:r>
              <a:rPr sz="2700" baseline="3086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2700" spc="-22" baseline="3086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7" baseline="3086" dirty="0">
                <a:solidFill>
                  <a:srgbClr val="00AF50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6487160" cy="296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Motivation</a:t>
            </a:r>
            <a:endParaRPr sz="2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400"/>
              </a:spcBef>
            </a:pPr>
            <a:r>
              <a:rPr sz="2000" spc="-10" dirty="0">
                <a:latin typeface="Arial"/>
                <a:cs typeface="Arial"/>
              </a:rPr>
              <a:t>Trends </a:t>
            </a:r>
            <a:r>
              <a:rPr sz="2000" dirty="0">
                <a:latin typeface="Arial"/>
                <a:cs typeface="Arial"/>
              </a:rPr>
              <a:t>in hardware 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Booting and shutting down cores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dynamically</a:t>
            </a:r>
            <a:endParaRPr sz="2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Decoupling the kernel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Arial"/>
                <a:cs typeface="Arial"/>
              </a:rPr>
              <a:t>Kernel updates, specialized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kernels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291" y="579119"/>
            <a:ext cx="11329670" cy="972819"/>
          </a:xfrm>
          <a:custGeom>
            <a:avLst/>
            <a:gdLst/>
            <a:ahLst/>
            <a:cxnLst/>
            <a:rect l="l" t="t" r="r" b="b"/>
            <a:pathLst>
              <a:path w="11329670" h="972819">
                <a:moveTo>
                  <a:pt x="0" y="972312"/>
                </a:moveTo>
                <a:lnTo>
                  <a:pt x="11329416" y="972312"/>
                </a:lnTo>
                <a:lnTo>
                  <a:pt x="11329416" y="0"/>
                </a:lnTo>
                <a:lnTo>
                  <a:pt x="0" y="0"/>
                </a:lnTo>
                <a:lnTo>
                  <a:pt x="0" y="972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63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Outline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109759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externalization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dynamic core booting is a much more general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mechanism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Decoupling Cores, Kernels and Operating</a:t>
            </a:r>
            <a:r>
              <a:rPr sz="2800" spc="130" dirty="0"/>
              <a:t> </a:t>
            </a:r>
            <a:r>
              <a:rPr sz="2800" spc="-10" dirty="0"/>
              <a:t>Systems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393947" y="4425696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0144" y="457200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191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0725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1191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0725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1191" y="4658614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0111" y="4425696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6307" y="457200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7355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6889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7355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6889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7355" y="4658232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90900" y="3695700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8703" y="3842003"/>
            <a:ext cx="1018031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8144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9201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8144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8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38144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8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8144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9201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38144" y="3927602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31635" y="3695700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0964" y="3842003"/>
            <a:ext cx="1018031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8879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39936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8879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39936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78879" y="3927602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90900" y="3067811"/>
            <a:ext cx="2531364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6596" y="3156204"/>
            <a:ext cx="1234439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38144" y="3158375"/>
            <a:ext cx="2374265" cy="452120"/>
          </a:xfrm>
          <a:custGeom>
            <a:avLst/>
            <a:gdLst/>
            <a:ahLst/>
            <a:cxnLst/>
            <a:rect l="l" t="t" r="r" b="b"/>
            <a:pathLst>
              <a:path w="2374265" h="452120">
                <a:moveTo>
                  <a:pt x="0" y="451980"/>
                </a:moveTo>
                <a:lnTo>
                  <a:pt x="2373756" y="451980"/>
                </a:lnTo>
                <a:lnTo>
                  <a:pt x="2373756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11901" y="3095244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38144" y="3095244"/>
            <a:ext cx="2437130" cy="63500"/>
          </a:xfrm>
          <a:custGeom>
            <a:avLst/>
            <a:gdLst/>
            <a:ahLst/>
            <a:cxnLst/>
            <a:rect l="l" t="t" r="r" b="b"/>
            <a:pathLst>
              <a:path w="2437129" h="63500">
                <a:moveTo>
                  <a:pt x="2436876" y="0"/>
                </a:moveTo>
                <a:lnTo>
                  <a:pt x="63118" y="0"/>
                </a:lnTo>
                <a:lnTo>
                  <a:pt x="0" y="63118"/>
                </a:lnTo>
                <a:lnTo>
                  <a:pt x="2373756" y="63118"/>
                </a:lnTo>
                <a:lnTo>
                  <a:pt x="243687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38144" y="3095244"/>
            <a:ext cx="2437130" cy="515620"/>
          </a:xfrm>
          <a:custGeom>
            <a:avLst/>
            <a:gdLst/>
            <a:ahLst/>
            <a:cxnLst/>
            <a:rect l="l" t="t" r="r" b="b"/>
            <a:pathLst>
              <a:path w="2437129" h="515620">
                <a:moveTo>
                  <a:pt x="0" y="63118"/>
                </a:moveTo>
                <a:lnTo>
                  <a:pt x="63118" y="0"/>
                </a:lnTo>
                <a:lnTo>
                  <a:pt x="2436876" y="0"/>
                </a:lnTo>
                <a:lnTo>
                  <a:pt x="2436876" y="451992"/>
                </a:lnTo>
                <a:lnTo>
                  <a:pt x="2373756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38144" y="3095244"/>
            <a:ext cx="2437130" cy="63500"/>
          </a:xfrm>
          <a:custGeom>
            <a:avLst/>
            <a:gdLst/>
            <a:ahLst/>
            <a:cxnLst/>
            <a:rect l="l" t="t" r="r" b="b"/>
            <a:pathLst>
              <a:path w="2437129" h="63500">
                <a:moveTo>
                  <a:pt x="0" y="63118"/>
                </a:moveTo>
                <a:lnTo>
                  <a:pt x="2373756" y="631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11901" y="3158363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38144" y="3241802"/>
            <a:ext cx="237426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27064" y="3070860"/>
            <a:ext cx="2523743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9711" y="3159251"/>
            <a:ext cx="1234440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74308" y="316143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40444" y="309829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74308" y="309829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09" h="63500">
                <a:moveTo>
                  <a:pt x="2429256" y="0"/>
                </a:moveTo>
                <a:lnTo>
                  <a:pt x="63118" y="0"/>
                </a:lnTo>
                <a:lnTo>
                  <a:pt x="0" y="63119"/>
                </a:lnTo>
                <a:lnTo>
                  <a:pt x="2366137" y="63119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74308" y="309829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09" h="515620">
                <a:moveTo>
                  <a:pt x="0" y="63119"/>
                </a:moveTo>
                <a:lnTo>
                  <a:pt x="63118" y="0"/>
                </a:lnTo>
                <a:lnTo>
                  <a:pt x="2429256" y="0"/>
                </a:lnTo>
                <a:lnTo>
                  <a:pt x="2429256" y="451993"/>
                </a:lnTo>
                <a:lnTo>
                  <a:pt x="2366137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74308" y="309829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09" h="63500">
                <a:moveTo>
                  <a:pt x="0" y="63119"/>
                </a:moveTo>
                <a:lnTo>
                  <a:pt x="2366137" y="63119"/>
                </a:lnTo>
                <a:lnTo>
                  <a:pt x="2429256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0444" y="3161410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74308" y="3244850"/>
            <a:ext cx="23666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109759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externalization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dynamic core booting is a much more general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mechanism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Decoupling Cores, Kernels and Operating</a:t>
            </a:r>
            <a:r>
              <a:rPr sz="2800" spc="130" dirty="0"/>
              <a:t> </a:t>
            </a:r>
            <a:r>
              <a:rPr sz="2800" spc="-10" dirty="0"/>
              <a:t>Systems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393947" y="4425696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0144" y="457200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191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0725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1191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0725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1191" y="4658614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0111" y="4425696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6307" y="457200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7355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6889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7355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6889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7355" y="4658232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31635" y="3695700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0964" y="3842003"/>
            <a:ext cx="1018031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8879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39936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8879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39936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78879" y="3927602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90900" y="3067811"/>
            <a:ext cx="2531364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06596" y="3156204"/>
            <a:ext cx="1234439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8144" y="3158375"/>
            <a:ext cx="2374265" cy="452120"/>
          </a:xfrm>
          <a:custGeom>
            <a:avLst/>
            <a:gdLst/>
            <a:ahLst/>
            <a:cxnLst/>
            <a:rect l="l" t="t" r="r" b="b"/>
            <a:pathLst>
              <a:path w="2374265" h="452120">
                <a:moveTo>
                  <a:pt x="0" y="451980"/>
                </a:moveTo>
                <a:lnTo>
                  <a:pt x="2373756" y="451980"/>
                </a:lnTo>
                <a:lnTo>
                  <a:pt x="2373756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1901" y="3095244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38144" y="3095244"/>
            <a:ext cx="2437130" cy="63500"/>
          </a:xfrm>
          <a:custGeom>
            <a:avLst/>
            <a:gdLst/>
            <a:ahLst/>
            <a:cxnLst/>
            <a:rect l="l" t="t" r="r" b="b"/>
            <a:pathLst>
              <a:path w="2437129" h="63500">
                <a:moveTo>
                  <a:pt x="2436876" y="0"/>
                </a:moveTo>
                <a:lnTo>
                  <a:pt x="63118" y="0"/>
                </a:lnTo>
                <a:lnTo>
                  <a:pt x="0" y="63118"/>
                </a:lnTo>
                <a:lnTo>
                  <a:pt x="2373756" y="63118"/>
                </a:lnTo>
                <a:lnTo>
                  <a:pt x="243687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38144" y="3095244"/>
            <a:ext cx="2437130" cy="515620"/>
          </a:xfrm>
          <a:custGeom>
            <a:avLst/>
            <a:gdLst/>
            <a:ahLst/>
            <a:cxnLst/>
            <a:rect l="l" t="t" r="r" b="b"/>
            <a:pathLst>
              <a:path w="2437129" h="515620">
                <a:moveTo>
                  <a:pt x="0" y="63118"/>
                </a:moveTo>
                <a:lnTo>
                  <a:pt x="63118" y="0"/>
                </a:lnTo>
                <a:lnTo>
                  <a:pt x="2436876" y="0"/>
                </a:lnTo>
                <a:lnTo>
                  <a:pt x="2436876" y="451992"/>
                </a:lnTo>
                <a:lnTo>
                  <a:pt x="2373756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38144" y="3095244"/>
            <a:ext cx="2437130" cy="63500"/>
          </a:xfrm>
          <a:custGeom>
            <a:avLst/>
            <a:gdLst/>
            <a:ahLst/>
            <a:cxnLst/>
            <a:rect l="l" t="t" r="r" b="b"/>
            <a:pathLst>
              <a:path w="2437129" h="63500">
                <a:moveTo>
                  <a:pt x="0" y="63118"/>
                </a:moveTo>
                <a:lnTo>
                  <a:pt x="2373756" y="631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1901" y="3158363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38144" y="3241802"/>
            <a:ext cx="237426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27064" y="3070860"/>
            <a:ext cx="2523743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9711" y="3159251"/>
            <a:ext cx="1234440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74308" y="316143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40444" y="309829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74308" y="309829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09" h="63500">
                <a:moveTo>
                  <a:pt x="2429256" y="0"/>
                </a:moveTo>
                <a:lnTo>
                  <a:pt x="63118" y="0"/>
                </a:lnTo>
                <a:lnTo>
                  <a:pt x="0" y="63119"/>
                </a:lnTo>
                <a:lnTo>
                  <a:pt x="2366137" y="63119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74308" y="309829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09" h="515620">
                <a:moveTo>
                  <a:pt x="0" y="63119"/>
                </a:moveTo>
                <a:lnTo>
                  <a:pt x="63118" y="0"/>
                </a:lnTo>
                <a:lnTo>
                  <a:pt x="2429256" y="0"/>
                </a:lnTo>
                <a:lnTo>
                  <a:pt x="2429256" y="451993"/>
                </a:lnTo>
                <a:lnTo>
                  <a:pt x="2366137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4308" y="309829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09" h="63500">
                <a:moveTo>
                  <a:pt x="0" y="63119"/>
                </a:moveTo>
                <a:lnTo>
                  <a:pt x="2366137" y="63119"/>
                </a:lnTo>
                <a:lnTo>
                  <a:pt x="2429256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40444" y="3161410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74308" y="3244850"/>
            <a:ext cx="23666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109759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externalization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dynamic core booting is a much more general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mechanism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Decoupling Cores, Kernels and Operating</a:t>
            </a:r>
            <a:r>
              <a:rPr sz="2800" spc="130" dirty="0"/>
              <a:t> </a:t>
            </a:r>
            <a:r>
              <a:rPr sz="2800" spc="-10" dirty="0"/>
              <a:t>Systems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393947" y="4425696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0144" y="457200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191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0725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1191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191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0725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1191" y="4658614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0111" y="4425696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6307" y="457200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7355" y="4528972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59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6889" y="4453128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819" y="0"/>
                </a:lnTo>
                <a:lnTo>
                  <a:pt x="0" y="75819"/>
                </a:lnTo>
                <a:lnTo>
                  <a:pt x="2359533" y="75819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7355" y="4453128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0" y="75819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355" y="4453128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819"/>
                </a:moveTo>
                <a:lnTo>
                  <a:pt x="2359533" y="75819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6889" y="4528946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7355" y="4658232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31635" y="3695700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0964" y="3842003"/>
            <a:ext cx="1018031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8879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39936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8879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8879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39936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78879" y="3927602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90900" y="3067811"/>
            <a:ext cx="2531364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06596" y="3156204"/>
            <a:ext cx="1234439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8144" y="3158375"/>
            <a:ext cx="2374265" cy="452120"/>
          </a:xfrm>
          <a:custGeom>
            <a:avLst/>
            <a:gdLst/>
            <a:ahLst/>
            <a:cxnLst/>
            <a:rect l="l" t="t" r="r" b="b"/>
            <a:pathLst>
              <a:path w="2374265" h="452120">
                <a:moveTo>
                  <a:pt x="0" y="451980"/>
                </a:moveTo>
                <a:lnTo>
                  <a:pt x="2373756" y="451980"/>
                </a:lnTo>
                <a:lnTo>
                  <a:pt x="2373756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1901" y="3095244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38144" y="3095244"/>
            <a:ext cx="2437130" cy="63500"/>
          </a:xfrm>
          <a:custGeom>
            <a:avLst/>
            <a:gdLst/>
            <a:ahLst/>
            <a:cxnLst/>
            <a:rect l="l" t="t" r="r" b="b"/>
            <a:pathLst>
              <a:path w="2437129" h="63500">
                <a:moveTo>
                  <a:pt x="2436876" y="0"/>
                </a:moveTo>
                <a:lnTo>
                  <a:pt x="63118" y="0"/>
                </a:lnTo>
                <a:lnTo>
                  <a:pt x="0" y="63118"/>
                </a:lnTo>
                <a:lnTo>
                  <a:pt x="2373756" y="63118"/>
                </a:lnTo>
                <a:lnTo>
                  <a:pt x="243687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38144" y="3095244"/>
            <a:ext cx="2437130" cy="515620"/>
          </a:xfrm>
          <a:custGeom>
            <a:avLst/>
            <a:gdLst/>
            <a:ahLst/>
            <a:cxnLst/>
            <a:rect l="l" t="t" r="r" b="b"/>
            <a:pathLst>
              <a:path w="2437129" h="515620">
                <a:moveTo>
                  <a:pt x="0" y="63118"/>
                </a:moveTo>
                <a:lnTo>
                  <a:pt x="63118" y="0"/>
                </a:lnTo>
                <a:lnTo>
                  <a:pt x="2436876" y="0"/>
                </a:lnTo>
                <a:lnTo>
                  <a:pt x="2436876" y="451992"/>
                </a:lnTo>
                <a:lnTo>
                  <a:pt x="2373756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38144" y="3095244"/>
            <a:ext cx="2437130" cy="63500"/>
          </a:xfrm>
          <a:custGeom>
            <a:avLst/>
            <a:gdLst/>
            <a:ahLst/>
            <a:cxnLst/>
            <a:rect l="l" t="t" r="r" b="b"/>
            <a:pathLst>
              <a:path w="2437129" h="63500">
                <a:moveTo>
                  <a:pt x="0" y="63118"/>
                </a:moveTo>
                <a:lnTo>
                  <a:pt x="2373756" y="631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1901" y="3158363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38144" y="3241802"/>
            <a:ext cx="237426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27064" y="3070860"/>
            <a:ext cx="2523743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9711" y="3159251"/>
            <a:ext cx="1234440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74308" y="316143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40444" y="309829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74308" y="309829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09" h="63500">
                <a:moveTo>
                  <a:pt x="2429256" y="0"/>
                </a:moveTo>
                <a:lnTo>
                  <a:pt x="63118" y="0"/>
                </a:lnTo>
                <a:lnTo>
                  <a:pt x="0" y="63119"/>
                </a:lnTo>
                <a:lnTo>
                  <a:pt x="2366137" y="63119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74308" y="309829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09" h="515620">
                <a:moveTo>
                  <a:pt x="0" y="63119"/>
                </a:moveTo>
                <a:lnTo>
                  <a:pt x="63118" y="0"/>
                </a:lnTo>
                <a:lnTo>
                  <a:pt x="2429256" y="0"/>
                </a:lnTo>
                <a:lnTo>
                  <a:pt x="2429256" y="451993"/>
                </a:lnTo>
                <a:lnTo>
                  <a:pt x="2366137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4308" y="309829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09" h="63500">
                <a:moveTo>
                  <a:pt x="0" y="63119"/>
                </a:moveTo>
                <a:lnTo>
                  <a:pt x="2366137" y="63119"/>
                </a:lnTo>
                <a:lnTo>
                  <a:pt x="2429256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40444" y="3161410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74308" y="3244850"/>
            <a:ext cx="23666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90900" y="3695700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08703" y="3842003"/>
            <a:ext cx="1018031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38144" y="379897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D97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99201" y="37231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AD5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8144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8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DF9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8144" y="372313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8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38144" y="372313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99201" y="37989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438144" y="3927602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5046345" cy="30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Core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Adding and removing cores in 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Kernel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updates</a:t>
            </a:r>
            <a:endParaRPr sz="2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Arial"/>
                <a:cs typeface="Arial"/>
              </a:rPr>
              <a:t>Hot-swapping 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157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Specialized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kernels</a:t>
            </a:r>
            <a:endParaRPr sz="2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dirty="0">
                <a:latin typeface="Arial"/>
                <a:cs typeface="Arial"/>
              </a:rPr>
              <a:t>eliminate OS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jitter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Evaluation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Core management </a:t>
            </a:r>
            <a:r>
              <a:rPr sz="2800" dirty="0"/>
              <a:t>(Haswell, 1x4 </a:t>
            </a:r>
            <a:r>
              <a:rPr sz="2800" spc="-5" dirty="0"/>
              <a:t>cores, no</a:t>
            </a:r>
            <a:r>
              <a:rPr sz="2800" spc="65" dirty="0"/>
              <a:t> </a:t>
            </a:r>
            <a:r>
              <a:rPr sz="2800" spc="-10" dirty="0"/>
              <a:t>HT)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14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5816" y="2417064"/>
          <a:ext cx="8976358" cy="1146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559"/>
                <a:gridCol w="2650816"/>
                <a:gridCol w="3937983"/>
              </a:tblGrid>
              <a:tr h="3817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Booting a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2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2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382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2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Linux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3.13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2"/>
                    </a:solidFill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2"/>
                    </a:solidFill>
                  </a:tcPr>
                </a:tc>
                <a:tc>
                  <a:txBody>
                    <a:bodyPr/>
                    <a:lstStyle/>
                    <a:p>
                      <a:pPr marL="1038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2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Barrelfish/DC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A"/>
                    </a:solidFill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7.5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A"/>
                    </a:solidFill>
                  </a:tcPr>
                </a:tc>
                <a:tc>
                  <a:txBody>
                    <a:bodyPr/>
                    <a:lstStyle/>
                    <a:p>
                      <a:pPr marL="10382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7.5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4291" y="3959352"/>
          <a:ext cx="8977883" cy="1144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545"/>
                <a:gridCol w="2606027"/>
                <a:gridCol w="3862311"/>
              </a:tblGrid>
              <a:tr h="380238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Removing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1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1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26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1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Linux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3.13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2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46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2"/>
                    </a:solidFill>
                  </a:tcPr>
                </a:tc>
                <a:tc>
                  <a:txBody>
                    <a:bodyPr/>
                    <a:lstStyle/>
                    <a:p>
                      <a:pPr marL="9626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2542</a:t>
                      </a:r>
                      <a:r>
                        <a:rPr sz="1800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2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Barrelfish/DC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A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0.0008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A"/>
                    </a:solidFill>
                  </a:tcPr>
                </a:tc>
                <a:tc>
                  <a:txBody>
                    <a:bodyPr/>
                    <a:lstStyle/>
                    <a:p>
                      <a:pPr marL="9626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0.0008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7395"/>
            <a:ext cx="288607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Shut-down target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Kernel</a:t>
            </a:r>
            <a:r>
              <a:rPr sz="2800" spc="30" dirty="0"/>
              <a:t> </a:t>
            </a:r>
            <a:r>
              <a:rPr sz="2800" spc="-5" dirty="0"/>
              <a:t>Updates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457188" y="4040123"/>
            <a:ext cx="2529840" cy="71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3383" y="4186428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4431" y="4143209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4092" y="4067555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1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1" y="541528"/>
                </a:lnTo>
                <a:lnTo>
                  <a:pt x="75691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431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60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4431" y="4067555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60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4431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60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4092" y="4143247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7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4431" y="4271771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4140" y="3308603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3468" y="3454908"/>
            <a:ext cx="1018031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1384" y="3411880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2441" y="3336035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1384" y="333603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1384" y="3336035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01384" y="333603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2441" y="3411854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57188" y="2747772"/>
            <a:ext cx="252984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2883" y="2836164"/>
            <a:ext cx="1234440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4431" y="283833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2" y="451980"/>
                </a:lnTo>
                <a:lnTo>
                  <a:pt x="237223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76665" y="2775204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8" y="451993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4431" y="2775204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9"/>
                </a:lnTo>
                <a:lnTo>
                  <a:pt x="2372233" y="63119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4431" y="2775204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9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3"/>
                </a:lnTo>
                <a:lnTo>
                  <a:pt x="2372233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4431" y="2775204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9"/>
                </a:moveTo>
                <a:lnTo>
                  <a:pt x="2372233" y="63119"/>
                </a:lnTo>
                <a:lnTo>
                  <a:pt x="2435352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76665" y="2838323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54140" y="1996439"/>
            <a:ext cx="2531364" cy="713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4868" y="2142744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1384" y="209971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62441" y="202387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1384" y="202387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1384" y="202387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1384" y="202387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62441" y="209969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01384" y="2228341"/>
            <a:ext cx="2375535" cy="172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751840" marR="739775" algn="ctr">
              <a:lnSpc>
                <a:spcPct val="225599"/>
              </a:lnSpc>
              <a:spcBef>
                <a:spcPts val="590"/>
              </a:spcBef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019031" y="4040123"/>
            <a:ext cx="2529839" cy="71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25228" y="4186428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66276" y="4143209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425935" y="4067555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2" y="541528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66276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59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66276" y="4067555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59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66276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59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25935" y="4143247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7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66276" y="4271771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7395"/>
            <a:ext cx="456565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Shut-down target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Reboot core with a new kernel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Kernel</a:t>
            </a:r>
            <a:r>
              <a:rPr sz="2800" spc="30" dirty="0"/>
              <a:t> </a:t>
            </a:r>
            <a:r>
              <a:rPr sz="2800" spc="-5" dirty="0"/>
              <a:t>Updates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457188" y="4040123"/>
            <a:ext cx="2529840" cy="71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3383" y="4186428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4431" y="4143209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4092" y="4067555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1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1" y="541528"/>
                </a:lnTo>
                <a:lnTo>
                  <a:pt x="75691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431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60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4431" y="4067555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60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4431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60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4092" y="4143247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7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4431" y="4271771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4140" y="3308603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3468" y="3454908"/>
            <a:ext cx="1018031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1384" y="3411880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2441" y="3336035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1384" y="333603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1384" y="3336035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01384" y="333603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2441" y="3411854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01384" y="3540886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57188" y="2747772"/>
            <a:ext cx="252984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72883" y="2836164"/>
            <a:ext cx="1234440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4431" y="283833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2" y="451980"/>
                </a:lnTo>
                <a:lnTo>
                  <a:pt x="237223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6665" y="2775204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8" y="451993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4431" y="2775204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9"/>
                </a:lnTo>
                <a:lnTo>
                  <a:pt x="2372233" y="63119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4431" y="2775204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9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3"/>
                </a:lnTo>
                <a:lnTo>
                  <a:pt x="2372233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04431" y="2775204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9"/>
                </a:moveTo>
                <a:lnTo>
                  <a:pt x="2372233" y="63119"/>
                </a:lnTo>
                <a:lnTo>
                  <a:pt x="2435352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76665" y="2838323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54140" y="1996439"/>
            <a:ext cx="2531364" cy="713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4868" y="2142744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1384" y="209971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62441" y="202387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1384" y="202387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1384" y="202387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01384" y="202387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62441" y="209969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01384" y="2228341"/>
            <a:ext cx="237553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1230"/>
              </a:spcBef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019031" y="4040123"/>
            <a:ext cx="2529839" cy="71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25228" y="4186428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66276" y="4143209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425935" y="4067555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2" y="541528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66276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59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66276" y="4067555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59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66276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59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425935" y="4143247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7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066276" y="4271771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015983" y="3311652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35311" y="3457955"/>
            <a:ext cx="1018031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63228" y="3414928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D97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424284" y="3339084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4"/>
                </a:lnTo>
                <a:lnTo>
                  <a:pt x="75819" y="0"/>
                </a:lnTo>
                <a:close/>
              </a:path>
            </a:pathLst>
          </a:custGeom>
          <a:solidFill>
            <a:srgbClr val="AD5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63228" y="3339084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6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DF9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63228" y="3339084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6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63228" y="3339084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6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424284" y="3414903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063228" y="3543934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7395"/>
            <a:ext cx="4565650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Shut-down target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Reboot core with a new kernel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Dispatch previous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OSNode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Kernel</a:t>
            </a:r>
            <a:r>
              <a:rPr sz="2800" spc="30" dirty="0"/>
              <a:t> </a:t>
            </a:r>
            <a:r>
              <a:rPr sz="2800" spc="-5" dirty="0"/>
              <a:t>Updates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457188" y="4040123"/>
            <a:ext cx="2529840" cy="71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3383" y="4186428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4431" y="4143209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4092" y="4067555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1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1" y="541528"/>
                </a:lnTo>
                <a:lnTo>
                  <a:pt x="75691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431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60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4431" y="4067555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60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4431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60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4092" y="4143247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7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4431" y="4271771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4140" y="3308603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3468" y="3454908"/>
            <a:ext cx="1018031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1384" y="3411880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2441" y="3336035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1384" y="333603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1384" y="3336035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01384" y="333603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2441" y="3411854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01384" y="3540886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57188" y="2747772"/>
            <a:ext cx="252984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72883" y="2836164"/>
            <a:ext cx="1234440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4431" y="283833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2" y="451980"/>
                </a:lnTo>
                <a:lnTo>
                  <a:pt x="237223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6665" y="2775204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8" y="451993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4431" y="2775204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9"/>
                </a:lnTo>
                <a:lnTo>
                  <a:pt x="2372233" y="63119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4431" y="2775204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9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3"/>
                </a:lnTo>
                <a:lnTo>
                  <a:pt x="2372233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04431" y="2775204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9"/>
                </a:moveTo>
                <a:lnTo>
                  <a:pt x="2372233" y="63119"/>
                </a:lnTo>
                <a:lnTo>
                  <a:pt x="2435352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76665" y="2838323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04431" y="2922142"/>
            <a:ext cx="237236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66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54140" y="1996439"/>
            <a:ext cx="2531364" cy="713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4868" y="2142744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1384" y="209971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62441" y="202387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1384" y="202387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01384" y="202387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01384" y="202387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62441" y="209969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01384" y="2228341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019031" y="4040123"/>
            <a:ext cx="2529839" cy="71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5228" y="4186428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66276" y="4143209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425935" y="4067555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2" y="541528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66276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59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66276" y="4067555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59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66276" y="4067555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59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425935" y="4143247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7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66276" y="4271771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019031" y="2747772"/>
            <a:ext cx="2529839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34728" y="2836164"/>
            <a:ext cx="1234440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66276" y="283833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2" y="451980"/>
                </a:lnTo>
                <a:lnTo>
                  <a:pt x="237223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438508" y="2775204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66276" y="2775204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9"/>
                </a:lnTo>
                <a:lnTo>
                  <a:pt x="2372232" y="63119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66276" y="2775204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9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3"/>
                </a:lnTo>
                <a:lnTo>
                  <a:pt x="2372232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66276" y="2775204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9"/>
                </a:moveTo>
                <a:lnTo>
                  <a:pt x="2372232" y="63119"/>
                </a:lnTo>
                <a:lnTo>
                  <a:pt x="2435352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438508" y="2838323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066276" y="2922142"/>
            <a:ext cx="237236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015983" y="1996439"/>
            <a:ext cx="2531364" cy="713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06711" y="2142744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63228" y="209971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24284" y="202387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63228" y="202387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6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63228" y="2023872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63228" y="2023872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6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424284" y="209969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063228" y="2228341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015983" y="3311652"/>
            <a:ext cx="2531364" cy="71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735311" y="3457955"/>
            <a:ext cx="1018031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63228" y="3414928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D97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424284" y="3339084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4"/>
                </a:lnTo>
                <a:lnTo>
                  <a:pt x="75819" y="0"/>
                </a:lnTo>
                <a:close/>
              </a:path>
            </a:pathLst>
          </a:custGeom>
          <a:solidFill>
            <a:srgbClr val="AD5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63228" y="3339084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6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DF9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63228" y="3339084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6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063228" y="3339084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6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424284" y="3414903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9063228" y="3543934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Kernel updates: PostgreSQL &amp;</a:t>
            </a:r>
            <a:r>
              <a:rPr sz="2800" spc="5" dirty="0"/>
              <a:t> </a:t>
            </a:r>
            <a:r>
              <a:rPr sz="2800" spc="-5" dirty="0"/>
              <a:t>TPC-H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311907" y="1705355"/>
            <a:ext cx="7568183" cy="483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1953" y="2862072"/>
            <a:ext cx="2191385" cy="1381760"/>
          </a:xfrm>
          <a:custGeom>
            <a:avLst/>
            <a:gdLst/>
            <a:ahLst/>
            <a:cxnLst/>
            <a:rect l="l" t="t" r="r" b="b"/>
            <a:pathLst>
              <a:path w="2191384" h="1381760">
                <a:moveTo>
                  <a:pt x="1049654" y="844295"/>
                </a:moveTo>
                <a:lnTo>
                  <a:pt x="560451" y="844295"/>
                </a:lnTo>
                <a:lnTo>
                  <a:pt x="0" y="1381759"/>
                </a:lnTo>
                <a:lnTo>
                  <a:pt x="1049654" y="844295"/>
                </a:lnTo>
                <a:close/>
              </a:path>
              <a:path w="2191384" h="1381760">
                <a:moveTo>
                  <a:pt x="2191130" y="0"/>
                </a:moveTo>
                <a:lnTo>
                  <a:pt x="234315" y="0"/>
                </a:lnTo>
                <a:lnTo>
                  <a:pt x="234315" y="844295"/>
                </a:lnTo>
                <a:lnTo>
                  <a:pt x="2191130" y="844295"/>
                </a:lnTo>
                <a:lnTo>
                  <a:pt x="2191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88556" y="3004439"/>
            <a:ext cx="141605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marR="5080" indent="-1936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t-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10043795" cy="158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needs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run with hard real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0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dirty="0">
                <a:latin typeface="Arial"/>
                <a:cs typeface="Arial"/>
              </a:rPr>
              <a:t>phone </a:t>
            </a:r>
            <a:r>
              <a:rPr sz="2000" spc="5" dirty="0">
                <a:latin typeface="Arial"/>
                <a:cs typeface="Arial"/>
              </a:rPr>
              <a:t>baseband stack, </a:t>
            </a:r>
            <a:r>
              <a:rPr sz="2000" dirty="0">
                <a:latin typeface="Arial"/>
                <a:cs typeface="Arial"/>
              </a:rPr>
              <a:t>control </a:t>
            </a:r>
            <a:r>
              <a:rPr sz="2000" spc="-5" dirty="0">
                <a:latin typeface="Arial"/>
                <a:cs typeface="Arial"/>
              </a:rPr>
              <a:t>application, </a:t>
            </a:r>
            <a:r>
              <a:rPr sz="2000" dirty="0">
                <a:latin typeface="Arial"/>
                <a:cs typeface="Arial"/>
              </a:rPr>
              <a:t>robotics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lot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effort </a:t>
            </a:r>
            <a:r>
              <a:rPr sz="2400" spc="-5" dirty="0">
                <a:latin typeface="Arial"/>
                <a:cs typeface="Arial"/>
              </a:rPr>
              <a:t>spent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make this work in a general purpose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real time OS for </a:t>
            </a:r>
            <a:r>
              <a:rPr sz="2400" spc="-5" dirty="0">
                <a:latin typeface="Arial"/>
                <a:cs typeface="Arial"/>
              </a:rPr>
              <a:t>embedded </a:t>
            </a:r>
            <a:r>
              <a:rPr sz="2400" dirty="0">
                <a:latin typeface="Arial"/>
                <a:cs typeface="Arial"/>
              </a:rPr>
              <a:t>systems </a:t>
            </a:r>
            <a:r>
              <a:rPr sz="2400" spc="-10" dirty="0">
                <a:latin typeface="Arial"/>
                <a:cs typeface="Arial"/>
              </a:rPr>
              <a:t>(RTLinux, </a:t>
            </a:r>
            <a:r>
              <a:rPr sz="2400" spc="-15" dirty="0">
                <a:latin typeface="Arial"/>
                <a:cs typeface="Arial"/>
              </a:rPr>
              <a:t>LynxOS, </a:t>
            </a:r>
            <a:r>
              <a:rPr sz="2400" spc="-5" dirty="0">
                <a:latin typeface="Arial"/>
                <a:cs typeface="Arial"/>
              </a:rPr>
              <a:t>QNX,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</a:t>
            </a:r>
            <a:r>
              <a:rPr sz="2800" spc="-30" dirty="0"/>
              <a:t>Temporary </a:t>
            </a:r>
            <a:r>
              <a:rPr sz="2800" dirty="0"/>
              <a:t>real time</a:t>
            </a:r>
            <a:r>
              <a:rPr sz="2800" spc="45" dirty="0"/>
              <a:t> </a:t>
            </a:r>
            <a:r>
              <a:rPr sz="2800" dirty="0"/>
              <a:t>task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7661275" cy="422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Constrained by power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consumption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4079"/>
              </a:buClr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Reconfigurable cores (dynamically changed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behavior)</a:t>
            </a:r>
            <a:endParaRPr sz="24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9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DVFS, </a:t>
            </a:r>
            <a:r>
              <a:rPr sz="2000" spc="-15" dirty="0">
                <a:latin typeface="Arial"/>
                <a:cs typeface="Arial"/>
              </a:rPr>
              <a:t>Turbo </a:t>
            </a:r>
            <a:r>
              <a:rPr sz="2000" dirty="0">
                <a:latin typeface="Arial"/>
                <a:cs typeface="Arial"/>
              </a:rPr>
              <a:t>Boost,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SMT</a:t>
            </a: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Core Fusion [ISCA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‘07]</a:t>
            </a: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Dark </a:t>
            </a:r>
            <a:r>
              <a:rPr sz="2000" dirty="0" smtClean="0">
                <a:latin typeface="Arial"/>
                <a:cs typeface="Arial"/>
              </a:rPr>
              <a:t>silicon </a:t>
            </a:r>
            <a:r>
              <a:rPr sz="2000" spc="-5" dirty="0" smtClean="0">
                <a:latin typeface="Arial"/>
                <a:cs typeface="Arial"/>
              </a:rPr>
              <a:t>[</a:t>
            </a:r>
            <a:r>
              <a:rPr sz="2000" spc="-5" dirty="0">
                <a:latin typeface="Arial"/>
                <a:cs typeface="Arial"/>
              </a:rPr>
              <a:t>ISCA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‘10]</a:t>
            </a:r>
          </a:p>
          <a:p>
            <a:pPr lvl="1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157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Heterogeneous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cores</a:t>
            </a:r>
            <a:endParaRPr sz="24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9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Fast and power hungry vs. slow and power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efficient</a:t>
            </a:r>
            <a:endParaRPr sz="20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Asymmetric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multiprocessing</a:t>
            </a:r>
          </a:p>
          <a:p>
            <a:pPr marL="640080" lvl="1" indent="-264795">
              <a:lnSpc>
                <a:spcPct val="100000"/>
              </a:lnSpc>
              <a:spcBef>
                <a:spcPts val="409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Conservation Cores </a:t>
            </a:r>
            <a:r>
              <a:rPr sz="2000" spc="-5" dirty="0">
                <a:latin typeface="Arial"/>
                <a:cs typeface="Arial"/>
              </a:rPr>
              <a:t>[ASPLOS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‘10]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9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20" dirty="0"/>
              <a:t>What’s </a:t>
            </a:r>
            <a:r>
              <a:rPr sz="2800" spc="-5" dirty="0"/>
              <a:t>happening to</a:t>
            </a:r>
            <a:r>
              <a:rPr sz="2800" spc="25" dirty="0"/>
              <a:t> </a:t>
            </a:r>
            <a:r>
              <a:rPr sz="2800" spc="-5" dirty="0"/>
              <a:t>hardware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Real </a:t>
            </a:r>
            <a:r>
              <a:rPr sz="2800" dirty="0"/>
              <a:t>time</a:t>
            </a:r>
            <a:r>
              <a:rPr sz="2800" spc="25" dirty="0"/>
              <a:t> </a:t>
            </a:r>
            <a:r>
              <a:rPr sz="2800" spc="-5" dirty="0"/>
              <a:t>application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09877" y="204298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4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1" y="1662836"/>
                </a:lnTo>
                <a:lnTo>
                  <a:pt x="48765" y="1696564"/>
                </a:lnTo>
                <a:lnTo>
                  <a:pt x="82461" y="1722624"/>
                </a:lnTo>
                <a:lnTo>
                  <a:pt x="122233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3" y="1739425"/>
                </a:lnTo>
                <a:lnTo>
                  <a:pt x="2097127" y="1722624"/>
                </a:lnTo>
                <a:lnTo>
                  <a:pt x="2130815" y="1696565"/>
                </a:lnTo>
                <a:lnTo>
                  <a:pt x="2156830" y="1662836"/>
                </a:lnTo>
                <a:lnTo>
                  <a:pt x="2173596" y="1623026"/>
                </a:lnTo>
                <a:lnTo>
                  <a:pt x="2179535" y="1578724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390" y="211110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7777" y="204298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1" y="1662836"/>
                </a:lnTo>
                <a:lnTo>
                  <a:pt x="48765" y="1696564"/>
                </a:lnTo>
                <a:lnTo>
                  <a:pt x="82461" y="1722624"/>
                </a:lnTo>
                <a:lnTo>
                  <a:pt x="122233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5"/>
                </a:lnTo>
                <a:lnTo>
                  <a:pt x="2097127" y="1722624"/>
                </a:lnTo>
                <a:lnTo>
                  <a:pt x="2130815" y="1696565"/>
                </a:lnTo>
                <a:lnTo>
                  <a:pt x="2156830" y="1662836"/>
                </a:lnTo>
                <a:lnTo>
                  <a:pt x="2173596" y="1623026"/>
                </a:lnTo>
                <a:lnTo>
                  <a:pt x="2179535" y="1578724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7290" y="211110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877" y="382606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4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1" y="1662836"/>
                </a:lnTo>
                <a:lnTo>
                  <a:pt x="48765" y="1696565"/>
                </a:lnTo>
                <a:lnTo>
                  <a:pt x="82461" y="1722624"/>
                </a:lnTo>
                <a:lnTo>
                  <a:pt x="122233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3" y="1739424"/>
                </a:lnTo>
                <a:lnTo>
                  <a:pt x="2097127" y="1722624"/>
                </a:lnTo>
                <a:lnTo>
                  <a:pt x="2130815" y="1696565"/>
                </a:lnTo>
                <a:lnTo>
                  <a:pt x="2156830" y="1662836"/>
                </a:lnTo>
                <a:lnTo>
                  <a:pt x="2173596" y="1623026"/>
                </a:lnTo>
                <a:lnTo>
                  <a:pt x="2179535" y="1578723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390" y="389418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7777" y="382606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1" y="1662836"/>
                </a:lnTo>
                <a:lnTo>
                  <a:pt x="48765" y="1696565"/>
                </a:lnTo>
                <a:lnTo>
                  <a:pt x="82461" y="1722624"/>
                </a:lnTo>
                <a:lnTo>
                  <a:pt x="122233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4"/>
                </a:lnTo>
                <a:lnTo>
                  <a:pt x="2097127" y="1722624"/>
                </a:lnTo>
                <a:lnTo>
                  <a:pt x="2130815" y="1696565"/>
                </a:lnTo>
                <a:lnTo>
                  <a:pt x="2156830" y="1662836"/>
                </a:lnTo>
                <a:lnTo>
                  <a:pt x="2173596" y="1623026"/>
                </a:lnTo>
                <a:lnTo>
                  <a:pt x="2179535" y="1578723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7290" y="389418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5529" y="204298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2" y="1662836"/>
                </a:lnTo>
                <a:lnTo>
                  <a:pt x="48765" y="1696564"/>
                </a:lnTo>
                <a:lnTo>
                  <a:pt x="82462" y="1722624"/>
                </a:lnTo>
                <a:lnTo>
                  <a:pt x="122234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5"/>
                </a:lnTo>
                <a:lnTo>
                  <a:pt x="2097128" y="1722624"/>
                </a:lnTo>
                <a:lnTo>
                  <a:pt x="2130816" y="1696565"/>
                </a:lnTo>
                <a:lnTo>
                  <a:pt x="2156831" y="1662836"/>
                </a:lnTo>
                <a:lnTo>
                  <a:pt x="2173596" y="1623026"/>
                </a:lnTo>
                <a:lnTo>
                  <a:pt x="2179535" y="1578724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5041" y="211110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428" y="204298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2" y="1662836"/>
                </a:lnTo>
                <a:lnTo>
                  <a:pt x="48765" y="1696564"/>
                </a:lnTo>
                <a:lnTo>
                  <a:pt x="82462" y="1722624"/>
                </a:lnTo>
                <a:lnTo>
                  <a:pt x="122234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5"/>
                </a:lnTo>
                <a:lnTo>
                  <a:pt x="2097128" y="1722624"/>
                </a:lnTo>
                <a:lnTo>
                  <a:pt x="2130816" y="1696565"/>
                </a:lnTo>
                <a:lnTo>
                  <a:pt x="2156831" y="1662836"/>
                </a:lnTo>
                <a:lnTo>
                  <a:pt x="2173596" y="1623026"/>
                </a:lnTo>
                <a:lnTo>
                  <a:pt x="2179535" y="1578724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2941" y="211110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5529" y="382606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2" y="1662836"/>
                </a:lnTo>
                <a:lnTo>
                  <a:pt x="48765" y="1696565"/>
                </a:lnTo>
                <a:lnTo>
                  <a:pt x="82462" y="1722624"/>
                </a:lnTo>
                <a:lnTo>
                  <a:pt x="122234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4"/>
                </a:lnTo>
                <a:lnTo>
                  <a:pt x="2097128" y="1722624"/>
                </a:lnTo>
                <a:lnTo>
                  <a:pt x="2130816" y="1696565"/>
                </a:lnTo>
                <a:lnTo>
                  <a:pt x="2156831" y="1662836"/>
                </a:lnTo>
                <a:lnTo>
                  <a:pt x="2173596" y="1623026"/>
                </a:lnTo>
                <a:lnTo>
                  <a:pt x="2179535" y="1578723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5041" y="389418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93428" y="382606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2" y="1662836"/>
                </a:lnTo>
                <a:lnTo>
                  <a:pt x="48765" y="1696565"/>
                </a:lnTo>
                <a:lnTo>
                  <a:pt x="82462" y="1722624"/>
                </a:lnTo>
                <a:lnTo>
                  <a:pt x="122234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4"/>
                </a:lnTo>
                <a:lnTo>
                  <a:pt x="2097128" y="1722624"/>
                </a:lnTo>
                <a:lnTo>
                  <a:pt x="2130816" y="1696565"/>
                </a:lnTo>
                <a:lnTo>
                  <a:pt x="2156831" y="1662836"/>
                </a:lnTo>
                <a:lnTo>
                  <a:pt x="2173596" y="1623026"/>
                </a:lnTo>
                <a:lnTo>
                  <a:pt x="2179535" y="1578723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2941" y="389418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0180" y="2148839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20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4"/>
                </a:lnTo>
                <a:lnTo>
                  <a:pt x="1654047" y="1533144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20"/>
                </a:lnTo>
                <a:lnTo>
                  <a:pt x="1909571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5642" y="277279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88079" y="2159507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8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3"/>
                </a:lnTo>
                <a:lnTo>
                  <a:pt x="1654048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2" y="1277619"/>
                </a:lnTo>
                <a:lnTo>
                  <a:pt x="1909572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64558" y="2783713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75832" y="2148839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3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20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3" y="1533144"/>
                </a:lnTo>
                <a:lnTo>
                  <a:pt x="1654047" y="1533144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20"/>
                </a:lnTo>
                <a:lnTo>
                  <a:pt x="1909571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52564" y="277279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23731" y="2148839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8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20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4"/>
                </a:lnTo>
                <a:lnTo>
                  <a:pt x="1654048" y="1533144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2" y="1277620"/>
                </a:lnTo>
                <a:lnTo>
                  <a:pt x="1909572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300718" y="277279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23731" y="3931920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8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3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3"/>
                </a:lnTo>
                <a:lnTo>
                  <a:pt x="1654048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2" y="1277619"/>
                </a:lnTo>
                <a:lnTo>
                  <a:pt x="1909572" y="255523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300718" y="455587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75832" y="3931920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3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3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3" y="1533143"/>
                </a:lnTo>
                <a:lnTo>
                  <a:pt x="1654047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19"/>
                </a:lnTo>
                <a:lnTo>
                  <a:pt x="1909571" y="255523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52564" y="455587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8079" y="3931920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8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3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3"/>
                </a:lnTo>
                <a:lnTo>
                  <a:pt x="1654048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2" y="1277619"/>
                </a:lnTo>
                <a:lnTo>
                  <a:pt x="1909572" y="255523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64558" y="455587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40180" y="3931920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3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3"/>
                </a:lnTo>
                <a:lnTo>
                  <a:pt x="1654047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19"/>
                </a:lnTo>
                <a:lnTo>
                  <a:pt x="1909571" y="255523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15642" y="455587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7777" y="382606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1" y="1662836"/>
                </a:lnTo>
                <a:lnTo>
                  <a:pt x="48765" y="1696565"/>
                </a:lnTo>
                <a:lnTo>
                  <a:pt x="82461" y="1722624"/>
                </a:lnTo>
                <a:lnTo>
                  <a:pt x="122233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4"/>
                </a:lnTo>
                <a:lnTo>
                  <a:pt x="2097127" y="1722624"/>
                </a:lnTo>
                <a:lnTo>
                  <a:pt x="2130815" y="1696565"/>
                </a:lnTo>
                <a:lnTo>
                  <a:pt x="2156830" y="1662836"/>
                </a:lnTo>
                <a:lnTo>
                  <a:pt x="2173596" y="1623026"/>
                </a:lnTo>
                <a:lnTo>
                  <a:pt x="2179535" y="1578723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7290" y="389418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Real </a:t>
            </a:r>
            <a:r>
              <a:rPr sz="2800" dirty="0"/>
              <a:t>time</a:t>
            </a:r>
            <a:r>
              <a:rPr sz="2800" spc="25" dirty="0"/>
              <a:t> </a:t>
            </a:r>
            <a:r>
              <a:rPr sz="2800" spc="-5" dirty="0"/>
              <a:t>application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309877" y="204298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4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1" y="1662836"/>
                </a:lnTo>
                <a:lnTo>
                  <a:pt x="48765" y="1696564"/>
                </a:lnTo>
                <a:lnTo>
                  <a:pt x="82461" y="1722624"/>
                </a:lnTo>
                <a:lnTo>
                  <a:pt x="122233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3" y="1739425"/>
                </a:lnTo>
                <a:lnTo>
                  <a:pt x="2097127" y="1722624"/>
                </a:lnTo>
                <a:lnTo>
                  <a:pt x="2130815" y="1696565"/>
                </a:lnTo>
                <a:lnTo>
                  <a:pt x="2156830" y="1662836"/>
                </a:lnTo>
                <a:lnTo>
                  <a:pt x="2173596" y="1623026"/>
                </a:lnTo>
                <a:lnTo>
                  <a:pt x="2179535" y="1578724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9390" y="211110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7777" y="204298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1" y="1662836"/>
                </a:lnTo>
                <a:lnTo>
                  <a:pt x="48765" y="1696564"/>
                </a:lnTo>
                <a:lnTo>
                  <a:pt x="82461" y="1722624"/>
                </a:lnTo>
                <a:lnTo>
                  <a:pt x="122233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5"/>
                </a:lnTo>
                <a:lnTo>
                  <a:pt x="2097127" y="1722624"/>
                </a:lnTo>
                <a:lnTo>
                  <a:pt x="2130815" y="1696565"/>
                </a:lnTo>
                <a:lnTo>
                  <a:pt x="2156830" y="1662836"/>
                </a:lnTo>
                <a:lnTo>
                  <a:pt x="2173596" y="1623026"/>
                </a:lnTo>
                <a:lnTo>
                  <a:pt x="2179535" y="1578724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7290" y="211110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9877" y="382606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4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1" y="1662836"/>
                </a:lnTo>
                <a:lnTo>
                  <a:pt x="48765" y="1696565"/>
                </a:lnTo>
                <a:lnTo>
                  <a:pt x="82461" y="1722624"/>
                </a:lnTo>
                <a:lnTo>
                  <a:pt x="122233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3" y="1739424"/>
                </a:lnTo>
                <a:lnTo>
                  <a:pt x="2097127" y="1722624"/>
                </a:lnTo>
                <a:lnTo>
                  <a:pt x="2130815" y="1696565"/>
                </a:lnTo>
                <a:lnTo>
                  <a:pt x="2156830" y="1662836"/>
                </a:lnTo>
                <a:lnTo>
                  <a:pt x="2173596" y="1623026"/>
                </a:lnTo>
                <a:lnTo>
                  <a:pt x="2179535" y="1578723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9390" y="389418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5529" y="204298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2" y="1662836"/>
                </a:lnTo>
                <a:lnTo>
                  <a:pt x="48765" y="1696564"/>
                </a:lnTo>
                <a:lnTo>
                  <a:pt x="82462" y="1722624"/>
                </a:lnTo>
                <a:lnTo>
                  <a:pt x="122234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5"/>
                </a:lnTo>
                <a:lnTo>
                  <a:pt x="2097128" y="1722624"/>
                </a:lnTo>
                <a:lnTo>
                  <a:pt x="2130816" y="1696565"/>
                </a:lnTo>
                <a:lnTo>
                  <a:pt x="2156831" y="1662836"/>
                </a:lnTo>
                <a:lnTo>
                  <a:pt x="2173596" y="1623026"/>
                </a:lnTo>
                <a:lnTo>
                  <a:pt x="2179535" y="1578724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5041" y="211110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428" y="204298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2" y="1662836"/>
                </a:lnTo>
                <a:lnTo>
                  <a:pt x="48765" y="1696564"/>
                </a:lnTo>
                <a:lnTo>
                  <a:pt x="82462" y="1722624"/>
                </a:lnTo>
                <a:lnTo>
                  <a:pt x="122234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5"/>
                </a:lnTo>
                <a:lnTo>
                  <a:pt x="2097128" y="1722624"/>
                </a:lnTo>
                <a:lnTo>
                  <a:pt x="2130816" y="1696565"/>
                </a:lnTo>
                <a:lnTo>
                  <a:pt x="2156831" y="1662836"/>
                </a:lnTo>
                <a:lnTo>
                  <a:pt x="2173596" y="1623026"/>
                </a:lnTo>
                <a:lnTo>
                  <a:pt x="2179535" y="1578724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2941" y="211110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5529" y="382606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2" y="1662836"/>
                </a:lnTo>
                <a:lnTo>
                  <a:pt x="48765" y="1696565"/>
                </a:lnTo>
                <a:lnTo>
                  <a:pt x="82462" y="1722624"/>
                </a:lnTo>
                <a:lnTo>
                  <a:pt x="122234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4"/>
                </a:lnTo>
                <a:lnTo>
                  <a:pt x="2097128" y="1722624"/>
                </a:lnTo>
                <a:lnTo>
                  <a:pt x="2130816" y="1696565"/>
                </a:lnTo>
                <a:lnTo>
                  <a:pt x="2156831" y="1662836"/>
                </a:lnTo>
                <a:lnTo>
                  <a:pt x="2173596" y="1623026"/>
                </a:lnTo>
                <a:lnTo>
                  <a:pt x="2179535" y="1578723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5041" y="389418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93428" y="3826063"/>
            <a:ext cx="2179955" cy="1745614"/>
          </a:xfrm>
          <a:custGeom>
            <a:avLst/>
            <a:gdLst/>
            <a:ahLst/>
            <a:cxnLst/>
            <a:rect l="l" t="t" r="r" b="b"/>
            <a:pathLst>
              <a:path w="2179954" h="1745614">
                <a:moveTo>
                  <a:pt x="2013040" y="0"/>
                </a:moveTo>
                <a:lnTo>
                  <a:pt x="166493" y="0"/>
                </a:lnTo>
                <a:lnTo>
                  <a:pt x="122233" y="5953"/>
                </a:lnTo>
                <a:lnTo>
                  <a:pt x="82461" y="22755"/>
                </a:lnTo>
                <a:lnTo>
                  <a:pt x="48765" y="48815"/>
                </a:lnTo>
                <a:lnTo>
                  <a:pt x="22731" y="82545"/>
                </a:lnTo>
                <a:lnTo>
                  <a:pt x="5947" y="122356"/>
                </a:lnTo>
                <a:lnTo>
                  <a:pt x="0" y="166659"/>
                </a:lnTo>
                <a:lnTo>
                  <a:pt x="0" y="1578723"/>
                </a:lnTo>
                <a:lnTo>
                  <a:pt x="5947" y="1623026"/>
                </a:lnTo>
                <a:lnTo>
                  <a:pt x="22732" y="1662836"/>
                </a:lnTo>
                <a:lnTo>
                  <a:pt x="48765" y="1696565"/>
                </a:lnTo>
                <a:lnTo>
                  <a:pt x="82462" y="1722624"/>
                </a:lnTo>
                <a:lnTo>
                  <a:pt x="122234" y="1739424"/>
                </a:lnTo>
                <a:lnTo>
                  <a:pt x="166494" y="1745377"/>
                </a:lnTo>
                <a:lnTo>
                  <a:pt x="2013041" y="1745378"/>
                </a:lnTo>
                <a:lnTo>
                  <a:pt x="2057344" y="1739424"/>
                </a:lnTo>
                <a:lnTo>
                  <a:pt x="2097128" y="1722624"/>
                </a:lnTo>
                <a:lnTo>
                  <a:pt x="2130816" y="1696565"/>
                </a:lnTo>
                <a:lnTo>
                  <a:pt x="2156831" y="1662836"/>
                </a:lnTo>
                <a:lnTo>
                  <a:pt x="2173596" y="1623026"/>
                </a:lnTo>
                <a:lnTo>
                  <a:pt x="2179535" y="1578723"/>
                </a:lnTo>
                <a:lnTo>
                  <a:pt x="2179535" y="166659"/>
                </a:lnTo>
                <a:lnTo>
                  <a:pt x="2173596" y="122356"/>
                </a:lnTo>
                <a:lnTo>
                  <a:pt x="2156830" y="82545"/>
                </a:lnTo>
                <a:lnTo>
                  <a:pt x="2130815" y="48815"/>
                </a:lnTo>
                <a:lnTo>
                  <a:pt x="2097127" y="22755"/>
                </a:lnTo>
                <a:lnTo>
                  <a:pt x="2057343" y="5953"/>
                </a:lnTo>
                <a:lnTo>
                  <a:pt x="20130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2941" y="3894185"/>
            <a:ext cx="2000214" cy="161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0180" y="2148839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20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4"/>
                </a:lnTo>
                <a:lnTo>
                  <a:pt x="1654047" y="1533144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20"/>
                </a:lnTo>
                <a:lnTo>
                  <a:pt x="1909571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8079" y="2159507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8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3"/>
                </a:lnTo>
                <a:lnTo>
                  <a:pt x="1654048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2" y="1277619"/>
                </a:lnTo>
                <a:lnTo>
                  <a:pt x="1909572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64558" y="2783713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75832" y="2148839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3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20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3" y="1533144"/>
                </a:lnTo>
                <a:lnTo>
                  <a:pt x="1654047" y="1533144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20"/>
                </a:lnTo>
                <a:lnTo>
                  <a:pt x="1909571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52564" y="277279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23731" y="2148839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8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20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4"/>
                </a:lnTo>
                <a:lnTo>
                  <a:pt x="1654048" y="1533144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2" y="1277620"/>
                </a:lnTo>
                <a:lnTo>
                  <a:pt x="1909572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00718" y="277279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23731" y="3931920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8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3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3"/>
                </a:lnTo>
                <a:lnTo>
                  <a:pt x="1654048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2" y="1277619"/>
                </a:lnTo>
                <a:lnTo>
                  <a:pt x="1909572" y="255523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300718" y="455587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75832" y="3931920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3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3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3" y="1533143"/>
                </a:lnTo>
                <a:lnTo>
                  <a:pt x="1654047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19"/>
                </a:lnTo>
                <a:lnTo>
                  <a:pt x="1909571" y="255523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52564" y="455587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8079" y="3931920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8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3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3"/>
                </a:lnTo>
                <a:lnTo>
                  <a:pt x="1654048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2" y="1277619"/>
                </a:lnTo>
                <a:lnTo>
                  <a:pt x="1909572" y="255523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64558" y="455587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40180" y="3931920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3"/>
                </a:lnTo>
                <a:lnTo>
                  <a:pt x="0" y="1277619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3"/>
                </a:lnTo>
                <a:lnTo>
                  <a:pt x="1654047" y="1533143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19"/>
                </a:lnTo>
                <a:lnTo>
                  <a:pt x="1909571" y="255523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15642" y="4555870"/>
            <a:ext cx="3568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40180" y="2148839"/>
            <a:ext cx="1910080" cy="1533525"/>
          </a:xfrm>
          <a:custGeom>
            <a:avLst/>
            <a:gdLst/>
            <a:ahLst/>
            <a:cxnLst/>
            <a:rect l="l" t="t" r="r" b="b"/>
            <a:pathLst>
              <a:path w="1910079" h="1533525">
                <a:moveTo>
                  <a:pt x="1654047" y="0"/>
                </a:moveTo>
                <a:lnTo>
                  <a:pt x="255524" y="0"/>
                </a:lnTo>
                <a:lnTo>
                  <a:pt x="209599" y="4117"/>
                </a:lnTo>
                <a:lnTo>
                  <a:pt x="166373" y="15989"/>
                </a:lnTo>
                <a:lnTo>
                  <a:pt x="126567" y="34892"/>
                </a:lnTo>
                <a:lnTo>
                  <a:pt x="90903" y="60104"/>
                </a:lnTo>
                <a:lnTo>
                  <a:pt x="60104" y="90903"/>
                </a:lnTo>
                <a:lnTo>
                  <a:pt x="34892" y="126567"/>
                </a:lnTo>
                <a:lnTo>
                  <a:pt x="15989" y="166373"/>
                </a:lnTo>
                <a:lnTo>
                  <a:pt x="4117" y="209599"/>
                </a:lnTo>
                <a:lnTo>
                  <a:pt x="0" y="255524"/>
                </a:lnTo>
                <a:lnTo>
                  <a:pt x="0" y="1277620"/>
                </a:lnTo>
                <a:lnTo>
                  <a:pt x="4117" y="1323544"/>
                </a:lnTo>
                <a:lnTo>
                  <a:pt x="15989" y="1366770"/>
                </a:lnTo>
                <a:lnTo>
                  <a:pt x="34892" y="1406576"/>
                </a:lnTo>
                <a:lnTo>
                  <a:pt x="60104" y="1442240"/>
                </a:lnTo>
                <a:lnTo>
                  <a:pt x="90903" y="1473039"/>
                </a:lnTo>
                <a:lnTo>
                  <a:pt x="126567" y="1498251"/>
                </a:lnTo>
                <a:lnTo>
                  <a:pt x="166373" y="1517154"/>
                </a:lnTo>
                <a:lnTo>
                  <a:pt x="209599" y="1529026"/>
                </a:lnTo>
                <a:lnTo>
                  <a:pt x="255524" y="1533144"/>
                </a:lnTo>
                <a:lnTo>
                  <a:pt x="1654047" y="1533144"/>
                </a:lnTo>
                <a:lnTo>
                  <a:pt x="1699972" y="1529026"/>
                </a:lnTo>
                <a:lnTo>
                  <a:pt x="1743198" y="1517154"/>
                </a:lnTo>
                <a:lnTo>
                  <a:pt x="1783004" y="1498251"/>
                </a:lnTo>
                <a:lnTo>
                  <a:pt x="1818668" y="1473039"/>
                </a:lnTo>
                <a:lnTo>
                  <a:pt x="1849467" y="1442240"/>
                </a:lnTo>
                <a:lnTo>
                  <a:pt x="1874679" y="1406576"/>
                </a:lnTo>
                <a:lnTo>
                  <a:pt x="1893582" y="1366770"/>
                </a:lnTo>
                <a:lnTo>
                  <a:pt x="1905454" y="1323544"/>
                </a:lnTo>
                <a:lnTo>
                  <a:pt x="1909571" y="1277620"/>
                </a:lnTo>
                <a:lnTo>
                  <a:pt x="1909571" y="255524"/>
                </a:lnTo>
                <a:lnTo>
                  <a:pt x="1905454" y="209599"/>
                </a:lnTo>
                <a:lnTo>
                  <a:pt x="1893582" y="166373"/>
                </a:lnTo>
                <a:lnTo>
                  <a:pt x="1874679" y="126567"/>
                </a:lnTo>
                <a:lnTo>
                  <a:pt x="1849467" y="90903"/>
                </a:lnTo>
                <a:lnTo>
                  <a:pt x="1818668" y="60104"/>
                </a:lnTo>
                <a:lnTo>
                  <a:pt x="1783004" y="34892"/>
                </a:lnTo>
                <a:lnTo>
                  <a:pt x="1743198" y="15989"/>
                </a:lnTo>
                <a:lnTo>
                  <a:pt x="1699972" y="4117"/>
                </a:lnTo>
                <a:lnTo>
                  <a:pt x="1654047" y="0"/>
                </a:lnTo>
                <a:close/>
              </a:path>
            </a:pathLst>
          </a:custGeom>
          <a:solidFill>
            <a:srgbClr val="D97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18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29"/>
          <p:cNvSpPr txBox="1"/>
          <p:nvPr/>
        </p:nvSpPr>
        <p:spPr>
          <a:xfrm>
            <a:off x="1872742" y="2772790"/>
            <a:ext cx="10990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7188" y="3343655"/>
            <a:ext cx="252984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2883" y="3432047"/>
            <a:ext cx="1234440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4431" y="3434219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2" y="451980"/>
                </a:lnTo>
                <a:lnTo>
                  <a:pt x="237223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76665" y="3371088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8" y="451993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4431" y="3371088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9"/>
                </a:lnTo>
                <a:lnTo>
                  <a:pt x="2372233" y="63119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4431" y="3371088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9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3"/>
                </a:lnTo>
                <a:lnTo>
                  <a:pt x="2372233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431" y="3371088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9"/>
                </a:moveTo>
                <a:lnTo>
                  <a:pt x="2372233" y="63119"/>
                </a:lnTo>
                <a:lnTo>
                  <a:pt x="2435352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6665" y="3434207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9714" y="2017395"/>
            <a:ext cx="288607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Shut-down target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Specialized</a:t>
            </a:r>
            <a:r>
              <a:rPr sz="2800" spc="45" dirty="0"/>
              <a:t> </a:t>
            </a:r>
            <a:r>
              <a:rPr sz="2800" spc="-5" dirty="0"/>
              <a:t>kernels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6457188" y="4636008"/>
            <a:ext cx="2529840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63383" y="4782311"/>
            <a:ext cx="8412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4431" y="4739094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64092" y="4663440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1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1" y="541528"/>
                </a:lnTo>
                <a:lnTo>
                  <a:pt x="75691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4431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60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4431" y="4663440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60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4431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60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64092" y="473913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04431" y="4867909"/>
            <a:ext cx="23596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54140" y="3904488"/>
            <a:ext cx="2531364" cy="713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73468" y="4050791"/>
            <a:ext cx="1018031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1384" y="400776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441" y="393192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1384" y="393192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1384" y="393192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1384" y="393192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62441" y="400773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54140" y="2592323"/>
            <a:ext cx="2531364" cy="713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4868" y="2738627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1384" y="2695600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62441" y="2619755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1384" y="261975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5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1384" y="2619755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3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1384" y="261975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7" y="75819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62441" y="2695575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01384" y="2824607"/>
            <a:ext cx="2375535" cy="172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751840" marR="739775" algn="ctr">
              <a:lnSpc>
                <a:spcPct val="225599"/>
              </a:lnSpc>
              <a:spcBef>
                <a:spcPts val="590"/>
              </a:spcBef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019031" y="4636008"/>
            <a:ext cx="2529839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25228" y="4782311"/>
            <a:ext cx="8412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66276" y="4739094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425935" y="4663440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2" y="541528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66276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59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66276" y="4663440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59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66276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59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25935" y="473913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66276" y="4867909"/>
            <a:ext cx="23596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200" y="3340608"/>
            <a:ext cx="1280159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87056" y="3429000"/>
            <a:ext cx="1234440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3443" y="3431171"/>
            <a:ext cx="1122680" cy="452120"/>
          </a:xfrm>
          <a:custGeom>
            <a:avLst/>
            <a:gdLst/>
            <a:ahLst/>
            <a:cxnLst/>
            <a:rect l="l" t="t" r="r" b="b"/>
            <a:pathLst>
              <a:path w="1122679" h="452120">
                <a:moveTo>
                  <a:pt x="0" y="451980"/>
                </a:moveTo>
                <a:lnTo>
                  <a:pt x="1122540" y="451980"/>
                </a:lnTo>
                <a:lnTo>
                  <a:pt x="1122540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5996" y="3368040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3443" y="3368040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1185672" y="0"/>
                </a:moveTo>
                <a:lnTo>
                  <a:pt x="63119" y="0"/>
                </a:lnTo>
                <a:lnTo>
                  <a:pt x="0" y="63119"/>
                </a:lnTo>
                <a:lnTo>
                  <a:pt x="1122552" y="63119"/>
                </a:lnTo>
                <a:lnTo>
                  <a:pt x="118567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3443" y="3368040"/>
            <a:ext cx="1186180" cy="515620"/>
          </a:xfrm>
          <a:custGeom>
            <a:avLst/>
            <a:gdLst/>
            <a:ahLst/>
            <a:cxnLst/>
            <a:rect l="l" t="t" r="r" b="b"/>
            <a:pathLst>
              <a:path w="1186179" h="515620">
                <a:moveTo>
                  <a:pt x="0" y="63119"/>
                </a:moveTo>
                <a:lnTo>
                  <a:pt x="63119" y="0"/>
                </a:lnTo>
                <a:lnTo>
                  <a:pt x="1185672" y="0"/>
                </a:lnTo>
                <a:lnTo>
                  <a:pt x="1185672" y="451993"/>
                </a:lnTo>
                <a:lnTo>
                  <a:pt x="1122552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3443" y="3368040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0" y="63119"/>
                </a:moveTo>
                <a:lnTo>
                  <a:pt x="1122552" y="63119"/>
                </a:lnTo>
                <a:lnTo>
                  <a:pt x="118567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5996" y="3431159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4140" y="3348228"/>
            <a:ext cx="128016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44996" y="3436620"/>
            <a:ext cx="1234440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1384" y="3438791"/>
            <a:ext cx="1122680" cy="452120"/>
          </a:xfrm>
          <a:custGeom>
            <a:avLst/>
            <a:gdLst/>
            <a:ahLst/>
            <a:cxnLst/>
            <a:rect l="l" t="t" r="r" b="b"/>
            <a:pathLst>
              <a:path w="1122679" h="452120">
                <a:moveTo>
                  <a:pt x="0" y="451980"/>
                </a:moveTo>
                <a:lnTo>
                  <a:pt x="1122540" y="451980"/>
                </a:lnTo>
                <a:lnTo>
                  <a:pt x="1122540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3936" y="3375659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2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1384" y="3375659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1185671" y="0"/>
                </a:moveTo>
                <a:lnTo>
                  <a:pt x="63118" y="0"/>
                </a:lnTo>
                <a:lnTo>
                  <a:pt x="0" y="63118"/>
                </a:lnTo>
                <a:lnTo>
                  <a:pt x="1122552" y="63118"/>
                </a:lnTo>
                <a:lnTo>
                  <a:pt x="1185671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1384" y="3375659"/>
            <a:ext cx="1186180" cy="515620"/>
          </a:xfrm>
          <a:custGeom>
            <a:avLst/>
            <a:gdLst/>
            <a:ahLst/>
            <a:cxnLst/>
            <a:rect l="l" t="t" r="r" b="b"/>
            <a:pathLst>
              <a:path w="1186179" h="515620">
                <a:moveTo>
                  <a:pt x="0" y="63118"/>
                </a:moveTo>
                <a:lnTo>
                  <a:pt x="63118" y="0"/>
                </a:lnTo>
                <a:lnTo>
                  <a:pt x="1185671" y="0"/>
                </a:lnTo>
                <a:lnTo>
                  <a:pt x="1185671" y="451992"/>
                </a:lnTo>
                <a:lnTo>
                  <a:pt x="1122552" y="515112"/>
                </a:lnTo>
                <a:lnTo>
                  <a:pt x="0" y="515112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1384" y="3375659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0" y="63118"/>
                </a:moveTo>
                <a:lnTo>
                  <a:pt x="1122552" y="63118"/>
                </a:lnTo>
                <a:lnTo>
                  <a:pt x="1185671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3936" y="3438778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9714" y="2017395"/>
            <a:ext cx="445008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Shut-down target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spc="-20" dirty="0">
                <a:latin typeface="Arial"/>
                <a:cs typeface="Arial"/>
              </a:rPr>
              <a:t>Temporarily </a:t>
            </a:r>
            <a:r>
              <a:rPr sz="2000" dirty="0">
                <a:latin typeface="Arial"/>
                <a:cs typeface="Arial"/>
              </a:rPr>
              <a:t>park the target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OSNode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Specialized</a:t>
            </a:r>
            <a:r>
              <a:rPr sz="2800" spc="45" dirty="0"/>
              <a:t> </a:t>
            </a:r>
            <a:r>
              <a:rPr sz="2800" spc="-5" dirty="0"/>
              <a:t>kernels</a:t>
            </a:r>
            <a:endParaRPr sz="2800"/>
          </a:p>
        </p:txBody>
      </p:sp>
      <p:sp>
        <p:nvSpPr>
          <p:cNvPr id="20" name="object 20"/>
          <p:cNvSpPr/>
          <p:nvPr/>
        </p:nvSpPr>
        <p:spPr>
          <a:xfrm>
            <a:off x="6457188" y="4636008"/>
            <a:ext cx="2529840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3383" y="4782311"/>
            <a:ext cx="8412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04431" y="4739094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64092" y="4663440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1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1" y="541528"/>
                </a:lnTo>
                <a:lnTo>
                  <a:pt x="75691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4431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60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4431" y="4663440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60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4431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60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64092" y="473913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04431" y="4867909"/>
            <a:ext cx="23596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54140" y="3904488"/>
            <a:ext cx="2531364" cy="713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73468" y="4050791"/>
            <a:ext cx="1018031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1384" y="400776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62441" y="393192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1384" y="393192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1384" y="393192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1384" y="393192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62441" y="400773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54140" y="2592323"/>
            <a:ext cx="2531364" cy="713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4868" y="2738627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01384" y="2695600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62441" y="2619755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01384" y="261975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5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1384" y="2619755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3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01384" y="261975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7" y="75819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62441" y="2695575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19031" y="4636008"/>
            <a:ext cx="2529839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25228" y="4782311"/>
            <a:ext cx="8412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66276" y="4739094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425935" y="4663440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2" y="541528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66276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59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66276" y="4663440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59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66276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59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425935" y="473913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066276" y="4867909"/>
            <a:ext cx="23596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54140" y="1840992"/>
            <a:ext cx="2531364" cy="713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44868" y="1987295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01384" y="1944268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62441" y="1868423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1384" y="1868423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01384" y="1868423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01384" y="1868423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62441" y="1944242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501384" y="2072640"/>
            <a:ext cx="2364740" cy="247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124460" marR="114300" indent="498475">
              <a:lnSpc>
                <a:spcPct val="254199"/>
              </a:lnSpc>
              <a:spcBef>
                <a:spcPts val="430"/>
              </a:spcBef>
              <a:tabLst>
                <a:tab pos="13671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700" baseline="1543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2700" spc="-22" baseline="1543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7" baseline="1543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endParaRPr sz="2700" baseline="154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11611102" y="6486716"/>
            <a:ext cx="13843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9718" y="6472021"/>
            <a:ext cx="52069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92485" y="6472021"/>
            <a:ext cx="52069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2951" y="1780032"/>
            <a:ext cx="7626096" cy="4873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53725" y="6480555"/>
            <a:ext cx="47815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10/6/2014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1102" y="6480555"/>
            <a:ext cx="1384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Evaluation: PostgreSQL &amp;</a:t>
            </a:r>
            <a:r>
              <a:rPr sz="2800" spc="-25" dirty="0"/>
              <a:t> </a:t>
            </a:r>
            <a:r>
              <a:rPr sz="2800" spc="-5" dirty="0"/>
              <a:t>TPC-H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2316479" y="4723003"/>
            <a:ext cx="2044700" cy="1962785"/>
          </a:xfrm>
          <a:custGeom>
            <a:avLst/>
            <a:gdLst/>
            <a:ahLst/>
            <a:cxnLst/>
            <a:rect l="l" t="t" r="r" b="b"/>
            <a:pathLst>
              <a:path w="2044700" h="1962784">
                <a:moveTo>
                  <a:pt x="1584959" y="1238885"/>
                </a:moveTo>
                <a:lnTo>
                  <a:pt x="0" y="1238885"/>
                </a:lnTo>
                <a:lnTo>
                  <a:pt x="0" y="1962785"/>
                </a:lnTo>
                <a:lnTo>
                  <a:pt x="1584959" y="1962785"/>
                </a:lnTo>
                <a:lnTo>
                  <a:pt x="1584959" y="1238885"/>
                </a:lnTo>
                <a:close/>
              </a:path>
              <a:path w="2044700" h="1962784">
                <a:moveTo>
                  <a:pt x="2044445" y="0"/>
                </a:moveTo>
                <a:lnTo>
                  <a:pt x="924559" y="1238885"/>
                </a:lnTo>
                <a:lnTo>
                  <a:pt x="1320799" y="1238885"/>
                </a:lnTo>
                <a:lnTo>
                  <a:pt x="2044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1095" y="6044793"/>
            <a:ext cx="13970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OSNode  per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6244" y="2456688"/>
            <a:ext cx="1917064" cy="1219835"/>
          </a:xfrm>
          <a:custGeom>
            <a:avLst/>
            <a:gdLst/>
            <a:ahLst/>
            <a:cxnLst/>
            <a:rect l="l" t="t" r="r" b="b"/>
            <a:pathLst>
              <a:path w="1917064" h="1219835">
                <a:moveTo>
                  <a:pt x="1554479" y="880872"/>
                </a:moveTo>
                <a:lnTo>
                  <a:pt x="1088135" y="880872"/>
                </a:lnTo>
                <a:lnTo>
                  <a:pt x="1916810" y="1219835"/>
                </a:lnTo>
                <a:lnTo>
                  <a:pt x="1554479" y="880872"/>
                </a:lnTo>
                <a:close/>
              </a:path>
              <a:path w="1917064" h="1219835">
                <a:moveTo>
                  <a:pt x="1865376" y="0"/>
                </a:moveTo>
                <a:lnTo>
                  <a:pt x="0" y="0"/>
                </a:lnTo>
                <a:lnTo>
                  <a:pt x="0" y="880872"/>
                </a:lnTo>
                <a:lnTo>
                  <a:pt x="1865376" y="880872"/>
                </a:lnTo>
                <a:lnTo>
                  <a:pt x="1865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65905" y="2480183"/>
            <a:ext cx="1688464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Parked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OSNode  (2 OSNodes per  core)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32726" y="2456688"/>
            <a:ext cx="2125345" cy="2078989"/>
          </a:xfrm>
          <a:custGeom>
            <a:avLst/>
            <a:gdLst/>
            <a:ahLst/>
            <a:cxnLst/>
            <a:rect l="l" t="t" r="r" b="b"/>
            <a:pathLst>
              <a:path w="2125345" h="2078989">
                <a:moveTo>
                  <a:pt x="925956" y="880872"/>
                </a:moveTo>
                <a:lnTo>
                  <a:pt x="411988" y="880872"/>
                </a:lnTo>
                <a:lnTo>
                  <a:pt x="0" y="2078482"/>
                </a:lnTo>
                <a:lnTo>
                  <a:pt x="925956" y="880872"/>
                </a:lnTo>
                <a:close/>
              </a:path>
              <a:path w="2125345" h="2078989">
                <a:moveTo>
                  <a:pt x="2125218" y="0"/>
                </a:moveTo>
                <a:lnTo>
                  <a:pt x="69342" y="0"/>
                </a:lnTo>
                <a:lnTo>
                  <a:pt x="69342" y="880872"/>
                </a:lnTo>
                <a:lnTo>
                  <a:pt x="2125218" y="880872"/>
                </a:lnTo>
                <a:lnTo>
                  <a:pt x="2125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51495" y="2480183"/>
            <a:ext cx="155956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Move OSNode  back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original  core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5983" y="3904488"/>
            <a:ext cx="2531364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55480" y="4050791"/>
            <a:ext cx="137769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3228" y="400776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D97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24284" y="393192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4"/>
                </a:lnTo>
                <a:lnTo>
                  <a:pt x="75819" y="0"/>
                </a:lnTo>
                <a:close/>
              </a:path>
            </a:pathLst>
          </a:custGeom>
          <a:solidFill>
            <a:srgbClr val="AD5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63228" y="393192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6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DF9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3228" y="393192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6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3228" y="393192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6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4284" y="400773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F1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63228" y="4137025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465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15983" y="2592323"/>
            <a:ext cx="2531364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32976" y="2737104"/>
            <a:ext cx="1821179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63228" y="2695409"/>
            <a:ext cx="2361565" cy="541655"/>
          </a:xfrm>
          <a:custGeom>
            <a:avLst/>
            <a:gdLst/>
            <a:ahLst/>
            <a:cxnLst/>
            <a:rect l="l" t="t" r="r" b="b"/>
            <a:pathLst>
              <a:path w="2361565" h="541655">
                <a:moveTo>
                  <a:pt x="0" y="541566"/>
                </a:moveTo>
                <a:lnTo>
                  <a:pt x="2361183" y="541566"/>
                </a:lnTo>
                <a:lnTo>
                  <a:pt x="2361183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24411" y="2619755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19">
                <a:moveTo>
                  <a:pt x="75692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2" y="541528"/>
                </a:lnTo>
                <a:lnTo>
                  <a:pt x="75692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63228" y="261975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692" y="0"/>
                </a:lnTo>
                <a:lnTo>
                  <a:pt x="0" y="75692"/>
                </a:lnTo>
                <a:lnTo>
                  <a:pt x="2361183" y="75692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63228" y="2619755"/>
            <a:ext cx="2437130" cy="617220"/>
          </a:xfrm>
          <a:custGeom>
            <a:avLst/>
            <a:gdLst/>
            <a:ahLst/>
            <a:cxnLst/>
            <a:rect l="l" t="t" r="r" b="b"/>
            <a:pathLst>
              <a:path w="2437129" h="617219">
                <a:moveTo>
                  <a:pt x="0" y="75692"/>
                </a:moveTo>
                <a:lnTo>
                  <a:pt x="75692" y="0"/>
                </a:lnTo>
                <a:lnTo>
                  <a:pt x="2436876" y="0"/>
                </a:lnTo>
                <a:lnTo>
                  <a:pt x="2436876" y="541528"/>
                </a:lnTo>
                <a:lnTo>
                  <a:pt x="2361183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63228" y="261975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692"/>
                </a:moveTo>
                <a:lnTo>
                  <a:pt x="2361183" y="75692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24411" y="2695448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5">
                <a:moveTo>
                  <a:pt x="0" y="0"/>
                </a:moveTo>
                <a:lnTo>
                  <a:pt x="0" y="541527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63228" y="2823336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215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96200" y="3340608"/>
            <a:ext cx="1280159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87056" y="3429000"/>
            <a:ext cx="1234440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3443" y="3431171"/>
            <a:ext cx="1122680" cy="452120"/>
          </a:xfrm>
          <a:custGeom>
            <a:avLst/>
            <a:gdLst/>
            <a:ahLst/>
            <a:cxnLst/>
            <a:rect l="l" t="t" r="r" b="b"/>
            <a:pathLst>
              <a:path w="1122679" h="452120">
                <a:moveTo>
                  <a:pt x="0" y="451980"/>
                </a:moveTo>
                <a:lnTo>
                  <a:pt x="1122540" y="451980"/>
                </a:lnTo>
                <a:lnTo>
                  <a:pt x="1122540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65996" y="3368040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3443" y="3368040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1185672" y="0"/>
                </a:moveTo>
                <a:lnTo>
                  <a:pt x="63119" y="0"/>
                </a:lnTo>
                <a:lnTo>
                  <a:pt x="0" y="63119"/>
                </a:lnTo>
                <a:lnTo>
                  <a:pt x="1122552" y="63119"/>
                </a:lnTo>
                <a:lnTo>
                  <a:pt x="118567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43443" y="3368040"/>
            <a:ext cx="1186180" cy="515620"/>
          </a:xfrm>
          <a:custGeom>
            <a:avLst/>
            <a:gdLst/>
            <a:ahLst/>
            <a:cxnLst/>
            <a:rect l="l" t="t" r="r" b="b"/>
            <a:pathLst>
              <a:path w="1186179" h="515620">
                <a:moveTo>
                  <a:pt x="0" y="63119"/>
                </a:moveTo>
                <a:lnTo>
                  <a:pt x="63119" y="0"/>
                </a:lnTo>
                <a:lnTo>
                  <a:pt x="1185672" y="0"/>
                </a:lnTo>
                <a:lnTo>
                  <a:pt x="1185672" y="451993"/>
                </a:lnTo>
                <a:lnTo>
                  <a:pt x="1122552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43443" y="3368040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0" y="63119"/>
                </a:moveTo>
                <a:lnTo>
                  <a:pt x="1122552" y="63119"/>
                </a:lnTo>
                <a:lnTo>
                  <a:pt x="118567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65996" y="3431159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54140" y="3348228"/>
            <a:ext cx="128016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44996" y="3436620"/>
            <a:ext cx="1234440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1384" y="3438791"/>
            <a:ext cx="1122680" cy="452120"/>
          </a:xfrm>
          <a:custGeom>
            <a:avLst/>
            <a:gdLst/>
            <a:ahLst/>
            <a:cxnLst/>
            <a:rect l="l" t="t" r="r" b="b"/>
            <a:pathLst>
              <a:path w="1122679" h="452120">
                <a:moveTo>
                  <a:pt x="0" y="451980"/>
                </a:moveTo>
                <a:lnTo>
                  <a:pt x="1122540" y="451980"/>
                </a:lnTo>
                <a:lnTo>
                  <a:pt x="1122540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3936" y="3375659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2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1384" y="3375659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1185671" y="0"/>
                </a:moveTo>
                <a:lnTo>
                  <a:pt x="63118" y="0"/>
                </a:lnTo>
                <a:lnTo>
                  <a:pt x="0" y="63118"/>
                </a:lnTo>
                <a:lnTo>
                  <a:pt x="1122552" y="63118"/>
                </a:lnTo>
                <a:lnTo>
                  <a:pt x="1185671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1384" y="3375659"/>
            <a:ext cx="1186180" cy="515620"/>
          </a:xfrm>
          <a:custGeom>
            <a:avLst/>
            <a:gdLst/>
            <a:ahLst/>
            <a:cxnLst/>
            <a:rect l="l" t="t" r="r" b="b"/>
            <a:pathLst>
              <a:path w="1186179" h="515620">
                <a:moveTo>
                  <a:pt x="0" y="63118"/>
                </a:moveTo>
                <a:lnTo>
                  <a:pt x="63118" y="0"/>
                </a:lnTo>
                <a:lnTo>
                  <a:pt x="1185671" y="0"/>
                </a:lnTo>
                <a:lnTo>
                  <a:pt x="1185671" y="451992"/>
                </a:lnTo>
                <a:lnTo>
                  <a:pt x="1122552" y="515112"/>
                </a:lnTo>
                <a:lnTo>
                  <a:pt x="0" y="515112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1384" y="3375659"/>
            <a:ext cx="1186180" cy="63500"/>
          </a:xfrm>
          <a:custGeom>
            <a:avLst/>
            <a:gdLst/>
            <a:ahLst/>
            <a:cxnLst/>
            <a:rect l="l" t="t" r="r" b="b"/>
            <a:pathLst>
              <a:path w="1186179" h="63500">
                <a:moveTo>
                  <a:pt x="0" y="63118"/>
                </a:moveTo>
                <a:lnTo>
                  <a:pt x="1122552" y="63118"/>
                </a:lnTo>
                <a:lnTo>
                  <a:pt x="1185671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23936" y="3438778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9714" y="2017395"/>
            <a:ext cx="5055870" cy="300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Shut-down target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spc="-20" dirty="0">
                <a:latin typeface="Arial"/>
                <a:cs typeface="Arial"/>
              </a:rPr>
              <a:t>Temporarily </a:t>
            </a:r>
            <a:r>
              <a:rPr sz="2000" dirty="0">
                <a:latin typeface="Arial"/>
                <a:cs typeface="Arial"/>
              </a:rPr>
              <a:t>park the target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OSNode</a:t>
            </a:r>
            <a:endParaRPr sz="2000">
              <a:latin typeface="Arial"/>
              <a:cs typeface="Arial"/>
            </a:endParaRPr>
          </a:p>
          <a:p>
            <a:pPr marL="375285" marR="5080" indent="-362585">
              <a:lnSpc>
                <a:spcPct val="100000"/>
              </a:lnSpc>
              <a:spcBef>
                <a:spcPts val="49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Boot simple real-time kernel that runs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just  one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1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5" dirty="0">
                <a:latin typeface="Arial"/>
                <a:cs typeface="Arial"/>
              </a:rPr>
              <a:t>Does not </a:t>
            </a:r>
            <a:r>
              <a:rPr sz="1800" dirty="0">
                <a:latin typeface="Arial"/>
                <a:cs typeface="Arial"/>
              </a:rPr>
              <a:t>take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interrupts</a:t>
            </a:r>
            <a:endParaRPr sz="18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5" dirty="0">
                <a:latin typeface="Arial"/>
                <a:cs typeface="Arial"/>
              </a:rPr>
              <a:t>No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timers</a:t>
            </a:r>
            <a:endParaRPr sz="18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scheduler</a:t>
            </a:r>
            <a:endParaRPr sz="1800">
              <a:latin typeface="Arial"/>
              <a:cs typeface="Arial"/>
            </a:endParaRPr>
          </a:p>
          <a:p>
            <a:pPr marL="375285" marR="199390" indent="-362585">
              <a:lnSpc>
                <a:spcPct val="100000"/>
              </a:lnSpc>
              <a:spcBef>
                <a:spcPts val="49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spc="-20" dirty="0">
                <a:latin typeface="Arial"/>
                <a:cs typeface="Arial"/>
              </a:rPr>
              <a:t>Temporarily </a:t>
            </a:r>
            <a:r>
              <a:rPr sz="2000" dirty="0">
                <a:latin typeface="Arial"/>
                <a:cs typeface="Arial"/>
              </a:rPr>
              <a:t>provides task with hard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  </a:t>
            </a:r>
            <a:r>
              <a:rPr sz="2000" spc="-5" dirty="0">
                <a:latin typeface="Arial"/>
                <a:cs typeface="Arial"/>
              </a:rPr>
              <a:t>time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guarantees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Use-case: Specialized</a:t>
            </a:r>
            <a:r>
              <a:rPr sz="2800" spc="45" dirty="0"/>
              <a:t> </a:t>
            </a:r>
            <a:r>
              <a:rPr sz="2800" spc="-5" dirty="0"/>
              <a:t>kernels</a:t>
            </a:r>
            <a:endParaRPr sz="2800"/>
          </a:p>
        </p:txBody>
      </p:sp>
      <p:sp>
        <p:nvSpPr>
          <p:cNvPr id="38" name="object 38"/>
          <p:cNvSpPr/>
          <p:nvPr/>
        </p:nvSpPr>
        <p:spPr>
          <a:xfrm>
            <a:off x="6457188" y="4636008"/>
            <a:ext cx="2529840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63383" y="4782311"/>
            <a:ext cx="841248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04431" y="4739094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64092" y="4663440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1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1" y="541528"/>
                </a:lnTo>
                <a:lnTo>
                  <a:pt x="75691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4431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60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04431" y="4663440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60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04431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60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64092" y="473913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04431" y="4867909"/>
            <a:ext cx="23596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54140" y="3904488"/>
            <a:ext cx="2531364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73468" y="4050791"/>
            <a:ext cx="1018031" cy="565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01384" y="400776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62441" y="393192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01384" y="393192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01384" y="393192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01384" y="393192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62441" y="400773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54140" y="2592323"/>
            <a:ext cx="2531364" cy="713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44868" y="2738627"/>
            <a:ext cx="1473707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01384" y="2695600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62441" y="2619755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01384" y="261975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5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01384" y="2619755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3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01384" y="2619755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7" y="75819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62441" y="2695575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501384" y="2495423"/>
            <a:ext cx="2364740" cy="205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 marR="114300" indent="498475">
              <a:lnSpc>
                <a:spcPts val="5490"/>
              </a:lnSpc>
              <a:tabLst>
                <a:tab pos="13671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700" baseline="1543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2700" spc="-22" baseline="1543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7" baseline="1543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endParaRPr sz="2700" baseline="154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019031" y="4636008"/>
            <a:ext cx="2529839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825228" y="4782311"/>
            <a:ext cx="841248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66276" y="4739094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425935" y="4663440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2"/>
                </a:lnTo>
                <a:lnTo>
                  <a:pt x="0" y="617220"/>
                </a:lnTo>
                <a:lnTo>
                  <a:pt x="75692" y="541528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66276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59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66276" y="4663440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8"/>
                </a:lnTo>
                <a:lnTo>
                  <a:pt x="2359659" y="617220"/>
                </a:lnTo>
                <a:lnTo>
                  <a:pt x="0" y="617220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66276" y="4663440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59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425935" y="473913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66276" y="4867909"/>
            <a:ext cx="23596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019031" y="3343655"/>
            <a:ext cx="2529839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4728" y="3432047"/>
            <a:ext cx="1234440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66276" y="3434219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2" y="451980"/>
                </a:lnTo>
                <a:lnTo>
                  <a:pt x="237223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438508" y="3371088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9" y="451993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66276" y="3371088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9"/>
                </a:lnTo>
                <a:lnTo>
                  <a:pt x="2372232" y="63119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66276" y="3371088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9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3"/>
                </a:lnTo>
                <a:lnTo>
                  <a:pt x="2372232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066276" y="3371088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9"/>
                </a:moveTo>
                <a:lnTo>
                  <a:pt x="2372232" y="63119"/>
                </a:lnTo>
                <a:lnTo>
                  <a:pt x="2435352" y="0"/>
                </a:lnTo>
              </a:path>
            </a:pathLst>
          </a:custGeom>
          <a:ln w="9143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38508" y="3434207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9066276" y="3518280"/>
            <a:ext cx="237236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454140" y="1840992"/>
            <a:ext cx="2531364" cy="713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44868" y="1987295"/>
            <a:ext cx="1473707" cy="565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01384" y="1944268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62441" y="1868423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01384" y="1868423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5" y="0"/>
                </a:moveTo>
                <a:lnTo>
                  <a:pt x="75818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5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01384" y="1868423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8" y="0"/>
                </a:lnTo>
                <a:lnTo>
                  <a:pt x="2436875" y="0"/>
                </a:lnTo>
                <a:lnTo>
                  <a:pt x="2436875" y="542925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01384" y="1868423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5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62441" y="1944242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501384" y="2072640"/>
            <a:ext cx="2361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2907" y="4721352"/>
            <a:ext cx="6829044" cy="1527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907" y="1133855"/>
            <a:ext cx="6829044" cy="1516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2918460"/>
            <a:ext cx="6829044" cy="1548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9067" y="6323076"/>
            <a:ext cx="7315200" cy="204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9067" y="4517135"/>
            <a:ext cx="7315200" cy="204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9067" y="2700527"/>
            <a:ext cx="7315200" cy="204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19" y="1463039"/>
            <a:ext cx="2394585" cy="858519"/>
          </a:xfrm>
          <a:custGeom>
            <a:avLst/>
            <a:gdLst/>
            <a:ahLst/>
            <a:cxnLst/>
            <a:rect l="l" t="t" r="r" b="b"/>
            <a:pathLst>
              <a:path w="2394585" h="858519">
                <a:moveTo>
                  <a:pt x="1583436" y="0"/>
                </a:moveTo>
                <a:lnTo>
                  <a:pt x="0" y="0"/>
                </a:lnTo>
                <a:lnTo>
                  <a:pt x="0" y="858012"/>
                </a:lnTo>
                <a:lnTo>
                  <a:pt x="1583436" y="858012"/>
                </a:lnTo>
                <a:lnTo>
                  <a:pt x="1583436" y="715010"/>
                </a:lnTo>
                <a:lnTo>
                  <a:pt x="2254928" y="715010"/>
                </a:lnTo>
                <a:lnTo>
                  <a:pt x="1583436" y="500507"/>
                </a:lnTo>
                <a:lnTo>
                  <a:pt x="1583436" y="0"/>
                </a:lnTo>
                <a:close/>
              </a:path>
              <a:path w="2394585" h="858519">
                <a:moveTo>
                  <a:pt x="2254928" y="715010"/>
                </a:moveTo>
                <a:lnTo>
                  <a:pt x="1583436" y="715010"/>
                </a:lnTo>
                <a:lnTo>
                  <a:pt x="2394077" y="759460"/>
                </a:lnTo>
                <a:lnTo>
                  <a:pt x="2254928" y="715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0889" y="1474596"/>
            <a:ext cx="118046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cycles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1k memory  stores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4930" y="961644"/>
            <a:ext cx="2490470" cy="904875"/>
          </a:xfrm>
          <a:custGeom>
            <a:avLst/>
            <a:gdLst/>
            <a:ahLst/>
            <a:cxnLst/>
            <a:rect l="l" t="t" r="r" b="b"/>
            <a:pathLst>
              <a:path w="2490470" h="904875">
                <a:moveTo>
                  <a:pt x="2490089" y="0"/>
                </a:moveTo>
                <a:lnTo>
                  <a:pt x="906653" y="0"/>
                </a:lnTo>
                <a:lnTo>
                  <a:pt x="906653" y="500506"/>
                </a:lnTo>
                <a:lnTo>
                  <a:pt x="0" y="904620"/>
                </a:lnTo>
                <a:lnTo>
                  <a:pt x="906653" y="715009"/>
                </a:lnTo>
                <a:lnTo>
                  <a:pt x="2490089" y="715009"/>
                </a:lnTo>
                <a:lnTo>
                  <a:pt x="2490089" y="0"/>
                </a:lnTo>
                <a:close/>
              </a:path>
              <a:path w="2490470" h="904875">
                <a:moveTo>
                  <a:pt x="2490089" y="715009"/>
                </a:moveTo>
                <a:lnTo>
                  <a:pt x="906653" y="715009"/>
                </a:lnTo>
                <a:lnTo>
                  <a:pt x="906653" y="858011"/>
                </a:lnTo>
                <a:lnTo>
                  <a:pt x="2490089" y="858011"/>
                </a:lnTo>
                <a:lnTo>
                  <a:pt x="2490089" y="715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86453" y="973582"/>
            <a:ext cx="139509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Arial"/>
                <a:cs typeface="Arial"/>
              </a:rPr>
              <a:t>Almost all  samples  </a:t>
            </a:r>
            <a:r>
              <a:rPr sz="1800" b="0" spc="-1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800" b="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"/>
                <a:cs typeface="Arial"/>
              </a:rPr>
              <a:t>6-7k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39783" y="1389888"/>
            <a:ext cx="2293620" cy="977265"/>
          </a:xfrm>
          <a:custGeom>
            <a:avLst/>
            <a:gdLst/>
            <a:ahLst/>
            <a:cxnLst/>
            <a:rect l="l" t="t" r="r" b="b"/>
            <a:pathLst>
              <a:path w="2293620" h="977264">
                <a:moveTo>
                  <a:pt x="2293620" y="0"/>
                </a:moveTo>
                <a:lnTo>
                  <a:pt x="851916" y="0"/>
                </a:lnTo>
                <a:lnTo>
                  <a:pt x="851916" y="500507"/>
                </a:lnTo>
                <a:lnTo>
                  <a:pt x="0" y="977264"/>
                </a:lnTo>
                <a:lnTo>
                  <a:pt x="851916" y="715010"/>
                </a:lnTo>
                <a:lnTo>
                  <a:pt x="2293620" y="715010"/>
                </a:lnTo>
                <a:lnTo>
                  <a:pt x="2293620" y="0"/>
                </a:lnTo>
                <a:close/>
              </a:path>
              <a:path w="2293620" h="977264">
                <a:moveTo>
                  <a:pt x="2293620" y="715010"/>
                </a:moveTo>
                <a:lnTo>
                  <a:pt x="851916" y="715010"/>
                </a:lnTo>
                <a:lnTo>
                  <a:pt x="851916" y="858012"/>
                </a:lnTo>
                <a:lnTo>
                  <a:pt x="2293620" y="858012"/>
                </a:lnTo>
                <a:lnTo>
                  <a:pt x="2293620" y="715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72218" y="1538985"/>
            <a:ext cx="12827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marR="5080" indent="-3752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Outliers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(OS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jitter)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5819" y="5009388"/>
            <a:ext cx="2380615" cy="1036955"/>
          </a:xfrm>
          <a:custGeom>
            <a:avLst/>
            <a:gdLst/>
            <a:ahLst/>
            <a:cxnLst/>
            <a:rect l="l" t="t" r="r" b="b"/>
            <a:pathLst>
              <a:path w="2380615" h="1036954">
                <a:moveTo>
                  <a:pt x="2049578" y="793750"/>
                </a:moveTo>
                <a:lnTo>
                  <a:pt x="1725168" y="793750"/>
                </a:lnTo>
                <a:lnTo>
                  <a:pt x="2380234" y="1036459"/>
                </a:lnTo>
                <a:lnTo>
                  <a:pt x="2049578" y="793750"/>
                </a:lnTo>
                <a:close/>
              </a:path>
              <a:path w="2380615" h="1036954">
                <a:moveTo>
                  <a:pt x="1725168" y="0"/>
                </a:moveTo>
                <a:lnTo>
                  <a:pt x="0" y="0"/>
                </a:lnTo>
                <a:lnTo>
                  <a:pt x="0" y="952500"/>
                </a:lnTo>
                <a:lnTo>
                  <a:pt x="1725168" y="952500"/>
                </a:lnTo>
                <a:lnTo>
                  <a:pt x="1725168" y="793750"/>
                </a:lnTo>
                <a:lnTo>
                  <a:pt x="2049578" y="793750"/>
                </a:lnTo>
                <a:lnTo>
                  <a:pt x="1725168" y="555625"/>
                </a:lnTo>
                <a:lnTo>
                  <a:pt x="1725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6810" y="5068570"/>
            <a:ext cx="152463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 samples  outside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6-7k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10082530" cy="237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15" dirty="0">
                <a:latin typeface="Arial"/>
                <a:cs typeface="Arial"/>
              </a:rPr>
              <a:t>Transfer </a:t>
            </a:r>
            <a:r>
              <a:rPr sz="2400" spc="-5" dirty="0">
                <a:latin typeface="Arial"/>
                <a:cs typeface="Arial"/>
              </a:rPr>
              <a:t>OSNodes between power </a:t>
            </a:r>
            <a:r>
              <a:rPr sz="2400" spc="-10" dirty="0">
                <a:latin typeface="Arial"/>
                <a:cs typeface="Arial"/>
              </a:rPr>
              <a:t>efficient </a:t>
            </a:r>
            <a:r>
              <a:rPr sz="2400" spc="-5" dirty="0">
                <a:latin typeface="Arial"/>
                <a:cs typeface="Arial"/>
              </a:rPr>
              <a:t>and high performance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Dynamic 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instrumentation</a:t>
            </a:r>
            <a:endParaRPr sz="24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14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Profiling, tracing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kernels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84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dirty="0">
                <a:latin typeface="Arial"/>
                <a:cs typeface="Arial"/>
              </a:rPr>
              <a:t>A/B </a:t>
            </a:r>
            <a:r>
              <a:rPr sz="2400" spc="-5" dirty="0">
                <a:latin typeface="Arial"/>
                <a:cs typeface="Arial"/>
              </a:rPr>
              <a:t>kernel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Specialized kernel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run applications in guest ring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Arial"/>
                <a:cs typeface="Arial"/>
              </a:rPr>
              <a:t>cf.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Arrakis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23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Future </a:t>
            </a:r>
            <a:r>
              <a:rPr sz="2800" spc="-15" dirty="0"/>
              <a:t>Work </a:t>
            </a:r>
            <a:r>
              <a:rPr sz="2800" spc="-5" dirty="0"/>
              <a:t>&amp;</a:t>
            </a:r>
            <a:r>
              <a:rPr sz="2800" spc="-125" dirty="0"/>
              <a:t> </a:t>
            </a:r>
            <a:r>
              <a:rPr sz="2800" spc="-5" dirty="0"/>
              <a:t>Applications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7395"/>
            <a:ext cx="4766945" cy="286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Decoupling the kernel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Result: highly dynamic OS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marL="640080" marR="233045" lvl="1" indent="-264795">
              <a:lnSpc>
                <a:spcPct val="100000"/>
              </a:lnSpc>
              <a:spcBef>
                <a:spcPts val="40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5" dirty="0">
                <a:latin typeface="Arial"/>
                <a:cs typeface="Arial"/>
              </a:rPr>
              <a:t>Kernels can be rebooted, updated </a:t>
            </a:r>
            <a:r>
              <a:rPr sz="1800" spc="-1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specialized</a:t>
            </a:r>
            <a:endParaRPr sz="1800">
              <a:latin typeface="Arial"/>
              <a:cs typeface="Arial"/>
            </a:endParaRPr>
          </a:p>
          <a:p>
            <a:pPr marL="640080" marR="3175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800" spc="-5" dirty="0">
                <a:latin typeface="Arial"/>
                <a:cs typeface="Arial"/>
              </a:rPr>
              <a:t>Cores can be allocated and de-allocated  arbitrarily</a:t>
            </a:r>
            <a:endParaRPr sz="1800">
              <a:latin typeface="Arial"/>
              <a:cs typeface="Arial"/>
            </a:endParaRPr>
          </a:p>
          <a:p>
            <a:pPr marL="375285" marR="42545" indent="-362585" algn="just">
              <a:lnSpc>
                <a:spcPct val="100000"/>
              </a:lnSpc>
              <a:spcBef>
                <a:spcPts val="495"/>
              </a:spcBef>
              <a:buClr>
                <a:srgbClr val="1F4079"/>
              </a:buClr>
              <a:buFont typeface="Wingdings"/>
              <a:buChar char=""/>
              <a:tabLst>
                <a:tab pos="375920" algn="l"/>
              </a:tabLst>
            </a:pPr>
            <a:r>
              <a:rPr sz="2000" dirty="0">
                <a:latin typeface="Arial"/>
                <a:cs typeface="Arial"/>
              </a:rPr>
              <a:t>For many versions of the “dark silicon”  hardware, this may be the only way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 system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0756" y="1592580"/>
            <a:ext cx="4690872" cy="421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10"/>
              </a:lnSpc>
            </a:pPr>
            <a:r>
              <a:rPr dirty="0"/>
              <a:t>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01608" y="5846673"/>
            <a:ext cx="189801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  <a:hlinkClick r:id="rId4"/>
              </a:rPr>
              <a:t>www.barrelfish.org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Backup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9718" y="6478182"/>
            <a:ext cx="289560" cy="136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baseline="3472" dirty="0">
                <a:latin typeface="Arial"/>
                <a:cs typeface="Arial"/>
              </a:rPr>
              <a:t>|  </a:t>
            </a:r>
            <a:r>
              <a:rPr sz="1200" spc="322" baseline="3472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047" y="4434840"/>
            <a:ext cx="2827020" cy="792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5024" y="462534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1" y="4547819"/>
            <a:ext cx="2647315" cy="612775"/>
          </a:xfrm>
          <a:custGeom>
            <a:avLst/>
            <a:gdLst/>
            <a:ahLst/>
            <a:cxnLst/>
            <a:rect l="l" t="t" r="r" b="b"/>
            <a:pathLst>
              <a:path w="2647315" h="612775">
                <a:moveTo>
                  <a:pt x="0" y="612444"/>
                </a:moveTo>
                <a:lnTo>
                  <a:pt x="2646934" y="612444"/>
                </a:lnTo>
                <a:lnTo>
                  <a:pt x="2646934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226" y="4462271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7"/>
                </a:lnTo>
                <a:lnTo>
                  <a:pt x="0" y="697991"/>
                </a:lnTo>
                <a:lnTo>
                  <a:pt x="85598" y="612394"/>
                </a:lnTo>
                <a:lnTo>
                  <a:pt x="8559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291" y="4462271"/>
            <a:ext cx="2733040" cy="85725"/>
          </a:xfrm>
          <a:custGeom>
            <a:avLst/>
            <a:gdLst/>
            <a:ahLst/>
            <a:cxnLst/>
            <a:rect l="l" t="t" r="r" b="b"/>
            <a:pathLst>
              <a:path w="2733040" h="85725">
                <a:moveTo>
                  <a:pt x="2732532" y="0"/>
                </a:moveTo>
                <a:lnTo>
                  <a:pt x="85547" y="0"/>
                </a:lnTo>
                <a:lnTo>
                  <a:pt x="0" y="85597"/>
                </a:lnTo>
                <a:lnTo>
                  <a:pt x="2646934" y="85597"/>
                </a:lnTo>
                <a:lnTo>
                  <a:pt x="273253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291" y="4462271"/>
            <a:ext cx="2733040" cy="698500"/>
          </a:xfrm>
          <a:custGeom>
            <a:avLst/>
            <a:gdLst/>
            <a:ahLst/>
            <a:cxnLst/>
            <a:rect l="l" t="t" r="r" b="b"/>
            <a:pathLst>
              <a:path w="2733040" h="698500">
                <a:moveTo>
                  <a:pt x="0" y="85597"/>
                </a:moveTo>
                <a:lnTo>
                  <a:pt x="85547" y="0"/>
                </a:lnTo>
                <a:lnTo>
                  <a:pt x="2732532" y="0"/>
                </a:lnTo>
                <a:lnTo>
                  <a:pt x="2732532" y="612394"/>
                </a:lnTo>
                <a:lnTo>
                  <a:pt x="2646934" y="697991"/>
                </a:lnTo>
                <a:lnTo>
                  <a:pt x="0" y="697991"/>
                </a:lnTo>
                <a:lnTo>
                  <a:pt x="0" y="85597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291" y="4462271"/>
            <a:ext cx="2733040" cy="85725"/>
          </a:xfrm>
          <a:custGeom>
            <a:avLst/>
            <a:gdLst/>
            <a:ahLst/>
            <a:cxnLst/>
            <a:rect l="l" t="t" r="r" b="b"/>
            <a:pathLst>
              <a:path w="2733040" h="85725">
                <a:moveTo>
                  <a:pt x="0" y="85597"/>
                </a:moveTo>
                <a:lnTo>
                  <a:pt x="2646934" y="85597"/>
                </a:lnTo>
                <a:lnTo>
                  <a:pt x="273253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8226" y="454787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5264" y="4430267"/>
            <a:ext cx="2825495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4715" y="4620767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2508" y="4543247"/>
            <a:ext cx="2645410" cy="612775"/>
          </a:xfrm>
          <a:custGeom>
            <a:avLst/>
            <a:gdLst/>
            <a:ahLst/>
            <a:cxnLst/>
            <a:rect l="l" t="t" r="r" b="b"/>
            <a:pathLst>
              <a:path w="2645410" h="612775">
                <a:moveTo>
                  <a:pt x="0" y="612444"/>
                </a:moveTo>
                <a:lnTo>
                  <a:pt x="2645410" y="612444"/>
                </a:lnTo>
                <a:lnTo>
                  <a:pt x="2645410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7917" y="4457700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8"/>
                </a:lnTo>
                <a:lnTo>
                  <a:pt x="0" y="697992"/>
                </a:lnTo>
                <a:lnTo>
                  <a:pt x="85598" y="612394"/>
                </a:lnTo>
                <a:lnTo>
                  <a:pt x="8559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508" y="4457700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5" h="85725">
                <a:moveTo>
                  <a:pt x="2731007" y="0"/>
                </a:moveTo>
                <a:lnTo>
                  <a:pt x="85597" y="0"/>
                </a:lnTo>
                <a:lnTo>
                  <a:pt x="0" y="85598"/>
                </a:lnTo>
                <a:lnTo>
                  <a:pt x="2645409" y="85598"/>
                </a:lnTo>
                <a:lnTo>
                  <a:pt x="2731007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2508" y="4457700"/>
            <a:ext cx="2731135" cy="698500"/>
          </a:xfrm>
          <a:custGeom>
            <a:avLst/>
            <a:gdLst/>
            <a:ahLst/>
            <a:cxnLst/>
            <a:rect l="l" t="t" r="r" b="b"/>
            <a:pathLst>
              <a:path w="2731135" h="698500">
                <a:moveTo>
                  <a:pt x="0" y="85598"/>
                </a:moveTo>
                <a:lnTo>
                  <a:pt x="85597" y="0"/>
                </a:lnTo>
                <a:lnTo>
                  <a:pt x="2731007" y="0"/>
                </a:lnTo>
                <a:lnTo>
                  <a:pt x="2731007" y="612394"/>
                </a:lnTo>
                <a:lnTo>
                  <a:pt x="2645409" y="697992"/>
                </a:lnTo>
                <a:lnTo>
                  <a:pt x="0" y="697992"/>
                </a:lnTo>
                <a:lnTo>
                  <a:pt x="0" y="8559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2508" y="4457700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5" h="85725">
                <a:moveTo>
                  <a:pt x="0" y="85598"/>
                </a:moveTo>
                <a:lnTo>
                  <a:pt x="2645409" y="85598"/>
                </a:lnTo>
                <a:lnTo>
                  <a:pt x="2731007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7917" y="4543297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4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6985634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What current operating systems look</a:t>
            </a:r>
            <a:r>
              <a:rPr sz="2800" spc="85" dirty="0"/>
              <a:t> </a:t>
            </a:r>
            <a:r>
              <a:rPr sz="2800" spc="-5" dirty="0"/>
              <a:t>like</a:t>
            </a:r>
            <a:endParaRPr sz="2800"/>
          </a:p>
        </p:txBody>
      </p:sp>
      <p:sp>
        <p:nvSpPr>
          <p:cNvPr id="19" name="object 19"/>
          <p:cNvSpPr/>
          <p:nvPr/>
        </p:nvSpPr>
        <p:spPr>
          <a:xfrm>
            <a:off x="6126479" y="4434840"/>
            <a:ext cx="2825496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5931" y="462534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3723" y="4547819"/>
            <a:ext cx="2645410" cy="612775"/>
          </a:xfrm>
          <a:custGeom>
            <a:avLst/>
            <a:gdLst/>
            <a:ahLst/>
            <a:cxnLst/>
            <a:rect l="l" t="t" r="r" b="b"/>
            <a:pathLst>
              <a:path w="2645409" h="612775">
                <a:moveTo>
                  <a:pt x="0" y="612444"/>
                </a:moveTo>
                <a:lnTo>
                  <a:pt x="2645410" y="612444"/>
                </a:lnTo>
                <a:lnTo>
                  <a:pt x="2645410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9133" y="4462271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7"/>
                </a:lnTo>
                <a:lnTo>
                  <a:pt x="0" y="697991"/>
                </a:lnTo>
                <a:lnTo>
                  <a:pt x="85598" y="612394"/>
                </a:lnTo>
                <a:lnTo>
                  <a:pt x="8559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3723" y="4462271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4" h="85725">
                <a:moveTo>
                  <a:pt x="2731007" y="0"/>
                </a:moveTo>
                <a:lnTo>
                  <a:pt x="85598" y="0"/>
                </a:lnTo>
                <a:lnTo>
                  <a:pt x="0" y="85597"/>
                </a:lnTo>
                <a:lnTo>
                  <a:pt x="2645409" y="85597"/>
                </a:lnTo>
                <a:lnTo>
                  <a:pt x="2731007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3723" y="4462271"/>
            <a:ext cx="2731135" cy="698500"/>
          </a:xfrm>
          <a:custGeom>
            <a:avLst/>
            <a:gdLst/>
            <a:ahLst/>
            <a:cxnLst/>
            <a:rect l="l" t="t" r="r" b="b"/>
            <a:pathLst>
              <a:path w="2731134" h="698500">
                <a:moveTo>
                  <a:pt x="0" y="85597"/>
                </a:moveTo>
                <a:lnTo>
                  <a:pt x="85598" y="0"/>
                </a:lnTo>
                <a:lnTo>
                  <a:pt x="2731007" y="0"/>
                </a:lnTo>
                <a:lnTo>
                  <a:pt x="2731007" y="612394"/>
                </a:lnTo>
                <a:lnTo>
                  <a:pt x="2645409" y="697991"/>
                </a:lnTo>
                <a:lnTo>
                  <a:pt x="0" y="697991"/>
                </a:lnTo>
                <a:lnTo>
                  <a:pt x="0" y="85597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3723" y="4462271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4" h="85725">
                <a:moveTo>
                  <a:pt x="0" y="85597"/>
                </a:moveTo>
                <a:lnTo>
                  <a:pt x="2645409" y="85597"/>
                </a:lnTo>
                <a:lnTo>
                  <a:pt x="2731007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19133" y="454787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047" y="3497579"/>
            <a:ext cx="11423904" cy="790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4311" y="3688079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1291" y="3610381"/>
            <a:ext cx="11244580" cy="611505"/>
          </a:xfrm>
          <a:custGeom>
            <a:avLst/>
            <a:gdLst/>
            <a:ahLst/>
            <a:cxnLst/>
            <a:rect l="l" t="t" r="r" b="b"/>
            <a:pathLst>
              <a:path w="11244580" h="611504">
                <a:moveTo>
                  <a:pt x="0" y="611098"/>
                </a:moveTo>
                <a:lnTo>
                  <a:pt x="11244072" y="611098"/>
                </a:lnTo>
                <a:lnTo>
                  <a:pt x="11244072" y="0"/>
                </a:lnTo>
                <a:lnTo>
                  <a:pt x="0" y="0"/>
                </a:lnTo>
                <a:lnTo>
                  <a:pt x="0" y="61109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75364" y="3525011"/>
            <a:ext cx="85725" cy="696595"/>
          </a:xfrm>
          <a:custGeom>
            <a:avLst/>
            <a:gdLst/>
            <a:ahLst/>
            <a:cxnLst/>
            <a:rect l="l" t="t" r="r" b="b"/>
            <a:pathLst>
              <a:path w="85725" h="696595">
                <a:moveTo>
                  <a:pt x="85343" y="0"/>
                </a:moveTo>
                <a:lnTo>
                  <a:pt x="0" y="85343"/>
                </a:lnTo>
                <a:lnTo>
                  <a:pt x="0" y="696468"/>
                </a:lnTo>
                <a:lnTo>
                  <a:pt x="85343" y="611124"/>
                </a:lnTo>
                <a:lnTo>
                  <a:pt x="85343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1291" y="3525011"/>
            <a:ext cx="11329670" cy="85725"/>
          </a:xfrm>
          <a:custGeom>
            <a:avLst/>
            <a:gdLst/>
            <a:ahLst/>
            <a:cxnLst/>
            <a:rect l="l" t="t" r="r" b="b"/>
            <a:pathLst>
              <a:path w="11329670" h="85725">
                <a:moveTo>
                  <a:pt x="11329416" y="0"/>
                </a:moveTo>
                <a:lnTo>
                  <a:pt x="85369" y="0"/>
                </a:lnTo>
                <a:lnTo>
                  <a:pt x="0" y="85343"/>
                </a:lnTo>
                <a:lnTo>
                  <a:pt x="11244072" y="85343"/>
                </a:lnTo>
                <a:lnTo>
                  <a:pt x="1132941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1291" y="3525011"/>
            <a:ext cx="11329670" cy="696595"/>
          </a:xfrm>
          <a:custGeom>
            <a:avLst/>
            <a:gdLst/>
            <a:ahLst/>
            <a:cxnLst/>
            <a:rect l="l" t="t" r="r" b="b"/>
            <a:pathLst>
              <a:path w="11329670" h="696595">
                <a:moveTo>
                  <a:pt x="0" y="85343"/>
                </a:moveTo>
                <a:lnTo>
                  <a:pt x="85369" y="0"/>
                </a:lnTo>
                <a:lnTo>
                  <a:pt x="11329416" y="0"/>
                </a:lnTo>
                <a:lnTo>
                  <a:pt x="11329416" y="611124"/>
                </a:lnTo>
                <a:lnTo>
                  <a:pt x="11244072" y="696468"/>
                </a:lnTo>
                <a:lnTo>
                  <a:pt x="0" y="696468"/>
                </a:lnTo>
                <a:lnTo>
                  <a:pt x="0" y="85343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291" y="3525011"/>
            <a:ext cx="11329670" cy="85725"/>
          </a:xfrm>
          <a:custGeom>
            <a:avLst/>
            <a:gdLst/>
            <a:ahLst/>
            <a:cxnLst/>
            <a:rect l="l" t="t" r="r" b="b"/>
            <a:pathLst>
              <a:path w="11329670" h="85725">
                <a:moveTo>
                  <a:pt x="0" y="85343"/>
                </a:moveTo>
                <a:lnTo>
                  <a:pt x="11244072" y="85343"/>
                </a:lnTo>
                <a:lnTo>
                  <a:pt x="1132941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75364" y="3610355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047" y="2557272"/>
            <a:ext cx="2827020" cy="79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8032" y="2747772"/>
            <a:ext cx="1473708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291" y="2670073"/>
            <a:ext cx="2647315" cy="611505"/>
          </a:xfrm>
          <a:custGeom>
            <a:avLst/>
            <a:gdLst/>
            <a:ahLst/>
            <a:cxnLst/>
            <a:rect l="l" t="t" r="r" b="b"/>
            <a:pathLst>
              <a:path w="2647315" h="611504">
                <a:moveTo>
                  <a:pt x="0" y="611098"/>
                </a:moveTo>
                <a:lnTo>
                  <a:pt x="2647188" y="611098"/>
                </a:lnTo>
                <a:lnTo>
                  <a:pt x="2647188" y="0"/>
                </a:lnTo>
                <a:lnTo>
                  <a:pt x="0" y="0"/>
                </a:lnTo>
                <a:lnTo>
                  <a:pt x="0" y="611098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78479" y="2584704"/>
            <a:ext cx="85725" cy="696595"/>
          </a:xfrm>
          <a:custGeom>
            <a:avLst/>
            <a:gdLst/>
            <a:ahLst/>
            <a:cxnLst/>
            <a:rect l="l" t="t" r="r" b="b"/>
            <a:pathLst>
              <a:path w="85725" h="696595">
                <a:moveTo>
                  <a:pt x="85343" y="0"/>
                </a:moveTo>
                <a:lnTo>
                  <a:pt x="0" y="85344"/>
                </a:lnTo>
                <a:lnTo>
                  <a:pt x="0" y="696468"/>
                </a:lnTo>
                <a:lnTo>
                  <a:pt x="85343" y="611124"/>
                </a:lnTo>
                <a:lnTo>
                  <a:pt x="85343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291" y="2584704"/>
            <a:ext cx="2733040" cy="85725"/>
          </a:xfrm>
          <a:custGeom>
            <a:avLst/>
            <a:gdLst/>
            <a:ahLst/>
            <a:cxnLst/>
            <a:rect l="l" t="t" r="r" b="b"/>
            <a:pathLst>
              <a:path w="2733040" h="85725">
                <a:moveTo>
                  <a:pt x="2732532" y="0"/>
                </a:moveTo>
                <a:lnTo>
                  <a:pt x="85369" y="0"/>
                </a:lnTo>
                <a:lnTo>
                  <a:pt x="0" y="85344"/>
                </a:lnTo>
                <a:lnTo>
                  <a:pt x="2647188" y="85344"/>
                </a:lnTo>
                <a:lnTo>
                  <a:pt x="2732532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1291" y="2584704"/>
            <a:ext cx="2733040" cy="696595"/>
          </a:xfrm>
          <a:custGeom>
            <a:avLst/>
            <a:gdLst/>
            <a:ahLst/>
            <a:cxnLst/>
            <a:rect l="l" t="t" r="r" b="b"/>
            <a:pathLst>
              <a:path w="2733040" h="696595">
                <a:moveTo>
                  <a:pt x="0" y="85344"/>
                </a:moveTo>
                <a:lnTo>
                  <a:pt x="85369" y="0"/>
                </a:lnTo>
                <a:lnTo>
                  <a:pt x="2732532" y="0"/>
                </a:lnTo>
                <a:lnTo>
                  <a:pt x="2732532" y="611124"/>
                </a:lnTo>
                <a:lnTo>
                  <a:pt x="2647188" y="696468"/>
                </a:lnTo>
                <a:lnTo>
                  <a:pt x="0" y="696468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291" y="2584704"/>
            <a:ext cx="2733040" cy="85725"/>
          </a:xfrm>
          <a:custGeom>
            <a:avLst/>
            <a:gdLst/>
            <a:ahLst/>
            <a:cxnLst/>
            <a:rect l="l" t="t" r="r" b="b"/>
            <a:pathLst>
              <a:path w="2733040" h="85725">
                <a:moveTo>
                  <a:pt x="0" y="85344"/>
                </a:moveTo>
                <a:lnTo>
                  <a:pt x="2647188" y="85344"/>
                </a:lnTo>
                <a:lnTo>
                  <a:pt x="2732532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78479" y="2670048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55264" y="2549651"/>
            <a:ext cx="4285488" cy="792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7720" y="2740151"/>
            <a:ext cx="1473708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02508" y="2662631"/>
            <a:ext cx="4105910" cy="612775"/>
          </a:xfrm>
          <a:custGeom>
            <a:avLst/>
            <a:gdLst/>
            <a:ahLst/>
            <a:cxnLst/>
            <a:rect l="l" t="t" r="r" b="b"/>
            <a:pathLst>
              <a:path w="4105909" h="612775">
                <a:moveTo>
                  <a:pt x="0" y="612444"/>
                </a:moveTo>
                <a:lnTo>
                  <a:pt x="4105401" y="612444"/>
                </a:lnTo>
                <a:lnTo>
                  <a:pt x="4105401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7909" y="2577083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8"/>
                </a:lnTo>
                <a:lnTo>
                  <a:pt x="0" y="697991"/>
                </a:lnTo>
                <a:lnTo>
                  <a:pt x="85598" y="612393"/>
                </a:lnTo>
                <a:lnTo>
                  <a:pt x="8559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02508" y="2577083"/>
            <a:ext cx="4191000" cy="85725"/>
          </a:xfrm>
          <a:custGeom>
            <a:avLst/>
            <a:gdLst/>
            <a:ahLst/>
            <a:cxnLst/>
            <a:rect l="l" t="t" r="r" b="b"/>
            <a:pathLst>
              <a:path w="4191000" h="85725">
                <a:moveTo>
                  <a:pt x="4190999" y="0"/>
                </a:moveTo>
                <a:lnTo>
                  <a:pt x="85597" y="0"/>
                </a:lnTo>
                <a:lnTo>
                  <a:pt x="0" y="85598"/>
                </a:lnTo>
                <a:lnTo>
                  <a:pt x="4105401" y="85598"/>
                </a:lnTo>
                <a:lnTo>
                  <a:pt x="4190999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02508" y="2577083"/>
            <a:ext cx="4191000" cy="698500"/>
          </a:xfrm>
          <a:custGeom>
            <a:avLst/>
            <a:gdLst/>
            <a:ahLst/>
            <a:cxnLst/>
            <a:rect l="l" t="t" r="r" b="b"/>
            <a:pathLst>
              <a:path w="4191000" h="698500">
                <a:moveTo>
                  <a:pt x="0" y="85598"/>
                </a:moveTo>
                <a:lnTo>
                  <a:pt x="85597" y="0"/>
                </a:lnTo>
                <a:lnTo>
                  <a:pt x="4190999" y="0"/>
                </a:lnTo>
                <a:lnTo>
                  <a:pt x="4190999" y="612393"/>
                </a:lnTo>
                <a:lnTo>
                  <a:pt x="4105401" y="697991"/>
                </a:lnTo>
                <a:lnTo>
                  <a:pt x="0" y="697991"/>
                </a:lnTo>
                <a:lnTo>
                  <a:pt x="0" y="8559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02508" y="2577083"/>
            <a:ext cx="4191000" cy="85725"/>
          </a:xfrm>
          <a:custGeom>
            <a:avLst/>
            <a:gdLst/>
            <a:ahLst/>
            <a:cxnLst/>
            <a:rect l="l" t="t" r="r" b="b"/>
            <a:pathLst>
              <a:path w="4191000" h="85725">
                <a:moveTo>
                  <a:pt x="0" y="85598"/>
                </a:moveTo>
                <a:lnTo>
                  <a:pt x="4105401" y="85598"/>
                </a:lnTo>
                <a:lnTo>
                  <a:pt x="4190999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07909" y="2662682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81900" y="2549651"/>
            <a:ext cx="4226052" cy="792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13876" y="2740151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9143" y="2662631"/>
            <a:ext cx="4046220" cy="612775"/>
          </a:xfrm>
          <a:custGeom>
            <a:avLst/>
            <a:gdLst/>
            <a:ahLst/>
            <a:cxnLst/>
            <a:rect l="l" t="t" r="r" b="b"/>
            <a:pathLst>
              <a:path w="4046220" h="612775">
                <a:moveTo>
                  <a:pt x="0" y="612444"/>
                </a:moveTo>
                <a:lnTo>
                  <a:pt x="4045965" y="612444"/>
                </a:lnTo>
                <a:lnTo>
                  <a:pt x="4045965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675109" y="2577083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8"/>
                </a:lnTo>
                <a:lnTo>
                  <a:pt x="0" y="697991"/>
                </a:lnTo>
                <a:lnTo>
                  <a:pt x="85598" y="612393"/>
                </a:lnTo>
                <a:lnTo>
                  <a:pt x="8559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29143" y="2577083"/>
            <a:ext cx="4131945" cy="85725"/>
          </a:xfrm>
          <a:custGeom>
            <a:avLst/>
            <a:gdLst/>
            <a:ahLst/>
            <a:cxnLst/>
            <a:rect l="l" t="t" r="r" b="b"/>
            <a:pathLst>
              <a:path w="4131945" h="85725">
                <a:moveTo>
                  <a:pt x="4131563" y="0"/>
                </a:moveTo>
                <a:lnTo>
                  <a:pt x="85598" y="0"/>
                </a:lnTo>
                <a:lnTo>
                  <a:pt x="0" y="85598"/>
                </a:lnTo>
                <a:lnTo>
                  <a:pt x="4045965" y="85598"/>
                </a:lnTo>
                <a:lnTo>
                  <a:pt x="4131563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9143" y="2577083"/>
            <a:ext cx="4131945" cy="698500"/>
          </a:xfrm>
          <a:custGeom>
            <a:avLst/>
            <a:gdLst/>
            <a:ahLst/>
            <a:cxnLst/>
            <a:rect l="l" t="t" r="r" b="b"/>
            <a:pathLst>
              <a:path w="4131945" h="698500">
                <a:moveTo>
                  <a:pt x="0" y="85598"/>
                </a:moveTo>
                <a:lnTo>
                  <a:pt x="85598" y="0"/>
                </a:lnTo>
                <a:lnTo>
                  <a:pt x="4131563" y="0"/>
                </a:lnTo>
                <a:lnTo>
                  <a:pt x="4131563" y="612393"/>
                </a:lnTo>
                <a:lnTo>
                  <a:pt x="4045965" y="697991"/>
                </a:lnTo>
                <a:lnTo>
                  <a:pt x="0" y="697991"/>
                </a:lnTo>
                <a:lnTo>
                  <a:pt x="0" y="8559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29143" y="2577083"/>
            <a:ext cx="4131945" cy="85725"/>
          </a:xfrm>
          <a:custGeom>
            <a:avLst/>
            <a:gdLst/>
            <a:ahLst/>
            <a:cxnLst/>
            <a:rect l="l" t="t" r="r" b="b"/>
            <a:pathLst>
              <a:path w="4131945" h="85725">
                <a:moveTo>
                  <a:pt x="0" y="85598"/>
                </a:moveTo>
                <a:lnTo>
                  <a:pt x="4045965" y="85598"/>
                </a:lnTo>
                <a:lnTo>
                  <a:pt x="4131563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5109" y="2662682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96171" y="4434840"/>
            <a:ext cx="2825496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45623" y="462534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43416" y="4547819"/>
            <a:ext cx="2645410" cy="612775"/>
          </a:xfrm>
          <a:custGeom>
            <a:avLst/>
            <a:gdLst/>
            <a:ahLst/>
            <a:cxnLst/>
            <a:rect l="l" t="t" r="r" b="b"/>
            <a:pathLst>
              <a:path w="2645409" h="612775">
                <a:moveTo>
                  <a:pt x="0" y="612444"/>
                </a:moveTo>
                <a:lnTo>
                  <a:pt x="2645410" y="612444"/>
                </a:lnTo>
                <a:lnTo>
                  <a:pt x="2645410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688826" y="4462271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7"/>
                </a:lnTo>
                <a:lnTo>
                  <a:pt x="0" y="697991"/>
                </a:lnTo>
                <a:lnTo>
                  <a:pt x="85598" y="612394"/>
                </a:lnTo>
                <a:lnTo>
                  <a:pt x="8559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43416" y="4462271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4" h="85725">
                <a:moveTo>
                  <a:pt x="2731007" y="0"/>
                </a:moveTo>
                <a:lnTo>
                  <a:pt x="85598" y="0"/>
                </a:lnTo>
                <a:lnTo>
                  <a:pt x="0" y="85597"/>
                </a:lnTo>
                <a:lnTo>
                  <a:pt x="2645409" y="85597"/>
                </a:lnTo>
                <a:lnTo>
                  <a:pt x="2731007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43416" y="4462271"/>
            <a:ext cx="2731135" cy="698500"/>
          </a:xfrm>
          <a:custGeom>
            <a:avLst/>
            <a:gdLst/>
            <a:ahLst/>
            <a:cxnLst/>
            <a:rect l="l" t="t" r="r" b="b"/>
            <a:pathLst>
              <a:path w="2731134" h="698500">
                <a:moveTo>
                  <a:pt x="0" y="85597"/>
                </a:moveTo>
                <a:lnTo>
                  <a:pt x="85598" y="0"/>
                </a:lnTo>
                <a:lnTo>
                  <a:pt x="2731007" y="0"/>
                </a:lnTo>
                <a:lnTo>
                  <a:pt x="2731007" y="612394"/>
                </a:lnTo>
                <a:lnTo>
                  <a:pt x="2645409" y="697991"/>
                </a:lnTo>
                <a:lnTo>
                  <a:pt x="0" y="697991"/>
                </a:lnTo>
                <a:lnTo>
                  <a:pt x="0" y="85597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043416" y="4462271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4" h="85725">
                <a:moveTo>
                  <a:pt x="0" y="85597"/>
                </a:moveTo>
                <a:lnTo>
                  <a:pt x="2645409" y="85597"/>
                </a:lnTo>
                <a:lnTo>
                  <a:pt x="2731007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688826" y="454787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31291" y="2833115"/>
            <a:ext cx="11257915" cy="232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5810">
              <a:lnSpc>
                <a:spcPct val="100000"/>
              </a:lnSpc>
              <a:tabLst>
                <a:tab pos="4366895" algn="l"/>
                <a:tab pos="866330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	</a:t>
            </a: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Application	Application</a:t>
            </a:r>
            <a:endParaRPr sz="2700" baseline="1543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1090"/>
              </a:spcBef>
              <a:tabLst>
                <a:tab pos="2875280" algn="l"/>
                <a:tab pos="5746115" algn="l"/>
                <a:tab pos="861758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</a:t>
            </a: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CPU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CPU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1640057" y="6486716"/>
            <a:ext cx="8255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Dealing with interrupts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302260" cy="136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baseline="3472" dirty="0">
                <a:latin typeface="Arial"/>
                <a:cs typeface="Arial"/>
              </a:rPr>
              <a:t>|  </a:t>
            </a:r>
            <a:r>
              <a:rPr sz="1200" spc="322" baseline="3472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27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14" y="2016886"/>
            <a:ext cx="6167755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1F4079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400" spc="-15" dirty="0">
                <a:latin typeface="Arial"/>
                <a:cs typeface="Arial"/>
              </a:rPr>
              <a:t>Timers, </a:t>
            </a:r>
            <a:r>
              <a:rPr sz="2400" dirty="0">
                <a:latin typeface="Arial"/>
                <a:cs typeface="Arial"/>
              </a:rPr>
              <a:t>etc. </a:t>
            </a:r>
            <a:r>
              <a:rPr sz="2400" spc="-5" dirty="0">
                <a:latin typeface="Arial"/>
                <a:cs typeface="Arial"/>
              </a:rPr>
              <a:t>local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core and CPU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  <a:p>
            <a:pPr marL="926465" lvl="1" indent="-513080">
              <a:lnSpc>
                <a:spcPct val="100000"/>
              </a:lnSpc>
              <a:spcBef>
                <a:spcPts val="400"/>
              </a:spcBef>
              <a:buClr>
                <a:srgbClr val="1F4079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Handled internally to CPU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driver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500"/>
              </a:spcBef>
              <a:buClr>
                <a:srgbClr val="1F4079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Inter-processor interrupts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(IPIs)</a:t>
            </a:r>
            <a:endParaRPr sz="2400">
              <a:latin typeface="Arial"/>
              <a:cs typeface="Arial"/>
            </a:endParaRPr>
          </a:p>
          <a:p>
            <a:pPr marL="926465" lvl="1" indent="-513080">
              <a:lnSpc>
                <a:spcPct val="100000"/>
              </a:lnSpc>
              <a:spcBef>
                <a:spcPts val="350"/>
              </a:spcBef>
              <a:buClr>
                <a:srgbClr val="1F4079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Indirection table of OSNodes </a:t>
            </a:r>
            <a:r>
              <a:rPr sz="2000" dirty="0">
                <a:latin typeface="Calibri"/>
                <a:cs typeface="Calibri"/>
              </a:rPr>
              <a:t>→ </a:t>
            </a:r>
            <a:r>
              <a:rPr sz="2000" dirty="0">
                <a:latin typeface="Arial"/>
                <a:cs typeface="Arial"/>
              </a:rPr>
              <a:t>physical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545"/>
              </a:spcBef>
              <a:buClr>
                <a:srgbClr val="1F4079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interrupts</a:t>
            </a:r>
            <a:endParaRPr sz="2400">
              <a:latin typeface="Arial"/>
              <a:cs typeface="Arial"/>
            </a:endParaRPr>
          </a:p>
          <a:p>
            <a:pPr marL="926465" lvl="1" indent="-513080">
              <a:lnSpc>
                <a:spcPct val="100000"/>
              </a:lnSpc>
              <a:spcBef>
                <a:spcPts val="400"/>
              </a:spcBef>
              <a:buClr>
                <a:srgbClr val="1F4079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Must be re-routed to new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Device</a:t>
            </a:r>
            <a:r>
              <a:rPr spc="-100" dirty="0"/>
              <a:t> </a:t>
            </a:r>
            <a:r>
              <a:rPr dirty="0"/>
              <a:t>interrupts</a:t>
            </a:r>
          </a:p>
        </p:txBody>
      </p:sp>
      <p:sp>
        <p:nvSpPr>
          <p:cNvPr id="3" name="object 3"/>
          <p:cNvSpPr/>
          <p:nvPr/>
        </p:nvSpPr>
        <p:spPr>
          <a:xfrm>
            <a:off x="2924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3407" y="4003547"/>
            <a:ext cx="105765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886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0794" y="4086732"/>
            <a:ext cx="65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3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8619" y="4003547"/>
            <a:ext cx="9936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0800" y="3886200"/>
            <a:ext cx="2514600" cy="685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R="78740" algn="r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4555" y="3099816"/>
            <a:ext cx="2609088" cy="780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3407" y="3241548"/>
            <a:ext cx="1171956" cy="565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1800" y="3124200"/>
            <a:ext cx="25146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124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50794" y="3324478"/>
            <a:ext cx="8382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24555" y="2337816"/>
            <a:ext cx="1828799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1800" y="2362200"/>
            <a:ext cx="1734312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2362200"/>
            <a:ext cx="1734820" cy="685800"/>
          </a:xfrm>
          <a:custGeom>
            <a:avLst/>
            <a:gdLst/>
            <a:ahLst/>
            <a:cxnLst/>
            <a:rect l="l" t="t" r="r" b="b"/>
            <a:pathLst>
              <a:path w="1734820" h="685800">
                <a:moveTo>
                  <a:pt x="0" y="685800"/>
                </a:moveTo>
                <a:lnTo>
                  <a:pt x="1734312" y="685800"/>
                </a:lnTo>
                <a:lnTo>
                  <a:pt x="1734312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6C6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60014" y="2562478"/>
            <a:ext cx="13582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48400" y="4951476"/>
            <a:ext cx="1524000" cy="1524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3900" y="4245864"/>
            <a:ext cx="653796" cy="1339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3711" y="4458334"/>
            <a:ext cx="483870" cy="1084580"/>
          </a:xfrm>
          <a:custGeom>
            <a:avLst/>
            <a:gdLst/>
            <a:ahLst/>
            <a:cxnLst/>
            <a:rect l="l" t="t" r="r" b="b"/>
            <a:pathLst>
              <a:path w="483870" h="1084579">
                <a:moveTo>
                  <a:pt x="378840" y="513714"/>
                </a:moveTo>
                <a:lnTo>
                  <a:pt x="19050" y="513714"/>
                </a:lnTo>
                <a:lnTo>
                  <a:pt x="11626" y="515209"/>
                </a:lnTo>
                <a:lnTo>
                  <a:pt x="5572" y="519287"/>
                </a:lnTo>
                <a:lnTo>
                  <a:pt x="1494" y="525341"/>
                </a:lnTo>
                <a:lnTo>
                  <a:pt x="0" y="532764"/>
                </a:lnTo>
                <a:lnTo>
                  <a:pt x="0" y="1065402"/>
                </a:lnTo>
                <a:lnTo>
                  <a:pt x="1494" y="1072826"/>
                </a:lnTo>
                <a:lnTo>
                  <a:pt x="5572" y="1078880"/>
                </a:lnTo>
                <a:lnTo>
                  <a:pt x="11626" y="1082958"/>
                </a:lnTo>
                <a:lnTo>
                  <a:pt x="19050" y="1084452"/>
                </a:lnTo>
                <a:lnTo>
                  <a:pt x="26473" y="1082958"/>
                </a:lnTo>
                <a:lnTo>
                  <a:pt x="38100" y="551814"/>
                </a:lnTo>
                <a:lnTo>
                  <a:pt x="19050" y="551814"/>
                </a:lnTo>
                <a:lnTo>
                  <a:pt x="38100" y="532764"/>
                </a:lnTo>
                <a:lnTo>
                  <a:pt x="378840" y="532764"/>
                </a:lnTo>
                <a:lnTo>
                  <a:pt x="378840" y="513714"/>
                </a:lnTo>
                <a:close/>
              </a:path>
              <a:path w="483870" h="1084579">
                <a:moveTo>
                  <a:pt x="38100" y="532764"/>
                </a:moveTo>
                <a:lnTo>
                  <a:pt x="19050" y="551814"/>
                </a:lnTo>
                <a:lnTo>
                  <a:pt x="38100" y="551814"/>
                </a:lnTo>
                <a:lnTo>
                  <a:pt x="38100" y="532764"/>
                </a:lnTo>
                <a:close/>
              </a:path>
              <a:path w="483870" h="1084579">
                <a:moveTo>
                  <a:pt x="416940" y="513714"/>
                </a:moveTo>
                <a:lnTo>
                  <a:pt x="397890" y="513714"/>
                </a:lnTo>
                <a:lnTo>
                  <a:pt x="378840" y="532764"/>
                </a:lnTo>
                <a:lnTo>
                  <a:pt x="38100" y="532764"/>
                </a:lnTo>
                <a:lnTo>
                  <a:pt x="38100" y="551814"/>
                </a:lnTo>
                <a:lnTo>
                  <a:pt x="397890" y="551814"/>
                </a:lnTo>
                <a:lnTo>
                  <a:pt x="405314" y="550320"/>
                </a:lnTo>
                <a:lnTo>
                  <a:pt x="411368" y="546242"/>
                </a:lnTo>
                <a:lnTo>
                  <a:pt x="415446" y="540188"/>
                </a:lnTo>
                <a:lnTo>
                  <a:pt x="416940" y="532764"/>
                </a:lnTo>
                <a:lnTo>
                  <a:pt x="416940" y="513714"/>
                </a:lnTo>
                <a:close/>
              </a:path>
              <a:path w="483870" h="1084579">
                <a:moveTo>
                  <a:pt x="397954" y="75691"/>
                </a:moveTo>
                <a:lnTo>
                  <a:pt x="378840" y="108457"/>
                </a:lnTo>
                <a:lnTo>
                  <a:pt x="378840" y="532764"/>
                </a:lnTo>
                <a:lnTo>
                  <a:pt x="397890" y="513714"/>
                </a:lnTo>
                <a:lnTo>
                  <a:pt x="416940" y="513714"/>
                </a:lnTo>
                <a:lnTo>
                  <a:pt x="416940" y="108240"/>
                </a:lnTo>
                <a:lnTo>
                  <a:pt x="397954" y="75691"/>
                </a:lnTo>
                <a:close/>
              </a:path>
              <a:path w="483870" h="1084579">
                <a:moveTo>
                  <a:pt x="397890" y="0"/>
                </a:moveTo>
                <a:lnTo>
                  <a:pt x="314833" y="142494"/>
                </a:lnTo>
                <a:lnTo>
                  <a:pt x="312368" y="149689"/>
                </a:lnTo>
                <a:lnTo>
                  <a:pt x="312832" y="157003"/>
                </a:lnTo>
                <a:lnTo>
                  <a:pt x="316011" y="163603"/>
                </a:lnTo>
                <a:lnTo>
                  <a:pt x="321690" y="168656"/>
                </a:lnTo>
                <a:lnTo>
                  <a:pt x="328812" y="171049"/>
                </a:lnTo>
                <a:lnTo>
                  <a:pt x="336089" y="170560"/>
                </a:lnTo>
                <a:lnTo>
                  <a:pt x="342675" y="167405"/>
                </a:lnTo>
                <a:lnTo>
                  <a:pt x="347725" y="161797"/>
                </a:lnTo>
                <a:lnTo>
                  <a:pt x="378840" y="108457"/>
                </a:lnTo>
                <a:lnTo>
                  <a:pt x="378840" y="37845"/>
                </a:lnTo>
                <a:lnTo>
                  <a:pt x="380353" y="30422"/>
                </a:lnTo>
                <a:lnTo>
                  <a:pt x="384460" y="24368"/>
                </a:lnTo>
                <a:lnTo>
                  <a:pt x="390521" y="20290"/>
                </a:lnTo>
                <a:lnTo>
                  <a:pt x="397890" y="18795"/>
                </a:lnTo>
                <a:lnTo>
                  <a:pt x="408863" y="18795"/>
                </a:lnTo>
                <a:lnTo>
                  <a:pt x="397890" y="0"/>
                </a:lnTo>
                <a:close/>
              </a:path>
              <a:path w="483870" h="1084579">
                <a:moveTo>
                  <a:pt x="408863" y="18795"/>
                </a:moveTo>
                <a:lnTo>
                  <a:pt x="397890" y="18795"/>
                </a:lnTo>
                <a:lnTo>
                  <a:pt x="405314" y="20290"/>
                </a:lnTo>
                <a:lnTo>
                  <a:pt x="411368" y="24368"/>
                </a:lnTo>
                <a:lnTo>
                  <a:pt x="415446" y="30422"/>
                </a:lnTo>
                <a:lnTo>
                  <a:pt x="416940" y="37845"/>
                </a:lnTo>
                <a:lnTo>
                  <a:pt x="416940" y="108240"/>
                </a:lnTo>
                <a:lnTo>
                  <a:pt x="448183" y="161797"/>
                </a:lnTo>
                <a:lnTo>
                  <a:pt x="453233" y="167405"/>
                </a:lnTo>
                <a:lnTo>
                  <a:pt x="459819" y="170560"/>
                </a:lnTo>
                <a:lnTo>
                  <a:pt x="467096" y="171049"/>
                </a:lnTo>
                <a:lnTo>
                  <a:pt x="474217" y="168656"/>
                </a:lnTo>
                <a:lnTo>
                  <a:pt x="479897" y="163603"/>
                </a:lnTo>
                <a:lnTo>
                  <a:pt x="483076" y="157003"/>
                </a:lnTo>
                <a:lnTo>
                  <a:pt x="483540" y="149689"/>
                </a:lnTo>
                <a:lnTo>
                  <a:pt x="481075" y="142494"/>
                </a:lnTo>
                <a:lnTo>
                  <a:pt x="408863" y="18795"/>
                </a:lnTo>
                <a:close/>
              </a:path>
              <a:path w="483870" h="1084579">
                <a:moveTo>
                  <a:pt x="397890" y="18795"/>
                </a:moveTo>
                <a:lnTo>
                  <a:pt x="390521" y="20290"/>
                </a:lnTo>
                <a:lnTo>
                  <a:pt x="384460" y="24368"/>
                </a:lnTo>
                <a:lnTo>
                  <a:pt x="380353" y="30422"/>
                </a:lnTo>
                <a:lnTo>
                  <a:pt x="378840" y="37845"/>
                </a:lnTo>
                <a:lnTo>
                  <a:pt x="378840" y="108457"/>
                </a:lnTo>
                <a:lnTo>
                  <a:pt x="397954" y="75691"/>
                </a:lnTo>
                <a:lnTo>
                  <a:pt x="381508" y="47497"/>
                </a:lnTo>
                <a:lnTo>
                  <a:pt x="416940" y="47497"/>
                </a:lnTo>
                <a:lnTo>
                  <a:pt x="416940" y="37845"/>
                </a:lnTo>
                <a:lnTo>
                  <a:pt x="415446" y="30422"/>
                </a:lnTo>
                <a:lnTo>
                  <a:pt x="411368" y="24368"/>
                </a:lnTo>
                <a:lnTo>
                  <a:pt x="405314" y="20290"/>
                </a:lnTo>
                <a:lnTo>
                  <a:pt x="397890" y="18795"/>
                </a:lnTo>
                <a:close/>
              </a:path>
              <a:path w="483870" h="1084579">
                <a:moveTo>
                  <a:pt x="416940" y="47497"/>
                </a:moveTo>
                <a:lnTo>
                  <a:pt x="414400" y="47497"/>
                </a:lnTo>
                <a:lnTo>
                  <a:pt x="397954" y="75691"/>
                </a:lnTo>
                <a:lnTo>
                  <a:pt x="416940" y="108240"/>
                </a:lnTo>
                <a:lnTo>
                  <a:pt x="416940" y="47497"/>
                </a:lnTo>
                <a:close/>
              </a:path>
              <a:path w="483870" h="1084579">
                <a:moveTo>
                  <a:pt x="414400" y="47497"/>
                </a:moveTo>
                <a:lnTo>
                  <a:pt x="381508" y="47497"/>
                </a:lnTo>
                <a:lnTo>
                  <a:pt x="397954" y="75691"/>
                </a:lnTo>
                <a:lnTo>
                  <a:pt x="414400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6561" y="4039361"/>
            <a:ext cx="909955" cy="419100"/>
          </a:xfrm>
          <a:custGeom>
            <a:avLst/>
            <a:gdLst/>
            <a:ahLst/>
            <a:cxnLst/>
            <a:rect l="l" t="t" r="r" b="b"/>
            <a:pathLst>
              <a:path w="909954" h="419100">
                <a:moveTo>
                  <a:pt x="0" y="419100"/>
                </a:moveTo>
                <a:lnTo>
                  <a:pt x="909827" y="419100"/>
                </a:lnTo>
                <a:lnTo>
                  <a:pt x="909827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6561" y="4039361"/>
            <a:ext cx="909955" cy="419100"/>
          </a:xfrm>
          <a:custGeom>
            <a:avLst/>
            <a:gdLst/>
            <a:ahLst/>
            <a:cxnLst/>
            <a:rect l="l" t="t" r="r" b="b"/>
            <a:pathLst>
              <a:path w="909954" h="419100">
                <a:moveTo>
                  <a:pt x="0" y="419100"/>
                </a:moveTo>
                <a:lnTo>
                  <a:pt x="909827" y="419100"/>
                </a:lnTo>
                <a:lnTo>
                  <a:pt x="909827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10480" y="4121911"/>
            <a:ext cx="6800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96561" y="3277361"/>
            <a:ext cx="838200" cy="419100"/>
          </a:xfrm>
          <a:custGeom>
            <a:avLst/>
            <a:gdLst/>
            <a:ahLst/>
            <a:cxnLst/>
            <a:rect l="l" t="t" r="r" b="b"/>
            <a:pathLst>
              <a:path w="838200" h="419100">
                <a:moveTo>
                  <a:pt x="0" y="419100"/>
                </a:moveTo>
                <a:lnTo>
                  <a:pt x="838200" y="419100"/>
                </a:lnTo>
                <a:lnTo>
                  <a:pt x="8382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6561" y="3277361"/>
            <a:ext cx="838200" cy="419100"/>
          </a:xfrm>
          <a:custGeom>
            <a:avLst/>
            <a:gdLst/>
            <a:ahLst/>
            <a:cxnLst/>
            <a:rect l="l" t="t" r="r" b="b"/>
            <a:pathLst>
              <a:path w="838200" h="419100">
                <a:moveTo>
                  <a:pt x="0" y="419100"/>
                </a:moveTo>
                <a:lnTo>
                  <a:pt x="838200" y="419100"/>
                </a:lnTo>
                <a:lnTo>
                  <a:pt x="8382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65726" y="3359911"/>
            <a:ext cx="4978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06240" y="3461003"/>
            <a:ext cx="922019" cy="826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8911" y="3696334"/>
            <a:ext cx="752475" cy="572135"/>
          </a:xfrm>
          <a:custGeom>
            <a:avLst/>
            <a:gdLst/>
            <a:ahLst/>
            <a:cxnLst/>
            <a:rect l="l" t="t" r="r" b="b"/>
            <a:pathLst>
              <a:path w="752475" h="572135">
                <a:moveTo>
                  <a:pt x="581361" y="152526"/>
                </a:moveTo>
                <a:lnTo>
                  <a:pt x="19050" y="152526"/>
                </a:lnTo>
                <a:lnTo>
                  <a:pt x="11626" y="154021"/>
                </a:lnTo>
                <a:lnTo>
                  <a:pt x="5572" y="158099"/>
                </a:lnTo>
                <a:lnTo>
                  <a:pt x="1494" y="164153"/>
                </a:lnTo>
                <a:lnTo>
                  <a:pt x="106" y="171049"/>
                </a:lnTo>
                <a:lnTo>
                  <a:pt x="0" y="552576"/>
                </a:lnTo>
                <a:lnTo>
                  <a:pt x="1494" y="560000"/>
                </a:lnTo>
                <a:lnTo>
                  <a:pt x="5572" y="566054"/>
                </a:lnTo>
                <a:lnTo>
                  <a:pt x="11626" y="570132"/>
                </a:lnTo>
                <a:lnTo>
                  <a:pt x="19050" y="571626"/>
                </a:lnTo>
                <a:lnTo>
                  <a:pt x="247650" y="571626"/>
                </a:lnTo>
                <a:lnTo>
                  <a:pt x="38100" y="552576"/>
                </a:lnTo>
                <a:lnTo>
                  <a:pt x="19050" y="533526"/>
                </a:lnTo>
                <a:lnTo>
                  <a:pt x="38100" y="533526"/>
                </a:lnTo>
                <a:lnTo>
                  <a:pt x="38100" y="190626"/>
                </a:lnTo>
                <a:lnTo>
                  <a:pt x="19050" y="190626"/>
                </a:lnTo>
                <a:lnTo>
                  <a:pt x="38100" y="171576"/>
                </a:lnTo>
                <a:lnTo>
                  <a:pt x="647700" y="171576"/>
                </a:lnTo>
                <a:lnTo>
                  <a:pt x="647700" y="171049"/>
                </a:lnTo>
                <a:lnTo>
                  <a:pt x="597618" y="171049"/>
                </a:lnTo>
                <a:lnTo>
                  <a:pt x="590423" y="168656"/>
                </a:lnTo>
                <a:lnTo>
                  <a:pt x="584815" y="163603"/>
                </a:lnTo>
                <a:lnTo>
                  <a:pt x="581660" y="157003"/>
                </a:lnTo>
                <a:lnTo>
                  <a:pt x="581361" y="152526"/>
                </a:lnTo>
                <a:close/>
              </a:path>
              <a:path w="752475" h="572135">
                <a:moveTo>
                  <a:pt x="38100" y="533526"/>
                </a:moveTo>
                <a:lnTo>
                  <a:pt x="19050" y="533526"/>
                </a:lnTo>
                <a:lnTo>
                  <a:pt x="38100" y="552576"/>
                </a:lnTo>
                <a:lnTo>
                  <a:pt x="38100" y="533526"/>
                </a:lnTo>
                <a:close/>
              </a:path>
              <a:path w="752475" h="572135">
                <a:moveTo>
                  <a:pt x="247650" y="533526"/>
                </a:moveTo>
                <a:lnTo>
                  <a:pt x="38100" y="533526"/>
                </a:lnTo>
                <a:lnTo>
                  <a:pt x="38100" y="552576"/>
                </a:lnTo>
                <a:lnTo>
                  <a:pt x="266700" y="552576"/>
                </a:lnTo>
                <a:lnTo>
                  <a:pt x="265205" y="545153"/>
                </a:lnTo>
                <a:lnTo>
                  <a:pt x="261127" y="539099"/>
                </a:lnTo>
                <a:lnTo>
                  <a:pt x="255073" y="535021"/>
                </a:lnTo>
                <a:lnTo>
                  <a:pt x="247650" y="533526"/>
                </a:lnTo>
                <a:close/>
              </a:path>
              <a:path w="752475" h="572135">
                <a:moveTo>
                  <a:pt x="38100" y="171576"/>
                </a:moveTo>
                <a:lnTo>
                  <a:pt x="19050" y="190626"/>
                </a:lnTo>
                <a:lnTo>
                  <a:pt x="38100" y="190626"/>
                </a:lnTo>
                <a:lnTo>
                  <a:pt x="38100" y="171576"/>
                </a:lnTo>
                <a:close/>
              </a:path>
              <a:path w="752475" h="572135">
                <a:moveTo>
                  <a:pt x="685800" y="152526"/>
                </a:moveTo>
                <a:lnTo>
                  <a:pt x="666750" y="152526"/>
                </a:lnTo>
                <a:lnTo>
                  <a:pt x="647700" y="171576"/>
                </a:lnTo>
                <a:lnTo>
                  <a:pt x="38100" y="171576"/>
                </a:lnTo>
                <a:lnTo>
                  <a:pt x="38100" y="190626"/>
                </a:lnTo>
                <a:lnTo>
                  <a:pt x="666750" y="190626"/>
                </a:lnTo>
                <a:lnTo>
                  <a:pt x="674173" y="189132"/>
                </a:lnTo>
                <a:lnTo>
                  <a:pt x="680227" y="185054"/>
                </a:lnTo>
                <a:lnTo>
                  <a:pt x="684305" y="179000"/>
                </a:lnTo>
                <a:lnTo>
                  <a:pt x="685800" y="171576"/>
                </a:lnTo>
                <a:lnTo>
                  <a:pt x="685800" y="152526"/>
                </a:lnTo>
                <a:close/>
              </a:path>
              <a:path w="752475" h="572135">
                <a:moveTo>
                  <a:pt x="666750" y="75800"/>
                </a:moveTo>
                <a:lnTo>
                  <a:pt x="647700" y="108457"/>
                </a:lnTo>
                <a:lnTo>
                  <a:pt x="647700" y="171576"/>
                </a:lnTo>
                <a:lnTo>
                  <a:pt x="666750" y="152526"/>
                </a:lnTo>
                <a:lnTo>
                  <a:pt x="685800" y="152526"/>
                </a:lnTo>
                <a:lnTo>
                  <a:pt x="685800" y="108457"/>
                </a:lnTo>
                <a:lnTo>
                  <a:pt x="666750" y="75800"/>
                </a:lnTo>
                <a:close/>
              </a:path>
              <a:path w="752475" h="572135">
                <a:moveTo>
                  <a:pt x="666750" y="0"/>
                </a:moveTo>
                <a:lnTo>
                  <a:pt x="583564" y="142494"/>
                </a:lnTo>
                <a:lnTo>
                  <a:pt x="581171" y="149689"/>
                </a:lnTo>
                <a:lnTo>
                  <a:pt x="581660" y="157003"/>
                </a:lnTo>
                <a:lnTo>
                  <a:pt x="584815" y="163603"/>
                </a:lnTo>
                <a:lnTo>
                  <a:pt x="590423" y="168656"/>
                </a:lnTo>
                <a:lnTo>
                  <a:pt x="597618" y="171049"/>
                </a:lnTo>
                <a:lnTo>
                  <a:pt x="604932" y="170560"/>
                </a:lnTo>
                <a:lnTo>
                  <a:pt x="611532" y="167405"/>
                </a:lnTo>
                <a:lnTo>
                  <a:pt x="616585" y="161797"/>
                </a:lnTo>
                <a:lnTo>
                  <a:pt x="647700" y="108457"/>
                </a:lnTo>
                <a:lnTo>
                  <a:pt x="647700" y="37845"/>
                </a:lnTo>
                <a:lnTo>
                  <a:pt x="649194" y="30422"/>
                </a:lnTo>
                <a:lnTo>
                  <a:pt x="653272" y="24368"/>
                </a:lnTo>
                <a:lnTo>
                  <a:pt x="659326" y="20290"/>
                </a:lnTo>
                <a:lnTo>
                  <a:pt x="666750" y="18795"/>
                </a:lnTo>
                <a:lnTo>
                  <a:pt x="677722" y="18795"/>
                </a:lnTo>
                <a:lnTo>
                  <a:pt x="666750" y="0"/>
                </a:lnTo>
                <a:close/>
              </a:path>
              <a:path w="752475" h="572135">
                <a:moveTo>
                  <a:pt x="647700" y="152526"/>
                </a:moveTo>
                <a:lnTo>
                  <a:pt x="621993" y="152526"/>
                </a:lnTo>
                <a:lnTo>
                  <a:pt x="616585" y="161797"/>
                </a:lnTo>
                <a:lnTo>
                  <a:pt x="611532" y="167405"/>
                </a:lnTo>
                <a:lnTo>
                  <a:pt x="604932" y="170560"/>
                </a:lnTo>
                <a:lnTo>
                  <a:pt x="597618" y="171049"/>
                </a:lnTo>
                <a:lnTo>
                  <a:pt x="647700" y="171049"/>
                </a:lnTo>
                <a:lnTo>
                  <a:pt x="647700" y="152526"/>
                </a:lnTo>
                <a:close/>
              </a:path>
              <a:path w="752475" h="572135">
                <a:moveTo>
                  <a:pt x="677722" y="18795"/>
                </a:moveTo>
                <a:lnTo>
                  <a:pt x="666750" y="18795"/>
                </a:lnTo>
                <a:lnTo>
                  <a:pt x="674173" y="20290"/>
                </a:lnTo>
                <a:lnTo>
                  <a:pt x="680227" y="24368"/>
                </a:lnTo>
                <a:lnTo>
                  <a:pt x="684305" y="30422"/>
                </a:lnTo>
                <a:lnTo>
                  <a:pt x="685800" y="37845"/>
                </a:lnTo>
                <a:lnTo>
                  <a:pt x="685800" y="108457"/>
                </a:lnTo>
                <a:lnTo>
                  <a:pt x="716914" y="161797"/>
                </a:lnTo>
                <a:lnTo>
                  <a:pt x="721967" y="167405"/>
                </a:lnTo>
                <a:lnTo>
                  <a:pt x="728567" y="170560"/>
                </a:lnTo>
                <a:lnTo>
                  <a:pt x="735881" y="171049"/>
                </a:lnTo>
                <a:lnTo>
                  <a:pt x="743076" y="168656"/>
                </a:lnTo>
                <a:lnTo>
                  <a:pt x="748684" y="163603"/>
                </a:lnTo>
                <a:lnTo>
                  <a:pt x="751839" y="157003"/>
                </a:lnTo>
                <a:lnTo>
                  <a:pt x="752328" y="149689"/>
                </a:lnTo>
                <a:lnTo>
                  <a:pt x="749935" y="142494"/>
                </a:lnTo>
                <a:lnTo>
                  <a:pt x="677722" y="18795"/>
                </a:lnTo>
                <a:close/>
              </a:path>
              <a:path w="752475" h="572135">
                <a:moveTo>
                  <a:pt x="666750" y="18795"/>
                </a:moveTo>
                <a:lnTo>
                  <a:pt x="659326" y="20290"/>
                </a:lnTo>
                <a:lnTo>
                  <a:pt x="653272" y="24368"/>
                </a:lnTo>
                <a:lnTo>
                  <a:pt x="649194" y="30422"/>
                </a:lnTo>
                <a:lnTo>
                  <a:pt x="647700" y="37845"/>
                </a:lnTo>
                <a:lnTo>
                  <a:pt x="647700" y="108457"/>
                </a:lnTo>
                <a:lnTo>
                  <a:pt x="666750" y="75800"/>
                </a:lnTo>
                <a:lnTo>
                  <a:pt x="650239" y="47497"/>
                </a:lnTo>
                <a:lnTo>
                  <a:pt x="685800" y="47497"/>
                </a:lnTo>
                <a:lnTo>
                  <a:pt x="685800" y="37845"/>
                </a:lnTo>
                <a:lnTo>
                  <a:pt x="684305" y="30422"/>
                </a:lnTo>
                <a:lnTo>
                  <a:pt x="680227" y="24368"/>
                </a:lnTo>
                <a:lnTo>
                  <a:pt x="674173" y="20290"/>
                </a:lnTo>
                <a:lnTo>
                  <a:pt x="666750" y="18795"/>
                </a:lnTo>
                <a:close/>
              </a:path>
              <a:path w="752475" h="572135">
                <a:moveTo>
                  <a:pt x="685800" y="47497"/>
                </a:moveTo>
                <a:lnTo>
                  <a:pt x="683260" y="47497"/>
                </a:lnTo>
                <a:lnTo>
                  <a:pt x="666750" y="75800"/>
                </a:lnTo>
                <a:lnTo>
                  <a:pt x="685800" y="108457"/>
                </a:lnTo>
                <a:lnTo>
                  <a:pt x="685800" y="47497"/>
                </a:lnTo>
                <a:close/>
              </a:path>
              <a:path w="752475" h="572135">
                <a:moveTo>
                  <a:pt x="683260" y="47497"/>
                </a:moveTo>
                <a:lnTo>
                  <a:pt x="650239" y="47497"/>
                </a:lnTo>
                <a:lnTo>
                  <a:pt x="666750" y="75800"/>
                </a:lnTo>
                <a:lnTo>
                  <a:pt x="683260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7120" y="2813304"/>
            <a:ext cx="931163" cy="7117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4139" y="3048635"/>
            <a:ext cx="762000" cy="457834"/>
          </a:xfrm>
          <a:custGeom>
            <a:avLst/>
            <a:gdLst/>
            <a:ahLst/>
            <a:cxnLst/>
            <a:rect l="l" t="t" r="r" b="b"/>
            <a:pathLst>
              <a:path w="762000" h="457835">
                <a:moveTo>
                  <a:pt x="85578" y="75800"/>
                </a:moveTo>
                <a:lnTo>
                  <a:pt x="66528" y="108458"/>
                </a:lnTo>
                <a:lnTo>
                  <a:pt x="66528" y="438276"/>
                </a:lnTo>
                <a:lnTo>
                  <a:pt x="68022" y="445700"/>
                </a:lnTo>
                <a:lnTo>
                  <a:pt x="72100" y="451754"/>
                </a:lnTo>
                <a:lnTo>
                  <a:pt x="78154" y="455832"/>
                </a:lnTo>
                <a:lnTo>
                  <a:pt x="85578" y="457326"/>
                </a:lnTo>
                <a:lnTo>
                  <a:pt x="742803" y="457326"/>
                </a:lnTo>
                <a:lnTo>
                  <a:pt x="750226" y="455832"/>
                </a:lnTo>
                <a:lnTo>
                  <a:pt x="756281" y="451754"/>
                </a:lnTo>
                <a:lnTo>
                  <a:pt x="760358" y="445700"/>
                </a:lnTo>
                <a:lnTo>
                  <a:pt x="761853" y="438276"/>
                </a:lnTo>
                <a:lnTo>
                  <a:pt x="104628" y="438276"/>
                </a:lnTo>
                <a:lnTo>
                  <a:pt x="85578" y="419226"/>
                </a:lnTo>
                <a:lnTo>
                  <a:pt x="104628" y="4192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762000" h="457835">
                <a:moveTo>
                  <a:pt x="104628" y="419226"/>
                </a:moveTo>
                <a:lnTo>
                  <a:pt x="85578" y="419226"/>
                </a:lnTo>
                <a:lnTo>
                  <a:pt x="104628" y="438276"/>
                </a:lnTo>
                <a:lnTo>
                  <a:pt x="104628" y="419226"/>
                </a:lnTo>
                <a:close/>
              </a:path>
              <a:path w="762000" h="457835">
                <a:moveTo>
                  <a:pt x="742803" y="419226"/>
                </a:moveTo>
                <a:lnTo>
                  <a:pt x="104628" y="419226"/>
                </a:lnTo>
                <a:lnTo>
                  <a:pt x="104628" y="438276"/>
                </a:lnTo>
                <a:lnTo>
                  <a:pt x="761853" y="438276"/>
                </a:lnTo>
                <a:lnTo>
                  <a:pt x="760358" y="430853"/>
                </a:lnTo>
                <a:lnTo>
                  <a:pt x="756281" y="424799"/>
                </a:lnTo>
                <a:lnTo>
                  <a:pt x="750226" y="420721"/>
                </a:lnTo>
                <a:lnTo>
                  <a:pt x="742803" y="419226"/>
                </a:lnTo>
                <a:close/>
              </a:path>
              <a:path w="762000" h="4578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5"/>
                </a:lnTo>
                <a:lnTo>
                  <a:pt x="68022" y="30422"/>
                </a:lnTo>
                <a:lnTo>
                  <a:pt x="72100" y="24368"/>
                </a:lnTo>
                <a:lnTo>
                  <a:pt x="78154" y="20290"/>
                </a:lnTo>
                <a:lnTo>
                  <a:pt x="85578" y="18795"/>
                </a:lnTo>
                <a:lnTo>
                  <a:pt x="96550" y="18795"/>
                </a:lnTo>
                <a:lnTo>
                  <a:pt x="85578" y="0"/>
                </a:lnTo>
                <a:close/>
              </a:path>
              <a:path w="762000" h="457835">
                <a:moveTo>
                  <a:pt x="96550" y="18795"/>
                </a:moveTo>
                <a:lnTo>
                  <a:pt x="85578" y="18795"/>
                </a:lnTo>
                <a:lnTo>
                  <a:pt x="93001" y="20290"/>
                </a:lnTo>
                <a:lnTo>
                  <a:pt x="99056" y="24368"/>
                </a:lnTo>
                <a:lnTo>
                  <a:pt x="103133" y="30422"/>
                </a:lnTo>
                <a:lnTo>
                  <a:pt x="104628" y="37845"/>
                </a:lnTo>
                <a:lnTo>
                  <a:pt x="104628" y="108457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3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96550" y="18795"/>
                </a:lnTo>
                <a:close/>
              </a:path>
              <a:path w="762000" h="457835">
                <a:moveTo>
                  <a:pt x="85578" y="18795"/>
                </a:moveTo>
                <a:lnTo>
                  <a:pt x="78154" y="20290"/>
                </a:lnTo>
                <a:lnTo>
                  <a:pt x="72100" y="24368"/>
                </a:lnTo>
                <a:lnTo>
                  <a:pt x="68022" y="30422"/>
                </a:lnTo>
                <a:lnTo>
                  <a:pt x="66528" y="37845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5"/>
                </a:lnTo>
                <a:lnTo>
                  <a:pt x="103133" y="30422"/>
                </a:lnTo>
                <a:lnTo>
                  <a:pt x="99056" y="24368"/>
                </a:lnTo>
                <a:lnTo>
                  <a:pt x="93001" y="20290"/>
                </a:lnTo>
                <a:lnTo>
                  <a:pt x="85578" y="18795"/>
                </a:lnTo>
                <a:close/>
              </a:path>
              <a:path w="762000" h="4578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8"/>
                </a:lnTo>
                <a:close/>
              </a:path>
              <a:path w="762000" h="4578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94553" y="243916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8"/>
                </a:moveTo>
                <a:lnTo>
                  <a:pt x="736092" y="121158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2"/>
                </a:lnTo>
                <a:lnTo>
                  <a:pt x="736092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5155" y="5498591"/>
            <a:ext cx="1313688" cy="4754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03547" y="5487923"/>
            <a:ext cx="1135379" cy="565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62400" y="5522976"/>
            <a:ext cx="1219200" cy="381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2400" y="5522976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71950" y="5571438"/>
            <a:ext cx="8013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69764" y="5524500"/>
            <a:ext cx="1341119" cy="4251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2234" y="5628664"/>
            <a:ext cx="1086485" cy="171450"/>
          </a:xfrm>
          <a:custGeom>
            <a:avLst/>
            <a:gdLst/>
            <a:ahLst/>
            <a:cxnLst/>
            <a:rect l="l" t="t" r="r" b="b"/>
            <a:pathLst>
              <a:path w="1086485" h="171450">
                <a:moveTo>
                  <a:pt x="149689" y="0"/>
                </a:moveTo>
                <a:lnTo>
                  <a:pt x="142493" y="2439"/>
                </a:lnTo>
                <a:lnTo>
                  <a:pt x="0" y="85573"/>
                </a:lnTo>
                <a:lnTo>
                  <a:pt x="142493" y="168707"/>
                </a:lnTo>
                <a:lnTo>
                  <a:pt x="149689" y="171147"/>
                </a:lnTo>
                <a:lnTo>
                  <a:pt x="157003" y="170670"/>
                </a:lnTo>
                <a:lnTo>
                  <a:pt x="163603" y="167497"/>
                </a:lnTo>
                <a:lnTo>
                  <a:pt x="168655" y="161849"/>
                </a:lnTo>
                <a:lnTo>
                  <a:pt x="171049" y="154688"/>
                </a:lnTo>
                <a:lnTo>
                  <a:pt x="170561" y="147400"/>
                </a:lnTo>
                <a:lnTo>
                  <a:pt x="167405" y="140822"/>
                </a:lnTo>
                <a:lnTo>
                  <a:pt x="161798" y="135789"/>
                </a:lnTo>
                <a:lnTo>
                  <a:pt x="108370" y="104623"/>
                </a:lnTo>
                <a:lnTo>
                  <a:pt x="37845" y="104623"/>
                </a:lnTo>
                <a:lnTo>
                  <a:pt x="30422" y="103125"/>
                </a:lnTo>
                <a:lnTo>
                  <a:pt x="24368" y="99042"/>
                </a:lnTo>
                <a:lnTo>
                  <a:pt x="20290" y="92986"/>
                </a:lnTo>
                <a:lnTo>
                  <a:pt x="18795" y="85573"/>
                </a:lnTo>
                <a:lnTo>
                  <a:pt x="20290" y="78155"/>
                </a:lnTo>
                <a:lnTo>
                  <a:pt x="24368" y="72100"/>
                </a:lnTo>
                <a:lnTo>
                  <a:pt x="30422" y="68019"/>
                </a:lnTo>
                <a:lnTo>
                  <a:pt x="37845" y="66523"/>
                </a:lnTo>
                <a:lnTo>
                  <a:pt x="108370" y="66523"/>
                </a:lnTo>
                <a:lnTo>
                  <a:pt x="161798" y="35357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59"/>
                </a:lnTo>
                <a:lnTo>
                  <a:pt x="168655" y="9297"/>
                </a:lnTo>
                <a:lnTo>
                  <a:pt x="163603" y="3650"/>
                </a:lnTo>
                <a:lnTo>
                  <a:pt x="157003" y="477"/>
                </a:lnTo>
                <a:lnTo>
                  <a:pt x="149689" y="0"/>
                </a:lnTo>
                <a:close/>
              </a:path>
              <a:path w="1086485" h="171450">
                <a:moveTo>
                  <a:pt x="108370" y="66523"/>
                </a:moveTo>
                <a:lnTo>
                  <a:pt x="37845" y="66523"/>
                </a:lnTo>
                <a:lnTo>
                  <a:pt x="30422" y="68019"/>
                </a:lnTo>
                <a:lnTo>
                  <a:pt x="24368" y="72100"/>
                </a:lnTo>
                <a:lnTo>
                  <a:pt x="20290" y="78155"/>
                </a:lnTo>
                <a:lnTo>
                  <a:pt x="18795" y="85573"/>
                </a:lnTo>
                <a:lnTo>
                  <a:pt x="20290" y="92986"/>
                </a:lnTo>
                <a:lnTo>
                  <a:pt x="24368" y="99042"/>
                </a:lnTo>
                <a:lnTo>
                  <a:pt x="30422" y="103125"/>
                </a:lnTo>
                <a:lnTo>
                  <a:pt x="37845" y="104623"/>
                </a:lnTo>
                <a:lnTo>
                  <a:pt x="108370" y="104623"/>
                </a:lnTo>
                <a:lnTo>
                  <a:pt x="103929" y="102032"/>
                </a:lnTo>
                <a:lnTo>
                  <a:pt x="47498" y="102032"/>
                </a:lnTo>
                <a:lnTo>
                  <a:pt x="47498" y="69114"/>
                </a:lnTo>
                <a:lnTo>
                  <a:pt x="103929" y="69114"/>
                </a:lnTo>
                <a:lnTo>
                  <a:pt x="108370" y="66523"/>
                </a:lnTo>
                <a:close/>
              </a:path>
              <a:path w="1086485" h="171450">
                <a:moveTo>
                  <a:pt x="1066927" y="66523"/>
                </a:moveTo>
                <a:lnTo>
                  <a:pt x="108370" y="66523"/>
                </a:lnTo>
                <a:lnTo>
                  <a:pt x="75713" y="85573"/>
                </a:lnTo>
                <a:lnTo>
                  <a:pt x="108370" y="104623"/>
                </a:lnTo>
                <a:lnTo>
                  <a:pt x="1066927" y="104623"/>
                </a:lnTo>
                <a:lnTo>
                  <a:pt x="1074350" y="103125"/>
                </a:lnTo>
                <a:lnTo>
                  <a:pt x="1080404" y="99042"/>
                </a:lnTo>
                <a:lnTo>
                  <a:pt x="1084482" y="92986"/>
                </a:lnTo>
                <a:lnTo>
                  <a:pt x="1085977" y="85573"/>
                </a:lnTo>
                <a:lnTo>
                  <a:pt x="1084482" y="78155"/>
                </a:lnTo>
                <a:lnTo>
                  <a:pt x="1080404" y="72100"/>
                </a:lnTo>
                <a:lnTo>
                  <a:pt x="1074350" y="68019"/>
                </a:lnTo>
                <a:lnTo>
                  <a:pt x="1066927" y="66523"/>
                </a:lnTo>
                <a:close/>
              </a:path>
              <a:path w="1086485" h="171450">
                <a:moveTo>
                  <a:pt x="47498" y="69114"/>
                </a:moveTo>
                <a:lnTo>
                  <a:pt x="47498" y="102032"/>
                </a:lnTo>
                <a:lnTo>
                  <a:pt x="75713" y="85573"/>
                </a:lnTo>
                <a:lnTo>
                  <a:pt x="47498" y="69114"/>
                </a:lnTo>
                <a:close/>
              </a:path>
              <a:path w="1086485" h="171450">
                <a:moveTo>
                  <a:pt x="75713" y="85573"/>
                </a:moveTo>
                <a:lnTo>
                  <a:pt x="47498" y="102032"/>
                </a:lnTo>
                <a:lnTo>
                  <a:pt x="103929" y="102032"/>
                </a:lnTo>
                <a:lnTo>
                  <a:pt x="75713" y="85573"/>
                </a:lnTo>
                <a:close/>
              </a:path>
              <a:path w="1086485" h="171450">
                <a:moveTo>
                  <a:pt x="103929" y="69114"/>
                </a:moveTo>
                <a:lnTo>
                  <a:pt x="47498" y="69114"/>
                </a:lnTo>
                <a:lnTo>
                  <a:pt x="75713" y="85573"/>
                </a:lnTo>
                <a:lnTo>
                  <a:pt x="103929" y="69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459718" y="6478182"/>
            <a:ext cx="302260" cy="136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baseline="3472" dirty="0">
                <a:latin typeface="Arial"/>
                <a:cs typeface="Arial"/>
              </a:rPr>
              <a:t>|  </a:t>
            </a:r>
            <a:r>
              <a:rPr sz="1200" spc="322" baseline="3472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Device</a:t>
            </a:r>
            <a:r>
              <a:rPr spc="-100" dirty="0"/>
              <a:t> </a:t>
            </a:r>
            <a:r>
              <a:rPr dirty="0"/>
              <a:t>interrupts</a:t>
            </a:r>
          </a:p>
        </p:txBody>
      </p:sp>
      <p:sp>
        <p:nvSpPr>
          <p:cNvPr id="3" name="object 3"/>
          <p:cNvSpPr/>
          <p:nvPr/>
        </p:nvSpPr>
        <p:spPr>
          <a:xfrm>
            <a:off x="2924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3407" y="4003547"/>
            <a:ext cx="105765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886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0794" y="4086732"/>
            <a:ext cx="65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3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8619" y="4003547"/>
            <a:ext cx="9936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0800" y="3886200"/>
            <a:ext cx="2514600" cy="685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R="78740" algn="r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4555" y="3099816"/>
            <a:ext cx="2609088" cy="780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3407" y="3241548"/>
            <a:ext cx="1171956" cy="565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1800" y="3124200"/>
            <a:ext cx="25146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124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3555" y="3099816"/>
            <a:ext cx="2609088" cy="780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0311" y="3241548"/>
            <a:ext cx="1171955" cy="565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3124200"/>
            <a:ext cx="25146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00800" y="3124200"/>
            <a:ext cx="2514600" cy="685800"/>
          </a:xfrm>
          <a:prstGeom prst="rect">
            <a:avLst/>
          </a:prstGeom>
          <a:ln w="9144">
            <a:solidFill>
              <a:srgbClr val="910069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1605915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24555" y="2337816"/>
            <a:ext cx="1828799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2362200"/>
            <a:ext cx="1734312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71800" y="2362200"/>
            <a:ext cx="1734820" cy="685800"/>
          </a:xfrm>
          <a:prstGeom prst="rect">
            <a:avLst/>
          </a:prstGeom>
          <a:ln w="9144">
            <a:solidFill>
              <a:srgbClr val="6C6C60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7355" y="3096767"/>
            <a:ext cx="2075688" cy="1039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3472" y="3064764"/>
            <a:ext cx="1807464" cy="839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4600" y="3121151"/>
            <a:ext cx="1981200" cy="9446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4600" y="3121151"/>
            <a:ext cx="1981200" cy="944880"/>
          </a:xfrm>
          <a:custGeom>
            <a:avLst/>
            <a:gdLst/>
            <a:ahLst/>
            <a:cxnLst/>
            <a:rect l="l" t="t" r="r" b="b"/>
            <a:pathLst>
              <a:path w="1981200" h="944879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1155700" y="0"/>
                </a:lnTo>
                <a:lnTo>
                  <a:pt x="1651000" y="0"/>
                </a:lnTo>
                <a:lnTo>
                  <a:pt x="1879091" y="0"/>
                </a:lnTo>
                <a:lnTo>
                  <a:pt x="1918835" y="8024"/>
                </a:lnTo>
                <a:lnTo>
                  <a:pt x="1951291" y="29908"/>
                </a:lnTo>
                <a:lnTo>
                  <a:pt x="1973175" y="62364"/>
                </a:lnTo>
                <a:lnTo>
                  <a:pt x="1981200" y="102108"/>
                </a:lnTo>
                <a:lnTo>
                  <a:pt x="1981200" y="357377"/>
                </a:lnTo>
                <a:lnTo>
                  <a:pt x="1981200" y="510540"/>
                </a:lnTo>
                <a:lnTo>
                  <a:pt x="1973175" y="550283"/>
                </a:lnTo>
                <a:lnTo>
                  <a:pt x="1951291" y="582739"/>
                </a:lnTo>
                <a:lnTo>
                  <a:pt x="1918835" y="604623"/>
                </a:lnTo>
                <a:lnTo>
                  <a:pt x="1879091" y="612648"/>
                </a:lnTo>
                <a:lnTo>
                  <a:pt x="1651000" y="612648"/>
                </a:lnTo>
                <a:lnTo>
                  <a:pt x="1912365" y="944626"/>
                </a:lnTo>
                <a:lnTo>
                  <a:pt x="1155700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40"/>
                </a:lnTo>
                <a:lnTo>
                  <a:pt x="0" y="357377"/>
                </a:lnTo>
                <a:lnTo>
                  <a:pt x="0" y="102108"/>
                </a:lnTo>
                <a:close/>
              </a:path>
            </a:pathLst>
          </a:custGeom>
          <a:ln w="9144">
            <a:solidFill>
              <a:srgbClr val="945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00604" y="3147695"/>
            <a:ext cx="14097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masks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7011" y="3422015"/>
            <a:ext cx="9766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interrupts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8400" y="4951476"/>
            <a:ext cx="1524000" cy="1524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3900" y="4245864"/>
            <a:ext cx="658368" cy="13395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3711" y="4458334"/>
            <a:ext cx="488950" cy="1084580"/>
          </a:xfrm>
          <a:custGeom>
            <a:avLst/>
            <a:gdLst/>
            <a:ahLst/>
            <a:cxnLst/>
            <a:rect l="l" t="t" r="r" b="b"/>
            <a:pathLst>
              <a:path w="488950" h="1084579">
                <a:moveTo>
                  <a:pt x="383921" y="513714"/>
                </a:moveTo>
                <a:lnTo>
                  <a:pt x="19050" y="513714"/>
                </a:lnTo>
                <a:lnTo>
                  <a:pt x="11626" y="515209"/>
                </a:lnTo>
                <a:lnTo>
                  <a:pt x="5572" y="519287"/>
                </a:lnTo>
                <a:lnTo>
                  <a:pt x="1494" y="525341"/>
                </a:lnTo>
                <a:lnTo>
                  <a:pt x="0" y="532764"/>
                </a:lnTo>
                <a:lnTo>
                  <a:pt x="0" y="1065402"/>
                </a:lnTo>
                <a:lnTo>
                  <a:pt x="1494" y="1072826"/>
                </a:lnTo>
                <a:lnTo>
                  <a:pt x="5572" y="1078880"/>
                </a:lnTo>
                <a:lnTo>
                  <a:pt x="11626" y="1082958"/>
                </a:lnTo>
                <a:lnTo>
                  <a:pt x="19050" y="1084452"/>
                </a:lnTo>
                <a:lnTo>
                  <a:pt x="26473" y="1082958"/>
                </a:lnTo>
                <a:lnTo>
                  <a:pt x="38100" y="551814"/>
                </a:lnTo>
                <a:lnTo>
                  <a:pt x="19050" y="551814"/>
                </a:lnTo>
                <a:lnTo>
                  <a:pt x="38100" y="532764"/>
                </a:lnTo>
                <a:lnTo>
                  <a:pt x="383921" y="532764"/>
                </a:lnTo>
                <a:lnTo>
                  <a:pt x="383921" y="513714"/>
                </a:lnTo>
                <a:close/>
              </a:path>
              <a:path w="488950" h="1084579">
                <a:moveTo>
                  <a:pt x="38100" y="532764"/>
                </a:moveTo>
                <a:lnTo>
                  <a:pt x="19050" y="551814"/>
                </a:lnTo>
                <a:lnTo>
                  <a:pt x="38100" y="551814"/>
                </a:lnTo>
                <a:lnTo>
                  <a:pt x="38100" y="532764"/>
                </a:lnTo>
                <a:close/>
              </a:path>
              <a:path w="488950" h="1084579">
                <a:moveTo>
                  <a:pt x="422021" y="513714"/>
                </a:moveTo>
                <a:lnTo>
                  <a:pt x="402971" y="513714"/>
                </a:lnTo>
                <a:lnTo>
                  <a:pt x="383921" y="532764"/>
                </a:lnTo>
                <a:lnTo>
                  <a:pt x="38100" y="532764"/>
                </a:lnTo>
                <a:lnTo>
                  <a:pt x="38100" y="551814"/>
                </a:lnTo>
                <a:lnTo>
                  <a:pt x="402971" y="551814"/>
                </a:lnTo>
                <a:lnTo>
                  <a:pt x="410394" y="550320"/>
                </a:lnTo>
                <a:lnTo>
                  <a:pt x="416448" y="546242"/>
                </a:lnTo>
                <a:lnTo>
                  <a:pt x="420526" y="540188"/>
                </a:lnTo>
                <a:lnTo>
                  <a:pt x="422021" y="532764"/>
                </a:lnTo>
                <a:lnTo>
                  <a:pt x="422021" y="513714"/>
                </a:lnTo>
                <a:close/>
              </a:path>
              <a:path w="488950" h="1084579">
                <a:moveTo>
                  <a:pt x="403034" y="75691"/>
                </a:moveTo>
                <a:lnTo>
                  <a:pt x="384047" y="108240"/>
                </a:lnTo>
                <a:lnTo>
                  <a:pt x="383921" y="532764"/>
                </a:lnTo>
                <a:lnTo>
                  <a:pt x="402971" y="513714"/>
                </a:lnTo>
                <a:lnTo>
                  <a:pt x="422021" y="513714"/>
                </a:lnTo>
                <a:lnTo>
                  <a:pt x="422021" y="108240"/>
                </a:lnTo>
                <a:lnTo>
                  <a:pt x="403034" y="75691"/>
                </a:lnTo>
                <a:close/>
              </a:path>
              <a:path w="488950" h="1084579">
                <a:moveTo>
                  <a:pt x="402971" y="0"/>
                </a:moveTo>
                <a:lnTo>
                  <a:pt x="319913" y="142494"/>
                </a:lnTo>
                <a:lnTo>
                  <a:pt x="317446" y="149689"/>
                </a:lnTo>
                <a:lnTo>
                  <a:pt x="317896" y="157003"/>
                </a:lnTo>
                <a:lnTo>
                  <a:pt x="321038" y="163603"/>
                </a:lnTo>
                <a:lnTo>
                  <a:pt x="326643" y="168656"/>
                </a:lnTo>
                <a:lnTo>
                  <a:pt x="333839" y="171049"/>
                </a:lnTo>
                <a:lnTo>
                  <a:pt x="341153" y="170560"/>
                </a:lnTo>
                <a:lnTo>
                  <a:pt x="347753" y="167405"/>
                </a:lnTo>
                <a:lnTo>
                  <a:pt x="352805" y="161797"/>
                </a:lnTo>
                <a:lnTo>
                  <a:pt x="383921" y="108457"/>
                </a:lnTo>
                <a:lnTo>
                  <a:pt x="383921" y="37845"/>
                </a:lnTo>
                <a:lnTo>
                  <a:pt x="385415" y="30422"/>
                </a:lnTo>
                <a:lnTo>
                  <a:pt x="389493" y="24368"/>
                </a:lnTo>
                <a:lnTo>
                  <a:pt x="395547" y="20290"/>
                </a:lnTo>
                <a:lnTo>
                  <a:pt x="402971" y="18795"/>
                </a:lnTo>
                <a:lnTo>
                  <a:pt x="413943" y="18795"/>
                </a:lnTo>
                <a:lnTo>
                  <a:pt x="402971" y="0"/>
                </a:lnTo>
                <a:close/>
              </a:path>
              <a:path w="488950" h="1084579">
                <a:moveTo>
                  <a:pt x="413943" y="18795"/>
                </a:moveTo>
                <a:lnTo>
                  <a:pt x="402971" y="18795"/>
                </a:lnTo>
                <a:lnTo>
                  <a:pt x="410394" y="20290"/>
                </a:lnTo>
                <a:lnTo>
                  <a:pt x="416448" y="24368"/>
                </a:lnTo>
                <a:lnTo>
                  <a:pt x="420526" y="30422"/>
                </a:lnTo>
                <a:lnTo>
                  <a:pt x="422021" y="37845"/>
                </a:lnTo>
                <a:lnTo>
                  <a:pt x="422147" y="108457"/>
                </a:lnTo>
                <a:lnTo>
                  <a:pt x="453263" y="161797"/>
                </a:lnTo>
                <a:lnTo>
                  <a:pt x="458241" y="167405"/>
                </a:lnTo>
                <a:lnTo>
                  <a:pt x="464804" y="170560"/>
                </a:lnTo>
                <a:lnTo>
                  <a:pt x="472104" y="171049"/>
                </a:lnTo>
                <a:lnTo>
                  <a:pt x="479298" y="168656"/>
                </a:lnTo>
                <a:lnTo>
                  <a:pt x="484905" y="163603"/>
                </a:lnTo>
                <a:lnTo>
                  <a:pt x="488061" y="157003"/>
                </a:lnTo>
                <a:lnTo>
                  <a:pt x="488549" y="149689"/>
                </a:lnTo>
                <a:lnTo>
                  <a:pt x="486155" y="142494"/>
                </a:lnTo>
                <a:lnTo>
                  <a:pt x="413943" y="18795"/>
                </a:lnTo>
                <a:close/>
              </a:path>
              <a:path w="488950" h="1084579">
                <a:moveTo>
                  <a:pt x="402971" y="18795"/>
                </a:moveTo>
                <a:lnTo>
                  <a:pt x="395547" y="20290"/>
                </a:lnTo>
                <a:lnTo>
                  <a:pt x="389493" y="24368"/>
                </a:lnTo>
                <a:lnTo>
                  <a:pt x="385415" y="30422"/>
                </a:lnTo>
                <a:lnTo>
                  <a:pt x="383921" y="37845"/>
                </a:lnTo>
                <a:lnTo>
                  <a:pt x="383921" y="108457"/>
                </a:lnTo>
                <a:lnTo>
                  <a:pt x="403034" y="75691"/>
                </a:lnTo>
                <a:lnTo>
                  <a:pt x="386588" y="47497"/>
                </a:lnTo>
                <a:lnTo>
                  <a:pt x="422021" y="47497"/>
                </a:lnTo>
                <a:lnTo>
                  <a:pt x="422021" y="37845"/>
                </a:lnTo>
                <a:lnTo>
                  <a:pt x="420526" y="30422"/>
                </a:lnTo>
                <a:lnTo>
                  <a:pt x="416448" y="24368"/>
                </a:lnTo>
                <a:lnTo>
                  <a:pt x="410394" y="20290"/>
                </a:lnTo>
                <a:lnTo>
                  <a:pt x="402971" y="18795"/>
                </a:lnTo>
                <a:close/>
              </a:path>
              <a:path w="488950" h="1084579">
                <a:moveTo>
                  <a:pt x="422021" y="47497"/>
                </a:moveTo>
                <a:lnTo>
                  <a:pt x="419480" y="47497"/>
                </a:lnTo>
                <a:lnTo>
                  <a:pt x="403034" y="75691"/>
                </a:lnTo>
                <a:lnTo>
                  <a:pt x="422021" y="108240"/>
                </a:lnTo>
                <a:lnTo>
                  <a:pt x="422021" y="47497"/>
                </a:lnTo>
                <a:close/>
              </a:path>
              <a:path w="488950" h="1084579">
                <a:moveTo>
                  <a:pt x="419480" y="47497"/>
                </a:moveTo>
                <a:lnTo>
                  <a:pt x="386588" y="47497"/>
                </a:lnTo>
                <a:lnTo>
                  <a:pt x="403034" y="75691"/>
                </a:lnTo>
                <a:lnTo>
                  <a:pt x="419480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94553" y="243916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8"/>
                </a:moveTo>
                <a:lnTo>
                  <a:pt x="736092" y="121158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2"/>
                </a:lnTo>
                <a:lnTo>
                  <a:pt x="736092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15155" y="5498591"/>
            <a:ext cx="1313688" cy="4754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03547" y="5487923"/>
            <a:ext cx="1135379" cy="5654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0" y="5522976"/>
            <a:ext cx="1219200" cy="38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62400" y="5522976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71950" y="5571438"/>
            <a:ext cx="8013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69764" y="5524500"/>
            <a:ext cx="1341119" cy="4251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82234" y="5628664"/>
            <a:ext cx="1086485" cy="171450"/>
          </a:xfrm>
          <a:custGeom>
            <a:avLst/>
            <a:gdLst/>
            <a:ahLst/>
            <a:cxnLst/>
            <a:rect l="l" t="t" r="r" b="b"/>
            <a:pathLst>
              <a:path w="1086485" h="171450">
                <a:moveTo>
                  <a:pt x="149689" y="0"/>
                </a:moveTo>
                <a:lnTo>
                  <a:pt x="142493" y="2439"/>
                </a:lnTo>
                <a:lnTo>
                  <a:pt x="0" y="85573"/>
                </a:lnTo>
                <a:lnTo>
                  <a:pt x="142493" y="168707"/>
                </a:lnTo>
                <a:lnTo>
                  <a:pt x="149689" y="171147"/>
                </a:lnTo>
                <a:lnTo>
                  <a:pt x="157003" y="170670"/>
                </a:lnTo>
                <a:lnTo>
                  <a:pt x="163603" y="167497"/>
                </a:lnTo>
                <a:lnTo>
                  <a:pt x="168655" y="161849"/>
                </a:lnTo>
                <a:lnTo>
                  <a:pt x="171049" y="154688"/>
                </a:lnTo>
                <a:lnTo>
                  <a:pt x="170561" y="147400"/>
                </a:lnTo>
                <a:lnTo>
                  <a:pt x="167405" y="140822"/>
                </a:lnTo>
                <a:lnTo>
                  <a:pt x="161798" y="135789"/>
                </a:lnTo>
                <a:lnTo>
                  <a:pt x="108370" y="104623"/>
                </a:lnTo>
                <a:lnTo>
                  <a:pt x="37845" y="104623"/>
                </a:lnTo>
                <a:lnTo>
                  <a:pt x="30422" y="103125"/>
                </a:lnTo>
                <a:lnTo>
                  <a:pt x="24368" y="99042"/>
                </a:lnTo>
                <a:lnTo>
                  <a:pt x="20290" y="92986"/>
                </a:lnTo>
                <a:lnTo>
                  <a:pt x="18795" y="85573"/>
                </a:lnTo>
                <a:lnTo>
                  <a:pt x="20290" y="78155"/>
                </a:lnTo>
                <a:lnTo>
                  <a:pt x="24368" y="72100"/>
                </a:lnTo>
                <a:lnTo>
                  <a:pt x="30422" y="68019"/>
                </a:lnTo>
                <a:lnTo>
                  <a:pt x="37845" y="66523"/>
                </a:lnTo>
                <a:lnTo>
                  <a:pt x="108370" y="66523"/>
                </a:lnTo>
                <a:lnTo>
                  <a:pt x="161798" y="35357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59"/>
                </a:lnTo>
                <a:lnTo>
                  <a:pt x="168655" y="9297"/>
                </a:lnTo>
                <a:lnTo>
                  <a:pt x="163603" y="3650"/>
                </a:lnTo>
                <a:lnTo>
                  <a:pt x="157003" y="477"/>
                </a:lnTo>
                <a:lnTo>
                  <a:pt x="149689" y="0"/>
                </a:lnTo>
                <a:close/>
              </a:path>
              <a:path w="1086485" h="171450">
                <a:moveTo>
                  <a:pt x="108370" y="66523"/>
                </a:moveTo>
                <a:lnTo>
                  <a:pt x="37845" y="66523"/>
                </a:lnTo>
                <a:lnTo>
                  <a:pt x="30422" y="68019"/>
                </a:lnTo>
                <a:lnTo>
                  <a:pt x="24368" y="72100"/>
                </a:lnTo>
                <a:lnTo>
                  <a:pt x="20290" y="78155"/>
                </a:lnTo>
                <a:lnTo>
                  <a:pt x="18795" y="85573"/>
                </a:lnTo>
                <a:lnTo>
                  <a:pt x="20290" y="92986"/>
                </a:lnTo>
                <a:lnTo>
                  <a:pt x="24368" y="99042"/>
                </a:lnTo>
                <a:lnTo>
                  <a:pt x="30422" y="103125"/>
                </a:lnTo>
                <a:lnTo>
                  <a:pt x="37845" y="104623"/>
                </a:lnTo>
                <a:lnTo>
                  <a:pt x="108370" y="104623"/>
                </a:lnTo>
                <a:lnTo>
                  <a:pt x="103929" y="102032"/>
                </a:lnTo>
                <a:lnTo>
                  <a:pt x="47498" y="102032"/>
                </a:lnTo>
                <a:lnTo>
                  <a:pt x="47498" y="69114"/>
                </a:lnTo>
                <a:lnTo>
                  <a:pt x="103929" y="69114"/>
                </a:lnTo>
                <a:lnTo>
                  <a:pt x="108370" y="66523"/>
                </a:lnTo>
                <a:close/>
              </a:path>
              <a:path w="1086485" h="171450">
                <a:moveTo>
                  <a:pt x="1066927" y="66523"/>
                </a:moveTo>
                <a:lnTo>
                  <a:pt x="108370" y="66523"/>
                </a:lnTo>
                <a:lnTo>
                  <a:pt x="75713" y="85573"/>
                </a:lnTo>
                <a:lnTo>
                  <a:pt x="108370" y="104623"/>
                </a:lnTo>
                <a:lnTo>
                  <a:pt x="1066927" y="104623"/>
                </a:lnTo>
                <a:lnTo>
                  <a:pt x="1074350" y="103125"/>
                </a:lnTo>
                <a:lnTo>
                  <a:pt x="1080404" y="99042"/>
                </a:lnTo>
                <a:lnTo>
                  <a:pt x="1084482" y="92986"/>
                </a:lnTo>
                <a:lnTo>
                  <a:pt x="1085977" y="85573"/>
                </a:lnTo>
                <a:lnTo>
                  <a:pt x="1084482" y="78155"/>
                </a:lnTo>
                <a:lnTo>
                  <a:pt x="1080404" y="72100"/>
                </a:lnTo>
                <a:lnTo>
                  <a:pt x="1074350" y="68019"/>
                </a:lnTo>
                <a:lnTo>
                  <a:pt x="1066927" y="66523"/>
                </a:lnTo>
                <a:close/>
              </a:path>
              <a:path w="1086485" h="171450">
                <a:moveTo>
                  <a:pt x="47498" y="69114"/>
                </a:moveTo>
                <a:lnTo>
                  <a:pt x="47498" y="102032"/>
                </a:lnTo>
                <a:lnTo>
                  <a:pt x="75713" y="85573"/>
                </a:lnTo>
                <a:lnTo>
                  <a:pt x="47498" y="69114"/>
                </a:lnTo>
                <a:close/>
              </a:path>
              <a:path w="1086485" h="171450">
                <a:moveTo>
                  <a:pt x="75713" y="85573"/>
                </a:moveTo>
                <a:lnTo>
                  <a:pt x="47498" y="102032"/>
                </a:lnTo>
                <a:lnTo>
                  <a:pt x="103929" y="102032"/>
                </a:lnTo>
                <a:lnTo>
                  <a:pt x="75713" y="85573"/>
                </a:lnTo>
                <a:close/>
              </a:path>
              <a:path w="1086485" h="171450">
                <a:moveTo>
                  <a:pt x="103929" y="69114"/>
                </a:moveTo>
                <a:lnTo>
                  <a:pt x="47498" y="69114"/>
                </a:lnTo>
                <a:lnTo>
                  <a:pt x="75713" y="85573"/>
                </a:lnTo>
                <a:lnTo>
                  <a:pt x="103929" y="69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96561" y="4039361"/>
            <a:ext cx="879475" cy="419100"/>
          </a:xfrm>
          <a:custGeom>
            <a:avLst/>
            <a:gdLst/>
            <a:ahLst/>
            <a:cxnLst/>
            <a:rect l="l" t="t" r="r" b="b"/>
            <a:pathLst>
              <a:path w="879475" h="419100">
                <a:moveTo>
                  <a:pt x="0" y="419100"/>
                </a:moveTo>
                <a:lnTo>
                  <a:pt x="879348" y="419100"/>
                </a:lnTo>
                <a:lnTo>
                  <a:pt x="879348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6561" y="4039361"/>
            <a:ext cx="879475" cy="419100"/>
          </a:xfrm>
          <a:custGeom>
            <a:avLst/>
            <a:gdLst/>
            <a:ahLst/>
            <a:cxnLst/>
            <a:rect l="l" t="t" r="r" b="b"/>
            <a:pathLst>
              <a:path w="879475" h="419100">
                <a:moveTo>
                  <a:pt x="0" y="419100"/>
                </a:moveTo>
                <a:lnTo>
                  <a:pt x="879348" y="419100"/>
                </a:lnTo>
                <a:lnTo>
                  <a:pt x="879348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94986" y="4121911"/>
            <a:ext cx="6807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92396" y="4006596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126745" y="0"/>
                </a:moveTo>
                <a:lnTo>
                  <a:pt x="0" y="126745"/>
                </a:lnTo>
                <a:lnTo>
                  <a:pt x="134619" y="261365"/>
                </a:lnTo>
                <a:lnTo>
                  <a:pt x="0" y="395985"/>
                </a:lnTo>
                <a:lnTo>
                  <a:pt x="126745" y="522731"/>
                </a:lnTo>
                <a:lnTo>
                  <a:pt x="261365" y="388111"/>
                </a:lnTo>
                <a:lnTo>
                  <a:pt x="514857" y="388111"/>
                </a:lnTo>
                <a:lnTo>
                  <a:pt x="388112" y="261365"/>
                </a:lnTo>
                <a:lnTo>
                  <a:pt x="514857" y="134619"/>
                </a:lnTo>
                <a:lnTo>
                  <a:pt x="261365" y="134619"/>
                </a:lnTo>
                <a:lnTo>
                  <a:pt x="126745" y="0"/>
                </a:lnTo>
                <a:close/>
              </a:path>
              <a:path w="523239" h="523239">
                <a:moveTo>
                  <a:pt x="514857" y="388111"/>
                </a:moveTo>
                <a:lnTo>
                  <a:pt x="261365" y="388111"/>
                </a:lnTo>
                <a:lnTo>
                  <a:pt x="395986" y="522731"/>
                </a:lnTo>
                <a:lnTo>
                  <a:pt x="522731" y="395985"/>
                </a:lnTo>
                <a:lnTo>
                  <a:pt x="514857" y="388111"/>
                </a:lnTo>
                <a:close/>
              </a:path>
              <a:path w="523239" h="523239">
                <a:moveTo>
                  <a:pt x="395986" y="0"/>
                </a:moveTo>
                <a:lnTo>
                  <a:pt x="261365" y="134619"/>
                </a:lnTo>
                <a:lnTo>
                  <a:pt x="514857" y="134619"/>
                </a:lnTo>
                <a:lnTo>
                  <a:pt x="522731" y="126745"/>
                </a:lnTo>
                <a:lnTo>
                  <a:pt x="395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92396" y="4006596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0" y="126745"/>
                </a:moveTo>
                <a:lnTo>
                  <a:pt x="126745" y="0"/>
                </a:lnTo>
                <a:lnTo>
                  <a:pt x="261365" y="134619"/>
                </a:lnTo>
                <a:lnTo>
                  <a:pt x="395986" y="0"/>
                </a:lnTo>
                <a:lnTo>
                  <a:pt x="522731" y="126745"/>
                </a:lnTo>
                <a:lnTo>
                  <a:pt x="388112" y="261365"/>
                </a:lnTo>
                <a:lnTo>
                  <a:pt x="522731" y="395985"/>
                </a:lnTo>
                <a:lnTo>
                  <a:pt x="395986" y="522731"/>
                </a:lnTo>
                <a:lnTo>
                  <a:pt x="261365" y="388111"/>
                </a:lnTo>
                <a:lnTo>
                  <a:pt x="126745" y="522731"/>
                </a:lnTo>
                <a:lnTo>
                  <a:pt x="0" y="395985"/>
                </a:lnTo>
                <a:lnTo>
                  <a:pt x="134619" y="261365"/>
                </a:lnTo>
                <a:lnTo>
                  <a:pt x="0" y="1267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459718" y="6478182"/>
            <a:ext cx="302260" cy="136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baseline="3472" dirty="0">
                <a:latin typeface="Arial"/>
                <a:cs typeface="Arial"/>
              </a:rPr>
              <a:t>|  </a:t>
            </a:r>
            <a:r>
              <a:rPr sz="1200" spc="322" baseline="3472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Device</a:t>
            </a:r>
            <a:r>
              <a:rPr spc="-100" dirty="0"/>
              <a:t> </a:t>
            </a:r>
            <a:r>
              <a:rPr dirty="0"/>
              <a:t>interrupts</a:t>
            </a:r>
          </a:p>
        </p:txBody>
      </p:sp>
      <p:sp>
        <p:nvSpPr>
          <p:cNvPr id="3" name="object 3"/>
          <p:cNvSpPr/>
          <p:nvPr/>
        </p:nvSpPr>
        <p:spPr>
          <a:xfrm>
            <a:off x="2924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3407" y="4003547"/>
            <a:ext cx="105765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886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0794" y="4086732"/>
            <a:ext cx="65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3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8619" y="4003547"/>
            <a:ext cx="9936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3886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77021" y="4086732"/>
            <a:ext cx="65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3555" y="3099816"/>
            <a:ext cx="2609088" cy="780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0311" y="3241548"/>
            <a:ext cx="1171955" cy="565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3124200"/>
            <a:ext cx="25146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3124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98714" y="3324478"/>
            <a:ext cx="8382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5368" y="2337816"/>
            <a:ext cx="1827276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2611" y="2362200"/>
            <a:ext cx="1732788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82611" y="2362200"/>
            <a:ext cx="1732914" cy="685800"/>
          </a:xfrm>
          <a:prstGeom prst="rect">
            <a:avLst/>
          </a:prstGeom>
          <a:ln w="9144">
            <a:solidFill>
              <a:srgbClr val="6C6C60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48400" y="4951476"/>
            <a:ext cx="1524000" cy="1524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3900" y="4245864"/>
            <a:ext cx="638555" cy="1339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3711" y="4458334"/>
            <a:ext cx="468630" cy="1084580"/>
          </a:xfrm>
          <a:custGeom>
            <a:avLst/>
            <a:gdLst/>
            <a:ahLst/>
            <a:cxnLst/>
            <a:rect l="l" t="t" r="r" b="b"/>
            <a:pathLst>
              <a:path w="468629" h="1084579">
                <a:moveTo>
                  <a:pt x="363854" y="513714"/>
                </a:moveTo>
                <a:lnTo>
                  <a:pt x="19050" y="513714"/>
                </a:lnTo>
                <a:lnTo>
                  <a:pt x="11626" y="515209"/>
                </a:lnTo>
                <a:lnTo>
                  <a:pt x="5572" y="519287"/>
                </a:lnTo>
                <a:lnTo>
                  <a:pt x="1494" y="525341"/>
                </a:lnTo>
                <a:lnTo>
                  <a:pt x="0" y="532764"/>
                </a:lnTo>
                <a:lnTo>
                  <a:pt x="0" y="1065402"/>
                </a:lnTo>
                <a:lnTo>
                  <a:pt x="1494" y="1072826"/>
                </a:lnTo>
                <a:lnTo>
                  <a:pt x="5572" y="1078880"/>
                </a:lnTo>
                <a:lnTo>
                  <a:pt x="11626" y="1082958"/>
                </a:lnTo>
                <a:lnTo>
                  <a:pt x="19050" y="1084452"/>
                </a:lnTo>
                <a:lnTo>
                  <a:pt x="26473" y="1082958"/>
                </a:lnTo>
                <a:lnTo>
                  <a:pt x="38100" y="551814"/>
                </a:lnTo>
                <a:lnTo>
                  <a:pt x="19050" y="551814"/>
                </a:lnTo>
                <a:lnTo>
                  <a:pt x="38100" y="532764"/>
                </a:lnTo>
                <a:lnTo>
                  <a:pt x="363854" y="532764"/>
                </a:lnTo>
                <a:lnTo>
                  <a:pt x="363854" y="513714"/>
                </a:lnTo>
                <a:close/>
              </a:path>
              <a:path w="468629" h="1084579">
                <a:moveTo>
                  <a:pt x="38100" y="532764"/>
                </a:moveTo>
                <a:lnTo>
                  <a:pt x="19050" y="551814"/>
                </a:lnTo>
                <a:lnTo>
                  <a:pt x="38100" y="551814"/>
                </a:lnTo>
                <a:lnTo>
                  <a:pt x="38100" y="532764"/>
                </a:lnTo>
                <a:close/>
              </a:path>
              <a:path w="468629" h="1084579">
                <a:moveTo>
                  <a:pt x="401954" y="513714"/>
                </a:moveTo>
                <a:lnTo>
                  <a:pt x="382904" y="513714"/>
                </a:lnTo>
                <a:lnTo>
                  <a:pt x="363854" y="532764"/>
                </a:lnTo>
                <a:lnTo>
                  <a:pt x="38100" y="532764"/>
                </a:lnTo>
                <a:lnTo>
                  <a:pt x="38100" y="551814"/>
                </a:lnTo>
                <a:lnTo>
                  <a:pt x="382904" y="551814"/>
                </a:lnTo>
                <a:lnTo>
                  <a:pt x="390328" y="550320"/>
                </a:lnTo>
                <a:lnTo>
                  <a:pt x="396382" y="546242"/>
                </a:lnTo>
                <a:lnTo>
                  <a:pt x="400460" y="540188"/>
                </a:lnTo>
                <a:lnTo>
                  <a:pt x="401954" y="532764"/>
                </a:lnTo>
                <a:lnTo>
                  <a:pt x="401954" y="513714"/>
                </a:lnTo>
                <a:close/>
              </a:path>
              <a:path w="468629" h="1084579">
                <a:moveTo>
                  <a:pt x="382841" y="75691"/>
                </a:moveTo>
                <a:lnTo>
                  <a:pt x="363854" y="108240"/>
                </a:lnTo>
                <a:lnTo>
                  <a:pt x="363854" y="532764"/>
                </a:lnTo>
                <a:lnTo>
                  <a:pt x="382904" y="513714"/>
                </a:lnTo>
                <a:lnTo>
                  <a:pt x="401954" y="513714"/>
                </a:lnTo>
                <a:lnTo>
                  <a:pt x="401828" y="108240"/>
                </a:lnTo>
                <a:lnTo>
                  <a:pt x="382841" y="75691"/>
                </a:lnTo>
                <a:close/>
              </a:path>
              <a:path w="468629" h="1084579">
                <a:moveTo>
                  <a:pt x="382904" y="0"/>
                </a:moveTo>
                <a:lnTo>
                  <a:pt x="299720" y="142494"/>
                </a:lnTo>
                <a:lnTo>
                  <a:pt x="297326" y="149689"/>
                </a:lnTo>
                <a:lnTo>
                  <a:pt x="297814" y="157003"/>
                </a:lnTo>
                <a:lnTo>
                  <a:pt x="300970" y="163603"/>
                </a:lnTo>
                <a:lnTo>
                  <a:pt x="306577" y="168656"/>
                </a:lnTo>
                <a:lnTo>
                  <a:pt x="313771" y="171049"/>
                </a:lnTo>
                <a:lnTo>
                  <a:pt x="321071" y="170560"/>
                </a:lnTo>
                <a:lnTo>
                  <a:pt x="327634" y="167405"/>
                </a:lnTo>
                <a:lnTo>
                  <a:pt x="332613" y="161797"/>
                </a:lnTo>
                <a:lnTo>
                  <a:pt x="363728" y="108457"/>
                </a:lnTo>
                <a:lnTo>
                  <a:pt x="363854" y="37845"/>
                </a:lnTo>
                <a:lnTo>
                  <a:pt x="365349" y="30422"/>
                </a:lnTo>
                <a:lnTo>
                  <a:pt x="369427" y="24368"/>
                </a:lnTo>
                <a:lnTo>
                  <a:pt x="375481" y="20290"/>
                </a:lnTo>
                <a:lnTo>
                  <a:pt x="382904" y="18795"/>
                </a:lnTo>
                <a:lnTo>
                  <a:pt x="393860" y="18795"/>
                </a:lnTo>
                <a:lnTo>
                  <a:pt x="382904" y="0"/>
                </a:lnTo>
                <a:close/>
              </a:path>
              <a:path w="468629" h="1084579">
                <a:moveTo>
                  <a:pt x="393860" y="18795"/>
                </a:moveTo>
                <a:lnTo>
                  <a:pt x="382904" y="18795"/>
                </a:lnTo>
                <a:lnTo>
                  <a:pt x="390328" y="20290"/>
                </a:lnTo>
                <a:lnTo>
                  <a:pt x="396382" y="24368"/>
                </a:lnTo>
                <a:lnTo>
                  <a:pt x="400460" y="30422"/>
                </a:lnTo>
                <a:lnTo>
                  <a:pt x="401954" y="37845"/>
                </a:lnTo>
                <a:lnTo>
                  <a:pt x="401954" y="108457"/>
                </a:lnTo>
                <a:lnTo>
                  <a:pt x="433070" y="161797"/>
                </a:lnTo>
                <a:lnTo>
                  <a:pt x="438120" y="167405"/>
                </a:lnTo>
                <a:lnTo>
                  <a:pt x="444706" y="170560"/>
                </a:lnTo>
                <a:lnTo>
                  <a:pt x="451983" y="171049"/>
                </a:lnTo>
                <a:lnTo>
                  <a:pt x="459104" y="168656"/>
                </a:lnTo>
                <a:lnTo>
                  <a:pt x="464784" y="163603"/>
                </a:lnTo>
                <a:lnTo>
                  <a:pt x="467963" y="157003"/>
                </a:lnTo>
                <a:lnTo>
                  <a:pt x="468427" y="149689"/>
                </a:lnTo>
                <a:lnTo>
                  <a:pt x="465963" y="142494"/>
                </a:lnTo>
                <a:lnTo>
                  <a:pt x="393860" y="18795"/>
                </a:lnTo>
                <a:close/>
              </a:path>
              <a:path w="468629" h="1084579">
                <a:moveTo>
                  <a:pt x="401954" y="47497"/>
                </a:moveTo>
                <a:lnTo>
                  <a:pt x="399288" y="47497"/>
                </a:lnTo>
                <a:lnTo>
                  <a:pt x="382841" y="75691"/>
                </a:lnTo>
                <a:lnTo>
                  <a:pt x="401954" y="108457"/>
                </a:lnTo>
                <a:lnTo>
                  <a:pt x="401954" y="47497"/>
                </a:lnTo>
                <a:close/>
              </a:path>
              <a:path w="468629" h="1084579">
                <a:moveTo>
                  <a:pt x="382904" y="18795"/>
                </a:moveTo>
                <a:lnTo>
                  <a:pt x="375481" y="20290"/>
                </a:lnTo>
                <a:lnTo>
                  <a:pt x="369427" y="24368"/>
                </a:lnTo>
                <a:lnTo>
                  <a:pt x="365349" y="30422"/>
                </a:lnTo>
                <a:lnTo>
                  <a:pt x="363854" y="37845"/>
                </a:lnTo>
                <a:lnTo>
                  <a:pt x="363854" y="108240"/>
                </a:lnTo>
                <a:lnTo>
                  <a:pt x="382841" y="75691"/>
                </a:lnTo>
                <a:lnTo>
                  <a:pt x="366395" y="47497"/>
                </a:lnTo>
                <a:lnTo>
                  <a:pt x="401954" y="47497"/>
                </a:lnTo>
                <a:lnTo>
                  <a:pt x="401954" y="37845"/>
                </a:lnTo>
                <a:lnTo>
                  <a:pt x="400460" y="30422"/>
                </a:lnTo>
                <a:lnTo>
                  <a:pt x="396382" y="24368"/>
                </a:lnTo>
                <a:lnTo>
                  <a:pt x="390328" y="20290"/>
                </a:lnTo>
                <a:lnTo>
                  <a:pt x="382904" y="18795"/>
                </a:lnTo>
                <a:close/>
              </a:path>
              <a:path w="468629" h="1084579">
                <a:moveTo>
                  <a:pt x="399288" y="47497"/>
                </a:moveTo>
                <a:lnTo>
                  <a:pt x="366395" y="47497"/>
                </a:lnTo>
                <a:lnTo>
                  <a:pt x="382841" y="75691"/>
                </a:lnTo>
                <a:lnTo>
                  <a:pt x="399288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6561" y="4039361"/>
            <a:ext cx="879475" cy="419100"/>
          </a:xfrm>
          <a:custGeom>
            <a:avLst/>
            <a:gdLst/>
            <a:ahLst/>
            <a:cxnLst/>
            <a:rect l="l" t="t" r="r" b="b"/>
            <a:pathLst>
              <a:path w="879475" h="419100">
                <a:moveTo>
                  <a:pt x="0" y="419100"/>
                </a:moveTo>
                <a:lnTo>
                  <a:pt x="879348" y="419100"/>
                </a:lnTo>
                <a:lnTo>
                  <a:pt x="879348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6561" y="4039361"/>
            <a:ext cx="879475" cy="419100"/>
          </a:xfrm>
          <a:custGeom>
            <a:avLst/>
            <a:gdLst/>
            <a:ahLst/>
            <a:cxnLst/>
            <a:rect l="l" t="t" r="r" b="b"/>
            <a:pathLst>
              <a:path w="879475" h="419100">
                <a:moveTo>
                  <a:pt x="0" y="419100"/>
                </a:moveTo>
                <a:lnTo>
                  <a:pt x="879348" y="419100"/>
                </a:lnTo>
                <a:lnTo>
                  <a:pt x="879348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94986" y="4121911"/>
            <a:ext cx="6807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15155" y="5498591"/>
            <a:ext cx="1313688" cy="4754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03547" y="5487923"/>
            <a:ext cx="1135379" cy="565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2400" y="5522976"/>
            <a:ext cx="1219200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2400" y="5522976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1950" y="5571438"/>
            <a:ext cx="8013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69764" y="5524500"/>
            <a:ext cx="1341119" cy="4251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2234" y="5628664"/>
            <a:ext cx="1086485" cy="171450"/>
          </a:xfrm>
          <a:custGeom>
            <a:avLst/>
            <a:gdLst/>
            <a:ahLst/>
            <a:cxnLst/>
            <a:rect l="l" t="t" r="r" b="b"/>
            <a:pathLst>
              <a:path w="1086485" h="171450">
                <a:moveTo>
                  <a:pt x="149689" y="0"/>
                </a:moveTo>
                <a:lnTo>
                  <a:pt x="142493" y="2439"/>
                </a:lnTo>
                <a:lnTo>
                  <a:pt x="0" y="85573"/>
                </a:lnTo>
                <a:lnTo>
                  <a:pt x="142493" y="168707"/>
                </a:lnTo>
                <a:lnTo>
                  <a:pt x="149689" y="171147"/>
                </a:lnTo>
                <a:lnTo>
                  <a:pt x="157003" y="170670"/>
                </a:lnTo>
                <a:lnTo>
                  <a:pt x="163603" y="167497"/>
                </a:lnTo>
                <a:lnTo>
                  <a:pt x="168655" y="161849"/>
                </a:lnTo>
                <a:lnTo>
                  <a:pt x="171049" y="154688"/>
                </a:lnTo>
                <a:lnTo>
                  <a:pt x="170561" y="147400"/>
                </a:lnTo>
                <a:lnTo>
                  <a:pt x="167405" y="140822"/>
                </a:lnTo>
                <a:lnTo>
                  <a:pt x="161798" y="135789"/>
                </a:lnTo>
                <a:lnTo>
                  <a:pt x="108370" y="104623"/>
                </a:lnTo>
                <a:lnTo>
                  <a:pt x="37845" y="104623"/>
                </a:lnTo>
                <a:lnTo>
                  <a:pt x="30422" y="103125"/>
                </a:lnTo>
                <a:lnTo>
                  <a:pt x="24368" y="99042"/>
                </a:lnTo>
                <a:lnTo>
                  <a:pt x="20290" y="92986"/>
                </a:lnTo>
                <a:lnTo>
                  <a:pt x="18795" y="85573"/>
                </a:lnTo>
                <a:lnTo>
                  <a:pt x="20290" y="78155"/>
                </a:lnTo>
                <a:lnTo>
                  <a:pt x="24368" y="72100"/>
                </a:lnTo>
                <a:lnTo>
                  <a:pt x="30422" y="68019"/>
                </a:lnTo>
                <a:lnTo>
                  <a:pt x="37845" y="66523"/>
                </a:lnTo>
                <a:lnTo>
                  <a:pt x="108370" y="66523"/>
                </a:lnTo>
                <a:lnTo>
                  <a:pt x="161798" y="35357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59"/>
                </a:lnTo>
                <a:lnTo>
                  <a:pt x="168655" y="9297"/>
                </a:lnTo>
                <a:lnTo>
                  <a:pt x="163603" y="3650"/>
                </a:lnTo>
                <a:lnTo>
                  <a:pt x="157003" y="477"/>
                </a:lnTo>
                <a:lnTo>
                  <a:pt x="149689" y="0"/>
                </a:lnTo>
                <a:close/>
              </a:path>
              <a:path w="1086485" h="171450">
                <a:moveTo>
                  <a:pt x="108370" y="66523"/>
                </a:moveTo>
                <a:lnTo>
                  <a:pt x="37845" y="66523"/>
                </a:lnTo>
                <a:lnTo>
                  <a:pt x="30422" y="68019"/>
                </a:lnTo>
                <a:lnTo>
                  <a:pt x="24368" y="72100"/>
                </a:lnTo>
                <a:lnTo>
                  <a:pt x="20290" y="78155"/>
                </a:lnTo>
                <a:lnTo>
                  <a:pt x="18795" y="85573"/>
                </a:lnTo>
                <a:lnTo>
                  <a:pt x="20290" y="92986"/>
                </a:lnTo>
                <a:lnTo>
                  <a:pt x="24368" y="99042"/>
                </a:lnTo>
                <a:lnTo>
                  <a:pt x="30422" y="103125"/>
                </a:lnTo>
                <a:lnTo>
                  <a:pt x="37845" y="104623"/>
                </a:lnTo>
                <a:lnTo>
                  <a:pt x="108370" y="104623"/>
                </a:lnTo>
                <a:lnTo>
                  <a:pt x="103929" y="102032"/>
                </a:lnTo>
                <a:lnTo>
                  <a:pt x="47498" y="102032"/>
                </a:lnTo>
                <a:lnTo>
                  <a:pt x="47498" y="69114"/>
                </a:lnTo>
                <a:lnTo>
                  <a:pt x="103929" y="69114"/>
                </a:lnTo>
                <a:lnTo>
                  <a:pt x="108370" y="66523"/>
                </a:lnTo>
                <a:close/>
              </a:path>
              <a:path w="1086485" h="171450">
                <a:moveTo>
                  <a:pt x="1066927" y="66523"/>
                </a:moveTo>
                <a:lnTo>
                  <a:pt x="108370" y="66523"/>
                </a:lnTo>
                <a:lnTo>
                  <a:pt x="75713" y="85573"/>
                </a:lnTo>
                <a:lnTo>
                  <a:pt x="108370" y="104623"/>
                </a:lnTo>
                <a:lnTo>
                  <a:pt x="1066927" y="104623"/>
                </a:lnTo>
                <a:lnTo>
                  <a:pt x="1074350" y="103125"/>
                </a:lnTo>
                <a:lnTo>
                  <a:pt x="1080404" y="99042"/>
                </a:lnTo>
                <a:lnTo>
                  <a:pt x="1084482" y="92986"/>
                </a:lnTo>
                <a:lnTo>
                  <a:pt x="1085977" y="85573"/>
                </a:lnTo>
                <a:lnTo>
                  <a:pt x="1084482" y="78155"/>
                </a:lnTo>
                <a:lnTo>
                  <a:pt x="1080404" y="72100"/>
                </a:lnTo>
                <a:lnTo>
                  <a:pt x="1074350" y="68019"/>
                </a:lnTo>
                <a:lnTo>
                  <a:pt x="1066927" y="66523"/>
                </a:lnTo>
                <a:close/>
              </a:path>
              <a:path w="1086485" h="171450">
                <a:moveTo>
                  <a:pt x="47498" y="69114"/>
                </a:moveTo>
                <a:lnTo>
                  <a:pt x="47498" y="102032"/>
                </a:lnTo>
                <a:lnTo>
                  <a:pt x="75713" y="85573"/>
                </a:lnTo>
                <a:lnTo>
                  <a:pt x="47498" y="69114"/>
                </a:lnTo>
                <a:close/>
              </a:path>
              <a:path w="1086485" h="171450">
                <a:moveTo>
                  <a:pt x="75713" y="85573"/>
                </a:moveTo>
                <a:lnTo>
                  <a:pt x="47498" y="102032"/>
                </a:lnTo>
                <a:lnTo>
                  <a:pt x="103929" y="102032"/>
                </a:lnTo>
                <a:lnTo>
                  <a:pt x="75713" y="85573"/>
                </a:lnTo>
                <a:close/>
              </a:path>
              <a:path w="1086485" h="171450">
                <a:moveTo>
                  <a:pt x="103929" y="69114"/>
                </a:moveTo>
                <a:lnTo>
                  <a:pt x="47498" y="69114"/>
                </a:lnTo>
                <a:lnTo>
                  <a:pt x="75713" y="85573"/>
                </a:lnTo>
                <a:lnTo>
                  <a:pt x="103929" y="69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92396" y="4006596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126745" y="0"/>
                </a:moveTo>
                <a:lnTo>
                  <a:pt x="0" y="126745"/>
                </a:lnTo>
                <a:lnTo>
                  <a:pt x="134619" y="261365"/>
                </a:lnTo>
                <a:lnTo>
                  <a:pt x="0" y="395985"/>
                </a:lnTo>
                <a:lnTo>
                  <a:pt x="126745" y="522731"/>
                </a:lnTo>
                <a:lnTo>
                  <a:pt x="261365" y="388111"/>
                </a:lnTo>
                <a:lnTo>
                  <a:pt x="514857" y="388111"/>
                </a:lnTo>
                <a:lnTo>
                  <a:pt x="388112" y="261365"/>
                </a:lnTo>
                <a:lnTo>
                  <a:pt x="514857" y="134619"/>
                </a:lnTo>
                <a:lnTo>
                  <a:pt x="261365" y="134619"/>
                </a:lnTo>
                <a:lnTo>
                  <a:pt x="126745" y="0"/>
                </a:lnTo>
                <a:close/>
              </a:path>
              <a:path w="523239" h="523239">
                <a:moveTo>
                  <a:pt x="514857" y="388111"/>
                </a:moveTo>
                <a:lnTo>
                  <a:pt x="261365" y="388111"/>
                </a:lnTo>
                <a:lnTo>
                  <a:pt x="395986" y="522731"/>
                </a:lnTo>
                <a:lnTo>
                  <a:pt x="522731" y="395985"/>
                </a:lnTo>
                <a:lnTo>
                  <a:pt x="514857" y="388111"/>
                </a:lnTo>
                <a:close/>
              </a:path>
              <a:path w="523239" h="523239">
                <a:moveTo>
                  <a:pt x="395986" y="0"/>
                </a:moveTo>
                <a:lnTo>
                  <a:pt x="261365" y="134619"/>
                </a:lnTo>
                <a:lnTo>
                  <a:pt x="514857" y="134619"/>
                </a:lnTo>
                <a:lnTo>
                  <a:pt x="522731" y="126745"/>
                </a:lnTo>
                <a:lnTo>
                  <a:pt x="395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2396" y="4006596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0" y="126745"/>
                </a:moveTo>
                <a:lnTo>
                  <a:pt x="126745" y="0"/>
                </a:lnTo>
                <a:lnTo>
                  <a:pt x="261365" y="134619"/>
                </a:lnTo>
                <a:lnTo>
                  <a:pt x="395986" y="0"/>
                </a:lnTo>
                <a:lnTo>
                  <a:pt x="522731" y="126745"/>
                </a:lnTo>
                <a:lnTo>
                  <a:pt x="388112" y="261365"/>
                </a:lnTo>
                <a:lnTo>
                  <a:pt x="522731" y="395985"/>
                </a:lnTo>
                <a:lnTo>
                  <a:pt x="395986" y="522731"/>
                </a:lnTo>
                <a:lnTo>
                  <a:pt x="261365" y="388111"/>
                </a:lnTo>
                <a:lnTo>
                  <a:pt x="126745" y="522731"/>
                </a:lnTo>
                <a:lnTo>
                  <a:pt x="0" y="395985"/>
                </a:lnTo>
                <a:lnTo>
                  <a:pt x="134619" y="261365"/>
                </a:lnTo>
                <a:lnTo>
                  <a:pt x="0" y="1267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1665" y="4039361"/>
            <a:ext cx="920750" cy="419100"/>
          </a:xfrm>
          <a:custGeom>
            <a:avLst/>
            <a:gdLst/>
            <a:ahLst/>
            <a:cxnLst/>
            <a:rect l="l" t="t" r="r" b="b"/>
            <a:pathLst>
              <a:path w="920750" h="419100">
                <a:moveTo>
                  <a:pt x="0" y="419100"/>
                </a:moveTo>
                <a:lnTo>
                  <a:pt x="920495" y="419100"/>
                </a:lnTo>
                <a:lnTo>
                  <a:pt x="920495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71665" y="4039361"/>
            <a:ext cx="920750" cy="419100"/>
          </a:xfrm>
          <a:custGeom>
            <a:avLst/>
            <a:gdLst/>
            <a:ahLst/>
            <a:cxnLst/>
            <a:rect l="l" t="t" r="r" b="b"/>
            <a:pathLst>
              <a:path w="920750" h="419100">
                <a:moveTo>
                  <a:pt x="0" y="419100"/>
                </a:moveTo>
                <a:lnTo>
                  <a:pt x="920495" y="419100"/>
                </a:lnTo>
                <a:lnTo>
                  <a:pt x="920495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90792" y="4121911"/>
            <a:ext cx="6800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53961" y="3277361"/>
            <a:ext cx="838200" cy="419100"/>
          </a:xfrm>
          <a:custGeom>
            <a:avLst/>
            <a:gdLst/>
            <a:ahLst/>
            <a:cxnLst/>
            <a:rect l="l" t="t" r="r" b="b"/>
            <a:pathLst>
              <a:path w="838200" h="419100">
                <a:moveTo>
                  <a:pt x="0" y="419100"/>
                </a:moveTo>
                <a:lnTo>
                  <a:pt x="838200" y="419100"/>
                </a:lnTo>
                <a:lnTo>
                  <a:pt x="8382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3961" y="3277361"/>
            <a:ext cx="838200" cy="419100"/>
          </a:xfrm>
          <a:custGeom>
            <a:avLst/>
            <a:gdLst/>
            <a:ahLst/>
            <a:cxnLst/>
            <a:rect l="l" t="t" r="r" b="b"/>
            <a:pathLst>
              <a:path w="838200" h="419100">
                <a:moveTo>
                  <a:pt x="0" y="419100"/>
                </a:moveTo>
                <a:lnTo>
                  <a:pt x="838200" y="419100"/>
                </a:lnTo>
                <a:lnTo>
                  <a:pt x="8382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23380" y="3359911"/>
            <a:ext cx="4978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60464" y="3461003"/>
            <a:ext cx="922020" cy="826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87483" y="3696334"/>
            <a:ext cx="752475" cy="572135"/>
          </a:xfrm>
          <a:custGeom>
            <a:avLst/>
            <a:gdLst/>
            <a:ahLst/>
            <a:cxnLst/>
            <a:rect l="l" t="t" r="r" b="b"/>
            <a:pathLst>
              <a:path w="752475" h="572135">
                <a:moveTo>
                  <a:pt x="714228" y="533526"/>
                </a:moveTo>
                <a:lnTo>
                  <a:pt x="504678" y="533526"/>
                </a:lnTo>
                <a:lnTo>
                  <a:pt x="497254" y="535021"/>
                </a:lnTo>
                <a:lnTo>
                  <a:pt x="491200" y="539099"/>
                </a:lnTo>
                <a:lnTo>
                  <a:pt x="487122" y="545153"/>
                </a:lnTo>
                <a:lnTo>
                  <a:pt x="485628" y="552576"/>
                </a:lnTo>
                <a:lnTo>
                  <a:pt x="487122" y="560000"/>
                </a:lnTo>
                <a:lnTo>
                  <a:pt x="491200" y="566054"/>
                </a:lnTo>
                <a:lnTo>
                  <a:pt x="497254" y="570132"/>
                </a:lnTo>
                <a:lnTo>
                  <a:pt x="504678" y="571626"/>
                </a:lnTo>
                <a:lnTo>
                  <a:pt x="733278" y="571626"/>
                </a:lnTo>
                <a:lnTo>
                  <a:pt x="740701" y="570132"/>
                </a:lnTo>
                <a:lnTo>
                  <a:pt x="746756" y="566054"/>
                </a:lnTo>
                <a:lnTo>
                  <a:pt x="750833" y="560000"/>
                </a:lnTo>
                <a:lnTo>
                  <a:pt x="752328" y="552576"/>
                </a:lnTo>
                <a:lnTo>
                  <a:pt x="714228" y="552576"/>
                </a:lnTo>
                <a:lnTo>
                  <a:pt x="714228" y="533526"/>
                </a:lnTo>
                <a:close/>
              </a:path>
              <a:path w="752475" h="572135">
                <a:moveTo>
                  <a:pt x="714228" y="171576"/>
                </a:moveTo>
                <a:lnTo>
                  <a:pt x="714228" y="552576"/>
                </a:lnTo>
                <a:lnTo>
                  <a:pt x="733278" y="533526"/>
                </a:lnTo>
                <a:lnTo>
                  <a:pt x="752328" y="533526"/>
                </a:lnTo>
                <a:lnTo>
                  <a:pt x="752328" y="190626"/>
                </a:lnTo>
                <a:lnTo>
                  <a:pt x="733278" y="190626"/>
                </a:lnTo>
                <a:lnTo>
                  <a:pt x="714228" y="171576"/>
                </a:lnTo>
                <a:close/>
              </a:path>
              <a:path w="752475" h="572135">
                <a:moveTo>
                  <a:pt x="752328" y="533526"/>
                </a:moveTo>
                <a:lnTo>
                  <a:pt x="733278" y="533526"/>
                </a:lnTo>
                <a:lnTo>
                  <a:pt x="714228" y="552576"/>
                </a:lnTo>
                <a:lnTo>
                  <a:pt x="752328" y="552576"/>
                </a:lnTo>
                <a:lnTo>
                  <a:pt x="752328" y="533526"/>
                </a:lnTo>
                <a:close/>
              </a:path>
              <a:path w="752475" h="572135">
                <a:moveTo>
                  <a:pt x="85578" y="75800"/>
                </a:moveTo>
                <a:lnTo>
                  <a:pt x="66528" y="108458"/>
                </a:lnTo>
                <a:lnTo>
                  <a:pt x="66528" y="171576"/>
                </a:lnTo>
                <a:lnTo>
                  <a:pt x="68022" y="179000"/>
                </a:lnTo>
                <a:lnTo>
                  <a:pt x="72100" y="185054"/>
                </a:lnTo>
                <a:lnTo>
                  <a:pt x="78154" y="189132"/>
                </a:lnTo>
                <a:lnTo>
                  <a:pt x="85578" y="190626"/>
                </a:lnTo>
                <a:lnTo>
                  <a:pt x="714228" y="190626"/>
                </a:lnTo>
                <a:lnTo>
                  <a:pt x="714228" y="171576"/>
                </a:lnTo>
                <a:lnTo>
                  <a:pt x="104628" y="171576"/>
                </a:lnTo>
                <a:lnTo>
                  <a:pt x="85578" y="152526"/>
                </a:lnTo>
                <a:lnTo>
                  <a:pt x="104628" y="1525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752475" h="572135">
                <a:moveTo>
                  <a:pt x="130335" y="152526"/>
                </a:moveTo>
                <a:lnTo>
                  <a:pt x="104628" y="152526"/>
                </a:lnTo>
                <a:lnTo>
                  <a:pt x="104628" y="171576"/>
                </a:lnTo>
                <a:lnTo>
                  <a:pt x="714228" y="171576"/>
                </a:lnTo>
                <a:lnTo>
                  <a:pt x="733278" y="190626"/>
                </a:lnTo>
                <a:lnTo>
                  <a:pt x="752328" y="190626"/>
                </a:lnTo>
                <a:lnTo>
                  <a:pt x="752221" y="171049"/>
                </a:lnTo>
                <a:lnTo>
                  <a:pt x="154709" y="171049"/>
                </a:lnTo>
                <a:lnTo>
                  <a:pt x="147395" y="170560"/>
                </a:lnTo>
                <a:lnTo>
                  <a:pt x="140795" y="167405"/>
                </a:lnTo>
                <a:lnTo>
                  <a:pt x="135743" y="161797"/>
                </a:lnTo>
                <a:lnTo>
                  <a:pt x="130335" y="152526"/>
                </a:lnTo>
                <a:close/>
              </a:path>
              <a:path w="752475" h="572135">
                <a:moveTo>
                  <a:pt x="104628" y="152526"/>
                </a:moveTo>
                <a:lnTo>
                  <a:pt x="85578" y="152526"/>
                </a:lnTo>
                <a:lnTo>
                  <a:pt x="104628" y="171576"/>
                </a:lnTo>
                <a:lnTo>
                  <a:pt x="104628" y="152526"/>
                </a:lnTo>
                <a:close/>
              </a:path>
              <a:path w="752475" h="57213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0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8"/>
                </a:lnTo>
                <a:lnTo>
                  <a:pt x="66528" y="37845"/>
                </a:lnTo>
                <a:lnTo>
                  <a:pt x="68022" y="30422"/>
                </a:lnTo>
                <a:lnTo>
                  <a:pt x="72100" y="24368"/>
                </a:lnTo>
                <a:lnTo>
                  <a:pt x="78154" y="20290"/>
                </a:lnTo>
                <a:lnTo>
                  <a:pt x="85578" y="18795"/>
                </a:lnTo>
                <a:lnTo>
                  <a:pt x="96550" y="18795"/>
                </a:lnTo>
                <a:lnTo>
                  <a:pt x="85578" y="0"/>
                </a:lnTo>
                <a:close/>
              </a:path>
              <a:path w="752475" h="572135">
                <a:moveTo>
                  <a:pt x="96550" y="18795"/>
                </a:moveTo>
                <a:lnTo>
                  <a:pt x="85578" y="18795"/>
                </a:lnTo>
                <a:lnTo>
                  <a:pt x="93001" y="20290"/>
                </a:lnTo>
                <a:lnTo>
                  <a:pt x="99056" y="24368"/>
                </a:lnTo>
                <a:lnTo>
                  <a:pt x="103133" y="30422"/>
                </a:ln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0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96550" y="18795"/>
                </a:lnTo>
                <a:close/>
              </a:path>
              <a:path w="752475" h="572135">
                <a:moveTo>
                  <a:pt x="733278" y="152526"/>
                </a:moveTo>
                <a:lnTo>
                  <a:pt x="170966" y="152526"/>
                </a:lnTo>
                <a:lnTo>
                  <a:pt x="170668" y="157003"/>
                </a:lnTo>
                <a:lnTo>
                  <a:pt x="167512" y="163603"/>
                </a:lnTo>
                <a:lnTo>
                  <a:pt x="161905" y="168656"/>
                </a:lnTo>
                <a:lnTo>
                  <a:pt x="154709" y="171049"/>
                </a:lnTo>
                <a:lnTo>
                  <a:pt x="752221" y="171049"/>
                </a:lnTo>
                <a:lnTo>
                  <a:pt x="750833" y="164153"/>
                </a:lnTo>
                <a:lnTo>
                  <a:pt x="746756" y="158099"/>
                </a:lnTo>
                <a:lnTo>
                  <a:pt x="740701" y="154021"/>
                </a:lnTo>
                <a:lnTo>
                  <a:pt x="733278" y="152526"/>
                </a:lnTo>
                <a:close/>
              </a:path>
              <a:path w="752475" h="572135">
                <a:moveTo>
                  <a:pt x="85578" y="18795"/>
                </a:moveTo>
                <a:lnTo>
                  <a:pt x="78154" y="20290"/>
                </a:lnTo>
                <a:lnTo>
                  <a:pt x="72100" y="24368"/>
                </a:lnTo>
                <a:lnTo>
                  <a:pt x="68022" y="30422"/>
                </a:lnTo>
                <a:lnTo>
                  <a:pt x="66528" y="37845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lnTo>
                  <a:pt x="103133" y="30422"/>
                </a:lnTo>
                <a:lnTo>
                  <a:pt x="99056" y="24368"/>
                </a:lnTo>
                <a:lnTo>
                  <a:pt x="93001" y="20290"/>
                </a:lnTo>
                <a:lnTo>
                  <a:pt x="85578" y="18795"/>
                </a:lnTo>
                <a:close/>
              </a:path>
              <a:path w="752475" h="5721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752475" h="5721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77155" y="2334767"/>
            <a:ext cx="2075688" cy="10393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65191" y="2302764"/>
            <a:ext cx="1566671" cy="8397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4400" y="2359151"/>
            <a:ext cx="1981200" cy="94462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4400" y="2359151"/>
            <a:ext cx="1981200" cy="944880"/>
          </a:xfrm>
          <a:custGeom>
            <a:avLst/>
            <a:gdLst/>
            <a:ahLst/>
            <a:cxnLst/>
            <a:rect l="l" t="t" r="r" b="b"/>
            <a:pathLst>
              <a:path w="1981200" h="944879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1155700" y="0"/>
                </a:lnTo>
                <a:lnTo>
                  <a:pt x="1651000" y="0"/>
                </a:lnTo>
                <a:lnTo>
                  <a:pt x="1879092" y="0"/>
                </a:lnTo>
                <a:lnTo>
                  <a:pt x="1918835" y="8024"/>
                </a:lnTo>
                <a:lnTo>
                  <a:pt x="1951291" y="29908"/>
                </a:lnTo>
                <a:lnTo>
                  <a:pt x="1973175" y="62364"/>
                </a:lnTo>
                <a:lnTo>
                  <a:pt x="1981200" y="102108"/>
                </a:lnTo>
                <a:lnTo>
                  <a:pt x="1981200" y="357377"/>
                </a:lnTo>
                <a:lnTo>
                  <a:pt x="1981200" y="510539"/>
                </a:lnTo>
                <a:lnTo>
                  <a:pt x="1973175" y="550283"/>
                </a:lnTo>
                <a:lnTo>
                  <a:pt x="1951291" y="582739"/>
                </a:lnTo>
                <a:lnTo>
                  <a:pt x="1918835" y="604623"/>
                </a:lnTo>
                <a:lnTo>
                  <a:pt x="1879092" y="612648"/>
                </a:lnTo>
                <a:lnTo>
                  <a:pt x="1651000" y="612648"/>
                </a:lnTo>
                <a:lnTo>
                  <a:pt x="1912366" y="944626"/>
                </a:lnTo>
                <a:lnTo>
                  <a:pt x="1155700" y="612648"/>
                </a:lnTo>
                <a:lnTo>
                  <a:pt x="102108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8"/>
                </a:lnTo>
                <a:close/>
              </a:path>
            </a:pathLst>
          </a:custGeom>
          <a:ln w="9144">
            <a:solidFill>
              <a:srgbClr val="945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132578" y="2385695"/>
            <a:ext cx="11677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  initializes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59718" y="6478182"/>
            <a:ext cx="302260" cy="136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baseline="3472" dirty="0">
                <a:latin typeface="Arial"/>
                <a:cs typeface="Arial"/>
              </a:rPr>
              <a:t>|  </a:t>
            </a:r>
            <a:r>
              <a:rPr sz="1200" spc="322" baseline="3472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Device</a:t>
            </a:r>
            <a:r>
              <a:rPr spc="-100" dirty="0"/>
              <a:t> </a:t>
            </a:r>
            <a:r>
              <a:rPr dirty="0"/>
              <a:t>interrupts</a:t>
            </a:r>
          </a:p>
        </p:txBody>
      </p:sp>
      <p:sp>
        <p:nvSpPr>
          <p:cNvPr id="3" name="object 3"/>
          <p:cNvSpPr/>
          <p:nvPr/>
        </p:nvSpPr>
        <p:spPr>
          <a:xfrm>
            <a:off x="2924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3407" y="4003547"/>
            <a:ext cx="105765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886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0794" y="4086732"/>
            <a:ext cx="65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3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8619" y="4003547"/>
            <a:ext cx="9936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3886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77021" y="4086732"/>
            <a:ext cx="65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3555" y="3099816"/>
            <a:ext cx="2609088" cy="780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0311" y="3241548"/>
            <a:ext cx="1171955" cy="565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3124200"/>
            <a:ext cx="25146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3124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98714" y="3324478"/>
            <a:ext cx="8382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5368" y="2337816"/>
            <a:ext cx="1827276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2611" y="2362200"/>
            <a:ext cx="1732788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82611" y="2362200"/>
            <a:ext cx="1732914" cy="685800"/>
          </a:xfrm>
          <a:custGeom>
            <a:avLst/>
            <a:gdLst/>
            <a:ahLst/>
            <a:cxnLst/>
            <a:rect l="l" t="t" r="r" b="b"/>
            <a:pathLst>
              <a:path w="1732915" h="685800">
                <a:moveTo>
                  <a:pt x="0" y="685800"/>
                </a:moveTo>
                <a:lnTo>
                  <a:pt x="1732788" y="685800"/>
                </a:lnTo>
                <a:lnTo>
                  <a:pt x="1732788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6C6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7655" y="1801367"/>
            <a:ext cx="2478024" cy="14386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4232" y="1854707"/>
            <a:ext cx="2452116" cy="839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4900" y="1825751"/>
            <a:ext cx="2382901" cy="13446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4900" y="1825751"/>
            <a:ext cx="2383155" cy="1344930"/>
          </a:xfrm>
          <a:custGeom>
            <a:avLst/>
            <a:gdLst/>
            <a:ahLst/>
            <a:cxnLst/>
            <a:rect l="l" t="t" r="r" b="b"/>
            <a:pathLst>
              <a:path w="2383154" h="1344930">
                <a:moveTo>
                  <a:pt x="0" y="130556"/>
                </a:moveTo>
                <a:lnTo>
                  <a:pt x="10255" y="79724"/>
                </a:lnTo>
                <a:lnTo>
                  <a:pt x="38226" y="38227"/>
                </a:lnTo>
                <a:lnTo>
                  <a:pt x="79724" y="10255"/>
                </a:lnTo>
                <a:lnTo>
                  <a:pt x="130555" y="0"/>
                </a:lnTo>
                <a:lnTo>
                  <a:pt x="1380616" y="0"/>
                </a:lnTo>
                <a:lnTo>
                  <a:pt x="1972309" y="0"/>
                </a:lnTo>
                <a:lnTo>
                  <a:pt x="2236216" y="0"/>
                </a:lnTo>
                <a:lnTo>
                  <a:pt x="2287047" y="10255"/>
                </a:lnTo>
                <a:lnTo>
                  <a:pt x="2328545" y="38226"/>
                </a:lnTo>
                <a:lnTo>
                  <a:pt x="2356516" y="79724"/>
                </a:lnTo>
                <a:lnTo>
                  <a:pt x="2366772" y="130556"/>
                </a:lnTo>
                <a:lnTo>
                  <a:pt x="2366772" y="456946"/>
                </a:lnTo>
                <a:lnTo>
                  <a:pt x="2366772" y="652780"/>
                </a:lnTo>
                <a:lnTo>
                  <a:pt x="2356516" y="703611"/>
                </a:lnTo>
                <a:lnTo>
                  <a:pt x="2328545" y="745109"/>
                </a:lnTo>
                <a:lnTo>
                  <a:pt x="2287047" y="773080"/>
                </a:lnTo>
                <a:lnTo>
                  <a:pt x="2236216" y="783336"/>
                </a:lnTo>
                <a:lnTo>
                  <a:pt x="1972309" y="783336"/>
                </a:lnTo>
                <a:lnTo>
                  <a:pt x="2382901" y="1344676"/>
                </a:lnTo>
                <a:lnTo>
                  <a:pt x="1380616" y="783336"/>
                </a:lnTo>
                <a:lnTo>
                  <a:pt x="130555" y="783336"/>
                </a:lnTo>
                <a:lnTo>
                  <a:pt x="79724" y="773080"/>
                </a:lnTo>
                <a:lnTo>
                  <a:pt x="38226" y="745109"/>
                </a:lnTo>
                <a:lnTo>
                  <a:pt x="10255" y="703611"/>
                </a:lnTo>
                <a:lnTo>
                  <a:pt x="0" y="652780"/>
                </a:lnTo>
                <a:lnTo>
                  <a:pt x="0" y="456946"/>
                </a:lnTo>
                <a:lnTo>
                  <a:pt x="0" y="130556"/>
                </a:lnTo>
                <a:close/>
              </a:path>
            </a:pathLst>
          </a:custGeom>
          <a:ln w="9144">
            <a:solidFill>
              <a:srgbClr val="945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72253" y="1937258"/>
            <a:ext cx="3656329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9512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"Register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interrupts"</a:t>
            </a:r>
            <a:endParaRPr sz="1800">
              <a:latin typeface="Arial"/>
              <a:cs typeface="Arial"/>
            </a:endParaRPr>
          </a:p>
          <a:p>
            <a:pPr marR="159512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  <a:p>
            <a:pPr marL="23107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8400" y="4951476"/>
            <a:ext cx="1524000" cy="1524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3900" y="4245864"/>
            <a:ext cx="617220" cy="13395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3711" y="4458334"/>
            <a:ext cx="447675" cy="1084580"/>
          </a:xfrm>
          <a:custGeom>
            <a:avLst/>
            <a:gdLst/>
            <a:ahLst/>
            <a:cxnLst/>
            <a:rect l="l" t="t" r="r" b="b"/>
            <a:pathLst>
              <a:path w="447675" h="1084579">
                <a:moveTo>
                  <a:pt x="342900" y="513714"/>
                </a:moveTo>
                <a:lnTo>
                  <a:pt x="19050" y="513714"/>
                </a:lnTo>
                <a:lnTo>
                  <a:pt x="11626" y="515209"/>
                </a:lnTo>
                <a:lnTo>
                  <a:pt x="5572" y="519287"/>
                </a:lnTo>
                <a:lnTo>
                  <a:pt x="1494" y="525341"/>
                </a:lnTo>
                <a:lnTo>
                  <a:pt x="0" y="532764"/>
                </a:lnTo>
                <a:lnTo>
                  <a:pt x="0" y="1065402"/>
                </a:lnTo>
                <a:lnTo>
                  <a:pt x="1494" y="1072826"/>
                </a:lnTo>
                <a:lnTo>
                  <a:pt x="5572" y="1078880"/>
                </a:lnTo>
                <a:lnTo>
                  <a:pt x="11626" y="1082958"/>
                </a:lnTo>
                <a:lnTo>
                  <a:pt x="19050" y="1084452"/>
                </a:lnTo>
                <a:lnTo>
                  <a:pt x="26473" y="1082958"/>
                </a:lnTo>
                <a:lnTo>
                  <a:pt x="38100" y="551814"/>
                </a:lnTo>
                <a:lnTo>
                  <a:pt x="19050" y="551814"/>
                </a:lnTo>
                <a:lnTo>
                  <a:pt x="38100" y="532764"/>
                </a:lnTo>
                <a:lnTo>
                  <a:pt x="342900" y="532764"/>
                </a:lnTo>
                <a:lnTo>
                  <a:pt x="342900" y="513714"/>
                </a:lnTo>
                <a:close/>
              </a:path>
              <a:path w="447675" h="1084579">
                <a:moveTo>
                  <a:pt x="38100" y="532764"/>
                </a:moveTo>
                <a:lnTo>
                  <a:pt x="19050" y="551814"/>
                </a:lnTo>
                <a:lnTo>
                  <a:pt x="38100" y="551814"/>
                </a:lnTo>
                <a:lnTo>
                  <a:pt x="38100" y="532764"/>
                </a:lnTo>
                <a:close/>
              </a:path>
              <a:path w="447675" h="1084579">
                <a:moveTo>
                  <a:pt x="381000" y="513714"/>
                </a:moveTo>
                <a:lnTo>
                  <a:pt x="361950" y="513714"/>
                </a:lnTo>
                <a:lnTo>
                  <a:pt x="342900" y="532764"/>
                </a:lnTo>
                <a:lnTo>
                  <a:pt x="38100" y="532764"/>
                </a:lnTo>
                <a:lnTo>
                  <a:pt x="38100" y="551814"/>
                </a:lnTo>
                <a:lnTo>
                  <a:pt x="361950" y="551814"/>
                </a:lnTo>
                <a:lnTo>
                  <a:pt x="369373" y="550320"/>
                </a:lnTo>
                <a:lnTo>
                  <a:pt x="375427" y="546242"/>
                </a:lnTo>
                <a:lnTo>
                  <a:pt x="379505" y="540188"/>
                </a:lnTo>
                <a:lnTo>
                  <a:pt x="381000" y="532764"/>
                </a:lnTo>
                <a:lnTo>
                  <a:pt x="381000" y="513714"/>
                </a:lnTo>
                <a:close/>
              </a:path>
              <a:path w="447675" h="1084579">
                <a:moveTo>
                  <a:pt x="361950" y="75800"/>
                </a:moveTo>
                <a:lnTo>
                  <a:pt x="342900" y="108457"/>
                </a:lnTo>
                <a:lnTo>
                  <a:pt x="342900" y="532764"/>
                </a:lnTo>
                <a:lnTo>
                  <a:pt x="361950" y="513714"/>
                </a:lnTo>
                <a:lnTo>
                  <a:pt x="381000" y="513714"/>
                </a:lnTo>
                <a:lnTo>
                  <a:pt x="381000" y="108457"/>
                </a:lnTo>
                <a:lnTo>
                  <a:pt x="361950" y="75800"/>
                </a:lnTo>
                <a:close/>
              </a:path>
              <a:path w="447675" h="1084579">
                <a:moveTo>
                  <a:pt x="361950" y="0"/>
                </a:moveTo>
                <a:lnTo>
                  <a:pt x="278764" y="142494"/>
                </a:lnTo>
                <a:lnTo>
                  <a:pt x="276371" y="149689"/>
                </a:lnTo>
                <a:lnTo>
                  <a:pt x="276859" y="157003"/>
                </a:lnTo>
                <a:lnTo>
                  <a:pt x="280015" y="163603"/>
                </a:lnTo>
                <a:lnTo>
                  <a:pt x="285623" y="168656"/>
                </a:lnTo>
                <a:lnTo>
                  <a:pt x="292818" y="171049"/>
                </a:lnTo>
                <a:lnTo>
                  <a:pt x="300132" y="170560"/>
                </a:lnTo>
                <a:lnTo>
                  <a:pt x="306732" y="167405"/>
                </a:lnTo>
                <a:lnTo>
                  <a:pt x="311785" y="161797"/>
                </a:lnTo>
                <a:lnTo>
                  <a:pt x="342900" y="108457"/>
                </a:lnTo>
                <a:lnTo>
                  <a:pt x="342900" y="37845"/>
                </a:lnTo>
                <a:lnTo>
                  <a:pt x="344394" y="30422"/>
                </a:lnTo>
                <a:lnTo>
                  <a:pt x="348472" y="24368"/>
                </a:lnTo>
                <a:lnTo>
                  <a:pt x="354526" y="20290"/>
                </a:lnTo>
                <a:lnTo>
                  <a:pt x="361950" y="18795"/>
                </a:lnTo>
                <a:lnTo>
                  <a:pt x="372922" y="18795"/>
                </a:lnTo>
                <a:lnTo>
                  <a:pt x="361950" y="0"/>
                </a:lnTo>
                <a:close/>
              </a:path>
              <a:path w="447675" h="1084579">
                <a:moveTo>
                  <a:pt x="372922" y="18795"/>
                </a:moveTo>
                <a:lnTo>
                  <a:pt x="361950" y="18795"/>
                </a:lnTo>
                <a:lnTo>
                  <a:pt x="369373" y="20290"/>
                </a:lnTo>
                <a:lnTo>
                  <a:pt x="375427" y="24368"/>
                </a:lnTo>
                <a:lnTo>
                  <a:pt x="379505" y="30422"/>
                </a:lnTo>
                <a:lnTo>
                  <a:pt x="381000" y="37845"/>
                </a:lnTo>
                <a:lnTo>
                  <a:pt x="381000" y="108457"/>
                </a:lnTo>
                <a:lnTo>
                  <a:pt x="412114" y="161797"/>
                </a:lnTo>
                <a:lnTo>
                  <a:pt x="417167" y="167405"/>
                </a:lnTo>
                <a:lnTo>
                  <a:pt x="423767" y="170560"/>
                </a:lnTo>
                <a:lnTo>
                  <a:pt x="431081" y="171049"/>
                </a:lnTo>
                <a:lnTo>
                  <a:pt x="438276" y="168656"/>
                </a:lnTo>
                <a:lnTo>
                  <a:pt x="443884" y="163603"/>
                </a:lnTo>
                <a:lnTo>
                  <a:pt x="447039" y="157003"/>
                </a:lnTo>
                <a:lnTo>
                  <a:pt x="447528" y="149689"/>
                </a:lnTo>
                <a:lnTo>
                  <a:pt x="445135" y="142494"/>
                </a:lnTo>
                <a:lnTo>
                  <a:pt x="372922" y="18795"/>
                </a:lnTo>
                <a:close/>
              </a:path>
              <a:path w="447675" h="1084579">
                <a:moveTo>
                  <a:pt x="361950" y="18795"/>
                </a:moveTo>
                <a:lnTo>
                  <a:pt x="354526" y="20290"/>
                </a:lnTo>
                <a:lnTo>
                  <a:pt x="348472" y="24368"/>
                </a:lnTo>
                <a:lnTo>
                  <a:pt x="344394" y="30422"/>
                </a:lnTo>
                <a:lnTo>
                  <a:pt x="342900" y="37845"/>
                </a:lnTo>
                <a:lnTo>
                  <a:pt x="342900" y="108457"/>
                </a:lnTo>
                <a:lnTo>
                  <a:pt x="361950" y="75800"/>
                </a:lnTo>
                <a:lnTo>
                  <a:pt x="345439" y="47497"/>
                </a:lnTo>
                <a:lnTo>
                  <a:pt x="381000" y="47497"/>
                </a:lnTo>
                <a:lnTo>
                  <a:pt x="381000" y="37845"/>
                </a:lnTo>
                <a:lnTo>
                  <a:pt x="379505" y="30422"/>
                </a:lnTo>
                <a:lnTo>
                  <a:pt x="375427" y="24368"/>
                </a:lnTo>
                <a:lnTo>
                  <a:pt x="369373" y="20290"/>
                </a:lnTo>
                <a:lnTo>
                  <a:pt x="361950" y="18795"/>
                </a:lnTo>
                <a:close/>
              </a:path>
              <a:path w="447675" h="1084579">
                <a:moveTo>
                  <a:pt x="381000" y="47497"/>
                </a:moveTo>
                <a:lnTo>
                  <a:pt x="378460" y="47497"/>
                </a:lnTo>
                <a:lnTo>
                  <a:pt x="361950" y="75800"/>
                </a:lnTo>
                <a:lnTo>
                  <a:pt x="381000" y="108457"/>
                </a:lnTo>
                <a:lnTo>
                  <a:pt x="381000" y="47497"/>
                </a:lnTo>
                <a:close/>
              </a:path>
              <a:path w="447675" h="1084579">
                <a:moveTo>
                  <a:pt x="378460" y="47497"/>
                </a:moveTo>
                <a:lnTo>
                  <a:pt x="345439" y="47497"/>
                </a:lnTo>
                <a:lnTo>
                  <a:pt x="361950" y="75800"/>
                </a:lnTo>
                <a:lnTo>
                  <a:pt x="378460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5155" y="5498591"/>
            <a:ext cx="1313688" cy="4754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03547" y="5487923"/>
            <a:ext cx="1135379" cy="5654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2400" y="5522976"/>
            <a:ext cx="1219200" cy="38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0" y="5522976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71950" y="5571438"/>
            <a:ext cx="8013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69764" y="5524500"/>
            <a:ext cx="1341119" cy="4251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82234" y="5628664"/>
            <a:ext cx="1086485" cy="171450"/>
          </a:xfrm>
          <a:custGeom>
            <a:avLst/>
            <a:gdLst/>
            <a:ahLst/>
            <a:cxnLst/>
            <a:rect l="l" t="t" r="r" b="b"/>
            <a:pathLst>
              <a:path w="1086485" h="171450">
                <a:moveTo>
                  <a:pt x="149689" y="0"/>
                </a:moveTo>
                <a:lnTo>
                  <a:pt x="142493" y="2439"/>
                </a:lnTo>
                <a:lnTo>
                  <a:pt x="0" y="85573"/>
                </a:lnTo>
                <a:lnTo>
                  <a:pt x="142493" y="168707"/>
                </a:lnTo>
                <a:lnTo>
                  <a:pt x="149689" y="171147"/>
                </a:lnTo>
                <a:lnTo>
                  <a:pt x="157003" y="170670"/>
                </a:lnTo>
                <a:lnTo>
                  <a:pt x="163603" y="167497"/>
                </a:lnTo>
                <a:lnTo>
                  <a:pt x="168655" y="161849"/>
                </a:lnTo>
                <a:lnTo>
                  <a:pt x="171049" y="154688"/>
                </a:lnTo>
                <a:lnTo>
                  <a:pt x="170561" y="147400"/>
                </a:lnTo>
                <a:lnTo>
                  <a:pt x="167405" y="140822"/>
                </a:lnTo>
                <a:lnTo>
                  <a:pt x="161798" y="135789"/>
                </a:lnTo>
                <a:lnTo>
                  <a:pt x="108370" y="104623"/>
                </a:lnTo>
                <a:lnTo>
                  <a:pt x="37845" y="104623"/>
                </a:lnTo>
                <a:lnTo>
                  <a:pt x="30422" y="103125"/>
                </a:lnTo>
                <a:lnTo>
                  <a:pt x="24368" y="99042"/>
                </a:lnTo>
                <a:lnTo>
                  <a:pt x="20290" y="92986"/>
                </a:lnTo>
                <a:lnTo>
                  <a:pt x="18795" y="85573"/>
                </a:lnTo>
                <a:lnTo>
                  <a:pt x="20290" y="78155"/>
                </a:lnTo>
                <a:lnTo>
                  <a:pt x="24368" y="72100"/>
                </a:lnTo>
                <a:lnTo>
                  <a:pt x="30422" y="68019"/>
                </a:lnTo>
                <a:lnTo>
                  <a:pt x="37845" y="66523"/>
                </a:lnTo>
                <a:lnTo>
                  <a:pt x="108370" y="66523"/>
                </a:lnTo>
                <a:lnTo>
                  <a:pt x="161798" y="35357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59"/>
                </a:lnTo>
                <a:lnTo>
                  <a:pt x="168655" y="9297"/>
                </a:lnTo>
                <a:lnTo>
                  <a:pt x="163603" y="3650"/>
                </a:lnTo>
                <a:lnTo>
                  <a:pt x="157003" y="477"/>
                </a:lnTo>
                <a:lnTo>
                  <a:pt x="149689" y="0"/>
                </a:lnTo>
                <a:close/>
              </a:path>
              <a:path w="1086485" h="171450">
                <a:moveTo>
                  <a:pt x="108370" y="66523"/>
                </a:moveTo>
                <a:lnTo>
                  <a:pt x="37845" y="66523"/>
                </a:lnTo>
                <a:lnTo>
                  <a:pt x="30422" y="68019"/>
                </a:lnTo>
                <a:lnTo>
                  <a:pt x="24368" y="72100"/>
                </a:lnTo>
                <a:lnTo>
                  <a:pt x="20290" y="78155"/>
                </a:lnTo>
                <a:lnTo>
                  <a:pt x="18795" y="85573"/>
                </a:lnTo>
                <a:lnTo>
                  <a:pt x="20290" y="92986"/>
                </a:lnTo>
                <a:lnTo>
                  <a:pt x="24368" y="99042"/>
                </a:lnTo>
                <a:lnTo>
                  <a:pt x="30422" y="103125"/>
                </a:lnTo>
                <a:lnTo>
                  <a:pt x="37845" y="104623"/>
                </a:lnTo>
                <a:lnTo>
                  <a:pt x="108370" y="104623"/>
                </a:lnTo>
                <a:lnTo>
                  <a:pt x="103929" y="102032"/>
                </a:lnTo>
                <a:lnTo>
                  <a:pt x="47498" y="102032"/>
                </a:lnTo>
                <a:lnTo>
                  <a:pt x="47498" y="69114"/>
                </a:lnTo>
                <a:lnTo>
                  <a:pt x="103929" y="69114"/>
                </a:lnTo>
                <a:lnTo>
                  <a:pt x="108370" y="66523"/>
                </a:lnTo>
                <a:close/>
              </a:path>
              <a:path w="1086485" h="171450">
                <a:moveTo>
                  <a:pt x="1066927" y="66523"/>
                </a:moveTo>
                <a:lnTo>
                  <a:pt x="108370" y="66523"/>
                </a:lnTo>
                <a:lnTo>
                  <a:pt x="75713" y="85573"/>
                </a:lnTo>
                <a:lnTo>
                  <a:pt x="108370" y="104623"/>
                </a:lnTo>
                <a:lnTo>
                  <a:pt x="1066927" y="104623"/>
                </a:lnTo>
                <a:lnTo>
                  <a:pt x="1074350" y="103125"/>
                </a:lnTo>
                <a:lnTo>
                  <a:pt x="1080404" y="99042"/>
                </a:lnTo>
                <a:lnTo>
                  <a:pt x="1084482" y="92986"/>
                </a:lnTo>
                <a:lnTo>
                  <a:pt x="1085977" y="85573"/>
                </a:lnTo>
                <a:lnTo>
                  <a:pt x="1084482" y="78155"/>
                </a:lnTo>
                <a:lnTo>
                  <a:pt x="1080404" y="72100"/>
                </a:lnTo>
                <a:lnTo>
                  <a:pt x="1074350" y="68019"/>
                </a:lnTo>
                <a:lnTo>
                  <a:pt x="1066927" y="66523"/>
                </a:lnTo>
                <a:close/>
              </a:path>
              <a:path w="1086485" h="171450">
                <a:moveTo>
                  <a:pt x="47498" y="69114"/>
                </a:moveTo>
                <a:lnTo>
                  <a:pt x="47498" y="102032"/>
                </a:lnTo>
                <a:lnTo>
                  <a:pt x="75713" y="85573"/>
                </a:lnTo>
                <a:lnTo>
                  <a:pt x="47498" y="69114"/>
                </a:lnTo>
                <a:close/>
              </a:path>
              <a:path w="1086485" h="171450">
                <a:moveTo>
                  <a:pt x="75713" y="85573"/>
                </a:moveTo>
                <a:lnTo>
                  <a:pt x="47498" y="102032"/>
                </a:lnTo>
                <a:lnTo>
                  <a:pt x="103929" y="102032"/>
                </a:lnTo>
                <a:lnTo>
                  <a:pt x="75713" y="85573"/>
                </a:lnTo>
                <a:close/>
              </a:path>
              <a:path w="1086485" h="171450">
                <a:moveTo>
                  <a:pt x="103929" y="69114"/>
                </a:moveTo>
                <a:lnTo>
                  <a:pt x="47498" y="69114"/>
                </a:lnTo>
                <a:lnTo>
                  <a:pt x="75713" y="85573"/>
                </a:lnTo>
                <a:lnTo>
                  <a:pt x="103929" y="69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3961" y="3277361"/>
            <a:ext cx="838200" cy="419100"/>
          </a:xfrm>
          <a:custGeom>
            <a:avLst/>
            <a:gdLst/>
            <a:ahLst/>
            <a:cxnLst/>
            <a:rect l="l" t="t" r="r" b="b"/>
            <a:pathLst>
              <a:path w="838200" h="419100">
                <a:moveTo>
                  <a:pt x="0" y="419100"/>
                </a:moveTo>
                <a:lnTo>
                  <a:pt x="838200" y="419100"/>
                </a:lnTo>
                <a:lnTo>
                  <a:pt x="8382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3961" y="3277361"/>
            <a:ext cx="838200" cy="419100"/>
          </a:xfrm>
          <a:custGeom>
            <a:avLst/>
            <a:gdLst/>
            <a:ahLst/>
            <a:cxnLst/>
            <a:rect l="l" t="t" r="r" b="b"/>
            <a:pathLst>
              <a:path w="838200" h="419100">
                <a:moveTo>
                  <a:pt x="0" y="419100"/>
                </a:moveTo>
                <a:lnTo>
                  <a:pt x="838200" y="419100"/>
                </a:lnTo>
                <a:lnTo>
                  <a:pt x="8382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41007" y="3264408"/>
            <a:ext cx="864235" cy="44513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5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IRQh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60464" y="3461003"/>
            <a:ext cx="922020" cy="8260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7483" y="3696334"/>
            <a:ext cx="752475" cy="572135"/>
          </a:xfrm>
          <a:custGeom>
            <a:avLst/>
            <a:gdLst/>
            <a:ahLst/>
            <a:cxnLst/>
            <a:rect l="l" t="t" r="r" b="b"/>
            <a:pathLst>
              <a:path w="752475" h="572135">
                <a:moveTo>
                  <a:pt x="714228" y="533526"/>
                </a:moveTo>
                <a:lnTo>
                  <a:pt x="504678" y="533526"/>
                </a:lnTo>
                <a:lnTo>
                  <a:pt x="497254" y="535021"/>
                </a:lnTo>
                <a:lnTo>
                  <a:pt x="491200" y="539099"/>
                </a:lnTo>
                <a:lnTo>
                  <a:pt x="487122" y="545153"/>
                </a:lnTo>
                <a:lnTo>
                  <a:pt x="485628" y="552576"/>
                </a:lnTo>
                <a:lnTo>
                  <a:pt x="487122" y="560000"/>
                </a:lnTo>
                <a:lnTo>
                  <a:pt x="491200" y="566054"/>
                </a:lnTo>
                <a:lnTo>
                  <a:pt x="497254" y="570132"/>
                </a:lnTo>
                <a:lnTo>
                  <a:pt x="504678" y="571626"/>
                </a:lnTo>
                <a:lnTo>
                  <a:pt x="733278" y="571626"/>
                </a:lnTo>
                <a:lnTo>
                  <a:pt x="740701" y="570132"/>
                </a:lnTo>
                <a:lnTo>
                  <a:pt x="746756" y="566054"/>
                </a:lnTo>
                <a:lnTo>
                  <a:pt x="750833" y="560000"/>
                </a:lnTo>
                <a:lnTo>
                  <a:pt x="752328" y="552576"/>
                </a:lnTo>
                <a:lnTo>
                  <a:pt x="714228" y="552576"/>
                </a:lnTo>
                <a:lnTo>
                  <a:pt x="714228" y="533526"/>
                </a:lnTo>
                <a:close/>
              </a:path>
              <a:path w="752475" h="572135">
                <a:moveTo>
                  <a:pt x="714228" y="171576"/>
                </a:moveTo>
                <a:lnTo>
                  <a:pt x="714228" y="552576"/>
                </a:lnTo>
                <a:lnTo>
                  <a:pt x="733278" y="533526"/>
                </a:lnTo>
                <a:lnTo>
                  <a:pt x="752328" y="533526"/>
                </a:lnTo>
                <a:lnTo>
                  <a:pt x="752328" y="190626"/>
                </a:lnTo>
                <a:lnTo>
                  <a:pt x="733278" y="190626"/>
                </a:lnTo>
                <a:lnTo>
                  <a:pt x="714228" y="171576"/>
                </a:lnTo>
                <a:close/>
              </a:path>
              <a:path w="752475" h="572135">
                <a:moveTo>
                  <a:pt x="752328" y="533526"/>
                </a:moveTo>
                <a:lnTo>
                  <a:pt x="733278" y="533526"/>
                </a:lnTo>
                <a:lnTo>
                  <a:pt x="714228" y="552576"/>
                </a:lnTo>
                <a:lnTo>
                  <a:pt x="752328" y="552576"/>
                </a:lnTo>
                <a:lnTo>
                  <a:pt x="752328" y="533526"/>
                </a:lnTo>
                <a:close/>
              </a:path>
              <a:path w="752475" h="572135">
                <a:moveTo>
                  <a:pt x="85578" y="75800"/>
                </a:moveTo>
                <a:lnTo>
                  <a:pt x="66528" y="108458"/>
                </a:lnTo>
                <a:lnTo>
                  <a:pt x="66528" y="171576"/>
                </a:lnTo>
                <a:lnTo>
                  <a:pt x="68022" y="179000"/>
                </a:lnTo>
                <a:lnTo>
                  <a:pt x="72100" y="185054"/>
                </a:lnTo>
                <a:lnTo>
                  <a:pt x="78154" y="189132"/>
                </a:lnTo>
                <a:lnTo>
                  <a:pt x="85578" y="190626"/>
                </a:lnTo>
                <a:lnTo>
                  <a:pt x="714228" y="190626"/>
                </a:lnTo>
                <a:lnTo>
                  <a:pt x="714228" y="171576"/>
                </a:lnTo>
                <a:lnTo>
                  <a:pt x="104628" y="171576"/>
                </a:lnTo>
                <a:lnTo>
                  <a:pt x="85578" y="152526"/>
                </a:lnTo>
                <a:lnTo>
                  <a:pt x="104628" y="1525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752475" h="572135">
                <a:moveTo>
                  <a:pt x="130335" y="152526"/>
                </a:moveTo>
                <a:lnTo>
                  <a:pt x="104628" y="152526"/>
                </a:lnTo>
                <a:lnTo>
                  <a:pt x="104628" y="171576"/>
                </a:lnTo>
                <a:lnTo>
                  <a:pt x="714228" y="171576"/>
                </a:lnTo>
                <a:lnTo>
                  <a:pt x="733278" y="190626"/>
                </a:lnTo>
                <a:lnTo>
                  <a:pt x="752328" y="190626"/>
                </a:lnTo>
                <a:lnTo>
                  <a:pt x="752221" y="171049"/>
                </a:lnTo>
                <a:lnTo>
                  <a:pt x="154709" y="171049"/>
                </a:lnTo>
                <a:lnTo>
                  <a:pt x="147395" y="170560"/>
                </a:lnTo>
                <a:lnTo>
                  <a:pt x="140795" y="167405"/>
                </a:lnTo>
                <a:lnTo>
                  <a:pt x="135743" y="161797"/>
                </a:lnTo>
                <a:lnTo>
                  <a:pt x="130335" y="152526"/>
                </a:lnTo>
                <a:close/>
              </a:path>
              <a:path w="752475" h="572135">
                <a:moveTo>
                  <a:pt x="104628" y="152526"/>
                </a:moveTo>
                <a:lnTo>
                  <a:pt x="85578" y="152526"/>
                </a:lnTo>
                <a:lnTo>
                  <a:pt x="104628" y="171576"/>
                </a:lnTo>
                <a:lnTo>
                  <a:pt x="104628" y="152526"/>
                </a:lnTo>
                <a:close/>
              </a:path>
              <a:path w="752475" h="57213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0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8"/>
                </a:lnTo>
                <a:lnTo>
                  <a:pt x="66528" y="37845"/>
                </a:lnTo>
                <a:lnTo>
                  <a:pt x="68022" y="30422"/>
                </a:lnTo>
                <a:lnTo>
                  <a:pt x="72100" y="24368"/>
                </a:lnTo>
                <a:lnTo>
                  <a:pt x="78154" y="20290"/>
                </a:lnTo>
                <a:lnTo>
                  <a:pt x="85578" y="18795"/>
                </a:lnTo>
                <a:lnTo>
                  <a:pt x="96550" y="18795"/>
                </a:lnTo>
                <a:lnTo>
                  <a:pt x="85578" y="0"/>
                </a:lnTo>
                <a:close/>
              </a:path>
              <a:path w="752475" h="572135">
                <a:moveTo>
                  <a:pt x="96550" y="18795"/>
                </a:moveTo>
                <a:lnTo>
                  <a:pt x="85578" y="18795"/>
                </a:lnTo>
                <a:lnTo>
                  <a:pt x="93001" y="20290"/>
                </a:lnTo>
                <a:lnTo>
                  <a:pt x="99056" y="24368"/>
                </a:lnTo>
                <a:lnTo>
                  <a:pt x="103133" y="30422"/>
                </a:ln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0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96550" y="18795"/>
                </a:lnTo>
                <a:close/>
              </a:path>
              <a:path w="752475" h="572135">
                <a:moveTo>
                  <a:pt x="733278" y="152526"/>
                </a:moveTo>
                <a:lnTo>
                  <a:pt x="170966" y="152526"/>
                </a:lnTo>
                <a:lnTo>
                  <a:pt x="170668" y="157003"/>
                </a:lnTo>
                <a:lnTo>
                  <a:pt x="167512" y="163603"/>
                </a:lnTo>
                <a:lnTo>
                  <a:pt x="161905" y="168656"/>
                </a:lnTo>
                <a:lnTo>
                  <a:pt x="154709" y="171049"/>
                </a:lnTo>
                <a:lnTo>
                  <a:pt x="752221" y="171049"/>
                </a:lnTo>
                <a:lnTo>
                  <a:pt x="750833" y="164153"/>
                </a:lnTo>
                <a:lnTo>
                  <a:pt x="746756" y="158099"/>
                </a:lnTo>
                <a:lnTo>
                  <a:pt x="740701" y="154021"/>
                </a:lnTo>
                <a:lnTo>
                  <a:pt x="733278" y="152526"/>
                </a:lnTo>
                <a:close/>
              </a:path>
              <a:path w="752475" h="572135">
                <a:moveTo>
                  <a:pt x="85578" y="18795"/>
                </a:moveTo>
                <a:lnTo>
                  <a:pt x="78154" y="20290"/>
                </a:lnTo>
                <a:lnTo>
                  <a:pt x="72100" y="24368"/>
                </a:lnTo>
                <a:lnTo>
                  <a:pt x="68022" y="30422"/>
                </a:lnTo>
                <a:lnTo>
                  <a:pt x="66528" y="37845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lnTo>
                  <a:pt x="103133" y="30422"/>
                </a:lnTo>
                <a:lnTo>
                  <a:pt x="99056" y="24368"/>
                </a:lnTo>
                <a:lnTo>
                  <a:pt x="93001" y="20290"/>
                </a:lnTo>
                <a:lnTo>
                  <a:pt x="85578" y="18795"/>
                </a:lnTo>
                <a:close/>
              </a:path>
              <a:path w="752475" h="5721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752475" h="5721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4561" y="2896361"/>
            <a:ext cx="304800" cy="413384"/>
          </a:xfrm>
          <a:custGeom>
            <a:avLst/>
            <a:gdLst/>
            <a:ahLst/>
            <a:cxnLst/>
            <a:rect l="l" t="t" r="r" b="b"/>
            <a:pathLst>
              <a:path w="304800" h="413385">
                <a:moveTo>
                  <a:pt x="228600" y="152400"/>
                </a:moveTo>
                <a:lnTo>
                  <a:pt x="76200" y="152400"/>
                </a:lnTo>
                <a:lnTo>
                  <a:pt x="76200" y="413003"/>
                </a:lnTo>
                <a:lnTo>
                  <a:pt x="228600" y="413003"/>
                </a:lnTo>
                <a:lnTo>
                  <a:pt x="228600" y="152400"/>
                </a:lnTo>
                <a:close/>
              </a:path>
              <a:path w="304800" h="413385">
                <a:moveTo>
                  <a:pt x="152400" y="0"/>
                </a:moveTo>
                <a:lnTo>
                  <a:pt x="0" y="152400"/>
                </a:lnTo>
                <a:lnTo>
                  <a:pt x="3048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4561" y="2896361"/>
            <a:ext cx="304800" cy="413384"/>
          </a:xfrm>
          <a:custGeom>
            <a:avLst/>
            <a:gdLst/>
            <a:ahLst/>
            <a:cxnLst/>
            <a:rect l="l" t="t" r="r" b="b"/>
            <a:pathLst>
              <a:path w="304800" h="413385">
                <a:moveTo>
                  <a:pt x="0" y="152400"/>
                </a:moveTo>
                <a:lnTo>
                  <a:pt x="152400" y="0"/>
                </a:lnTo>
                <a:lnTo>
                  <a:pt x="304800" y="152400"/>
                </a:lnTo>
                <a:lnTo>
                  <a:pt x="228600" y="152400"/>
                </a:lnTo>
                <a:lnTo>
                  <a:pt x="228600" y="413003"/>
                </a:lnTo>
                <a:lnTo>
                  <a:pt x="76200" y="413003"/>
                </a:lnTo>
                <a:lnTo>
                  <a:pt x="76200" y="1524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90715" y="4026408"/>
            <a:ext cx="914400" cy="44513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9525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5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96561" y="4039361"/>
            <a:ext cx="879475" cy="419100"/>
          </a:xfrm>
          <a:custGeom>
            <a:avLst/>
            <a:gdLst/>
            <a:ahLst/>
            <a:cxnLst/>
            <a:rect l="l" t="t" r="r" b="b"/>
            <a:pathLst>
              <a:path w="879475" h="419100">
                <a:moveTo>
                  <a:pt x="0" y="419100"/>
                </a:moveTo>
                <a:lnTo>
                  <a:pt x="879348" y="419100"/>
                </a:lnTo>
                <a:lnTo>
                  <a:pt x="879348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6561" y="4039361"/>
            <a:ext cx="879475" cy="419100"/>
          </a:xfrm>
          <a:custGeom>
            <a:avLst/>
            <a:gdLst/>
            <a:ahLst/>
            <a:cxnLst/>
            <a:rect l="l" t="t" r="r" b="b"/>
            <a:pathLst>
              <a:path w="879475" h="419100">
                <a:moveTo>
                  <a:pt x="0" y="419100"/>
                </a:moveTo>
                <a:lnTo>
                  <a:pt x="879348" y="419100"/>
                </a:lnTo>
                <a:lnTo>
                  <a:pt x="879348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94986" y="4121911"/>
            <a:ext cx="6807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92396" y="4006596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126745" y="0"/>
                </a:moveTo>
                <a:lnTo>
                  <a:pt x="0" y="126745"/>
                </a:lnTo>
                <a:lnTo>
                  <a:pt x="134619" y="261365"/>
                </a:lnTo>
                <a:lnTo>
                  <a:pt x="0" y="395985"/>
                </a:lnTo>
                <a:lnTo>
                  <a:pt x="126745" y="522731"/>
                </a:lnTo>
                <a:lnTo>
                  <a:pt x="261365" y="388111"/>
                </a:lnTo>
                <a:lnTo>
                  <a:pt x="514857" y="388111"/>
                </a:lnTo>
                <a:lnTo>
                  <a:pt x="388112" y="261365"/>
                </a:lnTo>
                <a:lnTo>
                  <a:pt x="514857" y="134619"/>
                </a:lnTo>
                <a:lnTo>
                  <a:pt x="261365" y="134619"/>
                </a:lnTo>
                <a:lnTo>
                  <a:pt x="126745" y="0"/>
                </a:lnTo>
                <a:close/>
              </a:path>
              <a:path w="523239" h="523239">
                <a:moveTo>
                  <a:pt x="514857" y="388111"/>
                </a:moveTo>
                <a:lnTo>
                  <a:pt x="261365" y="388111"/>
                </a:lnTo>
                <a:lnTo>
                  <a:pt x="395986" y="522731"/>
                </a:lnTo>
                <a:lnTo>
                  <a:pt x="522731" y="395985"/>
                </a:lnTo>
                <a:lnTo>
                  <a:pt x="514857" y="388111"/>
                </a:lnTo>
                <a:close/>
              </a:path>
              <a:path w="523239" h="523239">
                <a:moveTo>
                  <a:pt x="395986" y="0"/>
                </a:moveTo>
                <a:lnTo>
                  <a:pt x="261365" y="134619"/>
                </a:lnTo>
                <a:lnTo>
                  <a:pt x="514857" y="134619"/>
                </a:lnTo>
                <a:lnTo>
                  <a:pt x="522731" y="126745"/>
                </a:lnTo>
                <a:lnTo>
                  <a:pt x="395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92396" y="4006596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0" y="126745"/>
                </a:moveTo>
                <a:lnTo>
                  <a:pt x="126745" y="0"/>
                </a:lnTo>
                <a:lnTo>
                  <a:pt x="261365" y="134619"/>
                </a:lnTo>
                <a:lnTo>
                  <a:pt x="395986" y="0"/>
                </a:lnTo>
                <a:lnTo>
                  <a:pt x="522731" y="126745"/>
                </a:lnTo>
                <a:lnTo>
                  <a:pt x="388112" y="261365"/>
                </a:lnTo>
                <a:lnTo>
                  <a:pt x="522731" y="395985"/>
                </a:lnTo>
                <a:lnTo>
                  <a:pt x="395986" y="522731"/>
                </a:lnTo>
                <a:lnTo>
                  <a:pt x="261365" y="388111"/>
                </a:lnTo>
                <a:lnTo>
                  <a:pt x="126745" y="522731"/>
                </a:lnTo>
                <a:lnTo>
                  <a:pt x="0" y="395985"/>
                </a:lnTo>
                <a:lnTo>
                  <a:pt x="134619" y="261365"/>
                </a:lnTo>
                <a:lnTo>
                  <a:pt x="0" y="1267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59718" y="6478182"/>
            <a:ext cx="302260" cy="136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baseline="3472" dirty="0">
                <a:latin typeface="Arial"/>
                <a:cs typeface="Arial"/>
              </a:rPr>
              <a:t>|  </a:t>
            </a:r>
            <a:r>
              <a:rPr sz="1200" spc="322" baseline="3472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Device</a:t>
            </a:r>
            <a:r>
              <a:rPr spc="-100" dirty="0"/>
              <a:t> </a:t>
            </a:r>
            <a:r>
              <a:rPr dirty="0"/>
              <a:t>interrupts</a:t>
            </a:r>
          </a:p>
        </p:txBody>
      </p:sp>
      <p:sp>
        <p:nvSpPr>
          <p:cNvPr id="3" name="object 3"/>
          <p:cNvSpPr/>
          <p:nvPr/>
        </p:nvSpPr>
        <p:spPr>
          <a:xfrm>
            <a:off x="2924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3407" y="4003547"/>
            <a:ext cx="105765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886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0794" y="4086732"/>
            <a:ext cx="65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3555" y="3861815"/>
            <a:ext cx="26090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8619" y="4003547"/>
            <a:ext cx="9936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3886200"/>
            <a:ext cx="25146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3886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77021" y="4086732"/>
            <a:ext cx="65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3555" y="3099816"/>
            <a:ext cx="2609088" cy="780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0311" y="3241548"/>
            <a:ext cx="1171955" cy="565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3124200"/>
            <a:ext cx="25146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3124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685800"/>
                </a:moveTo>
                <a:lnTo>
                  <a:pt x="2514600" y="685800"/>
                </a:lnTo>
                <a:lnTo>
                  <a:pt x="2514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98714" y="3324478"/>
            <a:ext cx="8382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5368" y="2337816"/>
            <a:ext cx="1827276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2611" y="2362200"/>
            <a:ext cx="1732788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82611" y="2362200"/>
            <a:ext cx="1732914" cy="685800"/>
          </a:xfrm>
          <a:custGeom>
            <a:avLst/>
            <a:gdLst/>
            <a:ahLst/>
            <a:cxnLst/>
            <a:rect l="l" t="t" r="r" b="b"/>
            <a:pathLst>
              <a:path w="1732915" h="685800">
                <a:moveTo>
                  <a:pt x="0" y="685800"/>
                </a:moveTo>
                <a:lnTo>
                  <a:pt x="1732788" y="685800"/>
                </a:lnTo>
                <a:lnTo>
                  <a:pt x="1732788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6C6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70444" y="2562478"/>
            <a:ext cx="13582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48400" y="4951476"/>
            <a:ext cx="1524000" cy="1524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3900" y="4245864"/>
            <a:ext cx="2648711" cy="1339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53711" y="4458334"/>
            <a:ext cx="2479675" cy="1084580"/>
          </a:xfrm>
          <a:custGeom>
            <a:avLst/>
            <a:gdLst/>
            <a:ahLst/>
            <a:cxnLst/>
            <a:rect l="l" t="t" r="r" b="b"/>
            <a:pathLst>
              <a:path w="2479675" h="1084579">
                <a:moveTo>
                  <a:pt x="2374899" y="513714"/>
                </a:moveTo>
                <a:lnTo>
                  <a:pt x="19050" y="513714"/>
                </a:lnTo>
                <a:lnTo>
                  <a:pt x="11626" y="515209"/>
                </a:lnTo>
                <a:lnTo>
                  <a:pt x="5572" y="519287"/>
                </a:lnTo>
                <a:lnTo>
                  <a:pt x="1494" y="525341"/>
                </a:lnTo>
                <a:lnTo>
                  <a:pt x="0" y="532764"/>
                </a:lnTo>
                <a:lnTo>
                  <a:pt x="0" y="1065402"/>
                </a:lnTo>
                <a:lnTo>
                  <a:pt x="1494" y="1072826"/>
                </a:lnTo>
                <a:lnTo>
                  <a:pt x="5572" y="1078880"/>
                </a:lnTo>
                <a:lnTo>
                  <a:pt x="11626" y="1082958"/>
                </a:lnTo>
                <a:lnTo>
                  <a:pt x="19050" y="1084452"/>
                </a:lnTo>
                <a:lnTo>
                  <a:pt x="26473" y="1082958"/>
                </a:lnTo>
                <a:lnTo>
                  <a:pt x="38100" y="551814"/>
                </a:lnTo>
                <a:lnTo>
                  <a:pt x="19050" y="551814"/>
                </a:lnTo>
                <a:lnTo>
                  <a:pt x="38100" y="532764"/>
                </a:lnTo>
                <a:lnTo>
                  <a:pt x="2374899" y="532764"/>
                </a:lnTo>
                <a:lnTo>
                  <a:pt x="2374899" y="513714"/>
                </a:lnTo>
                <a:close/>
              </a:path>
              <a:path w="2479675" h="1084579">
                <a:moveTo>
                  <a:pt x="38100" y="532764"/>
                </a:moveTo>
                <a:lnTo>
                  <a:pt x="19050" y="551814"/>
                </a:lnTo>
                <a:lnTo>
                  <a:pt x="38100" y="551814"/>
                </a:lnTo>
                <a:lnTo>
                  <a:pt x="38100" y="532764"/>
                </a:lnTo>
                <a:close/>
              </a:path>
              <a:path w="2479675" h="1084579">
                <a:moveTo>
                  <a:pt x="2412999" y="513714"/>
                </a:moveTo>
                <a:lnTo>
                  <a:pt x="2393949" y="513714"/>
                </a:lnTo>
                <a:lnTo>
                  <a:pt x="2374899" y="532764"/>
                </a:lnTo>
                <a:lnTo>
                  <a:pt x="38100" y="532764"/>
                </a:lnTo>
                <a:lnTo>
                  <a:pt x="38100" y="551814"/>
                </a:lnTo>
                <a:lnTo>
                  <a:pt x="2393949" y="551814"/>
                </a:lnTo>
                <a:lnTo>
                  <a:pt x="2401373" y="550320"/>
                </a:lnTo>
                <a:lnTo>
                  <a:pt x="2407427" y="546242"/>
                </a:lnTo>
                <a:lnTo>
                  <a:pt x="2411505" y="540188"/>
                </a:lnTo>
                <a:lnTo>
                  <a:pt x="2412999" y="532764"/>
                </a:lnTo>
                <a:lnTo>
                  <a:pt x="2412999" y="513714"/>
                </a:lnTo>
                <a:close/>
              </a:path>
              <a:path w="2479675" h="1084579">
                <a:moveTo>
                  <a:pt x="2393886" y="75692"/>
                </a:moveTo>
                <a:lnTo>
                  <a:pt x="2374899" y="108240"/>
                </a:lnTo>
                <a:lnTo>
                  <a:pt x="2374899" y="532764"/>
                </a:lnTo>
                <a:lnTo>
                  <a:pt x="2393949" y="513714"/>
                </a:lnTo>
                <a:lnTo>
                  <a:pt x="2412999" y="513714"/>
                </a:lnTo>
                <a:lnTo>
                  <a:pt x="2412873" y="108240"/>
                </a:lnTo>
                <a:lnTo>
                  <a:pt x="2393886" y="75692"/>
                </a:lnTo>
                <a:close/>
              </a:path>
              <a:path w="2479675" h="1084579">
                <a:moveTo>
                  <a:pt x="2393949" y="0"/>
                </a:moveTo>
                <a:lnTo>
                  <a:pt x="2310765" y="142494"/>
                </a:lnTo>
                <a:lnTo>
                  <a:pt x="2308371" y="149689"/>
                </a:lnTo>
                <a:lnTo>
                  <a:pt x="2308860" y="157003"/>
                </a:lnTo>
                <a:lnTo>
                  <a:pt x="2312015" y="163603"/>
                </a:lnTo>
                <a:lnTo>
                  <a:pt x="2317622" y="168656"/>
                </a:lnTo>
                <a:lnTo>
                  <a:pt x="2324816" y="171049"/>
                </a:lnTo>
                <a:lnTo>
                  <a:pt x="2332116" y="170560"/>
                </a:lnTo>
                <a:lnTo>
                  <a:pt x="2338679" y="167405"/>
                </a:lnTo>
                <a:lnTo>
                  <a:pt x="2343658" y="161797"/>
                </a:lnTo>
                <a:lnTo>
                  <a:pt x="2374773" y="108457"/>
                </a:lnTo>
                <a:lnTo>
                  <a:pt x="2374899" y="37845"/>
                </a:lnTo>
                <a:lnTo>
                  <a:pt x="2376394" y="30422"/>
                </a:lnTo>
                <a:lnTo>
                  <a:pt x="2380472" y="24368"/>
                </a:lnTo>
                <a:lnTo>
                  <a:pt x="2386526" y="20290"/>
                </a:lnTo>
                <a:lnTo>
                  <a:pt x="2393949" y="18795"/>
                </a:lnTo>
                <a:lnTo>
                  <a:pt x="2404905" y="18795"/>
                </a:lnTo>
                <a:lnTo>
                  <a:pt x="2393949" y="0"/>
                </a:lnTo>
                <a:close/>
              </a:path>
              <a:path w="2479675" h="1084579">
                <a:moveTo>
                  <a:pt x="2404905" y="18795"/>
                </a:moveTo>
                <a:lnTo>
                  <a:pt x="2393949" y="18795"/>
                </a:lnTo>
                <a:lnTo>
                  <a:pt x="2401373" y="20290"/>
                </a:lnTo>
                <a:lnTo>
                  <a:pt x="2407427" y="24368"/>
                </a:lnTo>
                <a:lnTo>
                  <a:pt x="2411505" y="30422"/>
                </a:lnTo>
                <a:lnTo>
                  <a:pt x="2412999" y="37845"/>
                </a:lnTo>
                <a:lnTo>
                  <a:pt x="2412999" y="108457"/>
                </a:lnTo>
                <a:lnTo>
                  <a:pt x="2444115" y="161797"/>
                </a:lnTo>
                <a:lnTo>
                  <a:pt x="2449165" y="167405"/>
                </a:lnTo>
                <a:lnTo>
                  <a:pt x="2455751" y="170560"/>
                </a:lnTo>
                <a:lnTo>
                  <a:pt x="2463028" y="171049"/>
                </a:lnTo>
                <a:lnTo>
                  <a:pt x="2470149" y="168656"/>
                </a:lnTo>
                <a:lnTo>
                  <a:pt x="2475829" y="163603"/>
                </a:lnTo>
                <a:lnTo>
                  <a:pt x="2479008" y="157003"/>
                </a:lnTo>
                <a:lnTo>
                  <a:pt x="2479472" y="149689"/>
                </a:lnTo>
                <a:lnTo>
                  <a:pt x="2477008" y="142494"/>
                </a:lnTo>
                <a:lnTo>
                  <a:pt x="2404905" y="18795"/>
                </a:lnTo>
                <a:close/>
              </a:path>
              <a:path w="2479675" h="1084579">
                <a:moveTo>
                  <a:pt x="2412999" y="47497"/>
                </a:moveTo>
                <a:lnTo>
                  <a:pt x="2410333" y="47497"/>
                </a:lnTo>
                <a:lnTo>
                  <a:pt x="2393886" y="75692"/>
                </a:lnTo>
                <a:lnTo>
                  <a:pt x="2412999" y="108457"/>
                </a:lnTo>
                <a:lnTo>
                  <a:pt x="2412999" y="47497"/>
                </a:lnTo>
                <a:close/>
              </a:path>
              <a:path w="2479675" h="1084579">
                <a:moveTo>
                  <a:pt x="2393949" y="18795"/>
                </a:moveTo>
                <a:lnTo>
                  <a:pt x="2386526" y="20290"/>
                </a:lnTo>
                <a:lnTo>
                  <a:pt x="2380472" y="24368"/>
                </a:lnTo>
                <a:lnTo>
                  <a:pt x="2376394" y="30422"/>
                </a:lnTo>
                <a:lnTo>
                  <a:pt x="2374899" y="37845"/>
                </a:lnTo>
                <a:lnTo>
                  <a:pt x="2374899" y="108240"/>
                </a:lnTo>
                <a:lnTo>
                  <a:pt x="2393886" y="75692"/>
                </a:lnTo>
                <a:lnTo>
                  <a:pt x="2377440" y="47497"/>
                </a:lnTo>
                <a:lnTo>
                  <a:pt x="2412999" y="47497"/>
                </a:lnTo>
                <a:lnTo>
                  <a:pt x="2412999" y="37845"/>
                </a:lnTo>
                <a:lnTo>
                  <a:pt x="2411505" y="30422"/>
                </a:lnTo>
                <a:lnTo>
                  <a:pt x="2407427" y="24368"/>
                </a:lnTo>
                <a:lnTo>
                  <a:pt x="2401373" y="20290"/>
                </a:lnTo>
                <a:lnTo>
                  <a:pt x="2393949" y="18795"/>
                </a:lnTo>
                <a:close/>
              </a:path>
              <a:path w="2479675" h="1084579">
                <a:moveTo>
                  <a:pt x="2410333" y="47497"/>
                </a:moveTo>
                <a:lnTo>
                  <a:pt x="2377440" y="47497"/>
                </a:lnTo>
                <a:lnTo>
                  <a:pt x="2393886" y="75692"/>
                </a:lnTo>
                <a:lnTo>
                  <a:pt x="2410333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15155" y="5498591"/>
            <a:ext cx="1313688" cy="4754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3547" y="5487923"/>
            <a:ext cx="1135379" cy="565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2400" y="5522976"/>
            <a:ext cx="1219200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2400" y="5522976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71950" y="5571438"/>
            <a:ext cx="8013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69764" y="5524500"/>
            <a:ext cx="1341119" cy="4251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2234" y="5628664"/>
            <a:ext cx="1086485" cy="171450"/>
          </a:xfrm>
          <a:custGeom>
            <a:avLst/>
            <a:gdLst/>
            <a:ahLst/>
            <a:cxnLst/>
            <a:rect l="l" t="t" r="r" b="b"/>
            <a:pathLst>
              <a:path w="1086485" h="171450">
                <a:moveTo>
                  <a:pt x="149689" y="0"/>
                </a:moveTo>
                <a:lnTo>
                  <a:pt x="142493" y="2439"/>
                </a:lnTo>
                <a:lnTo>
                  <a:pt x="0" y="85573"/>
                </a:lnTo>
                <a:lnTo>
                  <a:pt x="142493" y="168707"/>
                </a:lnTo>
                <a:lnTo>
                  <a:pt x="149689" y="171147"/>
                </a:lnTo>
                <a:lnTo>
                  <a:pt x="157003" y="170670"/>
                </a:lnTo>
                <a:lnTo>
                  <a:pt x="163603" y="167497"/>
                </a:lnTo>
                <a:lnTo>
                  <a:pt x="168655" y="161849"/>
                </a:lnTo>
                <a:lnTo>
                  <a:pt x="171049" y="154688"/>
                </a:lnTo>
                <a:lnTo>
                  <a:pt x="170561" y="147400"/>
                </a:lnTo>
                <a:lnTo>
                  <a:pt x="167405" y="140822"/>
                </a:lnTo>
                <a:lnTo>
                  <a:pt x="161798" y="135789"/>
                </a:lnTo>
                <a:lnTo>
                  <a:pt x="108370" y="104623"/>
                </a:lnTo>
                <a:lnTo>
                  <a:pt x="37845" y="104623"/>
                </a:lnTo>
                <a:lnTo>
                  <a:pt x="30422" y="103125"/>
                </a:lnTo>
                <a:lnTo>
                  <a:pt x="24368" y="99042"/>
                </a:lnTo>
                <a:lnTo>
                  <a:pt x="20290" y="92986"/>
                </a:lnTo>
                <a:lnTo>
                  <a:pt x="18795" y="85573"/>
                </a:lnTo>
                <a:lnTo>
                  <a:pt x="20290" y="78155"/>
                </a:lnTo>
                <a:lnTo>
                  <a:pt x="24368" y="72100"/>
                </a:lnTo>
                <a:lnTo>
                  <a:pt x="30422" y="68019"/>
                </a:lnTo>
                <a:lnTo>
                  <a:pt x="37845" y="66523"/>
                </a:lnTo>
                <a:lnTo>
                  <a:pt x="108370" y="66523"/>
                </a:lnTo>
                <a:lnTo>
                  <a:pt x="161798" y="35357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59"/>
                </a:lnTo>
                <a:lnTo>
                  <a:pt x="168655" y="9297"/>
                </a:lnTo>
                <a:lnTo>
                  <a:pt x="163603" y="3650"/>
                </a:lnTo>
                <a:lnTo>
                  <a:pt x="157003" y="477"/>
                </a:lnTo>
                <a:lnTo>
                  <a:pt x="149689" y="0"/>
                </a:lnTo>
                <a:close/>
              </a:path>
              <a:path w="1086485" h="171450">
                <a:moveTo>
                  <a:pt x="108370" y="66523"/>
                </a:moveTo>
                <a:lnTo>
                  <a:pt x="37845" y="66523"/>
                </a:lnTo>
                <a:lnTo>
                  <a:pt x="30422" y="68019"/>
                </a:lnTo>
                <a:lnTo>
                  <a:pt x="24368" y="72100"/>
                </a:lnTo>
                <a:lnTo>
                  <a:pt x="20290" y="78155"/>
                </a:lnTo>
                <a:lnTo>
                  <a:pt x="18795" y="85573"/>
                </a:lnTo>
                <a:lnTo>
                  <a:pt x="20290" y="92986"/>
                </a:lnTo>
                <a:lnTo>
                  <a:pt x="24368" y="99042"/>
                </a:lnTo>
                <a:lnTo>
                  <a:pt x="30422" y="103125"/>
                </a:lnTo>
                <a:lnTo>
                  <a:pt x="37845" y="104623"/>
                </a:lnTo>
                <a:lnTo>
                  <a:pt x="108370" y="104623"/>
                </a:lnTo>
                <a:lnTo>
                  <a:pt x="103929" y="102032"/>
                </a:lnTo>
                <a:lnTo>
                  <a:pt x="47498" y="102032"/>
                </a:lnTo>
                <a:lnTo>
                  <a:pt x="47498" y="69114"/>
                </a:lnTo>
                <a:lnTo>
                  <a:pt x="103929" y="69114"/>
                </a:lnTo>
                <a:lnTo>
                  <a:pt x="108370" y="66523"/>
                </a:lnTo>
                <a:close/>
              </a:path>
              <a:path w="1086485" h="171450">
                <a:moveTo>
                  <a:pt x="1066927" y="66523"/>
                </a:moveTo>
                <a:lnTo>
                  <a:pt x="108370" y="66523"/>
                </a:lnTo>
                <a:lnTo>
                  <a:pt x="75713" y="85573"/>
                </a:lnTo>
                <a:lnTo>
                  <a:pt x="108370" y="104623"/>
                </a:lnTo>
                <a:lnTo>
                  <a:pt x="1066927" y="104623"/>
                </a:lnTo>
                <a:lnTo>
                  <a:pt x="1074350" y="103125"/>
                </a:lnTo>
                <a:lnTo>
                  <a:pt x="1080404" y="99042"/>
                </a:lnTo>
                <a:lnTo>
                  <a:pt x="1084482" y="92986"/>
                </a:lnTo>
                <a:lnTo>
                  <a:pt x="1085977" y="85573"/>
                </a:lnTo>
                <a:lnTo>
                  <a:pt x="1084482" y="78155"/>
                </a:lnTo>
                <a:lnTo>
                  <a:pt x="1080404" y="72100"/>
                </a:lnTo>
                <a:lnTo>
                  <a:pt x="1074350" y="68019"/>
                </a:lnTo>
                <a:lnTo>
                  <a:pt x="1066927" y="66523"/>
                </a:lnTo>
                <a:close/>
              </a:path>
              <a:path w="1086485" h="171450">
                <a:moveTo>
                  <a:pt x="47498" y="69114"/>
                </a:moveTo>
                <a:lnTo>
                  <a:pt x="47498" y="102032"/>
                </a:lnTo>
                <a:lnTo>
                  <a:pt x="75713" y="85573"/>
                </a:lnTo>
                <a:lnTo>
                  <a:pt x="47498" y="69114"/>
                </a:lnTo>
                <a:close/>
              </a:path>
              <a:path w="1086485" h="171450">
                <a:moveTo>
                  <a:pt x="75713" y="85573"/>
                </a:moveTo>
                <a:lnTo>
                  <a:pt x="47498" y="102032"/>
                </a:lnTo>
                <a:lnTo>
                  <a:pt x="103929" y="102032"/>
                </a:lnTo>
                <a:lnTo>
                  <a:pt x="75713" y="85573"/>
                </a:lnTo>
                <a:close/>
              </a:path>
              <a:path w="1086485" h="171450">
                <a:moveTo>
                  <a:pt x="103929" y="69114"/>
                </a:moveTo>
                <a:lnTo>
                  <a:pt x="47498" y="69114"/>
                </a:lnTo>
                <a:lnTo>
                  <a:pt x="75713" y="85573"/>
                </a:lnTo>
                <a:lnTo>
                  <a:pt x="103929" y="69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3669" y="4039361"/>
            <a:ext cx="889000" cy="419100"/>
          </a:xfrm>
          <a:custGeom>
            <a:avLst/>
            <a:gdLst/>
            <a:ahLst/>
            <a:cxnLst/>
            <a:rect l="l" t="t" r="r" b="b"/>
            <a:pathLst>
              <a:path w="889000" h="419100">
                <a:moveTo>
                  <a:pt x="0" y="419100"/>
                </a:moveTo>
                <a:lnTo>
                  <a:pt x="888492" y="419100"/>
                </a:lnTo>
                <a:lnTo>
                  <a:pt x="888492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3669" y="4039361"/>
            <a:ext cx="889000" cy="419100"/>
          </a:xfrm>
          <a:custGeom>
            <a:avLst/>
            <a:gdLst/>
            <a:ahLst/>
            <a:cxnLst/>
            <a:rect l="l" t="t" r="r" b="b"/>
            <a:pathLst>
              <a:path w="889000" h="419100">
                <a:moveTo>
                  <a:pt x="0" y="419100"/>
                </a:moveTo>
                <a:lnTo>
                  <a:pt x="888492" y="419100"/>
                </a:lnTo>
                <a:lnTo>
                  <a:pt x="888492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06920" y="4121911"/>
            <a:ext cx="6800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53961" y="3277361"/>
            <a:ext cx="838200" cy="419100"/>
          </a:xfrm>
          <a:custGeom>
            <a:avLst/>
            <a:gdLst/>
            <a:ahLst/>
            <a:cxnLst/>
            <a:rect l="l" t="t" r="r" b="b"/>
            <a:pathLst>
              <a:path w="838200" h="419100">
                <a:moveTo>
                  <a:pt x="0" y="419100"/>
                </a:moveTo>
                <a:lnTo>
                  <a:pt x="838200" y="419100"/>
                </a:lnTo>
                <a:lnTo>
                  <a:pt x="8382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3961" y="3277361"/>
            <a:ext cx="838200" cy="419100"/>
          </a:xfrm>
          <a:custGeom>
            <a:avLst/>
            <a:gdLst/>
            <a:ahLst/>
            <a:cxnLst/>
            <a:rect l="l" t="t" r="r" b="b"/>
            <a:pathLst>
              <a:path w="838200" h="419100">
                <a:moveTo>
                  <a:pt x="0" y="419100"/>
                </a:moveTo>
                <a:lnTo>
                  <a:pt x="838200" y="419100"/>
                </a:lnTo>
                <a:lnTo>
                  <a:pt x="8382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23380" y="3359911"/>
            <a:ext cx="4978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60464" y="3461003"/>
            <a:ext cx="922020" cy="826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87483" y="3696334"/>
            <a:ext cx="752475" cy="572135"/>
          </a:xfrm>
          <a:custGeom>
            <a:avLst/>
            <a:gdLst/>
            <a:ahLst/>
            <a:cxnLst/>
            <a:rect l="l" t="t" r="r" b="b"/>
            <a:pathLst>
              <a:path w="752475" h="572135">
                <a:moveTo>
                  <a:pt x="714228" y="533526"/>
                </a:moveTo>
                <a:lnTo>
                  <a:pt x="504678" y="533526"/>
                </a:lnTo>
                <a:lnTo>
                  <a:pt x="497254" y="535021"/>
                </a:lnTo>
                <a:lnTo>
                  <a:pt x="491200" y="539099"/>
                </a:lnTo>
                <a:lnTo>
                  <a:pt x="487122" y="545153"/>
                </a:lnTo>
                <a:lnTo>
                  <a:pt x="485628" y="552576"/>
                </a:lnTo>
                <a:lnTo>
                  <a:pt x="487122" y="560000"/>
                </a:lnTo>
                <a:lnTo>
                  <a:pt x="491200" y="566054"/>
                </a:lnTo>
                <a:lnTo>
                  <a:pt x="497254" y="570132"/>
                </a:lnTo>
                <a:lnTo>
                  <a:pt x="504678" y="571626"/>
                </a:lnTo>
                <a:lnTo>
                  <a:pt x="733278" y="571626"/>
                </a:lnTo>
                <a:lnTo>
                  <a:pt x="740701" y="570132"/>
                </a:lnTo>
                <a:lnTo>
                  <a:pt x="746756" y="566054"/>
                </a:lnTo>
                <a:lnTo>
                  <a:pt x="750833" y="560000"/>
                </a:lnTo>
                <a:lnTo>
                  <a:pt x="752328" y="552576"/>
                </a:lnTo>
                <a:lnTo>
                  <a:pt x="714228" y="552576"/>
                </a:lnTo>
                <a:lnTo>
                  <a:pt x="714228" y="533526"/>
                </a:lnTo>
                <a:close/>
              </a:path>
              <a:path w="752475" h="572135">
                <a:moveTo>
                  <a:pt x="714228" y="171576"/>
                </a:moveTo>
                <a:lnTo>
                  <a:pt x="714228" y="552576"/>
                </a:lnTo>
                <a:lnTo>
                  <a:pt x="733278" y="533526"/>
                </a:lnTo>
                <a:lnTo>
                  <a:pt x="752328" y="533526"/>
                </a:lnTo>
                <a:lnTo>
                  <a:pt x="752328" y="190626"/>
                </a:lnTo>
                <a:lnTo>
                  <a:pt x="733278" y="190626"/>
                </a:lnTo>
                <a:lnTo>
                  <a:pt x="714228" y="171576"/>
                </a:lnTo>
                <a:close/>
              </a:path>
              <a:path w="752475" h="572135">
                <a:moveTo>
                  <a:pt x="752328" y="533526"/>
                </a:moveTo>
                <a:lnTo>
                  <a:pt x="733278" y="533526"/>
                </a:lnTo>
                <a:lnTo>
                  <a:pt x="714228" y="552576"/>
                </a:lnTo>
                <a:lnTo>
                  <a:pt x="752328" y="552576"/>
                </a:lnTo>
                <a:lnTo>
                  <a:pt x="752328" y="533526"/>
                </a:lnTo>
                <a:close/>
              </a:path>
              <a:path w="752475" h="572135">
                <a:moveTo>
                  <a:pt x="85578" y="75800"/>
                </a:moveTo>
                <a:lnTo>
                  <a:pt x="66528" y="108458"/>
                </a:lnTo>
                <a:lnTo>
                  <a:pt x="66528" y="171576"/>
                </a:lnTo>
                <a:lnTo>
                  <a:pt x="68022" y="179000"/>
                </a:lnTo>
                <a:lnTo>
                  <a:pt x="72100" y="185054"/>
                </a:lnTo>
                <a:lnTo>
                  <a:pt x="78154" y="189132"/>
                </a:lnTo>
                <a:lnTo>
                  <a:pt x="85578" y="190626"/>
                </a:lnTo>
                <a:lnTo>
                  <a:pt x="714228" y="190626"/>
                </a:lnTo>
                <a:lnTo>
                  <a:pt x="714228" y="171576"/>
                </a:lnTo>
                <a:lnTo>
                  <a:pt x="104628" y="171576"/>
                </a:lnTo>
                <a:lnTo>
                  <a:pt x="85578" y="152526"/>
                </a:lnTo>
                <a:lnTo>
                  <a:pt x="104628" y="1525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752475" h="572135">
                <a:moveTo>
                  <a:pt x="130335" y="152526"/>
                </a:moveTo>
                <a:lnTo>
                  <a:pt x="104628" y="152526"/>
                </a:lnTo>
                <a:lnTo>
                  <a:pt x="104628" y="171576"/>
                </a:lnTo>
                <a:lnTo>
                  <a:pt x="714228" y="171576"/>
                </a:lnTo>
                <a:lnTo>
                  <a:pt x="733278" y="190626"/>
                </a:lnTo>
                <a:lnTo>
                  <a:pt x="752328" y="190626"/>
                </a:lnTo>
                <a:lnTo>
                  <a:pt x="752221" y="171049"/>
                </a:lnTo>
                <a:lnTo>
                  <a:pt x="154709" y="171049"/>
                </a:lnTo>
                <a:lnTo>
                  <a:pt x="147395" y="170560"/>
                </a:lnTo>
                <a:lnTo>
                  <a:pt x="140795" y="167405"/>
                </a:lnTo>
                <a:lnTo>
                  <a:pt x="135743" y="161797"/>
                </a:lnTo>
                <a:lnTo>
                  <a:pt x="130335" y="152526"/>
                </a:lnTo>
                <a:close/>
              </a:path>
              <a:path w="752475" h="572135">
                <a:moveTo>
                  <a:pt x="104628" y="152526"/>
                </a:moveTo>
                <a:lnTo>
                  <a:pt x="85578" y="152526"/>
                </a:lnTo>
                <a:lnTo>
                  <a:pt x="104628" y="171576"/>
                </a:lnTo>
                <a:lnTo>
                  <a:pt x="104628" y="152526"/>
                </a:lnTo>
                <a:close/>
              </a:path>
              <a:path w="752475" h="57213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0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8"/>
                </a:lnTo>
                <a:lnTo>
                  <a:pt x="66528" y="37845"/>
                </a:lnTo>
                <a:lnTo>
                  <a:pt x="68022" y="30422"/>
                </a:lnTo>
                <a:lnTo>
                  <a:pt x="72100" y="24368"/>
                </a:lnTo>
                <a:lnTo>
                  <a:pt x="78154" y="20290"/>
                </a:lnTo>
                <a:lnTo>
                  <a:pt x="85578" y="18795"/>
                </a:lnTo>
                <a:lnTo>
                  <a:pt x="96550" y="18795"/>
                </a:lnTo>
                <a:lnTo>
                  <a:pt x="85578" y="0"/>
                </a:lnTo>
                <a:close/>
              </a:path>
              <a:path w="752475" h="572135">
                <a:moveTo>
                  <a:pt x="96550" y="18795"/>
                </a:moveTo>
                <a:lnTo>
                  <a:pt x="85578" y="18795"/>
                </a:lnTo>
                <a:lnTo>
                  <a:pt x="93001" y="20290"/>
                </a:lnTo>
                <a:lnTo>
                  <a:pt x="99056" y="24368"/>
                </a:lnTo>
                <a:lnTo>
                  <a:pt x="103133" y="30422"/>
                </a:ln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0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96550" y="18795"/>
                </a:lnTo>
                <a:close/>
              </a:path>
              <a:path w="752475" h="572135">
                <a:moveTo>
                  <a:pt x="733278" y="152526"/>
                </a:moveTo>
                <a:lnTo>
                  <a:pt x="170966" y="152526"/>
                </a:lnTo>
                <a:lnTo>
                  <a:pt x="170668" y="157003"/>
                </a:lnTo>
                <a:lnTo>
                  <a:pt x="167512" y="163603"/>
                </a:lnTo>
                <a:lnTo>
                  <a:pt x="161905" y="168656"/>
                </a:lnTo>
                <a:lnTo>
                  <a:pt x="154709" y="171049"/>
                </a:lnTo>
                <a:lnTo>
                  <a:pt x="752221" y="171049"/>
                </a:lnTo>
                <a:lnTo>
                  <a:pt x="750833" y="164153"/>
                </a:lnTo>
                <a:lnTo>
                  <a:pt x="746756" y="158099"/>
                </a:lnTo>
                <a:lnTo>
                  <a:pt x="740701" y="154021"/>
                </a:lnTo>
                <a:lnTo>
                  <a:pt x="733278" y="152526"/>
                </a:lnTo>
                <a:close/>
              </a:path>
              <a:path w="752475" h="572135">
                <a:moveTo>
                  <a:pt x="85578" y="18795"/>
                </a:moveTo>
                <a:lnTo>
                  <a:pt x="78154" y="20290"/>
                </a:lnTo>
                <a:lnTo>
                  <a:pt x="72100" y="24368"/>
                </a:lnTo>
                <a:lnTo>
                  <a:pt x="68022" y="30422"/>
                </a:lnTo>
                <a:lnTo>
                  <a:pt x="66528" y="37845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lnTo>
                  <a:pt x="103133" y="30422"/>
                </a:lnTo>
                <a:lnTo>
                  <a:pt x="99056" y="24368"/>
                </a:lnTo>
                <a:lnTo>
                  <a:pt x="93001" y="20290"/>
                </a:lnTo>
                <a:lnTo>
                  <a:pt x="85578" y="18795"/>
                </a:lnTo>
                <a:close/>
              </a:path>
              <a:path w="752475" h="5721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752475" h="5721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30440" y="2813304"/>
            <a:ext cx="931163" cy="7117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3111" y="3048635"/>
            <a:ext cx="762000" cy="457834"/>
          </a:xfrm>
          <a:custGeom>
            <a:avLst/>
            <a:gdLst/>
            <a:ahLst/>
            <a:cxnLst/>
            <a:rect l="l" t="t" r="r" b="b"/>
            <a:pathLst>
              <a:path w="762000" h="457835">
                <a:moveTo>
                  <a:pt x="657225" y="419226"/>
                </a:moveTo>
                <a:lnTo>
                  <a:pt x="19050" y="419226"/>
                </a:lnTo>
                <a:lnTo>
                  <a:pt x="11626" y="420721"/>
                </a:lnTo>
                <a:lnTo>
                  <a:pt x="5572" y="424799"/>
                </a:lnTo>
                <a:lnTo>
                  <a:pt x="1494" y="430853"/>
                </a:lnTo>
                <a:lnTo>
                  <a:pt x="0" y="438276"/>
                </a:lnTo>
                <a:lnTo>
                  <a:pt x="1494" y="445700"/>
                </a:lnTo>
                <a:lnTo>
                  <a:pt x="5572" y="451754"/>
                </a:lnTo>
                <a:lnTo>
                  <a:pt x="11626" y="455832"/>
                </a:lnTo>
                <a:lnTo>
                  <a:pt x="19050" y="457326"/>
                </a:lnTo>
                <a:lnTo>
                  <a:pt x="676275" y="457326"/>
                </a:lnTo>
                <a:lnTo>
                  <a:pt x="683698" y="455832"/>
                </a:lnTo>
                <a:lnTo>
                  <a:pt x="689752" y="451754"/>
                </a:lnTo>
                <a:lnTo>
                  <a:pt x="693830" y="445700"/>
                </a:lnTo>
                <a:lnTo>
                  <a:pt x="695325" y="438276"/>
                </a:lnTo>
                <a:lnTo>
                  <a:pt x="657225" y="438276"/>
                </a:lnTo>
                <a:lnTo>
                  <a:pt x="657225" y="419226"/>
                </a:lnTo>
                <a:close/>
              </a:path>
              <a:path w="762000" h="457835">
                <a:moveTo>
                  <a:pt x="676275" y="75800"/>
                </a:moveTo>
                <a:lnTo>
                  <a:pt x="657225" y="108458"/>
                </a:lnTo>
                <a:lnTo>
                  <a:pt x="657225" y="438276"/>
                </a:lnTo>
                <a:lnTo>
                  <a:pt x="676275" y="419226"/>
                </a:lnTo>
                <a:lnTo>
                  <a:pt x="695325" y="419226"/>
                </a:lnTo>
                <a:lnTo>
                  <a:pt x="695325" y="108457"/>
                </a:lnTo>
                <a:lnTo>
                  <a:pt x="676275" y="75800"/>
                </a:lnTo>
                <a:close/>
              </a:path>
              <a:path w="762000" h="457835">
                <a:moveTo>
                  <a:pt x="695325" y="419226"/>
                </a:moveTo>
                <a:lnTo>
                  <a:pt x="676275" y="419226"/>
                </a:lnTo>
                <a:lnTo>
                  <a:pt x="657225" y="438276"/>
                </a:lnTo>
                <a:lnTo>
                  <a:pt x="695325" y="438276"/>
                </a:lnTo>
                <a:lnTo>
                  <a:pt x="695325" y="419226"/>
                </a:lnTo>
                <a:close/>
              </a:path>
              <a:path w="762000" h="457835">
                <a:moveTo>
                  <a:pt x="676275" y="0"/>
                </a:moveTo>
                <a:lnTo>
                  <a:pt x="593090" y="142493"/>
                </a:lnTo>
                <a:lnTo>
                  <a:pt x="590696" y="149689"/>
                </a:lnTo>
                <a:lnTo>
                  <a:pt x="591185" y="157003"/>
                </a:lnTo>
                <a:lnTo>
                  <a:pt x="594340" y="163603"/>
                </a:lnTo>
                <a:lnTo>
                  <a:pt x="599948" y="168655"/>
                </a:lnTo>
                <a:lnTo>
                  <a:pt x="607143" y="171049"/>
                </a:lnTo>
                <a:lnTo>
                  <a:pt x="614457" y="170561"/>
                </a:lnTo>
                <a:lnTo>
                  <a:pt x="621057" y="167405"/>
                </a:lnTo>
                <a:lnTo>
                  <a:pt x="626110" y="161798"/>
                </a:lnTo>
                <a:lnTo>
                  <a:pt x="657225" y="108458"/>
                </a:lnTo>
                <a:lnTo>
                  <a:pt x="657225" y="37845"/>
                </a:lnTo>
                <a:lnTo>
                  <a:pt x="658719" y="30422"/>
                </a:lnTo>
                <a:lnTo>
                  <a:pt x="662797" y="24368"/>
                </a:lnTo>
                <a:lnTo>
                  <a:pt x="668851" y="20290"/>
                </a:lnTo>
                <a:lnTo>
                  <a:pt x="676275" y="18795"/>
                </a:lnTo>
                <a:lnTo>
                  <a:pt x="687247" y="18795"/>
                </a:lnTo>
                <a:lnTo>
                  <a:pt x="676275" y="0"/>
                </a:lnTo>
                <a:close/>
              </a:path>
              <a:path w="762000" h="457835">
                <a:moveTo>
                  <a:pt x="687247" y="18795"/>
                </a:moveTo>
                <a:lnTo>
                  <a:pt x="676275" y="18795"/>
                </a:lnTo>
                <a:lnTo>
                  <a:pt x="683698" y="20290"/>
                </a:lnTo>
                <a:lnTo>
                  <a:pt x="689752" y="24368"/>
                </a:lnTo>
                <a:lnTo>
                  <a:pt x="693830" y="30422"/>
                </a:lnTo>
                <a:lnTo>
                  <a:pt x="695325" y="37845"/>
                </a:lnTo>
                <a:lnTo>
                  <a:pt x="695325" y="108458"/>
                </a:lnTo>
                <a:lnTo>
                  <a:pt x="726440" y="161798"/>
                </a:lnTo>
                <a:lnTo>
                  <a:pt x="731492" y="167405"/>
                </a:lnTo>
                <a:lnTo>
                  <a:pt x="738092" y="170561"/>
                </a:lnTo>
                <a:lnTo>
                  <a:pt x="745406" y="171049"/>
                </a:lnTo>
                <a:lnTo>
                  <a:pt x="752602" y="168655"/>
                </a:lnTo>
                <a:lnTo>
                  <a:pt x="758209" y="163603"/>
                </a:lnTo>
                <a:lnTo>
                  <a:pt x="761365" y="157003"/>
                </a:lnTo>
                <a:lnTo>
                  <a:pt x="761853" y="149689"/>
                </a:lnTo>
                <a:lnTo>
                  <a:pt x="759460" y="142493"/>
                </a:lnTo>
                <a:lnTo>
                  <a:pt x="687247" y="18795"/>
                </a:lnTo>
                <a:close/>
              </a:path>
              <a:path w="762000" h="457835">
                <a:moveTo>
                  <a:pt x="676275" y="18795"/>
                </a:moveTo>
                <a:lnTo>
                  <a:pt x="668851" y="20290"/>
                </a:lnTo>
                <a:lnTo>
                  <a:pt x="662797" y="24368"/>
                </a:lnTo>
                <a:lnTo>
                  <a:pt x="658719" y="30422"/>
                </a:lnTo>
                <a:lnTo>
                  <a:pt x="657225" y="37845"/>
                </a:lnTo>
                <a:lnTo>
                  <a:pt x="657225" y="108458"/>
                </a:lnTo>
                <a:lnTo>
                  <a:pt x="676275" y="75800"/>
                </a:lnTo>
                <a:lnTo>
                  <a:pt x="659765" y="47498"/>
                </a:lnTo>
                <a:lnTo>
                  <a:pt x="695325" y="47498"/>
                </a:lnTo>
                <a:lnTo>
                  <a:pt x="695325" y="37845"/>
                </a:lnTo>
                <a:lnTo>
                  <a:pt x="693830" y="30422"/>
                </a:lnTo>
                <a:lnTo>
                  <a:pt x="689752" y="24368"/>
                </a:lnTo>
                <a:lnTo>
                  <a:pt x="683698" y="20290"/>
                </a:lnTo>
                <a:lnTo>
                  <a:pt x="676275" y="18795"/>
                </a:lnTo>
                <a:close/>
              </a:path>
              <a:path w="762000" h="457835">
                <a:moveTo>
                  <a:pt x="695325" y="47498"/>
                </a:moveTo>
                <a:lnTo>
                  <a:pt x="692785" y="47498"/>
                </a:lnTo>
                <a:lnTo>
                  <a:pt x="676275" y="75800"/>
                </a:lnTo>
                <a:lnTo>
                  <a:pt x="695325" y="108458"/>
                </a:lnTo>
                <a:lnTo>
                  <a:pt x="695325" y="47498"/>
                </a:lnTo>
                <a:close/>
              </a:path>
              <a:path w="762000" h="457835">
                <a:moveTo>
                  <a:pt x="692785" y="47498"/>
                </a:moveTo>
                <a:lnTo>
                  <a:pt x="659765" y="47498"/>
                </a:lnTo>
                <a:lnTo>
                  <a:pt x="676275" y="75800"/>
                </a:lnTo>
                <a:lnTo>
                  <a:pt x="692785" y="47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1064" y="3651503"/>
            <a:ext cx="2360676" cy="1146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52315" y="3756659"/>
            <a:ext cx="2122932" cy="5654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8308" y="3675888"/>
            <a:ext cx="2266315" cy="10516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88308" y="3675888"/>
            <a:ext cx="2266315" cy="1052195"/>
          </a:xfrm>
          <a:custGeom>
            <a:avLst/>
            <a:gdLst/>
            <a:ahLst/>
            <a:cxnLst/>
            <a:rect l="l" t="t" r="r" b="b"/>
            <a:pathLst>
              <a:path w="2266315" h="105219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1313052" y="0"/>
                </a:lnTo>
                <a:lnTo>
                  <a:pt x="1875789" y="0"/>
                </a:lnTo>
                <a:lnTo>
                  <a:pt x="2148840" y="0"/>
                </a:lnTo>
                <a:lnTo>
                  <a:pt x="2188583" y="8024"/>
                </a:lnTo>
                <a:lnTo>
                  <a:pt x="2221039" y="29908"/>
                </a:lnTo>
                <a:lnTo>
                  <a:pt x="2242923" y="62364"/>
                </a:lnTo>
                <a:lnTo>
                  <a:pt x="2250947" y="102107"/>
                </a:lnTo>
                <a:lnTo>
                  <a:pt x="2250947" y="357378"/>
                </a:lnTo>
                <a:lnTo>
                  <a:pt x="2250947" y="510539"/>
                </a:lnTo>
                <a:lnTo>
                  <a:pt x="2242923" y="550283"/>
                </a:lnTo>
                <a:lnTo>
                  <a:pt x="2221039" y="582739"/>
                </a:lnTo>
                <a:lnTo>
                  <a:pt x="2188583" y="604623"/>
                </a:lnTo>
                <a:lnTo>
                  <a:pt x="2148840" y="612648"/>
                </a:lnTo>
                <a:lnTo>
                  <a:pt x="1875789" y="612648"/>
                </a:lnTo>
                <a:lnTo>
                  <a:pt x="2266315" y="1051687"/>
                </a:lnTo>
                <a:lnTo>
                  <a:pt x="1313052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8"/>
                </a:lnTo>
                <a:lnTo>
                  <a:pt x="0" y="102107"/>
                </a:lnTo>
                <a:close/>
              </a:path>
            </a:pathLst>
          </a:custGeom>
          <a:ln w="9144">
            <a:solidFill>
              <a:srgbClr val="945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219447" y="3839845"/>
            <a:ext cx="179006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Interrupt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rerouted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59718" y="6478182"/>
            <a:ext cx="302260" cy="136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baseline="3472" dirty="0">
                <a:latin typeface="Arial"/>
                <a:cs typeface="Arial"/>
              </a:rPr>
              <a:t>|  </a:t>
            </a:r>
            <a:r>
              <a:rPr sz="1200" spc="322" baseline="3472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05130" y="3429000"/>
            <a:ext cx="11329670" cy="3131627"/>
          </a:xfrm>
          <a:prstGeom prst="rect">
            <a:avLst/>
          </a:prstGeom>
          <a:solidFill>
            <a:srgbClr val="1F4079"/>
          </a:solidFill>
        </p:spPr>
        <p:txBody>
          <a:bodyPr vert="horz" wrap="square" lIns="0" tIns="6096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48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Decoupling Cores, Kernels and Operating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5"/>
              </a:spcBef>
            </a:pPr>
            <a:r>
              <a:rPr lang="en-US" altLang="zh-CN" sz="1800" b="1" spc="-5" dirty="0" smtClean="0">
                <a:solidFill>
                  <a:srgbClr val="FFFFFF"/>
                </a:solidFill>
                <a:latin typeface="Arial"/>
                <a:cs typeface="Arial"/>
              </a:rPr>
              <a:t>Thanks</a:t>
            </a:r>
          </a:p>
          <a:p>
            <a:pPr marL="144145">
              <a:lnSpc>
                <a:spcPct val="100000"/>
              </a:lnSpc>
              <a:spcBef>
                <a:spcPts val="5"/>
              </a:spcBef>
            </a:pPr>
            <a:endParaRPr lang="en-US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"/>
              </a:spcBef>
            </a:pP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00"/>
              </a:spcBef>
            </a:pPr>
            <a:endParaRPr lang="en-US" sz="18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00"/>
              </a:spcBef>
            </a:pP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50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1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047" y="4434840"/>
            <a:ext cx="2827020" cy="792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5024" y="462534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1" y="4547819"/>
            <a:ext cx="2647315" cy="612775"/>
          </a:xfrm>
          <a:custGeom>
            <a:avLst/>
            <a:gdLst/>
            <a:ahLst/>
            <a:cxnLst/>
            <a:rect l="l" t="t" r="r" b="b"/>
            <a:pathLst>
              <a:path w="2647315" h="612775">
                <a:moveTo>
                  <a:pt x="0" y="612444"/>
                </a:moveTo>
                <a:lnTo>
                  <a:pt x="2646934" y="612444"/>
                </a:lnTo>
                <a:lnTo>
                  <a:pt x="2646934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226" y="4462271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7"/>
                </a:lnTo>
                <a:lnTo>
                  <a:pt x="0" y="697991"/>
                </a:lnTo>
                <a:lnTo>
                  <a:pt x="85598" y="612394"/>
                </a:lnTo>
                <a:lnTo>
                  <a:pt x="8559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291" y="4462271"/>
            <a:ext cx="2733040" cy="85725"/>
          </a:xfrm>
          <a:custGeom>
            <a:avLst/>
            <a:gdLst/>
            <a:ahLst/>
            <a:cxnLst/>
            <a:rect l="l" t="t" r="r" b="b"/>
            <a:pathLst>
              <a:path w="2733040" h="85725">
                <a:moveTo>
                  <a:pt x="2732532" y="0"/>
                </a:moveTo>
                <a:lnTo>
                  <a:pt x="85547" y="0"/>
                </a:lnTo>
                <a:lnTo>
                  <a:pt x="0" y="85597"/>
                </a:lnTo>
                <a:lnTo>
                  <a:pt x="2646934" y="85597"/>
                </a:lnTo>
                <a:lnTo>
                  <a:pt x="273253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291" y="4462271"/>
            <a:ext cx="2733040" cy="698500"/>
          </a:xfrm>
          <a:custGeom>
            <a:avLst/>
            <a:gdLst/>
            <a:ahLst/>
            <a:cxnLst/>
            <a:rect l="l" t="t" r="r" b="b"/>
            <a:pathLst>
              <a:path w="2733040" h="698500">
                <a:moveTo>
                  <a:pt x="0" y="85597"/>
                </a:moveTo>
                <a:lnTo>
                  <a:pt x="85547" y="0"/>
                </a:lnTo>
                <a:lnTo>
                  <a:pt x="2732532" y="0"/>
                </a:lnTo>
                <a:lnTo>
                  <a:pt x="2732532" y="612394"/>
                </a:lnTo>
                <a:lnTo>
                  <a:pt x="2646934" y="697991"/>
                </a:lnTo>
                <a:lnTo>
                  <a:pt x="0" y="697991"/>
                </a:lnTo>
                <a:lnTo>
                  <a:pt x="0" y="85597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291" y="4462271"/>
            <a:ext cx="2733040" cy="85725"/>
          </a:xfrm>
          <a:custGeom>
            <a:avLst/>
            <a:gdLst/>
            <a:ahLst/>
            <a:cxnLst/>
            <a:rect l="l" t="t" r="r" b="b"/>
            <a:pathLst>
              <a:path w="2733040" h="85725">
                <a:moveTo>
                  <a:pt x="0" y="85597"/>
                </a:moveTo>
                <a:lnTo>
                  <a:pt x="2646934" y="85597"/>
                </a:lnTo>
                <a:lnTo>
                  <a:pt x="273253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8226" y="454787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5264" y="4430267"/>
            <a:ext cx="2825495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4715" y="4620767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2508" y="4543247"/>
            <a:ext cx="2645410" cy="612775"/>
          </a:xfrm>
          <a:custGeom>
            <a:avLst/>
            <a:gdLst/>
            <a:ahLst/>
            <a:cxnLst/>
            <a:rect l="l" t="t" r="r" b="b"/>
            <a:pathLst>
              <a:path w="2645410" h="612775">
                <a:moveTo>
                  <a:pt x="0" y="612444"/>
                </a:moveTo>
                <a:lnTo>
                  <a:pt x="2645410" y="612444"/>
                </a:lnTo>
                <a:lnTo>
                  <a:pt x="2645410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7917" y="4457700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8"/>
                </a:lnTo>
                <a:lnTo>
                  <a:pt x="0" y="697992"/>
                </a:lnTo>
                <a:lnTo>
                  <a:pt x="85598" y="612394"/>
                </a:lnTo>
                <a:lnTo>
                  <a:pt x="8559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508" y="4457700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5" h="85725">
                <a:moveTo>
                  <a:pt x="2731007" y="0"/>
                </a:moveTo>
                <a:lnTo>
                  <a:pt x="85597" y="0"/>
                </a:lnTo>
                <a:lnTo>
                  <a:pt x="0" y="85598"/>
                </a:lnTo>
                <a:lnTo>
                  <a:pt x="2645409" y="85598"/>
                </a:lnTo>
                <a:lnTo>
                  <a:pt x="2731007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2508" y="4457700"/>
            <a:ext cx="2731135" cy="698500"/>
          </a:xfrm>
          <a:custGeom>
            <a:avLst/>
            <a:gdLst/>
            <a:ahLst/>
            <a:cxnLst/>
            <a:rect l="l" t="t" r="r" b="b"/>
            <a:pathLst>
              <a:path w="2731135" h="698500">
                <a:moveTo>
                  <a:pt x="0" y="85598"/>
                </a:moveTo>
                <a:lnTo>
                  <a:pt x="85597" y="0"/>
                </a:lnTo>
                <a:lnTo>
                  <a:pt x="2731007" y="0"/>
                </a:lnTo>
                <a:lnTo>
                  <a:pt x="2731007" y="612394"/>
                </a:lnTo>
                <a:lnTo>
                  <a:pt x="2645409" y="697992"/>
                </a:lnTo>
                <a:lnTo>
                  <a:pt x="0" y="697992"/>
                </a:lnTo>
                <a:lnTo>
                  <a:pt x="0" y="8559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2508" y="4457700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5" h="85725">
                <a:moveTo>
                  <a:pt x="0" y="85598"/>
                </a:moveTo>
                <a:lnTo>
                  <a:pt x="2645409" y="85598"/>
                </a:lnTo>
                <a:lnTo>
                  <a:pt x="2731007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7917" y="4543297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4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6985634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What current operating systems look</a:t>
            </a:r>
            <a:r>
              <a:rPr sz="2800" spc="85" dirty="0"/>
              <a:t> </a:t>
            </a:r>
            <a:r>
              <a:rPr sz="2800" spc="-5" dirty="0"/>
              <a:t>like</a:t>
            </a:r>
            <a:endParaRPr sz="2800"/>
          </a:p>
        </p:txBody>
      </p:sp>
      <p:sp>
        <p:nvSpPr>
          <p:cNvPr id="19" name="object 19"/>
          <p:cNvSpPr/>
          <p:nvPr/>
        </p:nvSpPr>
        <p:spPr>
          <a:xfrm>
            <a:off x="6126479" y="4434840"/>
            <a:ext cx="2825496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5931" y="4625340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3723" y="4547819"/>
            <a:ext cx="2645410" cy="612775"/>
          </a:xfrm>
          <a:custGeom>
            <a:avLst/>
            <a:gdLst/>
            <a:ahLst/>
            <a:cxnLst/>
            <a:rect l="l" t="t" r="r" b="b"/>
            <a:pathLst>
              <a:path w="2645409" h="612775">
                <a:moveTo>
                  <a:pt x="0" y="612444"/>
                </a:moveTo>
                <a:lnTo>
                  <a:pt x="2645410" y="612444"/>
                </a:lnTo>
                <a:lnTo>
                  <a:pt x="2645410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9133" y="4462271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7"/>
                </a:lnTo>
                <a:lnTo>
                  <a:pt x="0" y="697991"/>
                </a:lnTo>
                <a:lnTo>
                  <a:pt x="85598" y="612394"/>
                </a:lnTo>
                <a:lnTo>
                  <a:pt x="8559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3723" y="4462271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4" h="85725">
                <a:moveTo>
                  <a:pt x="2731007" y="0"/>
                </a:moveTo>
                <a:lnTo>
                  <a:pt x="85598" y="0"/>
                </a:lnTo>
                <a:lnTo>
                  <a:pt x="0" y="85597"/>
                </a:lnTo>
                <a:lnTo>
                  <a:pt x="2645409" y="85597"/>
                </a:lnTo>
                <a:lnTo>
                  <a:pt x="2731007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3723" y="4462271"/>
            <a:ext cx="2731135" cy="698500"/>
          </a:xfrm>
          <a:custGeom>
            <a:avLst/>
            <a:gdLst/>
            <a:ahLst/>
            <a:cxnLst/>
            <a:rect l="l" t="t" r="r" b="b"/>
            <a:pathLst>
              <a:path w="2731134" h="698500">
                <a:moveTo>
                  <a:pt x="0" y="85597"/>
                </a:moveTo>
                <a:lnTo>
                  <a:pt x="85598" y="0"/>
                </a:lnTo>
                <a:lnTo>
                  <a:pt x="2731007" y="0"/>
                </a:lnTo>
                <a:lnTo>
                  <a:pt x="2731007" y="612394"/>
                </a:lnTo>
                <a:lnTo>
                  <a:pt x="2645409" y="697991"/>
                </a:lnTo>
                <a:lnTo>
                  <a:pt x="0" y="697991"/>
                </a:lnTo>
                <a:lnTo>
                  <a:pt x="0" y="85597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3723" y="4462271"/>
            <a:ext cx="2731135" cy="85725"/>
          </a:xfrm>
          <a:custGeom>
            <a:avLst/>
            <a:gdLst/>
            <a:ahLst/>
            <a:cxnLst/>
            <a:rect l="l" t="t" r="r" b="b"/>
            <a:pathLst>
              <a:path w="2731134" h="85725">
                <a:moveTo>
                  <a:pt x="0" y="85597"/>
                </a:moveTo>
                <a:lnTo>
                  <a:pt x="2645409" y="85597"/>
                </a:lnTo>
                <a:lnTo>
                  <a:pt x="2731007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19133" y="454787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047" y="3497579"/>
            <a:ext cx="11423904" cy="790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4311" y="3688079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1291" y="3610381"/>
            <a:ext cx="11244580" cy="611505"/>
          </a:xfrm>
          <a:custGeom>
            <a:avLst/>
            <a:gdLst/>
            <a:ahLst/>
            <a:cxnLst/>
            <a:rect l="l" t="t" r="r" b="b"/>
            <a:pathLst>
              <a:path w="11244580" h="611504">
                <a:moveTo>
                  <a:pt x="0" y="611098"/>
                </a:moveTo>
                <a:lnTo>
                  <a:pt x="11244072" y="611098"/>
                </a:lnTo>
                <a:lnTo>
                  <a:pt x="11244072" y="0"/>
                </a:lnTo>
                <a:lnTo>
                  <a:pt x="0" y="0"/>
                </a:lnTo>
                <a:lnTo>
                  <a:pt x="0" y="61109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75364" y="3525011"/>
            <a:ext cx="85725" cy="696595"/>
          </a:xfrm>
          <a:custGeom>
            <a:avLst/>
            <a:gdLst/>
            <a:ahLst/>
            <a:cxnLst/>
            <a:rect l="l" t="t" r="r" b="b"/>
            <a:pathLst>
              <a:path w="85725" h="696595">
                <a:moveTo>
                  <a:pt x="85343" y="0"/>
                </a:moveTo>
                <a:lnTo>
                  <a:pt x="0" y="85343"/>
                </a:lnTo>
                <a:lnTo>
                  <a:pt x="0" y="696468"/>
                </a:lnTo>
                <a:lnTo>
                  <a:pt x="85343" y="611124"/>
                </a:lnTo>
                <a:lnTo>
                  <a:pt x="85343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1291" y="3525011"/>
            <a:ext cx="11329670" cy="85725"/>
          </a:xfrm>
          <a:custGeom>
            <a:avLst/>
            <a:gdLst/>
            <a:ahLst/>
            <a:cxnLst/>
            <a:rect l="l" t="t" r="r" b="b"/>
            <a:pathLst>
              <a:path w="11329670" h="85725">
                <a:moveTo>
                  <a:pt x="11329416" y="0"/>
                </a:moveTo>
                <a:lnTo>
                  <a:pt x="85369" y="0"/>
                </a:lnTo>
                <a:lnTo>
                  <a:pt x="0" y="85343"/>
                </a:lnTo>
                <a:lnTo>
                  <a:pt x="11244072" y="85343"/>
                </a:lnTo>
                <a:lnTo>
                  <a:pt x="1132941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1291" y="3525011"/>
            <a:ext cx="11329670" cy="696595"/>
          </a:xfrm>
          <a:custGeom>
            <a:avLst/>
            <a:gdLst/>
            <a:ahLst/>
            <a:cxnLst/>
            <a:rect l="l" t="t" r="r" b="b"/>
            <a:pathLst>
              <a:path w="11329670" h="696595">
                <a:moveTo>
                  <a:pt x="0" y="85343"/>
                </a:moveTo>
                <a:lnTo>
                  <a:pt x="85369" y="0"/>
                </a:lnTo>
                <a:lnTo>
                  <a:pt x="11329416" y="0"/>
                </a:lnTo>
                <a:lnTo>
                  <a:pt x="11329416" y="611124"/>
                </a:lnTo>
                <a:lnTo>
                  <a:pt x="11244072" y="696468"/>
                </a:lnTo>
                <a:lnTo>
                  <a:pt x="0" y="696468"/>
                </a:lnTo>
                <a:lnTo>
                  <a:pt x="0" y="85343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291" y="3525011"/>
            <a:ext cx="11329670" cy="85725"/>
          </a:xfrm>
          <a:custGeom>
            <a:avLst/>
            <a:gdLst/>
            <a:ahLst/>
            <a:cxnLst/>
            <a:rect l="l" t="t" r="r" b="b"/>
            <a:pathLst>
              <a:path w="11329670" h="85725">
                <a:moveTo>
                  <a:pt x="0" y="85343"/>
                </a:moveTo>
                <a:lnTo>
                  <a:pt x="11244072" y="85343"/>
                </a:lnTo>
                <a:lnTo>
                  <a:pt x="1132941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75364" y="3610355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047" y="2557272"/>
            <a:ext cx="2827020" cy="79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8032" y="2747772"/>
            <a:ext cx="1473708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291" y="2670073"/>
            <a:ext cx="2647315" cy="611505"/>
          </a:xfrm>
          <a:custGeom>
            <a:avLst/>
            <a:gdLst/>
            <a:ahLst/>
            <a:cxnLst/>
            <a:rect l="l" t="t" r="r" b="b"/>
            <a:pathLst>
              <a:path w="2647315" h="611504">
                <a:moveTo>
                  <a:pt x="0" y="611098"/>
                </a:moveTo>
                <a:lnTo>
                  <a:pt x="2647188" y="611098"/>
                </a:lnTo>
                <a:lnTo>
                  <a:pt x="2647188" y="0"/>
                </a:lnTo>
                <a:lnTo>
                  <a:pt x="0" y="0"/>
                </a:lnTo>
                <a:lnTo>
                  <a:pt x="0" y="611098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78479" y="2584704"/>
            <a:ext cx="85725" cy="696595"/>
          </a:xfrm>
          <a:custGeom>
            <a:avLst/>
            <a:gdLst/>
            <a:ahLst/>
            <a:cxnLst/>
            <a:rect l="l" t="t" r="r" b="b"/>
            <a:pathLst>
              <a:path w="85725" h="696595">
                <a:moveTo>
                  <a:pt x="85343" y="0"/>
                </a:moveTo>
                <a:lnTo>
                  <a:pt x="0" y="85344"/>
                </a:lnTo>
                <a:lnTo>
                  <a:pt x="0" y="696468"/>
                </a:lnTo>
                <a:lnTo>
                  <a:pt x="85343" y="611124"/>
                </a:lnTo>
                <a:lnTo>
                  <a:pt x="85343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291" y="2584704"/>
            <a:ext cx="2733040" cy="85725"/>
          </a:xfrm>
          <a:custGeom>
            <a:avLst/>
            <a:gdLst/>
            <a:ahLst/>
            <a:cxnLst/>
            <a:rect l="l" t="t" r="r" b="b"/>
            <a:pathLst>
              <a:path w="2733040" h="85725">
                <a:moveTo>
                  <a:pt x="2732532" y="0"/>
                </a:moveTo>
                <a:lnTo>
                  <a:pt x="85369" y="0"/>
                </a:lnTo>
                <a:lnTo>
                  <a:pt x="0" y="85344"/>
                </a:lnTo>
                <a:lnTo>
                  <a:pt x="2647188" y="85344"/>
                </a:lnTo>
                <a:lnTo>
                  <a:pt x="2732532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1291" y="2584704"/>
            <a:ext cx="2733040" cy="696595"/>
          </a:xfrm>
          <a:custGeom>
            <a:avLst/>
            <a:gdLst/>
            <a:ahLst/>
            <a:cxnLst/>
            <a:rect l="l" t="t" r="r" b="b"/>
            <a:pathLst>
              <a:path w="2733040" h="696595">
                <a:moveTo>
                  <a:pt x="0" y="85344"/>
                </a:moveTo>
                <a:lnTo>
                  <a:pt x="85369" y="0"/>
                </a:lnTo>
                <a:lnTo>
                  <a:pt x="2732532" y="0"/>
                </a:lnTo>
                <a:lnTo>
                  <a:pt x="2732532" y="611124"/>
                </a:lnTo>
                <a:lnTo>
                  <a:pt x="2647188" y="696468"/>
                </a:lnTo>
                <a:lnTo>
                  <a:pt x="0" y="696468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291" y="2584704"/>
            <a:ext cx="2733040" cy="85725"/>
          </a:xfrm>
          <a:custGeom>
            <a:avLst/>
            <a:gdLst/>
            <a:ahLst/>
            <a:cxnLst/>
            <a:rect l="l" t="t" r="r" b="b"/>
            <a:pathLst>
              <a:path w="2733040" h="85725">
                <a:moveTo>
                  <a:pt x="0" y="85344"/>
                </a:moveTo>
                <a:lnTo>
                  <a:pt x="2647188" y="85344"/>
                </a:lnTo>
                <a:lnTo>
                  <a:pt x="2732532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78479" y="2670048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55264" y="2549651"/>
            <a:ext cx="4285488" cy="792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7720" y="2740151"/>
            <a:ext cx="1473708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02508" y="2662631"/>
            <a:ext cx="4105910" cy="612775"/>
          </a:xfrm>
          <a:custGeom>
            <a:avLst/>
            <a:gdLst/>
            <a:ahLst/>
            <a:cxnLst/>
            <a:rect l="l" t="t" r="r" b="b"/>
            <a:pathLst>
              <a:path w="4105909" h="612775">
                <a:moveTo>
                  <a:pt x="0" y="612444"/>
                </a:moveTo>
                <a:lnTo>
                  <a:pt x="4105401" y="612444"/>
                </a:lnTo>
                <a:lnTo>
                  <a:pt x="4105401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7909" y="2577083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8"/>
                </a:lnTo>
                <a:lnTo>
                  <a:pt x="0" y="697991"/>
                </a:lnTo>
                <a:lnTo>
                  <a:pt x="85598" y="612393"/>
                </a:lnTo>
                <a:lnTo>
                  <a:pt x="8559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02508" y="2577083"/>
            <a:ext cx="4191000" cy="85725"/>
          </a:xfrm>
          <a:custGeom>
            <a:avLst/>
            <a:gdLst/>
            <a:ahLst/>
            <a:cxnLst/>
            <a:rect l="l" t="t" r="r" b="b"/>
            <a:pathLst>
              <a:path w="4191000" h="85725">
                <a:moveTo>
                  <a:pt x="4190999" y="0"/>
                </a:moveTo>
                <a:lnTo>
                  <a:pt x="85597" y="0"/>
                </a:lnTo>
                <a:lnTo>
                  <a:pt x="0" y="85598"/>
                </a:lnTo>
                <a:lnTo>
                  <a:pt x="4105401" y="85598"/>
                </a:lnTo>
                <a:lnTo>
                  <a:pt x="4190999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02508" y="2577083"/>
            <a:ext cx="4191000" cy="698500"/>
          </a:xfrm>
          <a:custGeom>
            <a:avLst/>
            <a:gdLst/>
            <a:ahLst/>
            <a:cxnLst/>
            <a:rect l="l" t="t" r="r" b="b"/>
            <a:pathLst>
              <a:path w="4191000" h="698500">
                <a:moveTo>
                  <a:pt x="0" y="85598"/>
                </a:moveTo>
                <a:lnTo>
                  <a:pt x="85597" y="0"/>
                </a:lnTo>
                <a:lnTo>
                  <a:pt x="4190999" y="0"/>
                </a:lnTo>
                <a:lnTo>
                  <a:pt x="4190999" y="612393"/>
                </a:lnTo>
                <a:lnTo>
                  <a:pt x="4105401" y="697991"/>
                </a:lnTo>
                <a:lnTo>
                  <a:pt x="0" y="697991"/>
                </a:lnTo>
                <a:lnTo>
                  <a:pt x="0" y="8559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02508" y="2577083"/>
            <a:ext cx="4191000" cy="85725"/>
          </a:xfrm>
          <a:custGeom>
            <a:avLst/>
            <a:gdLst/>
            <a:ahLst/>
            <a:cxnLst/>
            <a:rect l="l" t="t" r="r" b="b"/>
            <a:pathLst>
              <a:path w="4191000" h="85725">
                <a:moveTo>
                  <a:pt x="0" y="85598"/>
                </a:moveTo>
                <a:lnTo>
                  <a:pt x="4105401" y="85598"/>
                </a:lnTo>
                <a:lnTo>
                  <a:pt x="4190999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07909" y="2662682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81900" y="2549651"/>
            <a:ext cx="4226052" cy="792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13876" y="2740151"/>
            <a:ext cx="1473707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9143" y="2662631"/>
            <a:ext cx="4046220" cy="612775"/>
          </a:xfrm>
          <a:custGeom>
            <a:avLst/>
            <a:gdLst/>
            <a:ahLst/>
            <a:cxnLst/>
            <a:rect l="l" t="t" r="r" b="b"/>
            <a:pathLst>
              <a:path w="4046220" h="612775">
                <a:moveTo>
                  <a:pt x="0" y="612444"/>
                </a:moveTo>
                <a:lnTo>
                  <a:pt x="4045965" y="612444"/>
                </a:lnTo>
                <a:lnTo>
                  <a:pt x="4045965" y="0"/>
                </a:lnTo>
                <a:lnTo>
                  <a:pt x="0" y="0"/>
                </a:lnTo>
                <a:lnTo>
                  <a:pt x="0" y="612444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675109" y="2577083"/>
            <a:ext cx="85725" cy="698500"/>
          </a:xfrm>
          <a:custGeom>
            <a:avLst/>
            <a:gdLst/>
            <a:ahLst/>
            <a:cxnLst/>
            <a:rect l="l" t="t" r="r" b="b"/>
            <a:pathLst>
              <a:path w="85725" h="698500">
                <a:moveTo>
                  <a:pt x="85598" y="0"/>
                </a:moveTo>
                <a:lnTo>
                  <a:pt x="0" y="85598"/>
                </a:lnTo>
                <a:lnTo>
                  <a:pt x="0" y="697991"/>
                </a:lnTo>
                <a:lnTo>
                  <a:pt x="85598" y="612393"/>
                </a:lnTo>
                <a:lnTo>
                  <a:pt x="8559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29143" y="2577083"/>
            <a:ext cx="4131945" cy="85725"/>
          </a:xfrm>
          <a:custGeom>
            <a:avLst/>
            <a:gdLst/>
            <a:ahLst/>
            <a:cxnLst/>
            <a:rect l="l" t="t" r="r" b="b"/>
            <a:pathLst>
              <a:path w="4131945" h="85725">
                <a:moveTo>
                  <a:pt x="4131563" y="0"/>
                </a:moveTo>
                <a:lnTo>
                  <a:pt x="85598" y="0"/>
                </a:lnTo>
                <a:lnTo>
                  <a:pt x="0" y="85598"/>
                </a:lnTo>
                <a:lnTo>
                  <a:pt x="4045965" y="85598"/>
                </a:lnTo>
                <a:lnTo>
                  <a:pt x="4131563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9143" y="2577083"/>
            <a:ext cx="4131945" cy="698500"/>
          </a:xfrm>
          <a:custGeom>
            <a:avLst/>
            <a:gdLst/>
            <a:ahLst/>
            <a:cxnLst/>
            <a:rect l="l" t="t" r="r" b="b"/>
            <a:pathLst>
              <a:path w="4131945" h="698500">
                <a:moveTo>
                  <a:pt x="0" y="85598"/>
                </a:moveTo>
                <a:lnTo>
                  <a:pt x="85598" y="0"/>
                </a:lnTo>
                <a:lnTo>
                  <a:pt x="4131563" y="0"/>
                </a:lnTo>
                <a:lnTo>
                  <a:pt x="4131563" y="612393"/>
                </a:lnTo>
                <a:lnTo>
                  <a:pt x="4045965" y="697991"/>
                </a:lnTo>
                <a:lnTo>
                  <a:pt x="0" y="697991"/>
                </a:lnTo>
                <a:lnTo>
                  <a:pt x="0" y="8559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29143" y="2577083"/>
            <a:ext cx="4131945" cy="85725"/>
          </a:xfrm>
          <a:custGeom>
            <a:avLst/>
            <a:gdLst/>
            <a:ahLst/>
            <a:cxnLst/>
            <a:rect l="l" t="t" r="r" b="b"/>
            <a:pathLst>
              <a:path w="4131945" h="85725">
                <a:moveTo>
                  <a:pt x="0" y="85598"/>
                </a:moveTo>
                <a:lnTo>
                  <a:pt x="4045965" y="85598"/>
                </a:lnTo>
                <a:lnTo>
                  <a:pt x="4131563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5109" y="2662682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31291" y="2833115"/>
            <a:ext cx="11244580" cy="232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5810">
              <a:lnSpc>
                <a:spcPct val="100000"/>
              </a:lnSpc>
              <a:tabLst>
                <a:tab pos="4366895" algn="l"/>
                <a:tab pos="866330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	</a:t>
            </a: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Application	Application</a:t>
            </a:r>
            <a:endParaRPr sz="2700" baseline="154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083310">
              <a:lnSpc>
                <a:spcPct val="100000"/>
              </a:lnSpc>
              <a:spcBef>
                <a:spcPts val="1090"/>
              </a:spcBef>
              <a:tabLst>
                <a:tab pos="3953510" algn="l"/>
                <a:tab pos="682498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	</a:t>
            </a: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CPU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1640057" y="6486716"/>
            <a:ext cx="8255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5902325" cy="344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dirty="0">
                <a:latin typeface="Arial"/>
                <a:cs typeface="Arial"/>
              </a:rPr>
              <a:t>OS </a:t>
            </a:r>
            <a:r>
              <a:rPr sz="2400" spc="-5" dirty="0">
                <a:latin typeface="Arial"/>
                <a:cs typeface="Arial"/>
              </a:rPr>
              <a:t>needs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adapt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different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workloads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4079"/>
              </a:buClr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Adapting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build-, boot-, 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run-time</a:t>
            </a:r>
            <a:endParaRPr sz="24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9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Debugging support: profiling, tracing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Real-time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1F4079"/>
              </a:buClr>
              <a:buFont typeface="Wingdings"/>
              <a:buChar char=""/>
            </a:pPr>
            <a:endParaRPr sz="2850" dirty="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On-the-fly kernel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updates</a:t>
            </a:r>
            <a:endParaRPr sz="2400" dirty="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0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KSplice (Linux) </a:t>
            </a:r>
            <a:r>
              <a:rPr sz="2000" spc="-5" dirty="0">
                <a:latin typeface="Arial"/>
                <a:cs typeface="Arial"/>
              </a:rPr>
              <a:t>[EuroSys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‘09]</a:t>
            </a:r>
          </a:p>
          <a:p>
            <a:pPr marL="375285">
              <a:lnSpc>
                <a:spcPct val="100000"/>
              </a:lnSpc>
              <a:spcBef>
                <a:spcPts val="405"/>
              </a:spcBef>
              <a:tabLst>
                <a:tab pos="640080" algn="l"/>
              </a:tabLst>
            </a:pPr>
            <a:r>
              <a:rPr sz="2000" dirty="0">
                <a:solidFill>
                  <a:srgbClr val="1F407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1F407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K42 </a:t>
            </a:r>
            <a:r>
              <a:rPr sz="2000" spc="-40" dirty="0">
                <a:latin typeface="Arial"/>
                <a:cs typeface="Arial"/>
              </a:rPr>
              <a:t>[ATC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‘07]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91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20" dirty="0"/>
              <a:t>What’s </a:t>
            </a:r>
            <a:r>
              <a:rPr sz="2800" spc="-5" dirty="0"/>
              <a:t>happening to</a:t>
            </a:r>
            <a:r>
              <a:rPr sz="2800" spc="40" dirty="0"/>
              <a:t> </a:t>
            </a:r>
            <a:r>
              <a:rPr sz="2800" spc="-5" dirty="0"/>
              <a:t>software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993775"/>
            <a:ext cx="381571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Multikernel [SOSP</a:t>
            </a:r>
            <a:r>
              <a:rPr sz="2800" spc="-60" dirty="0"/>
              <a:t> </a:t>
            </a:r>
            <a:r>
              <a:rPr sz="2800" dirty="0"/>
              <a:t>‘09]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2267" y="4596384"/>
            <a:ext cx="841247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316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3" y="542899"/>
                </a:lnTo>
                <a:lnTo>
                  <a:pt x="2359533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848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44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316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44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316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2848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316" y="4682363"/>
            <a:ext cx="23596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2235" y="4450079"/>
            <a:ext cx="252984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8432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9479" y="4553356"/>
            <a:ext cx="2359660" cy="542925"/>
          </a:xfrm>
          <a:custGeom>
            <a:avLst/>
            <a:gdLst/>
            <a:ahLst/>
            <a:cxnLst/>
            <a:rect l="l" t="t" r="r" b="b"/>
            <a:pathLst>
              <a:path w="2359660" h="542925">
                <a:moveTo>
                  <a:pt x="0" y="542899"/>
                </a:moveTo>
                <a:lnTo>
                  <a:pt x="2359532" y="542899"/>
                </a:lnTo>
                <a:lnTo>
                  <a:pt x="2359532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013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2435352" y="0"/>
                </a:moveTo>
                <a:lnTo>
                  <a:pt x="75819" y="0"/>
                </a:lnTo>
                <a:lnTo>
                  <a:pt x="0" y="75818"/>
                </a:lnTo>
                <a:lnTo>
                  <a:pt x="2359533" y="75818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9479" y="4477511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60" h="619125">
                <a:moveTo>
                  <a:pt x="0" y="75818"/>
                </a:moveTo>
                <a:lnTo>
                  <a:pt x="75819" y="0"/>
                </a:lnTo>
                <a:lnTo>
                  <a:pt x="2435352" y="0"/>
                </a:lnTo>
                <a:lnTo>
                  <a:pt x="2435352" y="542925"/>
                </a:lnTo>
                <a:lnTo>
                  <a:pt x="2359533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9479" y="44775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60" h="76200">
                <a:moveTo>
                  <a:pt x="0" y="75818"/>
                </a:moveTo>
                <a:lnTo>
                  <a:pt x="2359533" y="758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013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59479" y="4681982"/>
            <a:ext cx="235966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94120" y="4453128"/>
            <a:ext cx="2529839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0316" y="4599432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41364" y="4556213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60" y="541566"/>
                </a:lnTo>
                <a:lnTo>
                  <a:pt x="2359660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01023" y="4480559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1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1" y="0"/>
                </a:lnTo>
                <a:lnTo>
                  <a:pt x="0" y="75691"/>
                </a:lnTo>
                <a:lnTo>
                  <a:pt x="2359660" y="75691"/>
                </a:lnTo>
                <a:lnTo>
                  <a:pt x="2435352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4" y="4480559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1"/>
                </a:moveTo>
                <a:lnTo>
                  <a:pt x="75691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60" y="617219"/>
                </a:lnTo>
                <a:lnTo>
                  <a:pt x="0" y="617219"/>
                </a:lnTo>
                <a:lnTo>
                  <a:pt x="0" y="75691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41364" y="4480559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1"/>
                </a:moveTo>
                <a:lnTo>
                  <a:pt x="2359660" y="75691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01023" y="455625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41364" y="4684776"/>
            <a:ext cx="235966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3023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2352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268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1325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268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8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0268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81325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59230" y="3951478"/>
            <a:ext cx="6845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099804" y="4450079"/>
            <a:ext cx="2531363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07523" y="4596384"/>
            <a:ext cx="84124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047" y="455335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D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508105" y="447751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A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7047" y="447751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6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C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7047" y="447751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47047" y="447751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6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08105" y="455333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007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147047" y="4682617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13759" y="3718559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3088" y="3864864"/>
            <a:ext cx="1018032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61003" y="3821836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22060" y="3745991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8" y="542924"/>
                </a:lnTo>
                <a:lnTo>
                  <a:pt x="7581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1003" y="3745991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4"/>
                </a:lnTo>
                <a:lnTo>
                  <a:pt x="2361057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1003" y="3745991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2060" y="3821810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94120" y="3721608"/>
            <a:ext cx="2531364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13447" y="3867911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41364" y="3824884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02420" y="3749040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8"/>
                </a:lnTo>
                <a:lnTo>
                  <a:pt x="2361057" y="75818"/>
                </a:lnTo>
                <a:lnTo>
                  <a:pt x="2436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41364" y="3749040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8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41364" y="3749040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8"/>
                </a:moveTo>
                <a:lnTo>
                  <a:pt x="2361057" y="75818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02420" y="3824859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300473" y="3953255"/>
            <a:ext cx="35648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924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99804" y="3726179"/>
            <a:ext cx="2529840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17607" y="3872484"/>
            <a:ext cx="1018031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47047" y="3829265"/>
            <a:ext cx="2359660" cy="541655"/>
          </a:xfrm>
          <a:custGeom>
            <a:avLst/>
            <a:gdLst/>
            <a:ahLst/>
            <a:cxnLst/>
            <a:rect l="l" t="t" r="r" b="b"/>
            <a:pathLst>
              <a:path w="2359659" h="541654">
                <a:moveTo>
                  <a:pt x="0" y="541566"/>
                </a:moveTo>
                <a:lnTo>
                  <a:pt x="2359659" y="541566"/>
                </a:lnTo>
                <a:lnTo>
                  <a:pt x="2359659" y="0"/>
                </a:lnTo>
                <a:lnTo>
                  <a:pt x="0" y="0"/>
                </a:lnTo>
                <a:lnTo>
                  <a:pt x="0" y="54156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506707" y="3753611"/>
            <a:ext cx="76200" cy="617220"/>
          </a:xfrm>
          <a:custGeom>
            <a:avLst/>
            <a:gdLst/>
            <a:ahLst/>
            <a:cxnLst/>
            <a:rect l="l" t="t" r="r" b="b"/>
            <a:pathLst>
              <a:path w="76200" h="617220">
                <a:moveTo>
                  <a:pt x="75692" y="0"/>
                </a:moveTo>
                <a:lnTo>
                  <a:pt x="0" y="75692"/>
                </a:lnTo>
                <a:lnTo>
                  <a:pt x="0" y="617219"/>
                </a:lnTo>
                <a:lnTo>
                  <a:pt x="75692" y="541527"/>
                </a:lnTo>
                <a:lnTo>
                  <a:pt x="75692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47047" y="37536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2435352" y="0"/>
                </a:moveTo>
                <a:lnTo>
                  <a:pt x="75692" y="0"/>
                </a:lnTo>
                <a:lnTo>
                  <a:pt x="0" y="75692"/>
                </a:lnTo>
                <a:lnTo>
                  <a:pt x="2359659" y="75692"/>
                </a:lnTo>
                <a:lnTo>
                  <a:pt x="2435352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47047" y="3753611"/>
            <a:ext cx="2435860" cy="617220"/>
          </a:xfrm>
          <a:custGeom>
            <a:avLst/>
            <a:gdLst/>
            <a:ahLst/>
            <a:cxnLst/>
            <a:rect l="l" t="t" r="r" b="b"/>
            <a:pathLst>
              <a:path w="2435859" h="617220">
                <a:moveTo>
                  <a:pt x="0" y="75692"/>
                </a:moveTo>
                <a:lnTo>
                  <a:pt x="75692" y="0"/>
                </a:lnTo>
                <a:lnTo>
                  <a:pt x="2435352" y="0"/>
                </a:lnTo>
                <a:lnTo>
                  <a:pt x="2435352" y="541527"/>
                </a:lnTo>
                <a:lnTo>
                  <a:pt x="2359659" y="617219"/>
                </a:lnTo>
                <a:lnTo>
                  <a:pt x="0" y="617219"/>
                </a:lnTo>
                <a:lnTo>
                  <a:pt x="0" y="75692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7047" y="3753611"/>
            <a:ext cx="2435860" cy="76200"/>
          </a:xfrm>
          <a:custGeom>
            <a:avLst/>
            <a:gdLst/>
            <a:ahLst/>
            <a:cxnLst/>
            <a:rect l="l" t="t" r="r" b="b"/>
            <a:pathLst>
              <a:path w="2435859" h="76200">
                <a:moveTo>
                  <a:pt x="0" y="75692"/>
                </a:moveTo>
                <a:lnTo>
                  <a:pt x="2359659" y="75692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506707" y="3829303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528"/>
                </a:lnTo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986009" y="3957828"/>
            <a:ext cx="6845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76072" y="3159251"/>
            <a:ext cx="252984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91767" y="3246120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3316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60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95548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8" y="451992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2435352" y="0"/>
                </a:moveTo>
                <a:lnTo>
                  <a:pt x="63131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3316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60" h="515620">
                <a:moveTo>
                  <a:pt x="0" y="63118"/>
                </a:moveTo>
                <a:lnTo>
                  <a:pt x="63131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3316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60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95548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359153" y="3332734"/>
            <a:ext cx="901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410711" y="3162300"/>
            <a:ext cx="252374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23359" y="3249167"/>
            <a:ext cx="1234439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7955" y="3252876"/>
            <a:ext cx="2366645" cy="452120"/>
          </a:xfrm>
          <a:custGeom>
            <a:avLst/>
            <a:gdLst/>
            <a:ahLst/>
            <a:cxnLst/>
            <a:rect l="l" t="t" r="r" b="b"/>
            <a:pathLst>
              <a:path w="2366645" h="452120">
                <a:moveTo>
                  <a:pt x="0" y="451967"/>
                </a:moveTo>
                <a:lnTo>
                  <a:pt x="2366137" y="451967"/>
                </a:lnTo>
                <a:lnTo>
                  <a:pt x="2366137" y="0"/>
                </a:lnTo>
                <a:lnTo>
                  <a:pt x="0" y="0"/>
                </a:lnTo>
                <a:lnTo>
                  <a:pt x="0" y="451967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24092" y="3189732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2429256" y="0"/>
                </a:moveTo>
                <a:lnTo>
                  <a:pt x="63119" y="0"/>
                </a:lnTo>
                <a:lnTo>
                  <a:pt x="0" y="63118"/>
                </a:lnTo>
                <a:lnTo>
                  <a:pt x="2366137" y="63118"/>
                </a:lnTo>
                <a:lnTo>
                  <a:pt x="2429256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57955" y="3189732"/>
            <a:ext cx="2429510" cy="515620"/>
          </a:xfrm>
          <a:custGeom>
            <a:avLst/>
            <a:gdLst/>
            <a:ahLst/>
            <a:cxnLst/>
            <a:rect l="l" t="t" r="r" b="b"/>
            <a:pathLst>
              <a:path w="2429510" h="515620">
                <a:moveTo>
                  <a:pt x="0" y="63118"/>
                </a:moveTo>
                <a:lnTo>
                  <a:pt x="63119" y="0"/>
                </a:lnTo>
                <a:lnTo>
                  <a:pt x="2429256" y="0"/>
                </a:lnTo>
                <a:lnTo>
                  <a:pt x="2429256" y="451992"/>
                </a:lnTo>
                <a:lnTo>
                  <a:pt x="2366137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57955" y="3189732"/>
            <a:ext cx="2429510" cy="63500"/>
          </a:xfrm>
          <a:custGeom>
            <a:avLst/>
            <a:gdLst/>
            <a:ahLst/>
            <a:cxnLst/>
            <a:rect l="l" t="t" r="r" b="b"/>
            <a:pathLst>
              <a:path w="2429510" h="63500">
                <a:moveTo>
                  <a:pt x="0" y="63118"/>
                </a:moveTo>
                <a:lnTo>
                  <a:pt x="2366137" y="63118"/>
                </a:lnTo>
                <a:lnTo>
                  <a:pt x="2429256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24092" y="3252851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94120" y="3159251"/>
            <a:ext cx="2529839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09816" y="3247644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41364" y="3249815"/>
            <a:ext cx="2372360" cy="452120"/>
          </a:xfrm>
          <a:custGeom>
            <a:avLst/>
            <a:gdLst/>
            <a:ahLst/>
            <a:cxnLst/>
            <a:rect l="l" t="t" r="r" b="b"/>
            <a:pathLst>
              <a:path w="2372359" h="452120">
                <a:moveTo>
                  <a:pt x="0" y="451980"/>
                </a:moveTo>
                <a:lnTo>
                  <a:pt x="2372233" y="451980"/>
                </a:lnTo>
                <a:lnTo>
                  <a:pt x="2372233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13596" y="3186683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9" y="0"/>
                </a:moveTo>
                <a:lnTo>
                  <a:pt x="0" y="63118"/>
                </a:lnTo>
                <a:lnTo>
                  <a:pt x="0" y="515111"/>
                </a:lnTo>
                <a:lnTo>
                  <a:pt x="63119" y="451992"/>
                </a:lnTo>
                <a:lnTo>
                  <a:pt x="63119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41364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2435352" y="0"/>
                </a:moveTo>
                <a:lnTo>
                  <a:pt x="63119" y="0"/>
                </a:lnTo>
                <a:lnTo>
                  <a:pt x="0" y="63118"/>
                </a:lnTo>
                <a:lnTo>
                  <a:pt x="2372233" y="63118"/>
                </a:lnTo>
                <a:lnTo>
                  <a:pt x="2435352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41364" y="3186683"/>
            <a:ext cx="2435860" cy="515620"/>
          </a:xfrm>
          <a:custGeom>
            <a:avLst/>
            <a:gdLst/>
            <a:ahLst/>
            <a:cxnLst/>
            <a:rect l="l" t="t" r="r" b="b"/>
            <a:pathLst>
              <a:path w="2435859" h="515620">
                <a:moveTo>
                  <a:pt x="0" y="63118"/>
                </a:moveTo>
                <a:lnTo>
                  <a:pt x="63119" y="0"/>
                </a:lnTo>
                <a:lnTo>
                  <a:pt x="2435352" y="0"/>
                </a:lnTo>
                <a:lnTo>
                  <a:pt x="2435352" y="451992"/>
                </a:lnTo>
                <a:lnTo>
                  <a:pt x="2372233" y="515111"/>
                </a:lnTo>
                <a:lnTo>
                  <a:pt x="0" y="515111"/>
                </a:lnTo>
                <a:lnTo>
                  <a:pt x="0" y="63118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41364" y="3186683"/>
            <a:ext cx="2435860" cy="63500"/>
          </a:xfrm>
          <a:custGeom>
            <a:avLst/>
            <a:gdLst/>
            <a:ahLst/>
            <a:cxnLst/>
            <a:rect l="l" t="t" r="r" b="b"/>
            <a:pathLst>
              <a:path w="2435859" h="63500">
                <a:moveTo>
                  <a:pt x="0" y="63118"/>
                </a:moveTo>
                <a:lnTo>
                  <a:pt x="2372233" y="63118"/>
                </a:lnTo>
                <a:lnTo>
                  <a:pt x="2435352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13596" y="324980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3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191761" y="3335782"/>
            <a:ext cx="37884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98140" algn="l"/>
              </a:tabLst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OSNode	OSNode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092183" y="3171444"/>
            <a:ext cx="2522220" cy="609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703307" y="3259835"/>
            <a:ext cx="1234440" cy="565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39428" y="3262007"/>
            <a:ext cx="2364740" cy="452120"/>
          </a:xfrm>
          <a:custGeom>
            <a:avLst/>
            <a:gdLst/>
            <a:ahLst/>
            <a:cxnLst/>
            <a:rect l="l" t="t" r="r" b="b"/>
            <a:pathLst>
              <a:path w="2364740" h="452120">
                <a:moveTo>
                  <a:pt x="0" y="451980"/>
                </a:moveTo>
                <a:lnTo>
                  <a:pt x="2364612" y="451980"/>
                </a:lnTo>
                <a:lnTo>
                  <a:pt x="2364612" y="0"/>
                </a:lnTo>
                <a:lnTo>
                  <a:pt x="0" y="0"/>
                </a:lnTo>
                <a:lnTo>
                  <a:pt x="0" y="451980"/>
                </a:lnTo>
                <a:close/>
              </a:path>
            </a:pathLst>
          </a:custGeom>
          <a:solidFill>
            <a:srgbClr val="D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504041" y="3198876"/>
            <a:ext cx="63500" cy="515620"/>
          </a:xfrm>
          <a:custGeom>
            <a:avLst/>
            <a:gdLst/>
            <a:ahLst/>
            <a:cxnLst/>
            <a:rect l="l" t="t" r="r" b="b"/>
            <a:pathLst>
              <a:path w="63500" h="515620">
                <a:moveTo>
                  <a:pt x="63118" y="0"/>
                </a:moveTo>
                <a:lnTo>
                  <a:pt x="0" y="63119"/>
                </a:lnTo>
                <a:lnTo>
                  <a:pt x="0" y="515112"/>
                </a:lnTo>
                <a:lnTo>
                  <a:pt x="63118" y="451993"/>
                </a:lnTo>
                <a:lnTo>
                  <a:pt x="63118" y="0"/>
                </a:lnTo>
                <a:close/>
              </a:path>
            </a:pathLst>
          </a:custGeom>
          <a:solidFill>
            <a:srgbClr val="AFB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39428" y="3198876"/>
            <a:ext cx="2428240" cy="63500"/>
          </a:xfrm>
          <a:custGeom>
            <a:avLst/>
            <a:gdLst/>
            <a:ahLst/>
            <a:cxnLst/>
            <a:rect l="l" t="t" r="r" b="b"/>
            <a:pathLst>
              <a:path w="2428240" h="63500">
                <a:moveTo>
                  <a:pt x="2427731" y="0"/>
                </a:moveTo>
                <a:lnTo>
                  <a:pt x="63119" y="0"/>
                </a:lnTo>
                <a:lnTo>
                  <a:pt x="0" y="63119"/>
                </a:lnTo>
                <a:lnTo>
                  <a:pt x="2364613" y="63119"/>
                </a:lnTo>
                <a:lnTo>
                  <a:pt x="2427731" y="0"/>
                </a:lnTo>
                <a:close/>
              </a:path>
            </a:pathLst>
          </a:custGeom>
          <a:solidFill>
            <a:srgbClr val="E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139428" y="3198876"/>
            <a:ext cx="2428240" cy="515620"/>
          </a:xfrm>
          <a:custGeom>
            <a:avLst/>
            <a:gdLst/>
            <a:ahLst/>
            <a:cxnLst/>
            <a:rect l="l" t="t" r="r" b="b"/>
            <a:pathLst>
              <a:path w="2428240" h="515620">
                <a:moveTo>
                  <a:pt x="0" y="63119"/>
                </a:moveTo>
                <a:lnTo>
                  <a:pt x="63119" y="0"/>
                </a:lnTo>
                <a:lnTo>
                  <a:pt x="2427731" y="0"/>
                </a:lnTo>
                <a:lnTo>
                  <a:pt x="2427731" y="451993"/>
                </a:lnTo>
                <a:lnTo>
                  <a:pt x="2364613" y="515112"/>
                </a:lnTo>
                <a:lnTo>
                  <a:pt x="0" y="515112"/>
                </a:lnTo>
                <a:lnTo>
                  <a:pt x="0" y="63119"/>
                </a:lnTo>
                <a:close/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39428" y="3198876"/>
            <a:ext cx="2428240" cy="63500"/>
          </a:xfrm>
          <a:custGeom>
            <a:avLst/>
            <a:gdLst/>
            <a:ahLst/>
            <a:cxnLst/>
            <a:rect l="l" t="t" r="r" b="b"/>
            <a:pathLst>
              <a:path w="2428240" h="63500">
                <a:moveTo>
                  <a:pt x="0" y="63119"/>
                </a:moveTo>
                <a:lnTo>
                  <a:pt x="2364613" y="63119"/>
                </a:lnTo>
                <a:lnTo>
                  <a:pt x="2427731" y="0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504041" y="3261995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992"/>
                </a:lnTo>
              </a:path>
            </a:pathLst>
          </a:custGeom>
          <a:ln w="9144">
            <a:solidFill>
              <a:srgbClr val="C7D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9871964" y="3345815"/>
            <a:ext cx="901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OSNo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268467" y="3189732"/>
            <a:ext cx="1682495" cy="11460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53455" y="3453384"/>
            <a:ext cx="1110996" cy="672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15711" y="3217164"/>
            <a:ext cx="1588008" cy="10515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15711" y="3217164"/>
            <a:ext cx="1588135" cy="1051560"/>
          </a:xfrm>
          <a:custGeom>
            <a:avLst/>
            <a:gdLst/>
            <a:ahLst/>
            <a:cxnLst/>
            <a:rect l="l" t="t" r="r" b="b"/>
            <a:pathLst>
              <a:path w="1588134" h="1051560">
                <a:moveTo>
                  <a:pt x="0" y="525780"/>
                </a:moveTo>
                <a:lnTo>
                  <a:pt x="525779" y="0"/>
                </a:lnTo>
                <a:lnTo>
                  <a:pt x="525779" y="262889"/>
                </a:lnTo>
                <a:lnTo>
                  <a:pt x="1062227" y="262889"/>
                </a:lnTo>
                <a:lnTo>
                  <a:pt x="1062227" y="0"/>
                </a:lnTo>
                <a:lnTo>
                  <a:pt x="1588008" y="525780"/>
                </a:lnTo>
                <a:lnTo>
                  <a:pt x="1062227" y="1051560"/>
                </a:lnTo>
                <a:lnTo>
                  <a:pt x="1062227" y="788669"/>
                </a:lnTo>
                <a:lnTo>
                  <a:pt x="525779" y="788669"/>
                </a:lnTo>
                <a:lnTo>
                  <a:pt x="525779" y="1051560"/>
                </a:lnTo>
                <a:lnTo>
                  <a:pt x="0" y="52578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829427" y="3524250"/>
            <a:ext cx="5600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Async.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690742" y="3737609"/>
            <a:ext cx="838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essages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103107" y="3165348"/>
            <a:ext cx="1680972" cy="11460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388095" y="3429000"/>
            <a:ext cx="1110996" cy="672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50352" y="3192779"/>
            <a:ext cx="1586483" cy="10515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50352" y="3192779"/>
            <a:ext cx="1586865" cy="1051560"/>
          </a:xfrm>
          <a:custGeom>
            <a:avLst/>
            <a:gdLst/>
            <a:ahLst/>
            <a:cxnLst/>
            <a:rect l="l" t="t" r="r" b="b"/>
            <a:pathLst>
              <a:path w="1586865" h="1051560">
                <a:moveTo>
                  <a:pt x="0" y="525780"/>
                </a:moveTo>
                <a:lnTo>
                  <a:pt x="525779" y="0"/>
                </a:lnTo>
                <a:lnTo>
                  <a:pt x="525779" y="262890"/>
                </a:lnTo>
                <a:lnTo>
                  <a:pt x="1060703" y="262890"/>
                </a:lnTo>
                <a:lnTo>
                  <a:pt x="1060703" y="0"/>
                </a:lnTo>
                <a:lnTo>
                  <a:pt x="1586483" y="525780"/>
                </a:lnTo>
                <a:lnTo>
                  <a:pt x="1060703" y="1051560"/>
                </a:lnTo>
                <a:lnTo>
                  <a:pt x="1060703" y="788670"/>
                </a:lnTo>
                <a:lnTo>
                  <a:pt x="525779" y="788670"/>
                </a:lnTo>
                <a:lnTo>
                  <a:pt x="525779" y="1051560"/>
                </a:lnTo>
                <a:lnTo>
                  <a:pt x="0" y="52578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8664067" y="3500882"/>
            <a:ext cx="5600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Async.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525382" y="3714242"/>
            <a:ext cx="838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essages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415539" y="3137916"/>
            <a:ext cx="1680972" cy="1146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00527" y="3401567"/>
            <a:ext cx="1110996" cy="672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62783" y="3165348"/>
            <a:ext cx="1586483" cy="10515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62783" y="3165348"/>
            <a:ext cx="1586865" cy="1051560"/>
          </a:xfrm>
          <a:custGeom>
            <a:avLst/>
            <a:gdLst/>
            <a:ahLst/>
            <a:cxnLst/>
            <a:rect l="l" t="t" r="r" b="b"/>
            <a:pathLst>
              <a:path w="1586864" h="1051560">
                <a:moveTo>
                  <a:pt x="0" y="525779"/>
                </a:moveTo>
                <a:lnTo>
                  <a:pt x="525780" y="0"/>
                </a:lnTo>
                <a:lnTo>
                  <a:pt x="525780" y="262889"/>
                </a:lnTo>
                <a:lnTo>
                  <a:pt x="1060704" y="262889"/>
                </a:lnTo>
                <a:lnTo>
                  <a:pt x="1060704" y="0"/>
                </a:lnTo>
                <a:lnTo>
                  <a:pt x="1586483" y="525779"/>
                </a:lnTo>
                <a:lnTo>
                  <a:pt x="1060704" y="1051559"/>
                </a:lnTo>
                <a:lnTo>
                  <a:pt x="1060704" y="788669"/>
                </a:lnTo>
                <a:lnTo>
                  <a:pt x="525780" y="788669"/>
                </a:lnTo>
                <a:lnTo>
                  <a:pt x="525780" y="1051559"/>
                </a:lnTo>
                <a:lnTo>
                  <a:pt x="0" y="525779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2975864" y="3473069"/>
            <a:ext cx="5600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Async.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837179" y="3686429"/>
            <a:ext cx="838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essages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7302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63752" y="2552700"/>
            <a:ext cx="1473708" cy="565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026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7" y="542899"/>
                </a:lnTo>
                <a:lnTo>
                  <a:pt x="2361057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81325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8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8" y="542925"/>
                </a:lnTo>
                <a:lnTo>
                  <a:pt x="75818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2436876" y="0"/>
                </a:moveTo>
                <a:lnTo>
                  <a:pt x="75844" y="0"/>
                </a:lnTo>
                <a:lnTo>
                  <a:pt x="0" y="75819"/>
                </a:lnTo>
                <a:lnTo>
                  <a:pt x="2361057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026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30" h="619125">
                <a:moveTo>
                  <a:pt x="0" y="75819"/>
                </a:moveTo>
                <a:lnTo>
                  <a:pt x="75844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7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026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30" h="76200">
                <a:moveTo>
                  <a:pt x="0" y="75819"/>
                </a:moveTo>
                <a:lnTo>
                  <a:pt x="2361057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81325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62026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410711" y="2400300"/>
            <a:ext cx="5413247" cy="7132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41620" y="2546604"/>
            <a:ext cx="1473707" cy="565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57955" y="2503563"/>
            <a:ext cx="5243195" cy="542925"/>
          </a:xfrm>
          <a:custGeom>
            <a:avLst/>
            <a:gdLst/>
            <a:ahLst/>
            <a:cxnLst/>
            <a:rect l="l" t="t" r="r" b="b"/>
            <a:pathLst>
              <a:path w="5243195" h="542925">
                <a:moveTo>
                  <a:pt x="0" y="542912"/>
                </a:moveTo>
                <a:lnTo>
                  <a:pt x="5242940" y="542912"/>
                </a:lnTo>
                <a:lnTo>
                  <a:pt x="5242940" y="0"/>
                </a:lnTo>
                <a:lnTo>
                  <a:pt x="0" y="0"/>
                </a:lnTo>
                <a:lnTo>
                  <a:pt x="0" y="542912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700896" y="2427732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8"/>
                </a:lnTo>
                <a:lnTo>
                  <a:pt x="0" y="618743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5318760" y="0"/>
                </a:moveTo>
                <a:lnTo>
                  <a:pt x="75819" y="0"/>
                </a:lnTo>
                <a:lnTo>
                  <a:pt x="0" y="75818"/>
                </a:lnTo>
                <a:lnTo>
                  <a:pt x="5242941" y="75818"/>
                </a:lnTo>
                <a:lnTo>
                  <a:pt x="5318760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57955" y="2427732"/>
            <a:ext cx="5318760" cy="619125"/>
          </a:xfrm>
          <a:custGeom>
            <a:avLst/>
            <a:gdLst/>
            <a:ahLst/>
            <a:cxnLst/>
            <a:rect l="l" t="t" r="r" b="b"/>
            <a:pathLst>
              <a:path w="5318759" h="619125">
                <a:moveTo>
                  <a:pt x="0" y="75818"/>
                </a:moveTo>
                <a:lnTo>
                  <a:pt x="75819" y="0"/>
                </a:lnTo>
                <a:lnTo>
                  <a:pt x="5318760" y="0"/>
                </a:lnTo>
                <a:lnTo>
                  <a:pt x="5318760" y="542925"/>
                </a:lnTo>
                <a:lnTo>
                  <a:pt x="5242941" y="618743"/>
                </a:lnTo>
                <a:lnTo>
                  <a:pt x="0" y="618743"/>
                </a:lnTo>
                <a:lnTo>
                  <a:pt x="0" y="75818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57955" y="2427732"/>
            <a:ext cx="5318760" cy="76200"/>
          </a:xfrm>
          <a:custGeom>
            <a:avLst/>
            <a:gdLst/>
            <a:ahLst/>
            <a:cxnLst/>
            <a:rect l="l" t="t" r="r" b="b"/>
            <a:pathLst>
              <a:path w="5318759" h="76200">
                <a:moveTo>
                  <a:pt x="0" y="75818"/>
                </a:moveTo>
                <a:lnTo>
                  <a:pt x="5242941" y="75818"/>
                </a:lnTo>
                <a:lnTo>
                  <a:pt x="5318760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00896" y="2503551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3457955" y="2632583"/>
            <a:ext cx="524319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092183" y="2406395"/>
            <a:ext cx="2531364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582911" y="2552700"/>
            <a:ext cx="1473707" cy="565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139428" y="2509672"/>
            <a:ext cx="2361565" cy="542925"/>
          </a:xfrm>
          <a:custGeom>
            <a:avLst/>
            <a:gdLst/>
            <a:ahLst/>
            <a:cxnLst/>
            <a:rect l="l" t="t" r="r" b="b"/>
            <a:pathLst>
              <a:path w="2361565" h="542925">
                <a:moveTo>
                  <a:pt x="0" y="542899"/>
                </a:moveTo>
                <a:lnTo>
                  <a:pt x="2361056" y="542899"/>
                </a:lnTo>
                <a:lnTo>
                  <a:pt x="2361056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solidFill>
            <a:srgbClr val="E8A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500484" y="2433827"/>
            <a:ext cx="76200" cy="619125"/>
          </a:xfrm>
          <a:custGeom>
            <a:avLst/>
            <a:gdLst/>
            <a:ahLst/>
            <a:cxnLst/>
            <a:rect l="l" t="t" r="r" b="b"/>
            <a:pathLst>
              <a:path w="76200" h="619125">
                <a:moveTo>
                  <a:pt x="75819" y="0"/>
                </a:moveTo>
                <a:lnTo>
                  <a:pt x="0" y="75819"/>
                </a:lnTo>
                <a:lnTo>
                  <a:pt x="0" y="618744"/>
                </a:lnTo>
                <a:lnTo>
                  <a:pt x="75819" y="542925"/>
                </a:lnTo>
                <a:lnTo>
                  <a:pt x="75819" y="0"/>
                </a:lnTo>
                <a:close/>
              </a:path>
            </a:pathLst>
          </a:custGeom>
          <a:solidFill>
            <a:srgbClr val="BA8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13942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2436876" y="0"/>
                </a:moveTo>
                <a:lnTo>
                  <a:pt x="75819" y="0"/>
                </a:lnTo>
                <a:lnTo>
                  <a:pt x="0" y="75819"/>
                </a:lnTo>
                <a:lnTo>
                  <a:pt x="2361056" y="75819"/>
                </a:lnTo>
                <a:lnTo>
                  <a:pt x="2436876" y="0"/>
                </a:lnTo>
                <a:close/>
              </a:path>
            </a:pathLst>
          </a:custGeom>
          <a:solidFill>
            <a:srgbClr val="ECB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139428" y="2433827"/>
            <a:ext cx="2437130" cy="619125"/>
          </a:xfrm>
          <a:custGeom>
            <a:avLst/>
            <a:gdLst/>
            <a:ahLst/>
            <a:cxnLst/>
            <a:rect l="l" t="t" r="r" b="b"/>
            <a:pathLst>
              <a:path w="2437129" h="619125">
                <a:moveTo>
                  <a:pt x="0" y="75819"/>
                </a:moveTo>
                <a:lnTo>
                  <a:pt x="75819" y="0"/>
                </a:lnTo>
                <a:lnTo>
                  <a:pt x="2436876" y="0"/>
                </a:lnTo>
                <a:lnTo>
                  <a:pt x="2436876" y="542925"/>
                </a:lnTo>
                <a:lnTo>
                  <a:pt x="2361056" y="618744"/>
                </a:lnTo>
                <a:lnTo>
                  <a:pt x="0" y="618744"/>
                </a:lnTo>
                <a:lnTo>
                  <a:pt x="0" y="75819"/>
                </a:lnTo>
                <a:close/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139428" y="2433827"/>
            <a:ext cx="2437130" cy="76200"/>
          </a:xfrm>
          <a:custGeom>
            <a:avLst/>
            <a:gdLst/>
            <a:ahLst/>
            <a:cxnLst/>
            <a:rect l="l" t="t" r="r" b="b"/>
            <a:pathLst>
              <a:path w="2437129" h="76200">
                <a:moveTo>
                  <a:pt x="0" y="75819"/>
                </a:moveTo>
                <a:lnTo>
                  <a:pt x="2361056" y="75819"/>
                </a:lnTo>
                <a:lnTo>
                  <a:pt x="2436876" y="0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500484" y="2509647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9144">
            <a:solidFill>
              <a:srgbClr val="EFC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9139428" y="2638678"/>
            <a:ext cx="236156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157" name="object 1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91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7643495" cy="30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Barrelfish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4079"/>
              </a:buClr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15" dirty="0">
                <a:latin typeface="Arial"/>
                <a:cs typeface="Arial"/>
              </a:rPr>
              <a:t>Treating </a:t>
            </a:r>
            <a:r>
              <a:rPr sz="2400" spc="-5" dirty="0">
                <a:latin typeface="Arial"/>
                <a:cs typeface="Arial"/>
              </a:rPr>
              <a:t>cores as pluggable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09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Booting a core dynamically with boot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drivers</a:t>
            </a:r>
            <a:endParaRPr sz="20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Shutting down 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1F4079"/>
              </a:buClr>
              <a:buFont typeface="Wingdings"/>
              <a:buChar char=""/>
            </a:pPr>
            <a:endParaRPr sz="28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Decoupling Cores, Kernels 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Operating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Externalizing kernel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910"/>
              </a:lnSpc>
            </a:pPr>
            <a:r>
              <a:rPr dirty="0"/>
              <a:t>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Implementation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2016886"/>
            <a:ext cx="9321165" cy="1945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dirty="0">
                <a:latin typeface="Arial"/>
                <a:cs typeface="Arial"/>
              </a:rPr>
              <a:t>OS </a:t>
            </a:r>
            <a:r>
              <a:rPr sz="2400" spc="-5" dirty="0">
                <a:latin typeface="Arial"/>
                <a:cs typeface="Arial"/>
              </a:rPr>
              <a:t>service </a:t>
            </a:r>
            <a:r>
              <a:rPr sz="2400" dirty="0">
                <a:latin typeface="Arial"/>
                <a:cs typeface="Arial"/>
              </a:rPr>
              <a:t>for target </a:t>
            </a:r>
            <a:r>
              <a:rPr sz="2400" spc="-5" dirty="0">
                <a:latin typeface="Arial"/>
                <a:cs typeface="Arial"/>
              </a:rPr>
              <a:t>core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Dynamically chooses kernel </a:t>
            </a:r>
            <a:r>
              <a:rPr sz="2400" dirty="0">
                <a:latin typeface="Arial"/>
                <a:cs typeface="Arial"/>
              </a:rPr>
              <a:t>for core </a:t>
            </a:r>
            <a:r>
              <a:rPr sz="2400" spc="-5" dirty="0">
                <a:latin typeface="Arial"/>
                <a:cs typeface="Arial"/>
              </a:rPr>
              <a:t>based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runtime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14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Boots any core with any suitable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395"/>
              </a:spcBef>
              <a:buClr>
                <a:srgbClr val="1F4079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Run any OSNode on any compatible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0"/>
              </a:spcBef>
              <a:buClr>
                <a:srgbClr val="1F4079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400" spc="-5" dirty="0">
                <a:latin typeface="Arial"/>
                <a:cs typeface="Arial"/>
              </a:rPr>
              <a:t>Implements boot, shutdown, reboot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2485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9718" y="6478182"/>
            <a:ext cx="5206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10/6/2014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910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spc="-5" dirty="0"/>
              <a:t>Booting a </a:t>
            </a:r>
            <a:r>
              <a:rPr sz="2800" dirty="0"/>
              <a:t>core </a:t>
            </a:r>
            <a:r>
              <a:rPr sz="2800" spc="-5" dirty="0"/>
              <a:t>with boot</a:t>
            </a:r>
            <a:r>
              <a:rPr sz="2800" spc="20" dirty="0"/>
              <a:t> </a:t>
            </a:r>
            <a:r>
              <a:rPr sz="2800" spc="-5" dirty="0"/>
              <a:t>drivers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1445</Words>
  <Application>Microsoft Macintosh PowerPoint</Application>
  <PresentationFormat>Widescreen</PresentationFormat>
  <Paragraphs>694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DengXian</vt:lpstr>
      <vt:lpstr>Times New Roman</vt:lpstr>
      <vt:lpstr>Wingdings</vt:lpstr>
      <vt:lpstr>宋体</vt:lpstr>
      <vt:lpstr>Arial</vt:lpstr>
      <vt:lpstr>Office Theme</vt:lpstr>
      <vt:lpstr>PowerPoint Presentation</vt:lpstr>
      <vt:lpstr>Outline</vt:lpstr>
      <vt:lpstr>What’s happening to hardware</vt:lpstr>
      <vt:lpstr>What current operating systems look like</vt:lpstr>
      <vt:lpstr>What current operating systems look like</vt:lpstr>
      <vt:lpstr>What’s happening to software</vt:lpstr>
      <vt:lpstr>Multikernel [SOSP ‘09]</vt:lpstr>
      <vt:lpstr>Implementation</vt:lpstr>
      <vt:lpstr>Booting a core with boot drivers</vt:lpstr>
      <vt:lpstr>Shutting down a core</vt:lpstr>
      <vt:lpstr>Shutting down a core</vt:lpstr>
      <vt:lpstr>Shutting down a core</vt:lpstr>
      <vt:lpstr>Shutting down a core</vt:lpstr>
      <vt:lpstr>Shutting down a core</vt:lpstr>
      <vt:lpstr>Shutting down a core</vt:lpstr>
      <vt:lpstr>Shutting down a core</vt:lpstr>
      <vt:lpstr>What is the OSNode?</vt:lpstr>
      <vt:lpstr>Decoupling Cores, Kernels and Operating Systems</vt:lpstr>
      <vt:lpstr>Decoupling Cores, Kernels and Operating Systems</vt:lpstr>
      <vt:lpstr>Decoupling Cores, Kernels and Operating Systems</vt:lpstr>
      <vt:lpstr>Decoupling Cores, Kernels and Operating Systems</vt:lpstr>
      <vt:lpstr>Decoupling Cores, Kernels and Operating Systems</vt:lpstr>
      <vt:lpstr>Evaluation</vt:lpstr>
      <vt:lpstr>Core management (Haswell, 1x4 cores, no HT)</vt:lpstr>
      <vt:lpstr>Use-case: Kernel Updates</vt:lpstr>
      <vt:lpstr>Use-case: Kernel Updates</vt:lpstr>
      <vt:lpstr>Use-case: Kernel Updates</vt:lpstr>
      <vt:lpstr>Kernel updates: PostgreSQL &amp; TPC-H</vt:lpstr>
      <vt:lpstr>Use-case: Temporary real time task</vt:lpstr>
      <vt:lpstr>Use-case: Real time application</vt:lpstr>
      <vt:lpstr>Use-case: Real time application</vt:lpstr>
      <vt:lpstr>Use-case: Specialized kernels</vt:lpstr>
      <vt:lpstr>Use-case: Specialized kernels</vt:lpstr>
      <vt:lpstr>Evaluation: PostgreSQL &amp; TPC-H</vt:lpstr>
      <vt:lpstr>Use-case: Specialized kernels</vt:lpstr>
      <vt:lpstr>Almost all  samples  between 6-7k</vt:lpstr>
      <vt:lpstr>Future Work &amp; Applications</vt:lpstr>
      <vt:lpstr>Conclusion</vt:lpstr>
      <vt:lpstr>Backup</vt:lpstr>
      <vt:lpstr>Dealing with interrupts</vt:lpstr>
      <vt:lpstr>Device interrupts</vt:lpstr>
      <vt:lpstr>Device interrupts</vt:lpstr>
      <vt:lpstr>Device interrupts</vt:lpstr>
      <vt:lpstr>Device interrupts</vt:lpstr>
      <vt:lpstr>Device interrupts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Gerd Zellweger</dc:creator>
  <cp:lastModifiedBy>Shuai Bai</cp:lastModifiedBy>
  <cp:revision>44</cp:revision>
  <dcterms:created xsi:type="dcterms:W3CDTF">2016-05-10T07:37:28Z</dcterms:created>
  <dcterms:modified xsi:type="dcterms:W3CDTF">2016-06-12T10:27:16Z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2016-05-10T00:00:00Z</vt:filetime>
  </property>
</Properties>
</file>