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967" r:id="rId1"/>
  </p:sldMasterIdLst>
  <p:notesMasterIdLst>
    <p:notesMasterId r:id="rId24"/>
  </p:notesMasterIdLst>
  <p:sldIdLst>
    <p:sldId id="256" r:id="rId2"/>
    <p:sldId id="303" r:id="rId3"/>
    <p:sldId id="307" r:id="rId4"/>
    <p:sldId id="282" r:id="rId5"/>
    <p:sldId id="308" r:id="rId6"/>
    <p:sldId id="309" r:id="rId7"/>
    <p:sldId id="285" r:id="rId8"/>
    <p:sldId id="310" r:id="rId9"/>
    <p:sldId id="305" r:id="rId10"/>
    <p:sldId id="292" r:id="rId11"/>
    <p:sldId id="297" r:id="rId12"/>
    <p:sldId id="293" r:id="rId13"/>
    <p:sldId id="295" r:id="rId14"/>
    <p:sldId id="294" r:id="rId15"/>
    <p:sldId id="311" r:id="rId16"/>
    <p:sldId id="301" r:id="rId17"/>
    <p:sldId id="312" r:id="rId18"/>
    <p:sldId id="274" r:id="rId19"/>
    <p:sldId id="275" r:id="rId20"/>
    <p:sldId id="276" r:id="rId21"/>
    <p:sldId id="313" r:id="rId22"/>
    <p:sldId id="277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99"/>
    <a:srgbClr val="FFCC99"/>
    <a:srgbClr val="FF0000"/>
    <a:srgbClr val="B2B2B2"/>
    <a:srgbClr val="6699FF"/>
    <a:srgbClr val="33CC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7" autoAdjust="0"/>
    <p:restoredTop sz="84175" autoAdjust="0"/>
  </p:normalViewPr>
  <p:slideViewPr>
    <p:cSldViewPr>
      <p:cViewPr>
        <p:scale>
          <a:sx n="75" d="100"/>
          <a:sy n="75" d="100"/>
        </p:scale>
        <p:origin x="1184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4669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6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6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466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F1CC7F3D-DEFC-7A45-BFA3-678DE1ECE2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00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EE015-0CB2-F64B-841A-C441481C7A5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97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03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DA379B-0F70-DD4C-96C1-8EEC6F295E7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89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5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6E137-D146-584D-81FA-95D31827A2A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98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44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850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200">
                <a:latin typeface="Garamond" charset="0"/>
              </a:defRPr>
            </a:lvl1pPr>
          </a:lstStyle>
          <a:p>
            <a:endParaRPr lang="en-US" altLang="en-US"/>
          </a:p>
        </p:txBody>
      </p:sp>
      <p:sp>
        <p:nvSpPr>
          <p:cNvPr id="3850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z="1200">
                <a:latin typeface="Garamond" charset="0"/>
              </a:defRPr>
            </a:lvl1pPr>
          </a:lstStyle>
          <a:p>
            <a:endParaRPr lang="en-US" altLang="en-US"/>
          </a:p>
        </p:txBody>
      </p:sp>
      <p:sp>
        <p:nvSpPr>
          <p:cNvPr id="3850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Garamond" charset="0"/>
              </a:defRPr>
            </a:lvl1pPr>
          </a:lstStyle>
          <a:p>
            <a:endParaRPr lang="en-US" altLang="en-US"/>
          </a:p>
        </p:txBody>
      </p:sp>
      <p:sp>
        <p:nvSpPr>
          <p:cNvPr id="38503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503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Rethink the Sync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University of Michigan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D941E6-0FA1-8A4E-B68E-B966663615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5374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Rethink the Sync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University of Michigan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F6A7A-DC16-7840-947D-122D162896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68245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Rethink the Sync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University of Michigan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FACF61D-AD65-1845-AC8A-C33B132950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766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Rethink the Sync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University of Michigan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4DDE5-EAFE-474C-A38F-9D9F5BF841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80568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Rethink the Sync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University of Michigan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F0B7E-037F-BA41-A53E-8AF8E2E35B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775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Rethink the Sync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University of Michigan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36EC6-696E-B74B-B260-E2BB78715E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15537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Rethink the Sync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University of Michigan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6041E-9A0A-2C40-B268-4C5939896E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1564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Rethink the Sync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University of Michigan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BE576-351C-3944-99E0-CC38D2D0AC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08447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Rethink the Sync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University of Michigan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621B4-1E62-EC44-8511-145ABD818F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639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Rethink the Sync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University of Michigan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BC4EF-8307-334F-B7B5-83D1D06957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9705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Rethink the Sync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University of Michigan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C6100-8670-674D-AB17-B05A2AD3B8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8392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840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800"/>
            </a:lvl1pPr>
          </a:lstStyle>
          <a:p>
            <a:r>
              <a:rPr lang="en-US" altLang="en-US"/>
              <a:t>Rethink the Sync</a:t>
            </a:r>
          </a:p>
        </p:txBody>
      </p:sp>
      <p:sp>
        <p:nvSpPr>
          <p:cNvPr id="3840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800"/>
            </a:lvl1pPr>
          </a:lstStyle>
          <a:p>
            <a:r>
              <a:rPr lang="en-US" altLang="en-US"/>
              <a:t>University of Michigan</a:t>
            </a:r>
          </a:p>
        </p:txBody>
      </p:sp>
      <p:sp>
        <p:nvSpPr>
          <p:cNvPr id="3840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5C541CE3-2ADE-D949-B7A3-788047F332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40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00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ahoma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ahoma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ahoma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705600" cy="2819400"/>
          </a:xfrm>
        </p:spPr>
        <p:txBody>
          <a:bodyPr/>
          <a:lstStyle/>
          <a:p>
            <a:r>
              <a:rPr lang="en-US" altLang="en-US" sz="2400"/>
              <a:t>Ed Nightingale </a:t>
            </a:r>
          </a:p>
          <a:p>
            <a:r>
              <a:rPr lang="en-US" altLang="en-US" sz="2400"/>
              <a:t>Kaushik Veeraraghavan</a:t>
            </a:r>
          </a:p>
          <a:p>
            <a:r>
              <a:rPr lang="en-US" altLang="en-US" sz="2400"/>
              <a:t>Peter Chen</a:t>
            </a:r>
          </a:p>
          <a:p>
            <a:r>
              <a:rPr lang="en-US" altLang="en-US" sz="2400"/>
              <a:t>Jason Flinn</a:t>
            </a:r>
          </a:p>
          <a:p>
            <a:endParaRPr lang="en-US" altLang="en-US" sz="2400"/>
          </a:p>
          <a:p>
            <a:r>
              <a:rPr lang="en-US" altLang="en-US" sz="2400"/>
              <a:t>University of Michigan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Michigan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94E7-9615-D549-B3A3-32D5E5BCDEB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63888" name="Rectangle 16"/>
          <p:cNvSpPr>
            <a:spLocks noChangeArrowheads="1"/>
          </p:cNvSpPr>
          <p:nvPr/>
        </p:nvSpPr>
        <p:spPr bwMode="auto">
          <a:xfrm>
            <a:off x="685800" y="1295400"/>
            <a:ext cx="3962400" cy="2057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Synchronous I/O</a:t>
            </a:r>
          </a:p>
        </p:txBody>
      </p:sp>
      <p:sp>
        <p:nvSpPr>
          <p:cNvPr id="463875" name="AutoShape 3"/>
          <p:cNvSpPr>
            <a:spLocks noChangeArrowheads="1"/>
          </p:cNvSpPr>
          <p:nvPr/>
        </p:nvSpPr>
        <p:spPr bwMode="auto">
          <a:xfrm>
            <a:off x="4114800" y="4724400"/>
            <a:ext cx="1600200" cy="13716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 sz="2000"/>
              <a:t>OS Kernel</a:t>
            </a:r>
          </a:p>
        </p:txBody>
      </p:sp>
      <p:sp>
        <p:nvSpPr>
          <p:cNvPr id="463876" name="AutoShape 4"/>
          <p:cNvSpPr>
            <a:spLocks noChangeArrowheads="1"/>
          </p:cNvSpPr>
          <p:nvPr/>
        </p:nvSpPr>
        <p:spPr bwMode="auto">
          <a:xfrm>
            <a:off x="6858000" y="4648200"/>
            <a:ext cx="1066800" cy="1447800"/>
          </a:xfrm>
          <a:prstGeom prst="can">
            <a:avLst>
              <a:gd name="adj" fmla="val 33929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 sz="2000"/>
              <a:t>Disk</a:t>
            </a:r>
          </a:p>
        </p:txBody>
      </p:sp>
      <p:sp>
        <p:nvSpPr>
          <p:cNvPr id="463877" name="AutoShape 5"/>
          <p:cNvSpPr>
            <a:spLocks noChangeArrowheads="1"/>
          </p:cNvSpPr>
          <p:nvPr/>
        </p:nvSpPr>
        <p:spPr bwMode="auto">
          <a:xfrm>
            <a:off x="5715000" y="5029200"/>
            <a:ext cx="1143000" cy="609600"/>
          </a:xfrm>
          <a:prstGeom prst="leftRigh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78" name="Rectangle 6"/>
          <p:cNvSpPr>
            <a:spLocks noChangeArrowheads="1"/>
          </p:cNvSpPr>
          <p:nvPr/>
        </p:nvSpPr>
        <p:spPr bwMode="auto">
          <a:xfrm>
            <a:off x="1295400" y="5105400"/>
            <a:ext cx="1638300" cy="495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 sz="2000"/>
              <a:t>Process</a:t>
            </a:r>
          </a:p>
        </p:txBody>
      </p:sp>
      <p:sp>
        <p:nvSpPr>
          <p:cNvPr id="463879" name="AutoShape 7"/>
          <p:cNvSpPr>
            <a:spLocks noChangeArrowheads="1"/>
          </p:cNvSpPr>
          <p:nvPr/>
        </p:nvSpPr>
        <p:spPr bwMode="auto">
          <a:xfrm>
            <a:off x="2514600" y="4953000"/>
            <a:ext cx="685800" cy="838200"/>
          </a:xfrm>
          <a:prstGeom prst="verticalScroll">
            <a:avLst>
              <a:gd name="adj" fmla="val 12500"/>
            </a:avLst>
          </a:prstGeom>
          <a:solidFill>
            <a:srgbClr val="0000FF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85" name="AutoShape 13"/>
          <p:cNvSpPr>
            <a:spLocks noChangeArrowheads="1"/>
          </p:cNvSpPr>
          <p:nvPr/>
        </p:nvSpPr>
        <p:spPr bwMode="auto">
          <a:xfrm>
            <a:off x="2971800" y="5029200"/>
            <a:ext cx="1143000" cy="609600"/>
          </a:xfrm>
          <a:prstGeom prst="leftRigh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89" name="Rectangle 17"/>
          <p:cNvSpPr>
            <a:spLocks noChangeArrowheads="1"/>
          </p:cNvSpPr>
          <p:nvPr/>
        </p:nvSpPr>
        <p:spPr bwMode="auto">
          <a:xfrm>
            <a:off x="762000" y="1371600"/>
            <a:ext cx="38100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3886" name="Text Box 14"/>
          <p:cNvSpPr txBox="1">
            <a:spLocks noChangeArrowheads="1"/>
          </p:cNvSpPr>
          <p:nvPr/>
        </p:nvSpPr>
        <p:spPr bwMode="auto">
          <a:xfrm>
            <a:off x="685800" y="1447800"/>
            <a:ext cx="4038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MS Reference Sans Serif" charset="0"/>
              </a:rPr>
              <a:t>101   write(buf_1);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MS Reference Sans Serif" charset="0"/>
              </a:rPr>
              <a:t>102   write(buf_2);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MS Reference Sans Serif" charset="0"/>
              </a:rPr>
              <a:t>103   print(“work done”);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MS Reference Sans Serif" charset="0"/>
              </a:rPr>
              <a:t>104   foo();</a:t>
            </a:r>
          </a:p>
        </p:txBody>
      </p:sp>
      <p:sp>
        <p:nvSpPr>
          <p:cNvPr id="463891" name="AutoShape 19"/>
          <p:cNvSpPr>
            <a:spLocks noChangeArrowheads="1"/>
          </p:cNvSpPr>
          <p:nvPr/>
        </p:nvSpPr>
        <p:spPr bwMode="auto">
          <a:xfrm>
            <a:off x="4724400" y="1447800"/>
            <a:ext cx="1066800" cy="45720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892" name="Text Box 20"/>
          <p:cNvSpPr txBox="1">
            <a:spLocks noChangeArrowheads="1"/>
          </p:cNvSpPr>
          <p:nvPr/>
        </p:nvSpPr>
        <p:spPr bwMode="auto">
          <a:xfrm>
            <a:off x="5715000" y="13716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Application blocks</a:t>
            </a:r>
          </a:p>
        </p:txBody>
      </p:sp>
      <p:sp>
        <p:nvSpPr>
          <p:cNvPr id="463893" name="Text Box 21"/>
          <p:cNvSpPr txBox="1">
            <a:spLocks noChangeArrowheads="1"/>
          </p:cNvSpPr>
          <p:nvPr/>
        </p:nvSpPr>
        <p:spPr bwMode="auto">
          <a:xfrm>
            <a:off x="5791200" y="184308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Application blocks</a:t>
            </a:r>
          </a:p>
        </p:txBody>
      </p:sp>
      <p:sp>
        <p:nvSpPr>
          <p:cNvPr id="463894" name="AutoShape 22"/>
          <p:cNvSpPr>
            <a:spLocks noChangeArrowheads="1"/>
          </p:cNvSpPr>
          <p:nvPr/>
        </p:nvSpPr>
        <p:spPr bwMode="auto">
          <a:xfrm>
            <a:off x="2514600" y="4953000"/>
            <a:ext cx="685800" cy="838200"/>
          </a:xfrm>
          <a:prstGeom prst="verticalScroll">
            <a:avLst>
              <a:gd name="adj" fmla="val 12500"/>
            </a:avLst>
          </a:prstGeom>
          <a:solidFill>
            <a:srgbClr val="0000FF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899" name="Rectangle 27"/>
          <p:cNvSpPr>
            <a:spLocks noChangeArrowheads="1"/>
          </p:cNvSpPr>
          <p:nvPr/>
        </p:nvSpPr>
        <p:spPr bwMode="auto">
          <a:xfrm>
            <a:off x="6248400" y="3276600"/>
            <a:ext cx="2286000" cy="12954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3900" name="Text Box 28"/>
          <p:cNvSpPr txBox="1">
            <a:spLocks noChangeArrowheads="1"/>
          </p:cNvSpPr>
          <p:nvPr/>
        </p:nvSpPr>
        <p:spPr bwMode="auto">
          <a:xfrm>
            <a:off x="6248400" y="3429000"/>
            <a:ext cx="228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33CC33"/>
                </a:solidFill>
              </a:rPr>
              <a:t>%work done</a:t>
            </a:r>
            <a:br>
              <a:rPr lang="en-US" altLang="en-US">
                <a:solidFill>
                  <a:srgbClr val="33CC33"/>
                </a:solidFill>
              </a:rPr>
            </a:br>
            <a:r>
              <a:rPr lang="en-US" altLang="en-US">
                <a:solidFill>
                  <a:srgbClr val="33CC33"/>
                </a:solidFill>
              </a:rPr>
              <a:t>%</a:t>
            </a:r>
          </a:p>
        </p:txBody>
      </p:sp>
      <p:sp>
        <p:nvSpPr>
          <p:cNvPr id="463901" name="AutoShape 29"/>
          <p:cNvSpPr>
            <a:spLocks noChangeArrowheads="1"/>
          </p:cNvSpPr>
          <p:nvPr/>
        </p:nvSpPr>
        <p:spPr bwMode="auto">
          <a:xfrm>
            <a:off x="2514600" y="4953000"/>
            <a:ext cx="685800" cy="838200"/>
          </a:xfrm>
          <a:prstGeom prst="verticalScroll">
            <a:avLst>
              <a:gd name="adj" fmla="val 12500"/>
            </a:avLst>
          </a:prstGeom>
          <a:solidFill>
            <a:srgbClr val="00FF00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TEXT</a:t>
            </a:r>
          </a:p>
        </p:txBody>
      </p:sp>
      <p:sp>
        <p:nvSpPr>
          <p:cNvPr id="463903" name="Text Box 31"/>
          <p:cNvSpPr txBox="1">
            <a:spLocks noChangeArrowheads="1"/>
          </p:cNvSpPr>
          <p:nvPr/>
        </p:nvSpPr>
        <p:spPr bwMode="auto">
          <a:xfrm>
            <a:off x="6248400" y="34290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33CC33"/>
                </a:solidFill>
              </a:rPr>
              <a:t>%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4" dur="2000" fill="hold"/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5.55556E-6 L 0.50834 5.55556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5.55112E-17 L 1.11022E-16 0.06667 " pathEditMode="relative" ptsTypes="AA">
                                      <p:cBhvr>
                                        <p:cTn id="26" dur="1000" fill="hold"/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0.06667 " pathEditMode="relative" ptsTypes="AA">
                                      <p:cBhvr>
                                        <p:cTn id="30" dur="1000" fill="hold"/>
                                        <p:tgtEl>
                                          <p:spTgt spid="4638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0" dur="20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5.55556E-6 L 0.50834 5.55556E-6 " pathEditMode="relative" ptsTypes="AA">
                                      <p:cBhvr>
                                        <p:cTn id="48" dur="20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6667 L 1.11022E-16 0.13333 " pathEditMode="relative" ptsTypes="AA">
                                      <p:cBhvr>
                                        <p:cTn id="56" dur="1000" fill="hold"/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6668 L 3.33333E-6 0.14445 " pathEditMode="relative" ptsTypes="AA">
                                      <p:cBhvr>
                                        <p:cTn id="58" dur="1000" fill="hold"/>
                                        <p:tgtEl>
                                          <p:spTgt spid="4638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rAng="0" ptsTypes="">
                                      <p:cBhvr>
                                        <p:cTn id="72" dur="2000" fill="hold"/>
                                        <p:tgtEl>
                                          <p:spTgt spid="463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5.55556E-6 L 0.49167 -0.19999 " pathEditMode="relative" ptsTypes="AA">
                                      <p:cBhvr>
                                        <p:cTn id="76" dur="2000" fill="hold"/>
                                        <p:tgtEl>
                                          <p:spTgt spid="463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13333 L 1.11022E-16 0.2 " pathEditMode="relative" ptsTypes="AA">
                                      <p:cBhvr>
                                        <p:cTn id="86" dur="1000" fill="hold"/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4445 L 3.33333E-6 0.20001 " pathEditMode="relative" ptsTypes="AA">
                                      <p:cBhvr>
                                        <p:cTn id="88" dur="1000" fill="hold"/>
                                        <p:tgtEl>
                                          <p:spTgt spid="4638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9" grpId="0" animBg="1"/>
      <p:bldP spid="463879" grpId="1" animBg="1"/>
      <p:bldP spid="463879" grpId="2" animBg="1"/>
      <p:bldP spid="463879" grpId="3" animBg="1"/>
      <p:bldP spid="463889" grpId="0" animBg="1"/>
      <p:bldP spid="463889" grpId="1" animBg="1"/>
      <p:bldP spid="463889" grpId="2" animBg="1"/>
      <p:bldP spid="463889" grpId="3" animBg="1"/>
      <p:bldP spid="463891" grpId="0" animBg="1"/>
      <p:bldP spid="463891" grpId="1" animBg="1"/>
      <p:bldP spid="463891" grpId="2" animBg="1"/>
      <p:bldP spid="463891" grpId="3" animBg="1"/>
      <p:bldP spid="463892" grpId="0"/>
      <p:bldP spid="463892" grpId="1"/>
      <p:bldP spid="463893" grpId="3"/>
      <p:bldP spid="463893" grpId="4"/>
      <p:bldP spid="463894" grpId="0" animBg="1"/>
      <p:bldP spid="463894" grpId="1" animBg="1"/>
      <p:bldP spid="463894" grpId="2" animBg="1"/>
      <p:bldP spid="463894" grpId="3" animBg="1"/>
      <p:bldP spid="463899" grpId="0" animBg="1"/>
      <p:bldP spid="463900" grpId="0"/>
      <p:bldP spid="463901" grpId="0" animBg="1"/>
      <p:bldP spid="463901" grpId="1" animBg="1"/>
      <p:bldP spid="4639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Michigan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DEEA-E4B0-1847-B0C9-ED73C747C0A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71042" name="Rectangle 2"/>
          <p:cNvSpPr>
            <a:spLocks noChangeArrowheads="1"/>
          </p:cNvSpPr>
          <p:nvPr/>
        </p:nvSpPr>
        <p:spPr bwMode="auto">
          <a:xfrm>
            <a:off x="685800" y="1295400"/>
            <a:ext cx="3962400" cy="2057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Observing synchronous I/O</a:t>
            </a:r>
          </a:p>
        </p:txBody>
      </p:sp>
      <p:sp>
        <p:nvSpPr>
          <p:cNvPr id="471050" name="Rectangle 10"/>
          <p:cNvSpPr>
            <a:spLocks noChangeArrowheads="1"/>
          </p:cNvSpPr>
          <p:nvPr/>
        </p:nvSpPr>
        <p:spPr bwMode="auto">
          <a:xfrm>
            <a:off x="762000" y="1371600"/>
            <a:ext cx="38100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051" name="Text Box 11"/>
          <p:cNvSpPr txBox="1">
            <a:spLocks noChangeArrowheads="1"/>
          </p:cNvSpPr>
          <p:nvPr/>
        </p:nvSpPr>
        <p:spPr bwMode="auto">
          <a:xfrm>
            <a:off x="685800" y="1447800"/>
            <a:ext cx="4038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MS Reference Sans Serif" charset="0"/>
              </a:rPr>
              <a:t>101   write(buf_1);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MS Reference Sans Serif" charset="0"/>
              </a:rPr>
              <a:t>102   write(buf_2);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MS Reference Sans Serif" charset="0"/>
              </a:rPr>
              <a:t>103   print(“work done”);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MS Reference Sans Serif" charset="0"/>
              </a:rPr>
              <a:t>104   foo();</a:t>
            </a:r>
          </a:p>
        </p:txBody>
      </p:sp>
      <p:sp>
        <p:nvSpPr>
          <p:cNvPr id="471052" name="AutoShape 12"/>
          <p:cNvSpPr>
            <a:spLocks noChangeArrowheads="1"/>
          </p:cNvSpPr>
          <p:nvPr/>
        </p:nvSpPr>
        <p:spPr bwMode="auto">
          <a:xfrm>
            <a:off x="4724400" y="1447800"/>
            <a:ext cx="1066800" cy="45720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06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152400" y="4038600"/>
            <a:ext cx="8991600" cy="2092325"/>
          </a:xfrm>
          <a:noFill/>
          <a:ln/>
        </p:spPr>
        <p:txBody>
          <a:bodyPr/>
          <a:lstStyle/>
          <a:p>
            <a:r>
              <a:rPr lang="en-US" altLang="en-US" sz="2400"/>
              <a:t>Sync I/O externalizes output based on causal ordering</a:t>
            </a:r>
          </a:p>
          <a:p>
            <a:pPr lvl="1"/>
            <a:r>
              <a:rPr lang="en-US" altLang="en-US" sz="2000"/>
              <a:t>Enforces causal ordering by blocking an application</a:t>
            </a:r>
          </a:p>
          <a:p>
            <a:pPr lvl="1"/>
            <a:endParaRPr lang="en-US" altLang="en-US" sz="2000"/>
          </a:p>
          <a:p>
            <a:r>
              <a:rPr lang="en-US" altLang="en-US" sz="2400"/>
              <a:t>Ext sync: Same causal ordering </a:t>
            </a:r>
            <a:r>
              <a:rPr lang="en-US" altLang="en-US" sz="2400">
                <a:solidFill>
                  <a:srgbClr val="FF0000"/>
                </a:solidFill>
              </a:rPr>
              <a:t>without</a:t>
            </a:r>
            <a:r>
              <a:rPr lang="en-US" altLang="en-US" sz="2400"/>
              <a:t> blocking applications</a:t>
            </a:r>
          </a:p>
        </p:txBody>
      </p:sp>
      <p:sp>
        <p:nvSpPr>
          <p:cNvPr id="471063" name="Text Box 23"/>
          <p:cNvSpPr txBox="1">
            <a:spLocks noChangeArrowheads="1"/>
          </p:cNvSpPr>
          <p:nvPr/>
        </p:nvSpPr>
        <p:spPr bwMode="auto">
          <a:xfrm>
            <a:off x="6019800" y="19050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altLang="en-US"/>
          </a:p>
        </p:txBody>
      </p:sp>
      <p:sp>
        <p:nvSpPr>
          <p:cNvPr id="471064" name="Text Box 24"/>
          <p:cNvSpPr txBox="1">
            <a:spLocks noChangeArrowheads="1"/>
          </p:cNvSpPr>
          <p:nvPr/>
        </p:nvSpPr>
        <p:spPr bwMode="auto">
          <a:xfrm>
            <a:off x="5943600" y="1905000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/>
              <a:t>Depends on 1</a:t>
            </a:r>
            <a:r>
              <a:rPr lang="en-US" altLang="en-US" sz="2000" baseline="30000"/>
              <a:t>st</a:t>
            </a:r>
            <a:r>
              <a:rPr lang="en-US" altLang="en-US" sz="2000"/>
              <a:t> write</a:t>
            </a:r>
          </a:p>
        </p:txBody>
      </p:sp>
      <p:sp>
        <p:nvSpPr>
          <p:cNvPr id="471065" name="Text Box 25"/>
          <p:cNvSpPr txBox="1">
            <a:spLocks noChangeArrowheads="1"/>
          </p:cNvSpPr>
          <p:nvPr/>
        </p:nvSpPr>
        <p:spPr bwMode="auto">
          <a:xfrm>
            <a:off x="5943600" y="23622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/>
              <a:t>Depends on 1</a:t>
            </a:r>
            <a:r>
              <a:rPr lang="en-US" altLang="en-US" sz="2000" baseline="30000"/>
              <a:t>st</a:t>
            </a:r>
            <a:r>
              <a:rPr lang="en-US" altLang="en-US" sz="2000"/>
              <a:t> &amp; 2</a:t>
            </a:r>
            <a:r>
              <a:rPr lang="en-US" altLang="en-US" sz="2000" baseline="30000"/>
              <a:t>nd</a:t>
            </a:r>
            <a:r>
              <a:rPr lang="en-US" altLang="en-US" sz="2000"/>
              <a:t> write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5.55112E-17 L 1.11022E-16 0.06667 " pathEditMode="relative" ptsTypes="AA">
                                      <p:cBhvr>
                                        <p:cTn id="12" dur="1000" fill="hold"/>
                                        <p:tgtEl>
                                          <p:spTgt spid="47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0.06667 " pathEditMode="relative" ptsTypes="AA">
                                      <p:cBhvr>
                                        <p:cTn id="14" dur="1000" fill="hold"/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6667 L 1.11022E-16 0.13333 " pathEditMode="relative" ptsTypes="AA">
                                      <p:cBhvr>
                                        <p:cTn id="22" dur="1000" fill="hold"/>
                                        <p:tgtEl>
                                          <p:spTgt spid="47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6668 L 3.33333E-6 0.14445 " pathEditMode="relative" ptsTypes="AA">
                                      <p:cBhvr>
                                        <p:cTn id="24" dur="1000" fill="hold"/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50" grpId="0" animBg="1"/>
      <p:bldP spid="471050" grpId="1" animBg="1"/>
      <p:bldP spid="471050" grpId="2" animBg="1"/>
      <p:bldP spid="471052" grpId="0" animBg="1"/>
      <p:bldP spid="471052" grpId="1" animBg="1"/>
      <p:bldP spid="471052" grpId="2" animBg="1"/>
      <p:bldP spid="471064" grpId="0"/>
      <p:bldP spid="4710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Michigan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A924-B311-CE46-857F-6DBACAB1251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64898" name="Rectangle 2"/>
          <p:cNvSpPr>
            <a:spLocks noChangeArrowheads="1"/>
          </p:cNvSpPr>
          <p:nvPr/>
        </p:nvSpPr>
        <p:spPr bwMode="auto">
          <a:xfrm>
            <a:off x="685800" y="1295400"/>
            <a:ext cx="3962400" cy="2057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External synchrony</a:t>
            </a:r>
          </a:p>
        </p:txBody>
      </p:sp>
      <p:sp>
        <p:nvSpPr>
          <p:cNvPr id="464900" name="AutoShape 4"/>
          <p:cNvSpPr>
            <a:spLocks noChangeArrowheads="1"/>
          </p:cNvSpPr>
          <p:nvPr/>
        </p:nvSpPr>
        <p:spPr bwMode="auto">
          <a:xfrm>
            <a:off x="4114800" y="4724400"/>
            <a:ext cx="1600200" cy="13716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 sz="2000"/>
              <a:t>OS Kernel</a:t>
            </a:r>
          </a:p>
        </p:txBody>
      </p:sp>
      <p:sp>
        <p:nvSpPr>
          <p:cNvPr id="464901" name="AutoShape 5"/>
          <p:cNvSpPr>
            <a:spLocks noChangeArrowheads="1"/>
          </p:cNvSpPr>
          <p:nvPr/>
        </p:nvSpPr>
        <p:spPr bwMode="auto">
          <a:xfrm>
            <a:off x="6858000" y="4648200"/>
            <a:ext cx="1066800" cy="1447800"/>
          </a:xfrm>
          <a:prstGeom prst="can">
            <a:avLst>
              <a:gd name="adj" fmla="val 33929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 sz="2000"/>
              <a:t>Disk</a:t>
            </a:r>
          </a:p>
        </p:txBody>
      </p:sp>
      <p:sp>
        <p:nvSpPr>
          <p:cNvPr id="464902" name="AutoShape 6"/>
          <p:cNvSpPr>
            <a:spLocks noChangeArrowheads="1"/>
          </p:cNvSpPr>
          <p:nvPr/>
        </p:nvSpPr>
        <p:spPr bwMode="auto">
          <a:xfrm>
            <a:off x="5715000" y="5029200"/>
            <a:ext cx="1143000" cy="609600"/>
          </a:xfrm>
          <a:prstGeom prst="leftRigh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4903" name="Rectangle 7"/>
          <p:cNvSpPr>
            <a:spLocks noChangeArrowheads="1"/>
          </p:cNvSpPr>
          <p:nvPr/>
        </p:nvSpPr>
        <p:spPr bwMode="auto">
          <a:xfrm>
            <a:off x="1295400" y="5105400"/>
            <a:ext cx="1638300" cy="495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 sz="2000"/>
              <a:t>Process</a:t>
            </a:r>
          </a:p>
        </p:txBody>
      </p:sp>
      <p:sp>
        <p:nvSpPr>
          <p:cNvPr id="464904" name="AutoShape 8"/>
          <p:cNvSpPr>
            <a:spLocks noChangeArrowheads="1"/>
          </p:cNvSpPr>
          <p:nvPr/>
        </p:nvSpPr>
        <p:spPr bwMode="auto">
          <a:xfrm>
            <a:off x="2590800" y="4953000"/>
            <a:ext cx="685800" cy="838200"/>
          </a:xfrm>
          <a:prstGeom prst="verticalScroll">
            <a:avLst>
              <a:gd name="adj" fmla="val 12500"/>
            </a:avLst>
          </a:prstGeom>
          <a:solidFill>
            <a:srgbClr val="0000FF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4905" name="AutoShape 9"/>
          <p:cNvSpPr>
            <a:spLocks noChangeArrowheads="1"/>
          </p:cNvSpPr>
          <p:nvPr/>
        </p:nvSpPr>
        <p:spPr bwMode="auto">
          <a:xfrm>
            <a:off x="2971800" y="5029200"/>
            <a:ext cx="1143000" cy="609600"/>
          </a:xfrm>
          <a:prstGeom prst="leftRigh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4906" name="Rectangle 10"/>
          <p:cNvSpPr>
            <a:spLocks noChangeArrowheads="1"/>
          </p:cNvSpPr>
          <p:nvPr/>
        </p:nvSpPr>
        <p:spPr bwMode="auto">
          <a:xfrm>
            <a:off x="762000" y="1371600"/>
            <a:ext cx="38100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4907" name="Text Box 11"/>
          <p:cNvSpPr txBox="1">
            <a:spLocks noChangeArrowheads="1"/>
          </p:cNvSpPr>
          <p:nvPr/>
        </p:nvSpPr>
        <p:spPr bwMode="auto">
          <a:xfrm>
            <a:off x="685800" y="1447800"/>
            <a:ext cx="4038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MS Reference Sans Serif" charset="0"/>
              </a:rPr>
              <a:t>101   write(buf_1);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MS Reference Sans Serif" charset="0"/>
              </a:rPr>
              <a:t>102   write(buf_2);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MS Reference Sans Serif" charset="0"/>
              </a:rPr>
              <a:t>103   print(“work done”);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MS Reference Sans Serif" charset="0"/>
              </a:rPr>
              <a:t>104   foo();</a:t>
            </a:r>
          </a:p>
        </p:txBody>
      </p:sp>
      <p:sp>
        <p:nvSpPr>
          <p:cNvPr id="464908" name="AutoShape 12"/>
          <p:cNvSpPr>
            <a:spLocks noChangeArrowheads="1"/>
          </p:cNvSpPr>
          <p:nvPr/>
        </p:nvSpPr>
        <p:spPr bwMode="auto">
          <a:xfrm>
            <a:off x="4724400" y="1447800"/>
            <a:ext cx="1066800" cy="45720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4911" name="AutoShape 15"/>
          <p:cNvSpPr>
            <a:spLocks noChangeArrowheads="1"/>
          </p:cNvSpPr>
          <p:nvPr/>
        </p:nvSpPr>
        <p:spPr bwMode="auto">
          <a:xfrm>
            <a:off x="2514600" y="4876800"/>
            <a:ext cx="685800" cy="838200"/>
          </a:xfrm>
          <a:prstGeom prst="verticalScroll">
            <a:avLst>
              <a:gd name="adj" fmla="val 12500"/>
            </a:avLst>
          </a:prstGeom>
          <a:solidFill>
            <a:srgbClr val="0000FF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4913" name="Rectangle 17"/>
          <p:cNvSpPr>
            <a:spLocks noChangeArrowheads="1"/>
          </p:cNvSpPr>
          <p:nvPr/>
        </p:nvSpPr>
        <p:spPr bwMode="auto">
          <a:xfrm>
            <a:off x="6248400" y="3276600"/>
            <a:ext cx="2286000" cy="12954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4915" name="AutoShape 19"/>
          <p:cNvSpPr>
            <a:spLocks noChangeArrowheads="1"/>
          </p:cNvSpPr>
          <p:nvPr/>
        </p:nvSpPr>
        <p:spPr bwMode="auto">
          <a:xfrm>
            <a:off x="2514600" y="4800600"/>
            <a:ext cx="685800" cy="838200"/>
          </a:xfrm>
          <a:prstGeom prst="verticalScroll">
            <a:avLst>
              <a:gd name="adj" fmla="val 12500"/>
            </a:avLst>
          </a:prstGeom>
          <a:solidFill>
            <a:srgbClr val="00FF00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TEXT</a:t>
            </a:r>
          </a:p>
        </p:txBody>
      </p:sp>
      <p:sp>
        <p:nvSpPr>
          <p:cNvPr id="464914" name="Text Box 18"/>
          <p:cNvSpPr txBox="1">
            <a:spLocks noChangeArrowheads="1"/>
          </p:cNvSpPr>
          <p:nvPr/>
        </p:nvSpPr>
        <p:spPr bwMode="auto">
          <a:xfrm>
            <a:off x="6248400" y="3429000"/>
            <a:ext cx="228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33CC33"/>
                </a:solidFill>
              </a:rPr>
              <a:t>%work done</a:t>
            </a:r>
            <a:br>
              <a:rPr lang="en-US" altLang="en-US">
                <a:solidFill>
                  <a:srgbClr val="33CC33"/>
                </a:solidFill>
              </a:rPr>
            </a:br>
            <a:r>
              <a:rPr lang="en-US" altLang="en-US">
                <a:solidFill>
                  <a:srgbClr val="33CC33"/>
                </a:solidFill>
              </a:rPr>
              <a:t>%</a:t>
            </a:r>
          </a:p>
        </p:txBody>
      </p:sp>
      <p:sp>
        <p:nvSpPr>
          <p:cNvPr id="464916" name="Text Box 20"/>
          <p:cNvSpPr txBox="1">
            <a:spLocks noChangeArrowheads="1"/>
          </p:cNvSpPr>
          <p:nvPr/>
        </p:nvSpPr>
        <p:spPr bwMode="auto">
          <a:xfrm>
            <a:off x="6248400" y="34290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33CC33"/>
                </a:solidFill>
              </a:rPr>
              <a:t>%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4" dur="2000" fill="hold"/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5.55112E-17 L 1.11022E-16 0.06667 " pathEditMode="relative" ptsTypes="AA">
                                      <p:cBhvr>
                                        <p:cTn id="18" dur="1000" fill="hold"/>
                                        <p:tgtEl>
                                          <p:spTgt spid="4649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0.06667 " pathEditMode="relative" ptsTypes="AA">
                                      <p:cBhvr>
                                        <p:cTn id="20" dur="1000" fill="hold"/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8" dur="2000" fill="hold"/>
                                        <p:tgtEl>
                                          <p:spTgt spid="4649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6667 L 1.11022E-16 0.13333 " pathEditMode="relative" ptsTypes="AA">
                                      <p:cBhvr>
                                        <p:cTn id="32" dur="1000" fill="hold"/>
                                        <p:tgtEl>
                                          <p:spTgt spid="4649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6668 L 3.33333E-6 0.14445 " pathEditMode="relative" ptsTypes="AA">
                                      <p:cBhvr>
                                        <p:cTn id="34" dur="1000" fill="hold"/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rAng="0" ptsTypes="">
                                      <p:cBhvr>
                                        <p:cTn id="46" dur="2000" fill="hold"/>
                                        <p:tgtEl>
                                          <p:spTgt spid="4649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13333 L 1.11022E-16 0.2 " pathEditMode="relative" ptsTypes="AA">
                                      <p:cBhvr>
                                        <p:cTn id="50" dur="1000" fill="hold"/>
                                        <p:tgtEl>
                                          <p:spTgt spid="4649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4445 L 3.33333E-6 0.20001 " pathEditMode="relative" ptsTypes="AA">
                                      <p:cBhvr>
                                        <p:cTn id="52" dur="1000" fill="hold"/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5.55556E-6 L 0.50834 5.55556E-6 " pathEditMode="relative" ptsTypes="AA">
                                      <p:cBhvr>
                                        <p:cTn id="56" dur="2000" fill="hold"/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5.55556E-6 L 0.50834 5.55556E-6 " pathEditMode="relative" ptsTypes="AA">
                                      <p:cBhvr>
                                        <p:cTn id="58" dur="2000" fill="hold"/>
                                        <p:tgtEl>
                                          <p:spTgt spid="4649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5.55556E-6 L 0.49167 -0.19999 " pathEditMode="relative" ptsTypes="AA">
                                      <p:cBhvr>
                                        <p:cTn id="68" dur="2000" fill="hold"/>
                                        <p:tgtEl>
                                          <p:spTgt spid="4649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4" grpId="0" animBg="1"/>
      <p:bldP spid="464904" grpId="1" animBg="1"/>
      <p:bldP spid="464904" grpId="2" animBg="1"/>
      <p:bldP spid="464904" grpId="3" animBg="1"/>
      <p:bldP spid="464906" grpId="0" animBg="1"/>
      <p:bldP spid="464906" grpId="1" animBg="1"/>
      <p:bldP spid="464906" grpId="2" animBg="1"/>
      <p:bldP spid="464906" grpId="3" animBg="1"/>
      <p:bldP spid="464908" grpId="0" animBg="1"/>
      <p:bldP spid="464908" grpId="1" animBg="1"/>
      <p:bldP spid="464908" grpId="2" animBg="1"/>
      <p:bldP spid="464908" grpId="3" animBg="1"/>
      <p:bldP spid="464911" grpId="0" animBg="1"/>
      <p:bldP spid="464911" grpId="1" animBg="1"/>
      <p:bldP spid="464911" grpId="2" animBg="1"/>
      <p:bldP spid="464911" grpId="3" animBg="1"/>
      <p:bldP spid="464913" grpId="0" animBg="1"/>
      <p:bldP spid="464915" grpId="0" animBg="1"/>
      <p:bldP spid="464915" grpId="1" animBg="1"/>
      <p:bldP spid="464914" grpId="0"/>
      <p:bldP spid="4649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Michigan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BDD32-5C71-C942-8111-FB60BDD8CA4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Tracking causal dependencies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en-US" altLang="en-US"/>
              <a:t>Applications may communicate via IPC</a:t>
            </a:r>
          </a:p>
          <a:p>
            <a:pPr lvl="1"/>
            <a:r>
              <a:rPr lang="en-US" altLang="en-US"/>
              <a:t>Socket, pipe, fifo etc.</a:t>
            </a:r>
          </a:p>
          <a:p>
            <a:endParaRPr lang="en-US" altLang="en-US"/>
          </a:p>
          <a:p>
            <a:r>
              <a:rPr lang="en-US" altLang="en-US"/>
              <a:t>Need to propagate dependencies through IPC</a:t>
            </a:r>
          </a:p>
          <a:p>
            <a:endParaRPr lang="en-US" altLang="en-US"/>
          </a:p>
          <a:p>
            <a:r>
              <a:rPr lang="en-US" altLang="en-US"/>
              <a:t>We build upon Speculator [SOSP ’05]</a:t>
            </a:r>
          </a:p>
          <a:p>
            <a:pPr lvl="1"/>
            <a:r>
              <a:rPr lang="en-US" altLang="en-US"/>
              <a:t>Track and propagate causal dependencies</a:t>
            </a:r>
          </a:p>
          <a:p>
            <a:pPr lvl="1"/>
            <a:r>
              <a:rPr lang="en-US" altLang="en-US"/>
              <a:t>Buffer output to screen and network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Michigan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746F-5232-1343-9B0D-4D520DF747B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67970" name="Rectangle 2"/>
          <p:cNvSpPr>
            <a:spLocks noChangeArrowheads="1"/>
          </p:cNvSpPr>
          <p:nvPr/>
        </p:nvSpPr>
        <p:spPr bwMode="auto">
          <a:xfrm>
            <a:off x="228600" y="1447800"/>
            <a:ext cx="3048000" cy="11430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Tracking causal dependencies</a:t>
            </a:r>
          </a:p>
        </p:txBody>
      </p:sp>
      <p:sp>
        <p:nvSpPr>
          <p:cNvPr id="467973" name="AutoShape 5"/>
          <p:cNvSpPr>
            <a:spLocks noChangeArrowheads="1"/>
          </p:cNvSpPr>
          <p:nvPr/>
        </p:nvSpPr>
        <p:spPr bwMode="auto">
          <a:xfrm>
            <a:off x="6858000" y="4648200"/>
            <a:ext cx="1066800" cy="1447800"/>
          </a:xfrm>
          <a:prstGeom prst="can">
            <a:avLst>
              <a:gd name="adj" fmla="val 33929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 sz="2000"/>
              <a:t>Disk</a:t>
            </a:r>
          </a:p>
        </p:txBody>
      </p:sp>
      <p:sp>
        <p:nvSpPr>
          <p:cNvPr id="467974" name="AutoShape 6"/>
          <p:cNvSpPr>
            <a:spLocks noChangeArrowheads="1"/>
          </p:cNvSpPr>
          <p:nvPr/>
        </p:nvSpPr>
        <p:spPr bwMode="auto">
          <a:xfrm>
            <a:off x="5638800" y="4648200"/>
            <a:ext cx="1143000" cy="609600"/>
          </a:xfrm>
          <a:prstGeom prst="leftRigh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75" name="Rectangle 7"/>
          <p:cNvSpPr>
            <a:spLocks noChangeArrowheads="1"/>
          </p:cNvSpPr>
          <p:nvPr/>
        </p:nvSpPr>
        <p:spPr bwMode="auto">
          <a:xfrm>
            <a:off x="914400" y="5105400"/>
            <a:ext cx="1638300" cy="495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 sz="2000"/>
              <a:t>Process 1</a:t>
            </a:r>
          </a:p>
        </p:txBody>
      </p:sp>
      <p:sp>
        <p:nvSpPr>
          <p:cNvPr id="467977" name="AutoShape 9"/>
          <p:cNvSpPr>
            <a:spLocks noChangeArrowheads="1"/>
          </p:cNvSpPr>
          <p:nvPr/>
        </p:nvSpPr>
        <p:spPr bwMode="auto">
          <a:xfrm>
            <a:off x="2590800" y="5181600"/>
            <a:ext cx="1143000" cy="609600"/>
          </a:xfrm>
          <a:prstGeom prst="leftRigh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78" name="Rectangle 10"/>
          <p:cNvSpPr>
            <a:spLocks noChangeArrowheads="1"/>
          </p:cNvSpPr>
          <p:nvPr/>
        </p:nvSpPr>
        <p:spPr bwMode="auto">
          <a:xfrm>
            <a:off x="304800" y="1524000"/>
            <a:ext cx="28956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7979" name="Text Box 11"/>
          <p:cNvSpPr txBox="1">
            <a:spLocks noChangeArrowheads="1"/>
          </p:cNvSpPr>
          <p:nvPr/>
        </p:nvSpPr>
        <p:spPr bwMode="auto">
          <a:xfrm>
            <a:off x="228600" y="1600200"/>
            <a:ext cx="4038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MS Reference Sans Serif" charset="0"/>
              </a:rPr>
              <a:t>101   write(file1);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MS Reference Sans Serif" charset="0"/>
              </a:rPr>
              <a:t>102   do_something();</a:t>
            </a:r>
          </a:p>
        </p:txBody>
      </p:sp>
      <p:sp>
        <p:nvSpPr>
          <p:cNvPr id="467980" name="AutoShape 12"/>
          <p:cNvSpPr>
            <a:spLocks noChangeArrowheads="1"/>
          </p:cNvSpPr>
          <p:nvPr/>
        </p:nvSpPr>
        <p:spPr bwMode="auto">
          <a:xfrm>
            <a:off x="3352800" y="1600200"/>
            <a:ext cx="762000" cy="4572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7982" name="Rectangle 14"/>
          <p:cNvSpPr>
            <a:spLocks noChangeArrowheads="1"/>
          </p:cNvSpPr>
          <p:nvPr/>
        </p:nvSpPr>
        <p:spPr bwMode="auto">
          <a:xfrm>
            <a:off x="6553200" y="3124200"/>
            <a:ext cx="2286000" cy="12954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7984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28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33CC33"/>
                </a:solidFill>
              </a:rPr>
              <a:t>%hello</a:t>
            </a:r>
            <a:br>
              <a:rPr lang="en-US" altLang="en-US">
                <a:solidFill>
                  <a:srgbClr val="33CC33"/>
                </a:solidFill>
              </a:rPr>
            </a:br>
            <a:r>
              <a:rPr lang="en-US" altLang="en-US">
                <a:solidFill>
                  <a:srgbClr val="33CC33"/>
                </a:solidFill>
              </a:rPr>
              <a:t>%</a:t>
            </a:r>
          </a:p>
        </p:txBody>
      </p:sp>
      <p:sp>
        <p:nvSpPr>
          <p:cNvPr id="467985" name="Text Box 17"/>
          <p:cNvSpPr txBox="1">
            <a:spLocks noChangeArrowheads="1"/>
          </p:cNvSpPr>
          <p:nvPr/>
        </p:nvSpPr>
        <p:spPr bwMode="auto">
          <a:xfrm>
            <a:off x="6629400" y="32004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33CC33"/>
                </a:solidFill>
              </a:rPr>
              <a:t>%</a:t>
            </a:r>
          </a:p>
        </p:txBody>
      </p:sp>
      <p:sp>
        <p:nvSpPr>
          <p:cNvPr id="467990" name="Rectangle 22"/>
          <p:cNvSpPr>
            <a:spLocks noChangeArrowheads="1"/>
          </p:cNvSpPr>
          <p:nvPr/>
        </p:nvSpPr>
        <p:spPr bwMode="auto">
          <a:xfrm>
            <a:off x="4800600" y="1447800"/>
            <a:ext cx="3048000" cy="1600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7991" name="Rectangle 23"/>
          <p:cNvSpPr>
            <a:spLocks noChangeArrowheads="1"/>
          </p:cNvSpPr>
          <p:nvPr/>
        </p:nvSpPr>
        <p:spPr bwMode="auto">
          <a:xfrm>
            <a:off x="4876800" y="1524000"/>
            <a:ext cx="28956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7992" name="Text Box 24"/>
          <p:cNvSpPr txBox="1">
            <a:spLocks noChangeArrowheads="1"/>
          </p:cNvSpPr>
          <p:nvPr/>
        </p:nvSpPr>
        <p:spPr bwMode="auto">
          <a:xfrm>
            <a:off x="4800600" y="1524000"/>
            <a:ext cx="403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MS Reference Sans Serif" charset="0"/>
              </a:rPr>
              <a:t>101   print (“hello”);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MS Reference Sans Serif" charset="0"/>
              </a:rPr>
              <a:t>102   read(file1);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MS Reference Sans Serif" charset="0"/>
              </a:rPr>
              <a:t>103   print(“world”);</a:t>
            </a:r>
          </a:p>
        </p:txBody>
      </p:sp>
      <p:sp>
        <p:nvSpPr>
          <p:cNvPr id="467993" name="AutoShape 25"/>
          <p:cNvSpPr>
            <a:spLocks noChangeArrowheads="1"/>
          </p:cNvSpPr>
          <p:nvPr/>
        </p:nvSpPr>
        <p:spPr bwMode="auto">
          <a:xfrm>
            <a:off x="7924800" y="1600200"/>
            <a:ext cx="762000" cy="4572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7994" name="Text Box 26"/>
          <p:cNvSpPr txBox="1">
            <a:spLocks noChangeArrowheads="1"/>
          </p:cNvSpPr>
          <p:nvPr/>
        </p:nvSpPr>
        <p:spPr bwMode="auto">
          <a:xfrm>
            <a:off x="152400" y="10668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altLang="en-US"/>
          </a:p>
        </p:txBody>
      </p:sp>
      <p:sp>
        <p:nvSpPr>
          <p:cNvPr id="467995" name="Text Box 27"/>
          <p:cNvSpPr txBox="1">
            <a:spLocks noChangeArrowheads="1"/>
          </p:cNvSpPr>
          <p:nvPr/>
        </p:nvSpPr>
        <p:spPr bwMode="auto">
          <a:xfrm>
            <a:off x="228600" y="990600"/>
            <a:ext cx="1674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Process 1</a:t>
            </a:r>
          </a:p>
        </p:txBody>
      </p:sp>
      <p:sp>
        <p:nvSpPr>
          <p:cNvPr id="467996" name="Text Box 28"/>
          <p:cNvSpPr txBox="1">
            <a:spLocks noChangeArrowheads="1"/>
          </p:cNvSpPr>
          <p:nvPr/>
        </p:nvSpPr>
        <p:spPr bwMode="auto">
          <a:xfrm>
            <a:off x="4953000" y="1004888"/>
            <a:ext cx="1674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Process 2</a:t>
            </a:r>
          </a:p>
        </p:txBody>
      </p:sp>
      <p:sp>
        <p:nvSpPr>
          <p:cNvPr id="467997" name="Rectangle 29"/>
          <p:cNvSpPr>
            <a:spLocks noChangeArrowheads="1"/>
          </p:cNvSpPr>
          <p:nvPr/>
        </p:nvSpPr>
        <p:spPr bwMode="auto">
          <a:xfrm>
            <a:off x="838200" y="3505200"/>
            <a:ext cx="1638300" cy="495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 sz="2000"/>
              <a:t>Process 2</a:t>
            </a:r>
          </a:p>
        </p:txBody>
      </p:sp>
      <p:sp>
        <p:nvSpPr>
          <p:cNvPr id="467998" name="AutoShape 30"/>
          <p:cNvSpPr>
            <a:spLocks noChangeArrowheads="1"/>
          </p:cNvSpPr>
          <p:nvPr/>
        </p:nvSpPr>
        <p:spPr bwMode="auto">
          <a:xfrm>
            <a:off x="2514600" y="3505200"/>
            <a:ext cx="1143000" cy="609600"/>
          </a:xfrm>
          <a:prstGeom prst="leftRigh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8003" name="Group 35"/>
          <p:cNvGrpSpPr>
            <a:grpSpLocks/>
          </p:cNvGrpSpPr>
          <p:nvPr/>
        </p:nvGrpSpPr>
        <p:grpSpPr bwMode="auto">
          <a:xfrm>
            <a:off x="2514600" y="4343400"/>
            <a:ext cx="1143000" cy="650875"/>
            <a:chOff x="2328" y="3504"/>
            <a:chExt cx="720" cy="410"/>
          </a:xfrm>
        </p:grpSpPr>
        <p:sp>
          <p:nvSpPr>
            <p:cNvPr id="467999" name="AutoShape 31"/>
            <p:cNvSpPr>
              <a:spLocks noChangeArrowheads="1"/>
            </p:cNvSpPr>
            <p:nvPr/>
          </p:nvSpPr>
          <p:spPr bwMode="auto">
            <a:xfrm>
              <a:off x="2496" y="3504"/>
              <a:ext cx="384" cy="410"/>
            </a:xfrm>
            <a:prstGeom prst="octagon">
              <a:avLst>
                <a:gd name="adj" fmla="val 2928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altLang="en-US"/>
            </a:p>
          </p:txBody>
        </p:sp>
        <p:sp>
          <p:nvSpPr>
            <p:cNvPr id="468001" name="Text Box 33"/>
            <p:cNvSpPr txBox="1">
              <a:spLocks noChangeArrowheads="1"/>
            </p:cNvSpPr>
            <p:nvPr/>
          </p:nvSpPr>
          <p:spPr bwMode="auto">
            <a:xfrm>
              <a:off x="2328" y="3547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Commit Dep 1</a:t>
              </a:r>
            </a:p>
          </p:txBody>
        </p:sp>
      </p:grpSp>
      <p:sp>
        <p:nvSpPr>
          <p:cNvPr id="468004" name="Rectangle 36"/>
          <p:cNvSpPr>
            <a:spLocks noChangeArrowheads="1"/>
          </p:cNvSpPr>
          <p:nvPr/>
        </p:nvSpPr>
        <p:spPr bwMode="auto">
          <a:xfrm>
            <a:off x="914400" y="5105400"/>
            <a:ext cx="1638300" cy="49530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 sz="2000"/>
              <a:t>Process 1</a:t>
            </a:r>
          </a:p>
        </p:txBody>
      </p:sp>
      <p:sp>
        <p:nvSpPr>
          <p:cNvPr id="468005" name="AutoShape 37"/>
          <p:cNvSpPr>
            <a:spLocks noChangeArrowheads="1"/>
          </p:cNvSpPr>
          <p:nvPr/>
        </p:nvSpPr>
        <p:spPr bwMode="auto">
          <a:xfrm>
            <a:off x="3733800" y="3581400"/>
            <a:ext cx="1905000" cy="19050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 sz="2000"/>
              <a:t>OS Kernel</a:t>
            </a:r>
          </a:p>
        </p:txBody>
      </p:sp>
      <p:sp>
        <p:nvSpPr>
          <p:cNvPr id="467976" name="AutoShape 8"/>
          <p:cNvSpPr>
            <a:spLocks noChangeArrowheads="1"/>
          </p:cNvSpPr>
          <p:nvPr/>
        </p:nvSpPr>
        <p:spPr bwMode="auto">
          <a:xfrm>
            <a:off x="2133600" y="4800600"/>
            <a:ext cx="685800" cy="838200"/>
          </a:xfrm>
          <a:prstGeom prst="verticalScroll">
            <a:avLst>
              <a:gd name="adj" fmla="val 12500"/>
            </a:avLst>
          </a:prstGeom>
          <a:solidFill>
            <a:srgbClr val="0000FF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8013" name="Freeform 45"/>
          <p:cNvSpPr>
            <a:spLocks/>
          </p:cNvSpPr>
          <p:nvPr/>
        </p:nvSpPr>
        <p:spPr bwMode="auto">
          <a:xfrm>
            <a:off x="3429000" y="4622800"/>
            <a:ext cx="1181100" cy="177800"/>
          </a:xfrm>
          <a:custGeom>
            <a:avLst/>
            <a:gdLst>
              <a:gd name="T0" fmla="*/ 0 w 744"/>
              <a:gd name="T1" fmla="*/ 16 h 112"/>
              <a:gd name="T2" fmla="*/ 624 w 744"/>
              <a:gd name="T3" fmla="*/ 16 h 112"/>
              <a:gd name="T4" fmla="*/ 720 w 744"/>
              <a:gd name="T5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4" h="112">
                <a:moveTo>
                  <a:pt x="0" y="16"/>
                </a:moveTo>
                <a:cubicBezTo>
                  <a:pt x="252" y="8"/>
                  <a:pt x="504" y="0"/>
                  <a:pt x="624" y="16"/>
                </a:cubicBezTo>
                <a:cubicBezTo>
                  <a:pt x="744" y="32"/>
                  <a:pt x="704" y="96"/>
                  <a:pt x="720" y="112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8014" name="Freeform 46"/>
          <p:cNvSpPr>
            <a:spLocks/>
          </p:cNvSpPr>
          <p:nvPr/>
        </p:nvSpPr>
        <p:spPr bwMode="auto">
          <a:xfrm>
            <a:off x="1066800" y="4660900"/>
            <a:ext cx="1676400" cy="444500"/>
          </a:xfrm>
          <a:custGeom>
            <a:avLst/>
            <a:gdLst>
              <a:gd name="T0" fmla="*/ 1056 w 1056"/>
              <a:gd name="T1" fmla="*/ 40 h 280"/>
              <a:gd name="T2" fmla="*/ 192 w 1056"/>
              <a:gd name="T3" fmla="*/ 40 h 280"/>
              <a:gd name="T4" fmla="*/ 0 w 1056"/>
              <a:gd name="T5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80">
                <a:moveTo>
                  <a:pt x="1056" y="40"/>
                </a:moveTo>
                <a:cubicBezTo>
                  <a:pt x="712" y="20"/>
                  <a:pt x="368" y="0"/>
                  <a:pt x="192" y="40"/>
                </a:cubicBezTo>
                <a:cubicBezTo>
                  <a:pt x="16" y="80"/>
                  <a:pt x="8" y="180"/>
                  <a:pt x="0" y="28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8015" name="Freeform 47"/>
          <p:cNvSpPr>
            <a:spLocks/>
          </p:cNvSpPr>
          <p:nvPr/>
        </p:nvSpPr>
        <p:spPr bwMode="auto">
          <a:xfrm>
            <a:off x="927100" y="4038600"/>
            <a:ext cx="1816100" cy="622300"/>
          </a:xfrm>
          <a:custGeom>
            <a:avLst/>
            <a:gdLst>
              <a:gd name="T0" fmla="*/ 1144 w 1144"/>
              <a:gd name="T1" fmla="*/ 336 h 392"/>
              <a:gd name="T2" fmla="*/ 184 w 1144"/>
              <a:gd name="T3" fmla="*/ 336 h 392"/>
              <a:gd name="T4" fmla="*/ 40 w 1144"/>
              <a:gd name="T5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44" h="392">
                <a:moveTo>
                  <a:pt x="1144" y="336"/>
                </a:moveTo>
                <a:cubicBezTo>
                  <a:pt x="756" y="364"/>
                  <a:pt x="368" y="392"/>
                  <a:pt x="184" y="336"/>
                </a:cubicBezTo>
                <a:cubicBezTo>
                  <a:pt x="0" y="280"/>
                  <a:pt x="20" y="140"/>
                  <a:pt x="40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8016" name="Rectangle 48" descr="Wide upward diagonal"/>
          <p:cNvSpPr>
            <a:spLocks noChangeArrowheads="1"/>
          </p:cNvSpPr>
          <p:nvPr/>
        </p:nvSpPr>
        <p:spPr bwMode="auto">
          <a:xfrm>
            <a:off x="838200" y="3505200"/>
            <a:ext cx="1638300" cy="495300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 sz="2000"/>
              <a:t>Process 2</a:t>
            </a:r>
          </a:p>
        </p:txBody>
      </p:sp>
      <p:sp>
        <p:nvSpPr>
          <p:cNvPr id="468017" name="AutoShape 49"/>
          <p:cNvSpPr>
            <a:spLocks noChangeArrowheads="1"/>
          </p:cNvSpPr>
          <p:nvPr/>
        </p:nvSpPr>
        <p:spPr bwMode="auto">
          <a:xfrm>
            <a:off x="4114800" y="4800600"/>
            <a:ext cx="685800" cy="838200"/>
          </a:xfrm>
          <a:prstGeom prst="verticalScroll">
            <a:avLst>
              <a:gd name="adj" fmla="val 12500"/>
            </a:avLst>
          </a:prstGeom>
          <a:solidFill>
            <a:srgbClr val="0000FF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83" name="AutoShape 15"/>
          <p:cNvSpPr>
            <a:spLocks noChangeArrowheads="1"/>
          </p:cNvSpPr>
          <p:nvPr/>
        </p:nvSpPr>
        <p:spPr bwMode="auto">
          <a:xfrm>
            <a:off x="1905000" y="3352800"/>
            <a:ext cx="685800" cy="838200"/>
          </a:xfrm>
          <a:prstGeom prst="verticalScroll">
            <a:avLst>
              <a:gd name="adj" fmla="val 12500"/>
            </a:avLst>
          </a:prstGeom>
          <a:solidFill>
            <a:srgbClr val="00FF00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TEXT</a:t>
            </a:r>
          </a:p>
        </p:txBody>
      </p:sp>
      <p:sp>
        <p:nvSpPr>
          <p:cNvPr id="468018" name="Freeform 50"/>
          <p:cNvSpPr>
            <a:spLocks/>
          </p:cNvSpPr>
          <p:nvPr/>
        </p:nvSpPr>
        <p:spPr bwMode="auto">
          <a:xfrm>
            <a:off x="3429000" y="4191000"/>
            <a:ext cx="1358900" cy="355600"/>
          </a:xfrm>
          <a:custGeom>
            <a:avLst/>
            <a:gdLst>
              <a:gd name="T0" fmla="*/ 0 w 856"/>
              <a:gd name="T1" fmla="*/ 192 h 224"/>
              <a:gd name="T2" fmla="*/ 720 w 856"/>
              <a:gd name="T3" fmla="*/ 192 h 224"/>
              <a:gd name="T4" fmla="*/ 816 w 856"/>
              <a:gd name="T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6" h="224">
                <a:moveTo>
                  <a:pt x="0" y="192"/>
                </a:moveTo>
                <a:cubicBezTo>
                  <a:pt x="292" y="208"/>
                  <a:pt x="584" y="224"/>
                  <a:pt x="720" y="192"/>
                </a:cubicBezTo>
                <a:cubicBezTo>
                  <a:pt x="856" y="160"/>
                  <a:pt x="836" y="80"/>
                  <a:pt x="816" y="0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8019" name="AutoShape 51"/>
          <p:cNvSpPr>
            <a:spLocks noChangeArrowheads="1"/>
          </p:cNvSpPr>
          <p:nvPr/>
        </p:nvSpPr>
        <p:spPr bwMode="auto">
          <a:xfrm>
            <a:off x="1905000" y="3352800"/>
            <a:ext cx="685800" cy="838200"/>
          </a:xfrm>
          <a:prstGeom prst="verticalScroll">
            <a:avLst>
              <a:gd name="adj" fmla="val 12500"/>
            </a:avLst>
          </a:prstGeom>
          <a:solidFill>
            <a:srgbClr val="00FF00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TEXT</a:t>
            </a:r>
          </a:p>
        </p:txBody>
      </p:sp>
      <p:sp>
        <p:nvSpPr>
          <p:cNvPr id="468020" name="Text Box 52"/>
          <p:cNvSpPr txBox="1">
            <a:spLocks noChangeArrowheads="1"/>
          </p:cNvSpPr>
          <p:nvPr/>
        </p:nvSpPr>
        <p:spPr bwMode="auto">
          <a:xfrm>
            <a:off x="6986588" y="361315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33CC33"/>
                </a:solidFill>
              </a:rPr>
              <a:t>world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4.44444E-6 L 0.21667 4.44444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5.55112E-17 L 1.11022E-16 0.06667 " pathEditMode="relative" ptsTypes="AA">
                                      <p:cBhvr>
                                        <p:cTn id="19" dur="1000" fill="hold"/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0.06667 " pathEditMode="relative" ptsTypes="AA">
                                      <p:cBhvr>
                                        <p:cTn id="21" dur="1000" fill="hold"/>
                                        <p:tgtEl>
                                          <p:spTgt spid="467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5 0 " pathEditMode="relative" ptsTypes="AA">
                                      <p:cBhvr>
                                        <p:cTn id="47" dur="1000" fill="hold"/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-4.44444E-6 L 0.63333 -4.44444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5.55112E-17 L 1.11022E-16 0.06667 " pathEditMode="relative" ptsTypes="AA">
                                      <p:cBhvr>
                                        <p:cTn id="63" dur="1000" fill="hold"/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0.06667 " pathEditMode="relative" ptsTypes="AA">
                                      <p:cBhvr>
                                        <p:cTn id="65" dur="1000" fill="hold"/>
                                        <p:tgtEl>
                                          <p:spTgt spid="4679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556E-6 C 0.01806 -0.07685 0.03611 -0.1537 -3.33333E-6 -0.18888 C -0.03611 -0.22407 -0.12639 -0.21759 -0.21666 -0.21111 " pathEditMode="relative" ptsTypes="aaA">
                                      <p:cBhvr>
                                        <p:cTn id="69" dur="2000" fill="hold"/>
                                        <p:tgtEl>
                                          <p:spTgt spid="468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6667 L 3.33333E-6 0.13334 " pathEditMode="relative" ptsTypes="AA">
                                      <p:cBhvr>
                                        <p:cTn id="83" dur="1000" fill="hold"/>
                                        <p:tgtEl>
                                          <p:spTgt spid="4679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6666 L -3.33333E-6 0.12222 " pathEditMode="relative" ptsTypes="AA">
                                      <p:cBhvr>
                                        <p:cTn id="85" dur="1000" fill="hold"/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5 0 " pathEditMode="relative" ptsTypes="AA">
                                      <p:cBhvr>
                                        <p:cTn id="93" dur="1000" fill="hold"/>
                                        <p:tgtEl>
                                          <p:spTgt spid="468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4.44444E-6 L 0.53334 4.44444E-6 " pathEditMode="relative" ptsTypes="AA">
                                      <p:cBhvr>
                                        <p:cTn id="103" dur="1000" fill="hold"/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-4.44444E-6 L 0.63333 -4.44444E-6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468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8" grpId="0" animBg="1"/>
      <p:bldP spid="467978" grpId="1" animBg="1"/>
      <p:bldP spid="467980" grpId="0" animBg="1"/>
      <p:bldP spid="467980" grpId="1" animBg="1"/>
      <p:bldP spid="467982" grpId="0" animBg="1"/>
      <p:bldP spid="467984" grpId="0"/>
      <p:bldP spid="467985" grpId="0"/>
      <p:bldP spid="467991" grpId="0" animBg="1"/>
      <p:bldP spid="467991" grpId="1" animBg="1"/>
      <p:bldP spid="467991" grpId="2" animBg="1"/>
      <p:bldP spid="467993" grpId="0" animBg="1"/>
      <p:bldP spid="467993" grpId="1" animBg="1"/>
      <p:bldP spid="467993" grpId="2" animBg="1"/>
      <p:bldP spid="468004" grpId="0" animBg="1"/>
      <p:bldP spid="468004" grpId="1" animBg="1"/>
      <p:bldP spid="467976" grpId="0" animBg="1"/>
      <p:bldP spid="467976" grpId="1" animBg="1"/>
      <p:bldP spid="467976" grpId="2" animBg="1"/>
      <p:bldP spid="467976" grpId="3" animBg="1"/>
      <p:bldP spid="468013" grpId="0" animBg="1"/>
      <p:bldP spid="468013" grpId="1" animBg="1"/>
      <p:bldP spid="468014" grpId="0" animBg="1"/>
      <p:bldP spid="468014" grpId="1" animBg="1"/>
      <p:bldP spid="468015" grpId="0" animBg="1"/>
      <p:bldP spid="468015" grpId="1" animBg="1"/>
      <p:bldP spid="468016" grpId="0" animBg="1"/>
      <p:bldP spid="468016" grpId="1" animBg="1"/>
      <p:bldP spid="468017" grpId="0" animBg="1"/>
      <p:bldP spid="468017" grpId="1" animBg="1"/>
      <p:bldP spid="468017" grpId="2" animBg="1"/>
      <p:bldP spid="467983" grpId="1" animBg="1"/>
      <p:bldP spid="467983" grpId="2" animBg="1"/>
      <p:bldP spid="467983" grpId="3" animBg="1"/>
      <p:bldP spid="468018" grpId="0" animBg="1"/>
      <p:bldP spid="468018" grpId="1" animBg="1"/>
      <p:bldP spid="468019" grpId="0" animBg="1"/>
      <p:bldP spid="468019" grpId="1" animBg="1"/>
      <p:bldP spid="468019" grpId="2" animBg="1"/>
      <p:bldP spid="4680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Michigan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3FEF-CFE0-7745-9F2B-E4F6BE68252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 triggered commits</a:t>
            </a: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4114800" y="4724400"/>
            <a:ext cx="1600200" cy="13716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 sz="2000"/>
              <a:t>OS Kernel</a:t>
            </a:r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6858000" y="4648200"/>
            <a:ext cx="1066800" cy="1447800"/>
          </a:xfrm>
          <a:prstGeom prst="can">
            <a:avLst>
              <a:gd name="adj" fmla="val 33929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 sz="2000"/>
              <a:t>Disk</a:t>
            </a:r>
          </a:p>
        </p:txBody>
      </p:sp>
      <p:sp>
        <p:nvSpPr>
          <p:cNvPr id="487430" name="AutoShape 6"/>
          <p:cNvSpPr>
            <a:spLocks noChangeArrowheads="1"/>
          </p:cNvSpPr>
          <p:nvPr/>
        </p:nvSpPr>
        <p:spPr bwMode="auto">
          <a:xfrm>
            <a:off x="5715000" y="5029200"/>
            <a:ext cx="1143000" cy="609600"/>
          </a:xfrm>
          <a:prstGeom prst="leftRigh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431" name="Rectangle 7"/>
          <p:cNvSpPr>
            <a:spLocks noChangeArrowheads="1"/>
          </p:cNvSpPr>
          <p:nvPr/>
        </p:nvSpPr>
        <p:spPr bwMode="auto">
          <a:xfrm>
            <a:off x="1295400" y="5105400"/>
            <a:ext cx="1638300" cy="4953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 sz="2000"/>
              <a:t>Process</a:t>
            </a:r>
          </a:p>
        </p:txBody>
      </p:sp>
      <p:sp>
        <p:nvSpPr>
          <p:cNvPr id="487432" name="AutoShape 8"/>
          <p:cNvSpPr>
            <a:spLocks noChangeArrowheads="1"/>
          </p:cNvSpPr>
          <p:nvPr/>
        </p:nvSpPr>
        <p:spPr bwMode="auto">
          <a:xfrm>
            <a:off x="2514600" y="4953000"/>
            <a:ext cx="685800" cy="838200"/>
          </a:xfrm>
          <a:prstGeom prst="verticalScroll">
            <a:avLst>
              <a:gd name="adj" fmla="val 12500"/>
            </a:avLst>
          </a:prstGeom>
          <a:solidFill>
            <a:srgbClr val="0000FF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433" name="AutoShape 9"/>
          <p:cNvSpPr>
            <a:spLocks noChangeArrowheads="1"/>
          </p:cNvSpPr>
          <p:nvPr/>
        </p:nvSpPr>
        <p:spPr bwMode="auto">
          <a:xfrm>
            <a:off x="2971800" y="5029200"/>
            <a:ext cx="1143000" cy="609600"/>
          </a:xfrm>
          <a:prstGeom prst="leftRigh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439" name="AutoShape 15"/>
          <p:cNvSpPr>
            <a:spLocks noChangeArrowheads="1"/>
          </p:cNvSpPr>
          <p:nvPr/>
        </p:nvSpPr>
        <p:spPr bwMode="auto">
          <a:xfrm>
            <a:off x="2590800" y="5029200"/>
            <a:ext cx="685800" cy="838200"/>
          </a:xfrm>
          <a:prstGeom prst="verticalScroll">
            <a:avLst>
              <a:gd name="adj" fmla="val 12500"/>
            </a:avLst>
          </a:prstGeom>
          <a:solidFill>
            <a:srgbClr val="0000FF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440" name="Rectangle 16"/>
          <p:cNvSpPr>
            <a:spLocks noChangeArrowheads="1"/>
          </p:cNvSpPr>
          <p:nvPr/>
        </p:nvSpPr>
        <p:spPr bwMode="auto">
          <a:xfrm>
            <a:off x="6248400" y="3276600"/>
            <a:ext cx="2286000" cy="12954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441" name="Text Box 17"/>
          <p:cNvSpPr txBox="1">
            <a:spLocks noChangeArrowheads="1"/>
          </p:cNvSpPr>
          <p:nvPr/>
        </p:nvSpPr>
        <p:spPr bwMode="auto">
          <a:xfrm>
            <a:off x="6248400" y="3429000"/>
            <a:ext cx="2286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33CC33"/>
                </a:solidFill>
              </a:rPr>
              <a:t>%work done</a:t>
            </a:r>
            <a:br>
              <a:rPr lang="en-US" altLang="en-US">
                <a:solidFill>
                  <a:srgbClr val="33CC33"/>
                </a:solidFill>
              </a:rPr>
            </a:br>
            <a:r>
              <a:rPr lang="en-US" altLang="en-US">
                <a:solidFill>
                  <a:srgbClr val="33CC33"/>
                </a:solidFill>
              </a:rPr>
              <a:t>%</a:t>
            </a:r>
          </a:p>
        </p:txBody>
      </p:sp>
      <p:sp>
        <p:nvSpPr>
          <p:cNvPr id="487442" name="AutoShape 18"/>
          <p:cNvSpPr>
            <a:spLocks noChangeArrowheads="1"/>
          </p:cNvSpPr>
          <p:nvPr/>
        </p:nvSpPr>
        <p:spPr bwMode="auto">
          <a:xfrm>
            <a:off x="2514600" y="4953000"/>
            <a:ext cx="685800" cy="838200"/>
          </a:xfrm>
          <a:prstGeom prst="verticalScroll">
            <a:avLst>
              <a:gd name="adj" fmla="val 12500"/>
            </a:avLst>
          </a:prstGeom>
          <a:solidFill>
            <a:srgbClr val="00FF00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TEXT</a:t>
            </a:r>
          </a:p>
        </p:txBody>
      </p:sp>
      <p:sp>
        <p:nvSpPr>
          <p:cNvPr id="487443" name="Text Box 19"/>
          <p:cNvSpPr txBox="1">
            <a:spLocks noChangeArrowheads="1"/>
          </p:cNvSpPr>
          <p:nvPr/>
        </p:nvSpPr>
        <p:spPr bwMode="auto">
          <a:xfrm>
            <a:off x="6248400" y="34290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>
                <a:solidFill>
                  <a:srgbClr val="33CC33"/>
                </a:solidFill>
              </a:rPr>
              <a:t>%</a:t>
            </a:r>
          </a:p>
        </p:txBody>
      </p:sp>
      <p:sp>
        <p:nvSpPr>
          <p:cNvPr id="487444" name="AutoShape 20"/>
          <p:cNvSpPr>
            <a:spLocks noChangeArrowheads="1"/>
          </p:cNvSpPr>
          <p:nvPr/>
        </p:nvSpPr>
        <p:spPr bwMode="auto">
          <a:xfrm>
            <a:off x="2667000" y="5105400"/>
            <a:ext cx="685800" cy="838200"/>
          </a:xfrm>
          <a:prstGeom prst="verticalScroll">
            <a:avLst>
              <a:gd name="adj" fmla="val 12500"/>
            </a:avLst>
          </a:prstGeom>
          <a:solidFill>
            <a:srgbClr val="0000FF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446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981200"/>
          </a:xfrm>
          <a:noFill/>
          <a:ln/>
        </p:spPr>
        <p:txBody>
          <a:bodyPr/>
          <a:lstStyle/>
          <a:p>
            <a:r>
              <a:rPr lang="en-US" altLang="en-US"/>
              <a:t>Maximize throughput until output buffered</a:t>
            </a:r>
          </a:p>
          <a:p>
            <a:r>
              <a:rPr lang="en-US" altLang="en-US"/>
              <a:t>When output buffered, trigger commit</a:t>
            </a:r>
          </a:p>
          <a:p>
            <a:pPr lvl="1"/>
            <a:r>
              <a:rPr lang="en-US" altLang="en-US"/>
              <a:t>Minimize latency only when important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8" dur="10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4" dur="1000" fill="hold"/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0" dur="1000" fill="hold"/>
                                        <p:tgtEl>
                                          <p:spTgt spid="487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rAng="0" ptsTypes="">
                                      <p:cBhvr>
                                        <p:cTn id="26" dur="1000" fill="hold"/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5.55556E-6 L 0.50834 5.55556E-6 " pathEditMode="relative" ptsTypes="AA">
                                      <p:cBhvr>
                                        <p:cTn id="36" dur="1000" fill="hold"/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5.55556E-6 L 0.50834 5.55556E-6 " pathEditMode="relative" ptsTypes="AA">
                                      <p:cBhvr>
                                        <p:cTn id="38" dur="10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5.55556E-6 L 0.50834 5.55556E-6 " pathEditMode="relative" ptsTypes="AA">
                                      <p:cBhvr>
                                        <p:cTn id="40" dur="1000" fill="hold"/>
                                        <p:tgtEl>
                                          <p:spTgt spid="487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5.55556E-6 L 0.49167 -0.19999 " pathEditMode="relative" ptsTypes="AA">
                                      <p:cBhvr>
                                        <p:cTn id="44" dur="2000" fill="hold"/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2" grpId="0" animBg="1"/>
      <p:bldP spid="487432" grpId="1" animBg="1"/>
      <p:bldP spid="487432" grpId="2" animBg="1"/>
      <p:bldP spid="487432" grpId="3" animBg="1"/>
      <p:bldP spid="487439" grpId="0" animBg="1"/>
      <p:bldP spid="487439" grpId="1" animBg="1"/>
      <p:bldP spid="487439" grpId="2" animBg="1"/>
      <p:bldP spid="487439" grpId="3" animBg="1"/>
      <p:bldP spid="487440" grpId="0" animBg="1"/>
      <p:bldP spid="487441" grpId="0"/>
      <p:bldP spid="487442" grpId="0" animBg="1"/>
      <p:bldP spid="487442" grpId="1" animBg="1"/>
      <p:bldP spid="487443" grpId="0"/>
      <p:bldP spid="487444" grpId="0" animBg="1"/>
      <p:bldP spid="487444" grpId="1" animBg="1"/>
      <p:bldP spid="487444" grpId="2" animBg="1"/>
      <p:bldP spid="487444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Michigan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F2D8-0F53-A546-A90C-6EFE6023A8E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Implemented ext sync file system </a:t>
            </a:r>
            <a:r>
              <a:rPr lang="en-US" altLang="en-US" u="sng"/>
              <a:t>Xsyncfs</a:t>
            </a:r>
          </a:p>
          <a:p>
            <a:pPr lvl="1"/>
            <a:r>
              <a:rPr lang="en-US" altLang="en-US"/>
              <a:t>Based on the ext3 file system</a:t>
            </a:r>
          </a:p>
          <a:p>
            <a:pPr lvl="1"/>
            <a:r>
              <a:rPr lang="en-US" altLang="en-US"/>
              <a:t>Use journaling to preserve order of writes</a:t>
            </a:r>
          </a:p>
          <a:p>
            <a:pPr lvl="1"/>
            <a:r>
              <a:rPr lang="en-US" altLang="en-US"/>
              <a:t>Use write barriers to flush volatile cache</a:t>
            </a:r>
          </a:p>
          <a:p>
            <a:endParaRPr lang="en-US" altLang="en-US"/>
          </a:p>
          <a:p>
            <a:r>
              <a:rPr lang="en-US" altLang="en-US"/>
              <a:t>Compare Xsyncfs to 3 other file systems</a:t>
            </a:r>
          </a:p>
          <a:p>
            <a:pPr lvl="1"/>
            <a:r>
              <a:rPr lang="en-US" altLang="en-US"/>
              <a:t>Default asynchronous ext3</a:t>
            </a:r>
          </a:p>
          <a:p>
            <a:pPr lvl="1"/>
            <a:r>
              <a:rPr lang="en-US" altLang="en-US"/>
              <a:t>Default synchronous ext3</a:t>
            </a:r>
          </a:p>
          <a:p>
            <a:pPr lvl="1"/>
            <a:r>
              <a:rPr lang="en-US" altLang="en-US"/>
              <a:t>Synchronous ext3 with write barriers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Michigan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CEAE-9B7C-BD4B-85BE-1775BF5CE7A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90527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is data safe?</a:t>
            </a:r>
          </a:p>
        </p:txBody>
      </p:sp>
      <p:graphicFrame>
        <p:nvGraphicFramePr>
          <p:cNvPr id="490539" name="Group 43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839200" cy="4510088"/>
        </p:xfrm>
        <a:graphic>
          <a:graphicData uri="http://schemas.openxmlformats.org/drawingml/2006/table">
            <a:tbl>
              <a:tblPr/>
              <a:tblGrid>
                <a:gridCol w="3124200"/>
                <a:gridCol w="2768600"/>
                <a:gridCol w="2946400"/>
              </a:tblGrid>
              <a:tr h="906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File System</a:t>
                      </a:r>
                      <a:b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</a:b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Configuration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Data durable </a:t>
                      </a:r>
                      <a:b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</a:b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on write()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Data durable </a:t>
                      </a:r>
                      <a:b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</a:b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on fsync()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Asynchronous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Not on</a:t>
                      </a:r>
                      <a:b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</a:b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power failure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Synchronous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Not on</a:t>
                      </a:r>
                      <a:b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</a:b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power failure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Not on</a:t>
                      </a:r>
                      <a:b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</a:b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power failure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Synchronous</a:t>
                      </a:r>
                      <a:b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</a:b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w/ write barriers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External synchrony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0536" name="Rectangle 40"/>
          <p:cNvSpPr>
            <a:spLocks noChangeArrowheads="1"/>
          </p:cNvSpPr>
          <p:nvPr/>
        </p:nvSpPr>
        <p:spPr bwMode="auto">
          <a:xfrm>
            <a:off x="3276600" y="3409950"/>
            <a:ext cx="5715000" cy="877888"/>
          </a:xfrm>
          <a:prstGeom prst="rect">
            <a:avLst/>
          </a:prstGeom>
          <a:solidFill>
            <a:srgbClr val="FF00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37" name="Rectangle 41"/>
          <p:cNvSpPr>
            <a:spLocks noChangeArrowheads="1"/>
          </p:cNvSpPr>
          <p:nvPr/>
        </p:nvSpPr>
        <p:spPr bwMode="auto">
          <a:xfrm>
            <a:off x="6049963" y="2514600"/>
            <a:ext cx="2941637" cy="904875"/>
          </a:xfrm>
          <a:prstGeom prst="rect">
            <a:avLst/>
          </a:prstGeom>
          <a:solidFill>
            <a:srgbClr val="FF00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38" name="Rectangle 42"/>
          <p:cNvSpPr>
            <a:spLocks noChangeArrowheads="1"/>
          </p:cNvSpPr>
          <p:nvPr/>
        </p:nvSpPr>
        <p:spPr bwMode="auto">
          <a:xfrm>
            <a:off x="3276600" y="2514600"/>
            <a:ext cx="2782888" cy="892175"/>
          </a:xfrm>
          <a:prstGeom prst="rect">
            <a:avLst/>
          </a:prstGeom>
          <a:solidFill>
            <a:srgbClr val="FF00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0543" name="Rectangle 47"/>
          <p:cNvSpPr>
            <a:spLocks noChangeArrowheads="1"/>
          </p:cNvSpPr>
          <p:nvPr/>
        </p:nvSpPr>
        <p:spPr bwMode="auto">
          <a:xfrm>
            <a:off x="3276600" y="4287838"/>
            <a:ext cx="5715000" cy="1808162"/>
          </a:xfrm>
          <a:prstGeom prst="rect">
            <a:avLst/>
          </a:prstGeom>
          <a:solidFill>
            <a:srgbClr val="00FF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36" grpId="0" animBg="1"/>
      <p:bldP spid="490537" grpId="0" animBg="1"/>
      <p:bldP spid="4905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Michigan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E5371-DBB7-404D-881E-F5EA510A1F9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Postmark benchmark</a:t>
            </a:r>
          </a:p>
        </p:txBody>
      </p:sp>
      <p:sp>
        <p:nvSpPr>
          <p:cNvPr id="439302" name="Rectangle 6"/>
          <p:cNvSpPr>
            <a:spLocks noChangeArrowheads="1"/>
          </p:cNvSpPr>
          <p:nvPr/>
        </p:nvSpPr>
        <p:spPr bwMode="auto">
          <a:xfrm>
            <a:off x="0" y="5486400"/>
            <a:ext cx="92964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Tahoma" charset="0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Tahoma" charset="0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Tahoma" charset="0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en-US"/>
              <a:t>Xsyncfs within 7% of ext3 mounted asynchronously</a:t>
            </a:r>
          </a:p>
        </p:txBody>
      </p:sp>
      <p:graphicFrame>
        <p:nvGraphicFramePr>
          <p:cNvPr id="439313" name="Object 17"/>
          <p:cNvGraphicFramePr>
            <a:graphicFrameLocks noChangeAspect="1"/>
          </p:cNvGraphicFramePr>
          <p:nvPr>
            <p:ph idx="1"/>
          </p:nvPr>
        </p:nvGraphicFramePr>
        <p:xfrm>
          <a:off x="457200" y="1066800"/>
          <a:ext cx="82296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15" name="Chart" r:id="rId3" imgW="8610600" imgH="4676948" progId="Excel.Chart.8">
                  <p:embed/>
                </p:oleObj>
              </mc:Choice>
              <mc:Fallback>
                <p:oleObj name="Chart" r:id="rId3" imgW="8610600" imgH="4676948" progId="Excel.Chart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8229600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Michigan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6EF4-A2D1-9748-8F12-E7BE4F5E7B0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MySQL benchmark</a:t>
            </a:r>
          </a:p>
        </p:txBody>
      </p:sp>
      <p:sp>
        <p:nvSpPr>
          <p:cNvPr id="440329" name="Rectangle 9"/>
          <p:cNvSpPr>
            <a:spLocks noChangeArrowheads="1"/>
          </p:cNvSpPr>
          <p:nvPr/>
        </p:nvSpPr>
        <p:spPr bwMode="auto">
          <a:xfrm>
            <a:off x="457200" y="5486400"/>
            <a:ext cx="8382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Tahoma" charset="0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Tahoma" charset="0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Tahoma" charset="0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en-US"/>
              <a:t>Xsyncfs can group commit from a single client</a:t>
            </a:r>
          </a:p>
        </p:txBody>
      </p:sp>
      <p:graphicFrame>
        <p:nvGraphicFramePr>
          <p:cNvPr id="440335" name="Object 15"/>
          <p:cNvGraphicFramePr>
            <a:graphicFrameLocks noChangeAspect="1"/>
          </p:cNvGraphicFramePr>
          <p:nvPr>
            <p:ph idx="1"/>
          </p:nvPr>
        </p:nvGraphicFramePr>
        <p:xfrm>
          <a:off x="457200" y="990600"/>
          <a:ext cx="8229600" cy="450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7" name="Chart" r:id="rId4" imgW="8862108" imgH="4846272" progId="Excel.Chart.8">
                  <p:embed/>
                </p:oleObj>
              </mc:Choice>
              <mc:Fallback>
                <p:oleObj name="Chart" r:id="rId4" imgW="8862108" imgH="4846272" progId="Excel.Char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8229600" cy="450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Michigan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B124-0E8D-7843-86BF-9E1D9F77446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Asynchronous I/O is a </a:t>
            </a:r>
            <a:r>
              <a:rPr lang="en-US" altLang="en-US">
                <a:solidFill>
                  <a:srgbClr val="FF0000"/>
                </a:solidFill>
              </a:rPr>
              <a:t>poor</a:t>
            </a:r>
            <a:r>
              <a:rPr lang="en-US" altLang="en-US"/>
              <a:t> abstraction for:</a:t>
            </a:r>
          </a:p>
          <a:p>
            <a:pPr lvl="1"/>
            <a:r>
              <a:rPr lang="en-US" altLang="en-US"/>
              <a:t>Reliability</a:t>
            </a:r>
          </a:p>
          <a:p>
            <a:pPr lvl="1"/>
            <a:r>
              <a:rPr lang="en-US" altLang="en-US"/>
              <a:t>Ordering</a:t>
            </a:r>
          </a:p>
          <a:p>
            <a:pPr lvl="1"/>
            <a:r>
              <a:rPr lang="en-US" altLang="en-US"/>
              <a:t>Durability</a:t>
            </a:r>
          </a:p>
          <a:p>
            <a:pPr lvl="1"/>
            <a:r>
              <a:rPr lang="en-US" altLang="en-US"/>
              <a:t>Ease of programming</a:t>
            </a:r>
          </a:p>
          <a:p>
            <a:pPr lvl="1"/>
            <a:endParaRPr lang="en-US" altLang="en-US"/>
          </a:p>
          <a:p>
            <a:r>
              <a:rPr lang="en-US" altLang="en-US"/>
              <a:t>Synchronous I/O is superior but </a:t>
            </a:r>
            <a:r>
              <a:rPr lang="en-US" altLang="en-US">
                <a:solidFill>
                  <a:srgbClr val="FF0000"/>
                </a:solidFill>
              </a:rPr>
              <a:t>100x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slower</a:t>
            </a:r>
          </a:p>
          <a:p>
            <a:pPr lvl="1"/>
            <a:r>
              <a:rPr lang="en-US" altLang="en-US"/>
              <a:t>Caller blocked until operation is complete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Michigan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3DF9-F0DB-7F48-984A-930BE6E5945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Specweb99 throughput</a:t>
            </a:r>
          </a:p>
        </p:txBody>
      </p:sp>
      <p:sp>
        <p:nvSpPr>
          <p:cNvPr id="441350" name="Rectangle 6"/>
          <p:cNvSpPr>
            <a:spLocks noChangeArrowheads="1"/>
          </p:cNvSpPr>
          <p:nvPr/>
        </p:nvSpPr>
        <p:spPr bwMode="auto">
          <a:xfrm>
            <a:off x="0" y="5486400"/>
            <a:ext cx="9525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Tahoma" charset="0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Tahoma" charset="0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Tahoma" charset="0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en-US"/>
              <a:t>Xsyncfs within 8% of ext3 mounted asynchronously</a:t>
            </a:r>
          </a:p>
        </p:txBody>
      </p:sp>
      <p:graphicFrame>
        <p:nvGraphicFramePr>
          <p:cNvPr id="441358" name="Object 14"/>
          <p:cNvGraphicFramePr>
            <a:graphicFrameLocks noChangeAspect="1"/>
          </p:cNvGraphicFramePr>
          <p:nvPr>
            <p:ph idx="1"/>
          </p:nvPr>
        </p:nvGraphicFramePr>
        <p:xfrm>
          <a:off x="663575" y="990600"/>
          <a:ext cx="7634288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60" name="Chart" r:id="rId3" imgW="8435388" imgH="5006292" progId="Excel.Chart.8">
                  <p:embed/>
                </p:oleObj>
              </mc:Choice>
              <mc:Fallback>
                <p:oleObj name="Chart" r:id="rId3" imgW="8435388" imgH="5006292" progId="Excel.Char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990600"/>
                        <a:ext cx="7634288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Michigan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05CE-8EA7-B74E-8978-FC508D07FA2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93599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Specweb99 latency</a:t>
            </a:r>
          </a:p>
        </p:txBody>
      </p:sp>
      <p:graphicFrame>
        <p:nvGraphicFramePr>
          <p:cNvPr id="493603" name="Group 35"/>
          <p:cNvGraphicFramePr>
            <a:graphicFrameLocks noGrp="1"/>
          </p:cNvGraphicFramePr>
          <p:nvPr>
            <p:ph idx="1"/>
          </p:nvPr>
        </p:nvGraphicFramePr>
        <p:xfrm>
          <a:off x="609600" y="1184275"/>
          <a:ext cx="8001000" cy="4302125"/>
        </p:xfrm>
        <a:graphic>
          <a:graphicData uri="http://schemas.openxmlformats.org/drawingml/2006/table">
            <a:tbl>
              <a:tblPr/>
              <a:tblGrid>
                <a:gridCol w="2482850"/>
                <a:gridCol w="2851150"/>
                <a:gridCol w="2667000"/>
              </a:tblGrid>
              <a:tr h="860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Request 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ext3-async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xsyncfs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0-1 KB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0.064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0.097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1-10 KB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0.150 second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0.180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10-100 KB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1.084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1.094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100-1000 KB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10.253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71513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02393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4143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558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13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70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10.072 seconds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3602" name="Rectangle 34"/>
          <p:cNvSpPr>
            <a:spLocks noChangeArrowheads="1"/>
          </p:cNvSpPr>
          <p:nvPr/>
        </p:nvSpPr>
        <p:spPr bwMode="auto">
          <a:xfrm>
            <a:off x="457200" y="5680075"/>
            <a:ext cx="82296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Tahoma" charset="0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Tahoma" charset="0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Tahoma" charset="0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en-US"/>
              <a:t>Xsyncfs adds no more than 33 ms of delay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Michigan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639F-AFBC-2348-9637-B30290228B2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altLang="en-US"/>
              <a:t>Synchronous I/O can be fast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External synchrony performs with 8% of async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Questions?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Michigan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D818-663C-514B-A60A-B5E849F1979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Synchronous I/O can be </a:t>
            </a:r>
            <a:r>
              <a:rPr lang="en-US" altLang="en-US">
                <a:solidFill>
                  <a:srgbClr val="FF0000"/>
                </a:solidFill>
              </a:rPr>
              <a:t>fast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New model for synchronous I/O</a:t>
            </a:r>
          </a:p>
          <a:p>
            <a:pPr lvl="1"/>
            <a:r>
              <a:rPr lang="en-US" altLang="en-US"/>
              <a:t>External synchrony</a:t>
            </a:r>
          </a:p>
          <a:p>
            <a:pPr lvl="1"/>
            <a:r>
              <a:rPr lang="en-US" altLang="en-US"/>
              <a:t>Same guarantees as synchronous I/O</a:t>
            </a:r>
          </a:p>
          <a:p>
            <a:pPr lvl="1"/>
            <a:r>
              <a:rPr lang="en-US" altLang="en-US"/>
              <a:t>Only </a:t>
            </a:r>
            <a:r>
              <a:rPr lang="en-US" altLang="en-US">
                <a:solidFill>
                  <a:srgbClr val="FF0000"/>
                </a:solidFill>
              </a:rPr>
              <a:t>8%</a:t>
            </a:r>
            <a:r>
              <a:rPr lang="en-US" altLang="en-US"/>
              <a:t> slower than asynchronous I/O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Michigan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6E8E-5C8B-D341-8BC5-62D39B479DD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a sync() is really async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1981200"/>
          </a:xfrm>
        </p:spPr>
        <p:txBody>
          <a:bodyPr/>
          <a:lstStyle/>
          <a:p>
            <a:r>
              <a:rPr lang="en-US" altLang="en-US"/>
              <a:t>On sync() data written only to volatile cache</a:t>
            </a:r>
          </a:p>
          <a:p>
            <a:pPr lvl="1"/>
            <a:r>
              <a:rPr lang="en-US" altLang="en-US"/>
              <a:t>10x performance penalty and data NOT safe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51590" name="AutoShape 6"/>
          <p:cNvSpPr>
            <a:spLocks noChangeArrowheads="1"/>
          </p:cNvSpPr>
          <p:nvPr/>
        </p:nvSpPr>
        <p:spPr bwMode="auto">
          <a:xfrm>
            <a:off x="4267200" y="3581400"/>
            <a:ext cx="914400" cy="838200"/>
          </a:xfrm>
          <a:prstGeom prst="plaque">
            <a:avLst>
              <a:gd name="adj" fmla="val 16667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 sz="1800"/>
              <a:t>Volatile</a:t>
            </a:r>
            <a:br>
              <a:rPr lang="en-US" altLang="en-US" sz="1800"/>
            </a:br>
            <a:r>
              <a:rPr lang="en-US" altLang="en-US" sz="1800"/>
              <a:t>Cache</a:t>
            </a:r>
          </a:p>
        </p:txBody>
      </p:sp>
      <p:sp>
        <p:nvSpPr>
          <p:cNvPr id="451592" name="AutoShape 8"/>
          <p:cNvSpPr>
            <a:spLocks noChangeArrowheads="1"/>
          </p:cNvSpPr>
          <p:nvPr/>
        </p:nvSpPr>
        <p:spPr bwMode="auto">
          <a:xfrm>
            <a:off x="5221288" y="3657600"/>
            <a:ext cx="990600" cy="762000"/>
          </a:xfrm>
          <a:prstGeom prst="leftRightArrow">
            <a:avLst>
              <a:gd name="adj1" fmla="val 50000"/>
              <a:gd name="adj2" fmla="val 26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93" name="AutoShape 9"/>
          <p:cNvSpPr>
            <a:spLocks noChangeArrowheads="1"/>
          </p:cNvSpPr>
          <p:nvPr/>
        </p:nvSpPr>
        <p:spPr bwMode="auto">
          <a:xfrm>
            <a:off x="1447800" y="3352800"/>
            <a:ext cx="1600200" cy="13716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en-US" sz="2000"/>
              <a:t>Operating</a:t>
            </a:r>
            <a:br>
              <a:rPr lang="en-US" altLang="en-US" sz="2000"/>
            </a:br>
            <a:r>
              <a:rPr lang="en-US" altLang="en-US" sz="2000"/>
              <a:t>System</a:t>
            </a:r>
          </a:p>
        </p:txBody>
      </p:sp>
      <p:sp>
        <p:nvSpPr>
          <p:cNvPr id="451596" name="AutoShape 12"/>
          <p:cNvSpPr>
            <a:spLocks noChangeArrowheads="1"/>
          </p:cNvSpPr>
          <p:nvPr/>
        </p:nvSpPr>
        <p:spPr bwMode="auto">
          <a:xfrm>
            <a:off x="3048000" y="3733800"/>
            <a:ext cx="1143000" cy="609600"/>
          </a:xfrm>
          <a:prstGeom prst="leftRightArrow">
            <a:avLst>
              <a:gd name="adj1" fmla="val 50000"/>
              <a:gd name="adj2" fmla="val 3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97" name="AutoShape 13"/>
          <p:cNvSpPr>
            <a:spLocks noChangeArrowheads="1"/>
          </p:cNvSpPr>
          <p:nvPr/>
        </p:nvSpPr>
        <p:spPr bwMode="auto">
          <a:xfrm>
            <a:off x="1752600" y="3733800"/>
            <a:ext cx="685800" cy="838200"/>
          </a:xfrm>
          <a:prstGeom prst="verticalScroll">
            <a:avLst>
              <a:gd name="adj" fmla="val 12500"/>
            </a:avLst>
          </a:prstGeom>
          <a:solidFill>
            <a:srgbClr val="0000FF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98" name="AutoShape 14"/>
          <p:cNvSpPr>
            <a:spLocks noChangeArrowheads="1"/>
          </p:cNvSpPr>
          <p:nvPr/>
        </p:nvSpPr>
        <p:spPr bwMode="auto">
          <a:xfrm>
            <a:off x="457200" y="2514600"/>
            <a:ext cx="914400" cy="1295400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99" name="AutoShape 15"/>
          <p:cNvSpPr>
            <a:spLocks noChangeArrowheads="1"/>
          </p:cNvSpPr>
          <p:nvPr/>
        </p:nvSpPr>
        <p:spPr bwMode="auto">
          <a:xfrm>
            <a:off x="1295400" y="3124200"/>
            <a:ext cx="1752600" cy="18288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01" name="AutoShape 17"/>
          <p:cNvSpPr>
            <a:spLocks noChangeArrowheads="1"/>
          </p:cNvSpPr>
          <p:nvPr/>
        </p:nvSpPr>
        <p:spPr bwMode="auto">
          <a:xfrm>
            <a:off x="4038600" y="3314700"/>
            <a:ext cx="1447800" cy="13716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451605" name="Group 21"/>
          <p:cNvGrpSpPr>
            <a:grpSpLocks/>
          </p:cNvGrpSpPr>
          <p:nvPr/>
        </p:nvGrpSpPr>
        <p:grpSpPr bwMode="auto">
          <a:xfrm>
            <a:off x="6248400" y="3733800"/>
            <a:ext cx="609600" cy="609600"/>
            <a:chOff x="4608" y="3312"/>
            <a:chExt cx="384" cy="384"/>
          </a:xfrm>
        </p:grpSpPr>
        <p:sp>
          <p:nvSpPr>
            <p:cNvPr id="451602" name="AutoShape 18"/>
            <p:cNvSpPr>
              <a:spLocks noChangeArrowheads="1"/>
            </p:cNvSpPr>
            <p:nvPr/>
          </p:nvSpPr>
          <p:spPr bwMode="auto">
            <a:xfrm>
              <a:off x="4608" y="3600"/>
              <a:ext cx="384" cy="96"/>
            </a:xfrm>
            <a:prstGeom prst="can">
              <a:avLst>
                <a:gd name="adj" fmla="val 25000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1603" name="AutoShape 19"/>
            <p:cNvSpPr>
              <a:spLocks noChangeArrowheads="1"/>
            </p:cNvSpPr>
            <p:nvPr/>
          </p:nvSpPr>
          <p:spPr bwMode="auto">
            <a:xfrm>
              <a:off x="4608" y="3456"/>
              <a:ext cx="384" cy="96"/>
            </a:xfrm>
            <a:prstGeom prst="can">
              <a:avLst>
                <a:gd name="adj" fmla="val 25000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1604" name="AutoShape 20"/>
            <p:cNvSpPr>
              <a:spLocks noChangeArrowheads="1"/>
            </p:cNvSpPr>
            <p:nvPr/>
          </p:nvSpPr>
          <p:spPr bwMode="auto">
            <a:xfrm>
              <a:off x="4608" y="3312"/>
              <a:ext cx="384" cy="96"/>
            </a:xfrm>
            <a:prstGeom prst="can">
              <a:avLst>
                <a:gd name="adj" fmla="val 25000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51606" name="Text Box 22"/>
          <p:cNvSpPr txBox="1">
            <a:spLocks noChangeArrowheads="1"/>
          </p:cNvSpPr>
          <p:nvPr/>
        </p:nvSpPr>
        <p:spPr bwMode="auto">
          <a:xfrm>
            <a:off x="5867400" y="43434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Cylinders</a:t>
            </a:r>
          </a:p>
        </p:txBody>
      </p:sp>
      <p:sp>
        <p:nvSpPr>
          <p:cNvPr id="451607" name="Rectangle 23"/>
          <p:cNvSpPr>
            <a:spLocks noChangeArrowheads="1"/>
          </p:cNvSpPr>
          <p:nvPr/>
        </p:nvSpPr>
        <p:spPr bwMode="auto">
          <a:xfrm>
            <a:off x="4219575" y="3276600"/>
            <a:ext cx="2895600" cy="1600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1608" name="Text Box 24"/>
          <p:cNvSpPr txBox="1">
            <a:spLocks noChangeArrowheads="1"/>
          </p:cNvSpPr>
          <p:nvPr/>
        </p:nvSpPr>
        <p:spPr bwMode="auto">
          <a:xfrm>
            <a:off x="6553200" y="3276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/>
              <a:t>Disk</a:t>
            </a:r>
          </a:p>
        </p:txBody>
      </p:sp>
      <p:sp>
        <p:nvSpPr>
          <p:cNvPr id="451609" name="Rectangle 25"/>
          <p:cNvSpPr>
            <a:spLocks noChangeArrowheads="1"/>
          </p:cNvSpPr>
          <p:nvPr/>
        </p:nvSpPr>
        <p:spPr bwMode="auto">
          <a:xfrm>
            <a:off x="152400" y="5486400"/>
            <a:ext cx="87630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Tahoma" charset="0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Tahoma" charset="0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Tahoma" charset="0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en-US" sz="2800"/>
              <a:t>100x slower than asynchronous I/O if disable cache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2875 -0.005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51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97" grpId="0" animBg="1"/>
      <p:bldP spid="451597" grpId="1" animBg="1"/>
      <p:bldP spid="451598" grpId="0" animBg="1"/>
      <p:bldP spid="451598" grpId="1" animBg="1"/>
      <p:bldP spid="451599" grpId="0" animBg="1"/>
      <p:bldP spid="4516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Michigan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B3CC-634D-8A43-8098-65E37BDADFE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7813"/>
            <a:ext cx="8686800" cy="1139825"/>
          </a:xfrm>
        </p:spPr>
        <p:txBody>
          <a:bodyPr/>
          <a:lstStyle/>
          <a:p>
            <a:r>
              <a:rPr lang="en-US" altLang="en-US"/>
              <a:t>To whom are guarantees provided?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219200"/>
          </a:xfrm>
        </p:spPr>
        <p:txBody>
          <a:bodyPr/>
          <a:lstStyle/>
          <a:p>
            <a:r>
              <a:rPr lang="en-US" altLang="en-US"/>
              <a:t>Synchronous I/O definition:</a:t>
            </a:r>
          </a:p>
          <a:p>
            <a:pPr lvl="1"/>
            <a:r>
              <a:rPr lang="en-US" altLang="en-US"/>
              <a:t>Caller blocked until operation completes</a:t>
            </a:r>
          </a:p>
        </p:txBody>
      </p:sp>
      <p:sp>
        <p:nvSpPr>
          <p:cNvPr id="484362" name="Rectangle 10"/>
          <p:cNvSpPr>
            <a:spLocks noChangeArrowheads="1"/>
          </p:cNvSpPr>
          <p:nvPr/>
        </p:nvSpPr>
        <p:spPr bwMode="auto">
          <a:xfrm>
            <a:off x="1981200" y="4562475"/>
            <a:ext cx="1371600" cy="457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4363" name="Text Box 11"/>
          <p:cNvSpPr txBox="1">
            <a:spLocks noChangeArrowheads="1"/>
          </p:cNvSpPr>
          <p:nvPr/>
        </p:nvSpPr>
        <p:spPr bwMode="auto">
          <a:xfrm>
            <a:off x="2028825" y="45100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Disk</a:t>
            </a:r>
          </a:p>
        </p:txBody>
      </p:sp>
      <p:sp>
        <p:nvSpPr>
          <p:cNvPr id="484364" name="Rectangle 12"/>
          <p:cNvSpPr>
            <a:spLocks noChangeArrowheads="1"/>
          </p:cNvSpPr>
          <p:nvPr/>
        </p:nvSpPr>
        <p:spPr bwMode="auto">
          <a:xfrm>
            <a:off x="3581400" y="4562475"/>
            <a:ext cx="1371600" cy="457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4365" name="Text Box 13"/>
          <p:cNvSpPr txBox="1">
            <a:spLocks noChangeArrowheads="1"/>
          </p:cNvSpPr>
          <p:nvPr/>
        </p:nvSpPr>
        <p:spPr bwMode="auto">
          <a:xfrm>
            <a:off x="3629025" y="45100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Screen</a:t>
            </a:r>
          </a:p>
        </p:txBody>
      </p:sp>
      <p:sp>
        <p:nvSpPr>
          <p:cNvPr id="484374" name="Rectangle 22"/>
          <p:cNvSpPr>
            <a:spLocks noChangeArrowheads="1"/>
          </p:cNvSpPr>
          <p:nvPr/>
        </p:nvSpPr>
        <p:spPr bwMode="auto">
          <a:xfrm>
            <a:off x="1981200" y="3360738"/>
            <a:ext cx="1063625" cy="44132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4375" name="Text Box 23"/>
          <p:cNvSpPr txBox="1">
            <a:spLocks noChangeArrowheads="1"/>
          </p:cNvSpPr>
          <p:nvPr/>
        </p:nvSpPr>
        <p:spPr bwMode="auto">
          <a:xfrm>
            <a:off x="1981200" y="32908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App</a:t>
            </a:r>
          </a:p>
        </p:txBody>
      </p:sp>
      <p:sp>
        <p:nvSpPr>
          <p:cNvPr id="484376" name="Rectangle 24"/>
          <p:cNvSpPr>
            <a:spLocks noChangeArrowheads="1"/>
          </p:cNvSpPr>
          <p:nvPr/>
        </p:nvSpPr>
        <p:spPr bwMode="auto">
          <a:xfrm>
            <a:off x="3584575" y="3368675"/>
            <a:ext cx="1063625" cy="44132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4377" name="Text Box 25"/>
          <p:cNvSpPr txBox="1">
            <a:spLocks noChangeArrowheads="1"/>
          </p:cNvSpPr>
          <p:nvPr/>
        </p:nvSpPr>
        <p:spPr bwMode="auto">
          <a:xfrm>
            <a:off x="3584575" y="32766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App</a:t>
            </a:r>
          </a:p>
        </p:txBody>
      </p:sp>
      <p:sp>
        <p:nvSpPr>
          <p:cNvPr id="484379" name="AutoShape 27"/>
          <p:cNvSpPr>
            <a:spLocks noChangeArrowheads="1"/>
          </p:cNvSpPr>
          <p:nvPr/>
        </p:nvSpPr>
        <p:spPr bwMode="auto">
          <a:xfrm rot="2113818">
            <a:off x="914400" y="26670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4380" name="Rectangle 28"/>
          <p:cNvSpPr>
            <a:spLocks noChangeArrowheads="1"/>
          </p:cNvSpPr>
          <p:nvPr/>
        </p:nvSpPr>
        <p:spPr bwMode="auto">
          <a:xfrm>
            <a:off x="457200" y="5410200"/>
            <a:ext cx="82296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Tahoma" charset="0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Tahoma" charset="0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Tahoma" charset="0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en-US"/>
              <a:t>Guarantee provided to application</a:t>
            </a:r>
          </a:p>
        </p:txBody>
      </p:sp>
      <p:sp>
        <p:nvSpPr>
          <p:cNvPr id="484382" name="Rectangle 30"/>
          <p:cNvSpPr>
            <a:spLocks noChangeArrowheads="1"/>
          </p:cNvSpPr>
          <p:nvPr/>
        </p:nvSpPr>
        <p:spPr bwMode="auto">
          <a:xfrm>
            <a:off x="5260975" y="3368675"/>
            <a:ext cx="1063625" cy="44132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4381" name="Text Box 29"/>
          <p:cNvSpPr txBox="1">
            <a:spLocks noChangeArrowheads="1"/>
          </p:cNvSpPr>
          <p:nvPr/>
        </p:nvSpPr>
        <p:spPr bwMode="auto">
          <a:xfrm>
            <a:off x="5334000" y="32766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App</a:t>
            </a:r>
          </a:p>
        </p:txBody>
      </p:sp>
      <p:sp>
        <p:nvSpPr>
          <p:cNvPr id="484383" name="Rectangle 31"/>
          <p:cNvSpPr>
            <a:spLocks noChangeArrowheads="1"/>
          </p:cNvSpPr>
          <p:nvPr/>
        </p:nvSpPr>
        <p:spPr bwMode="auto">
          <a:xfrm>
            <a:off x="5286375" y="4552950"/>
            <a:ext cx="1371600" cy="457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4384" name="Text Box 32"/>
          <p:cNvSpPr txBox="1">
            <a:spLocks noChangeArrowheads="1"/>
          </p:cNvSpPr>
          <p:nvPr/>
        </p:nvSpPr>
        <p:spPr bwMode="auto">
          <a:xfrm>
            <a:off x="5219700" y="44958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Network</a:t>
            </a:r>
          </a:p>
        </p:txBody>
      </p:sp>
      <p:grpSp>
        <p:nvGrpSpPr>
          <p:cNvPr id="484385" name="Group 33"/>
          <p:cNvGrpSpPr>
            <a:grpSpLocks/>
          </p:cNvGrpSpPr>
          <p:nvPr/>
        </p:nvGrpSpPr>
        <p:grpSpPr bwMode="auto">
          <a:xfrm>
            <a:off x="1981200" y="3800475"/>
            <a:ext cx="5105400" cy="762000"/>
            <a:chOff x="1248" y="2394"/>
            <a:chExt cx="3216" cy="480"/>
          </a:xfrm>
        </p:grpSpPr>
        <p:sp>
          <p:nvSpPr>
            <p:cNvPr id="484360" name="Rectangle 8"/>
            <p:cNvSpPr>
              <a:spLocks noChangeArrowheads="1"/>
            </p:cNvSpPr>
            <p:nvPr/>
          </p:nvSpPr>
          <p:spPr bwMode="auto">
            <a:xfrm>
              <a:off x="1248" y="2394"/>
              <a:ext cx="3216" cy="48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4361" name="Text Box 9"/>
            <p:cNvSpPr txBox="1">
              <a:spLocks noChangeArrowheads="1"/>
            </p:cNvSpPr>
            <p:nvPr/>
          </p:nvSpPr>
          <p:spPr bwMode="auto">
            <a:xfrm>
              <a:off x="2208" y="2451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/>
                <a:t>OS Kernel</a:t>
              </a:r>
            </a:p>
          </p:txBody>
        </p:sp>
      </p:grpSp>
      <p:sp>
        <p:nvSpPr>
          <p:cNvPr id="484378" name="Oval 26"/>
          <p:cNvSpPr>
            <a:spLocks noChangeArrowheads="1"/>
          </p:cNvSpPr>
          <p:nvPr/>
        </p:nvSpPr>
        <p:spPr bwMode="auto">
          <a:xfrm>
            <a:off x="1905000" y="3048000"/>
            <a:ext cx="1295400" cy="10668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79" grpId="0" animBg="1"/>
      <p:bldP spid="484380" grpId="0"/>
      <p:bldP spid="4843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Michigan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4E1-C6B2-A045-806A-061C250D531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7813"/>
            <a:ext cx="8686800" cy="1139825"/>
          </a:xfrm>
        </p:spPr>
        <p:txBody>
          <a:bodyPr/>
          <a:lstStyle/>
          <a:p>
            <a:r>
              <a:rPr lang="en-US" altLang="en-US"/>
              <a:t>To whom are guarantees provided?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562600"/>
            <a:ext cx="8229600" cy="762000"/>
          </a:xfrm>
        </p:spPr>
        <p:txBody>
          <a:bodyPr/>
          <a:lstStyle/>
          <a:p>
            <a:r>
              <a:rPr lang="en-US" altLang="en-US"/>
              <a:t>Guarantee really provided to the </a:t>
            </a:r>
            <a:r>
              <a:rPr lang="en-US" altLang="en-US">
                <a:solidFill>
                  <a:srgbClr val="FF0000"/>
                </a:solidFill>
              </a:rPr>
              <a:t>user</a:t>
            </a: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1981200" y="3800475"/>
            <a:ext cx="5105400" cy="762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3505200" y="3890963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OS Kernel</a:t>
            </a:r>
          </a:p>
        </p:txBody>
      </p:sp>
      <p:sp>
        <p:nvSpPr>
          <p:cNvPr id="485382" name="Rectangle 6"/>
          <p:cNvSpPr>
            <a:spLocks noChangeArrowheads="1"/>
          </p:cNvSpPr>
          <p:nvPr/>
        </p:nvSpPr>
        <p:spPr bwMode="auto">
          <a:xfrm>
            <a:off x="1981200" y="4562475"/>
            <a:ext cx="1371600" cy="457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83" name="Text Box 7"/>
          <p:cNvSpPr txBox="1">
            <a:spLocks noChangeArrowheads="1"/>
          </p:cNvSpPr>
          <p:nvPr/>
        </p:nvSpPr>
        <p:spPr bwMode="auto">
          <a:xfrm>
            <a:off x="2028825" y="45100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Disk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3581400" y="4562475"/>
            <a:ext cx="1371600" cy="457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3629025" y="45100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Screen</a:t>
            </a:r>
          </a:p>
        </p:txBody>
      </p:sp>
      <p:grpSp>
        <p:nvGrpSpPr>
          <p:cNvPr id="485398" name="Group 22"/>
          <p:cNvGrpSpPr>
            <a:grpSpLocks/>
          </p:cNvGrpSpPr>
          <p:nvPr/>
        </p:nvGrpSpPr>
        <p:grpSpPr bwMode="auto">
          <a:xfrm>
            <a:off x="4038600" y="1371600"/>
            <a:ext cx="609600" cy="1447800"/>
            <a:chOff x="2544" y="864"/>
            <a:chExt cx="384" cy="912"/>
          </a:xfrm>
        </p:grpSpPr>
        <p:sp>
          <p:nvSpPr>
            <p:cNvPr id="485386" name="AutoShape 10"/>
            <p:cNvSpPr>
              <a:spLocks noChangeArrowheads="1"/>
            </p:cNvSpPr>
            <p:nvPr/>
          </p:nvSpPr>
          <p:spPr bwMode="auto">
            <a:xfrm>
              <a:off x="2544" y="864"/>
              <a:ext cx="384" cy="336"/>
            </a:xfrm>
            <a:prstGeom prst="smileyFace">
              <a:avLst>
                <a:gd name="adj" fmla="val 4653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5387" name="Line 11"/>
            <p:cNvSpPr>
              <a:spLocks noChangeShapeType="1"/>
            </p:cNvSpPr>
            <p:nvPr/>
          </p:nvSpPr>
          <p:spPr bwMode="auto">
            <a:xfrm>
              <a:off x="2736" y="1200"/>
              <a:ext cx="0" cy="432"/>
            </a:xfrm>
            <a:prstGeom prst="line">
              <a:avLst/>
            </a:prstGeom>
            <a:noFill/>
            <a:ln w="50800">
              <a:solidFill>
                <a:srgbClr val="66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5388" name="Line 12"/>
            <p:cNvSpPr>
              <a:spLocks noChangeShapeType="1"/>
            </p:cNvSpPr>
            <p:nvPr/>
          </p:nvSpPr>
          <p:spPr bwMode="auto">
            <a:xfrm>
              <a:off x="2736" y="1344"/>
              <a:ext cx="192" cy="48"/>
            </a:xfrm>
            <a:prstGeom prst="line">
              <a:avLst/>
            </a:prstGeom>
            <a:noFill/>
            <a:ln w="50800">
              <a:solidFill>
                <a:srgbClr val="66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5389" name="Line 13"/>
            <p:cNvSpPr>
              <a:spLocks noChangeShapeType="1"/>
            </p:cNvSpPr>
            <p:nvPr/>
          </p:nvSpPr>
          <p:spPr bwMode="auto">
            <a:xfrm flipH="1">
              <a:off x="2544" y="1344"/>
              <a:ext cx="192" cy="48"/>
            </a:xfrm>
            <a:prstGeom prst="line">
              <a:avLst/>
            </a:prstGeom>
            <a:noFill/>
            <a:ln w="50800">
              <a:solidFill>
                <a:srgbClr val="66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5390" name="Line 14"/>
            <p:cNvSpPr>
              <a:spLocks noChangeShapeType="1"/>
            </p:cNvSpPr>
            <p:nvPr/>
          </p:nvSpPr>
          <p:spPr bwMode="auto">
            <a:xfrm flipH="1">
              <a:off x="2592" y="1632"/>
              <a:ext cx="144" cy="144"/>
            </a:xfrm>
            <a:prstGeom prst="line">
              <a:avLst/>
            </a:prstGeom>
            <a:noFill/>
            <a:ln w="50800">
              <a:solidFill>
                <a:srgbClr val="66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5391" name="Line 15"/>
            <p:cNvSpPr>
              <a:spLocks noChangeShapeType="1"/>
            </p:cNvSpPr>
            <p:nvPr/>
          </p:nvSpPr>
          <p:spPr bwMode="auto">
            <a:xfrm>
              <a:off x="2736" y="1632"/>
              <a:ext cx="96" cy="144"/>
            </a:xfrm>
            <a:prstGeom prst="line">
              <a:avLst/>
            </a:prstGeom>
            <a:noFill/>
            <a:ln w="50800">
              <a:solidFill>
                <a:srgbClr val="66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5392" name="Rectangle 16"/>
          <p:cNvSpPr>
            <a:spLocks noChangeArrowheads="1"/>
          </p:cNvSpPr>
          <p:nvPr/>
        </p:nvSpPr>
        <p:spPr bwMode="auto">
          <a:xfrm>
            <a:off x="1981200" y="3360738"/>
            <a:ext cx="1063625" cy="44132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393" name="Text Box 17"/>
          <p:cNvSpPr txBox="1">
            <a:spLocks noChangeArrowheads="1"/>
          </p:cNvSpPr>
          <p:nvPr/>
        </p:nvSpPr>
        <p:spPr bwMode="auto">
          <a:xfrm>
            <a:off x="1981200" y="32908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App</a:t>
            </a:r>
          </a:p>
        </p:txBody>
      </p:sp>
      <p:sp>
        <p:nvSpPr>
          <p:cNvPr id="485394" name="Rectangle 18"/>
          <p:cNvSpPr>
            <a:spLocks noChangeArrowheads="1"/>
          </p:cNvSpPr>
          <p:nvPr/>
        </p:nvSpPr>
        <p:spPr bwMode="auto">
          <a:xfrm>
            <a:off x="3584575" y="3354388"/>
            <a:ext cx="1063625" cy="44132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395" name="Text Box 19"/>
          <p:cNvSpPr txBox="1">
            <a:spLocks noChangeArrowheads="1"/>
          </p:cNvSpPr>
          <p:nvPr/>
        </p:nvSpPr>
        <p:spPr bwMode="auto">
          <a:xfrm>
            <a:off x="3581400" y="32766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App</a:t>
            </a:r>
          </a:p>
        </p:txBody>
      </p:sp>
      <p:sp>
        <p:nvSpPr>
          <p:cNvPr id="485396" name="Oval 20"/>
          <p:cNvSpPr>
            <a:spLocks noChangeArrowheads="1"/>
          </p:cNvSpPr>
          <p:nvPr/>
        </p:nvSpPr>
        <p:spPr bwMode="auto">
          <a:xfrm>
            <a:off x="3505200" y="1219200"/>
            <a:ext cx="1676400" cy="16764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397" name="AutoShape 21"/>
          <p:cNvSpPr>
            <a:spLocks noChangeArrowheads="1"/>
          </p:cNvSpPr>
          <p:nvPr/>
        </p:nvSpPr>
        <p:spPr bwMode="auto">
          <a:xfrm>
            <a:off x="2286000" y="167640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99" name="Rectangle 23"/>
          <p:cNvSpPr>
            <a:spLocks noChangeArrowheads="1"/>
          </p:cNvSpPr>
          <p:nvPr/>
        </p:nvSpPr>
        <p:spPr bwMode="auto">
          <a:xfrm>
            <a:off x="5260975" y="3368675"/>
            <a:ext cx="1063625" cy="44132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400" name="Text Box 24"/>
          <p:cNvSpPr txBox="1">
            <a:spLocks noChangeArrowheads="1"/>
          </p:cNvSpPr>
          <p:nvPr/>
        </p:nvSpPr>
        <p:spPr bwMode="auto">
          <a:xfrm>
            <a:off x="5334000" y="32766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App</a:t>
            </a:r>
          </a:p>
        </p:txBody>
      </p:sp>
      <p:sp>
        <p:nvSpPr>
          <p:cNvPr id="485401" name="Rectangle 25"/>
          <p:cNvSpPr>
            <a:spLocks noChangeArrowheads="1"/>
          </p:cNvSpPr>
          <p:nvPr/>
        </p:nvSpPr>
        <p:spPr bwMode="auto">
          <a:xfrm>
            <a:off x="5286375" y="4552950"/>
            <a:ext cx="1371600" cy="457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02" name="Text Box 26"/>
          <p:cNvSpPr txBox="1">
            <a:spLocks noChangeArrowheads="1"/>
          </p:cNvSpPr>
          <p:nvPr/>
        </p:nvSpPr>
        <p:spPr bwMode="auto">
          <a:xfrm>
            <a:off x="5219700" y="44958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Network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96" grpId="0" animBg="1"/>
      <p:bldP spid="4853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Michigan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4D51-F95D-AF42-9744-EB485ACA485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Providing the user a guarantee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altLang="en-US"/>
              <a:t>User </a:t>
            </a:r>
            <a:r>
              <a:rPr lang="en-US" altLang="en-US" i="1"/>
              <a:t>observes</a:t>
            </a:r>
            <a:r>
              <a:rPr lang="en-US" altLang="en-US"/>
              <a:t> operation has completed</a:t>
            </a:r>
          </a:p>
          <a:p>
            <a:pPr lvl="1"/>
            <a:r>
              <a:rPr lang="en-US" altLang="en-US"/>
              <a:t>User may examine screen, network, disk…</a:t>
            </a:r>
          </a:p>
          <a:p>
            <a:pPr lvl="1"/>
            <a:endParaRPr lang="en-US" altLang="en-US"/>
          </a:p>
          <a:p>
            <a:r>
              <a:rPr lang="en-US" altLang="en-US">
                <a:solidFill>
                  <a:srgbClr val="FF0000"/>
                </a:solidFill>
              </a:rPr>
              <a:t>Guarantee</a:t>
            </a:r>
            <a:r>
              <a:rPr lang="en-US" altLang="en-US"/>
              <a:t> provided by synchronous I/O</a:t>
            </a:r>
          </a:p>
          <a:p>
            <a:pPr lvl="1"/>
            <a:r>
              <a:rPr lang="en-US" altLang="en-US"/>
              <a:t>Data durable when operation observed to complete</a:t>
            </a:r>
          </a:p>
          <a:p>
            <a:pPr lvl="1"/>
            <a:endParaRPr lang="en-US" altLang="en-US"/>
          </a:p>
          <a:p>
            <a:r>
              <a:rPr lang="en-US" altLang="en-US"/>
              <a:t>To observe output it must be externally visible</a:t>
            </a:r>
          </a:p>
          <a:p>
            <a:pPr lvl="1"/>
            <a:r>
              <a:rPr lang="en-US" altLang="en-US"/>
              <a:t>Visible on external device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Michigan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26B5-D53F-824C-AAD7-53FBE31C615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86461" name="Rectangle 61"/>
          <p:cNvSpPr>
            <a:spLocks noChangeArrowheads="1"/>
          </p:cNvSpPr>
          <p:nvPr/>
        </p:nvSpPr>
        <p:spPr bwMode="auto">
          <a:xfrm>
            <a:off x="7239000" y="4560888"/>
            <a:ext cx="1338263" cy="457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6462" name="Text Box 62"/>
          <p:cNvSpPr txBox="1">
            <a:spLocks noChangeArrowheads="1"/>
          </p:cNvSpPr>
          <p:nvPr/>
        </p:nvSpPr>
        <p:spPr bwMode="auto">
          <a:xfrm>
            <a:off x="7145338" y="4510088"/>
            <a:ext cx="1693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Network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7813"/>
            <a:ext cx="8686800" cy="1139825"/>
          </a:xfrm>
        </p:spPr>
        <p:txBody>
          <a:bodyPr/>
          <a:lstStyle/>
          <a:p>
            <a:r>
              <a:rPr lang="en-US" altLang="en-US"/>
              <a:t>Why do applications block?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562600"/>
            <a:ext cx="8839200" cy="762000"/>
          </a:xfrm>
        </p:spPr>
        <p:txBody>
          <a:bodyPr/>
          <a:lstStyle/>
          <a:p>
            <a:r>
              <a:rPr lang="en-US" altLang="en-US"/>
              <a:t>Since application external we block on syscall</a:t>
            </a:r>
          </a:p>
        </p:txBody>
      </p:sp>
      <p:sp>
        <p:nvSpPr>
          <p:cNvPr id="486424" name="AutoShape 24"/>
          <p:cNvSpPr>
            <a:spLocks noChangeArrowheads="1"/>
          </p:cNvSpPr>
          <p:nvPr/>
        </p:nvSpPr>
        <p:spPr bwMode="auto">
          <a:xfrm>
            <a:off x="2286000" y="3962400"/>
            <a:ext cx="838200" cy="533400"/>
          </a:xfrm>
          <a:prstGeom prst="rightArrow">
            <a:avLst>
              <a:gd name="adj1" fmla="val 50000"/>
              <a:gd name="adj2" fmla="val 3928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6425" name="Text Box 25"/>
          <p:cNvSpPr txBox="1">
            <a:spLocks noChangeArrowheads="1"/>
          </p:cNvSpPr>
          <p:nvPr/>
        </p:nvSpPr>
        <p:spPr bwMode="auto">
          <a:xfrm>
            <a:off x="533400" y="39766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Internal</a:t>
            </a:r>
          </a:p>
        </p:txBody>
      </p:sp>
      <p:sp>
        <p:nvSpPr>
          <p:cNvPr id="486426" name="Text Box 26"/>
          <p:cNvSpPr txBox="1">
            <a:spLocks noChangeArrowheads="1"/>
          </p:cNvSpPr>
          <p:nvPr/>
        </p:nvSpPr>
        <p:spPr bwMode="auto">
          <a:xfrm>
            <a:off x="609600" y="46482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External</a:t>
            </a:r>
          </a:p>
        </p:txBody>
      </p:sp>
      <p:sp>
        <p:nvSpPr>
          <p:cNvPr id="486427" name="AutoShape 27"/>
          <p:cNvSpPr>
            <a:spLocks noChangeArrowheads="1"/>
          </p:cNvSpPr>
          <p:nvPr/>
        </p:nvSpPr>
        <p:spPr bwMode="auto">
          <a:xfrm>
            <a:off x="2286000" y="4648200"/>
            <a:ext cx="838200" cy="533400"/>
          </a:xfrm>
          <a:prstGeom prst="rightArrow">
            <a:avLst>
              <a:gd name="adj1" fmla="val 50000"/>
              <a:gd name="adj2" fmla="val 392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6428" name="Text Box 28"/>
          <p:cNvSpPr txBox="1">
            <a:spLocks noChangeArrowheads="1"/>
          </p:cNvSpPr>
          <p:nvPr/>
        </p:nvSpPr>
        <p:spPr bwMode="auto">
          <a:xfrm>
            <a:off x="609600" y="32146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External</a:t>
            </a:r>
          </a:p>
        </p:txBody>
      </p:sp>
      <p:sp>
        <p:nvSpPr>
          <p:cNvPr id="486429" name="AutoShape 29"/>
          <p:cNvSpPr>
            <a:spLocks noChangeArrowheads="1"/>
          </p:cNvSpPr>
          <p:nvPr/>
        </p:nvSpPr>
        <p:spPr bwMode="auto">
          <a:xfrm>
            <a:off x="2286000" y="3276600"/>
            <a:ext cx="838200" cy="533400"/>
          </a:xfrm>
          <a:prstGeom prst="rightArrow">
            <a:avLst>
              <a:gd name="adj1" fmla="val 50000"/>
              <a:gd name="adj2" fmla="val 392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6430" name="Rectangle 30"/>
          <p:cNvSpPr>
            <a:spLocks noChangeArrowheads="1"/>
          </p:cNvSpPr>
          <p:nvPr/>
        </p:nvSpPr>
        <p:spPr bwMode="auto">
          <a:xfrm>
            <a:off x="3657600" y="3800475"/>
            <a:ext cx="5105400" cy="762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6431" name="Text Box 31"/>
          <p:cNvSpPr txBox="1">
            <a:spLocks noChangeArrowheads="1"/>
          </p:cNvSpPr>
          <p:nvPr/>
        </p:nvSpPr>
        <p:spPr bwMode="auto">
          <a:xfrm>
            <a:off x="5181600" y="3890963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OS Kernel</a:t>
            </a:r>
          </a:p>
        </p:txBody>
      </p:sp>
      <p:grpSp>
        <p:nvGrpSpPr>
          <p:cNvPr id="486454" name="Group 54"/>
          <p:cNvGrpSpPr>
            <a:grpSpLocks/>
          </p:cNvGrpSpPr>
          <p:nvPr/>
        </p:nvGrpSpPr>
        <p:grpSpPr bwMode="auto">
          <a:xfrm>
            <a:off x="3657600" y="4510088"/>
            <a:ext cx="1419225" cy="519112"/>
            <a:chOff x="2304" y="2841"/>
            <a:chExt cx="894" cy="327"/>
          </a:xfrm>
        </p:grpSpPr>
        <p:sp>
          <p:nvSpPr>
            <p:cNvPr id="486432" name="Rectangle 32"/>
            <p:cNvSpPr>
              <a:spLocks noChangeArrowheads="1"/>
            </p:cNvSpPr>
            <p:nvPr/>
          </p:nvSpPr>
          <p:spPr bwMode="auto">
            <a:xfrm>
              <a:off x="2304" y="2874"/>
              <a:ext cx="864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6433" name="Text Box 33"/>
            <p:cNvSpPr txBox="1">
              <a:spLocks noChangeArrowheads="1"/>
            </p:cNvSpPr>
            <p:nvPr/>
          </p:nvSpPr>
          <p:spPr bwMode="auto">
            <a:xfrm>
              <a:off x="2334" y="2841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/>
                <a:t>Disk</a:t>
              </a:r>
            </a:p>
          </p:txBody>
        </p:sp>
      </p:grpSp>
      <p:grpSp>
        <p:nvGrpSpPr>
          <p:cNvPr id="486453" name="Group 53"/>
          <p:cNvGrpSpPr>
            <a:grpSpLocks/>
          </p:cNvGrpSpPr>
          <p:nvPr/>
        </p:nvGrpSpPr>
        <p:grpSpPr bwMode="auto">
          <a:xfrm>
            <a:off x="5362575" y="4510088"/>
            <a:ext cx="1419225" cy="519112"/>
            <a:chOff x="3312" y="2841"/>
            <a:chExt cx="894" cy="327"/>
          </a:xfrm>
        </p:grpSpPr>
        <p:sp>
          <p:nvSpPr>
            <p:cNvPr id="486434" name="Rectangle 34"/>
            <p:cNvSpPr>
              <a:spLocks noChangeArrowheads="1"/>
            </p:cNvSpPr>
            <p:nvPr/>
          </p:nvSpPr>
          <p:spPr bwMode="auto">
            <a:xfrm>
              <a:off x="3312" y="2874"/>
              <a:ext cx="864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6435" name="Text Box 35"/>
            <p:cNvSpPr txBox="1">
              <a:spLocks noChangeArrowheads="1"/>
            </p:cNvSpPr>
            <p:nvPr/>
          </p:nvSpPr>
          <p:spPr bwMode="auto">
            <a:xfrm>
              <a:off x="3342" y="2841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/>
                <a:t>Screen</a:t>
              </a:r>
            </a:p>
          </p:txBody>
        </p:sp>
      </p:grpSp>
      <p:grpSp>
        <p:nvGrpSpPr>
          <p:cNvPr id="486436" name="Group 36"/>
          <p:cNvGrpSpPr>
            <a:grpSpLocks/>
          </p:cNvGrpSpPr>
          <p:nvPr/>
        </p:nvGrpSpPr>
        <p:grpSpPr bwMode="auto">
          <a:xfrm>
            <a:off x="5715000" y="1371600"/>
            <a:ext cx="609600" cy="1447800"/>
            <a:chOff x="2544" y="864"/>
            <a:chExt cx="384" cy="912"/>
          </a:xfrm>
        </p:grpSpPr>
        <p:sp>
          <p:nvSpPr>
            <p:cNvPr id="486437" name="AutoShape 37"/>
            <p:cNvSpPr>
              <a:spLocks noChangeArrowheads="1"/>
            </p:cNvSpPr>
            <p:nvPr/>
          </p:nvSpPr>
          <p:spPr bwMode="auto">
            <a:xfrm>
              <a:off x="2544" y="864"/>
              <a:ext cx="384" cy="336"/>
            </a:xfrm>
            <a:prstGeom prst="smileyFace">
              <a:avLst>
                <a:gd name="adj" fmla="val 4653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6438" name="Line 38"/>
            <p:cNvSpPr>
              <a:spLocks noChangeShapeType="1"/>
            </p:cNvSpPr>
            <p:nvPr/>
          </p:nvSpPr>
          <p:spPr bwMode="auto">
            <a:xfrm>
              <a:off x="2736" y="1200"/>
              <a:ext cx="0" cy="432"/>
            </a:xfrm>
            <a:prstGeom prst="line">
              <a:avLst/>
            </a:prstGeom>
            <a:noFill/>
            <a:ln w="50800">
              <a:solidFill>
                <a:srgbClr val="66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6439" name="Line 39"/>
            <p:cNvSpPr>
              <a:spLocks noChangeShapeType="1"/>
            </p:cNvSpPr>
            <p:nvPr/>
          </p:nvSpPr>
          <p:spPr bwMode="auto">
            <a:xfrm>
              <a:off x="2736" y="1344"/>
              <a:ext cx="192" cy="48"/>
            </a:xfrm>
            <a:prstGeom prst="line">
              <a:avLst/>
            </a:prstGeom>
            <a:noFill/>
            <a:ln w="50800">
              <a:solidFill>
                <a:srgbClr val="66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6440" name="Line 40"/>
            <p:cNvSpPr>
              <a:spLocks noChangeShapeType="1"/>
            </p:cNvSpPr>
            <p:nvPr/>
          </p:nvSpPr>
          <p:spPr bwMode="auto">
            <a:xfrm flipH="1">
              <a:off x="2544" y="1344"/>
              <a:ext cx="192" cy="48"/>
            </a:xfrm>
            <a:prstGeom prst="line">
              <a:avLst/>
            </a:prstGeom>
            <a:noFill/>
            <a:ln w="50800">
              <a:solidFill>
                <a:srgbClr val="66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6441" name="Line 41"/>
            <p:cNvSpPr>
              <a:spLocks noChangeShapeType="1"/>
            </p:cNvSpPr>
            <p:nvPr/>
          </p:nvSpPr>
          <p:spPr bwMode="auto">
            <a:xfrm flipH="1">
              <a:off x="2592" y="1632"/>
              <a:ext cx="144" cy="144"/>
            </a:xfrm>
            <a:prstGeom prst="line">
              <a:avLst/>
            </a:prstGeom>
            <a:noFill/>
            <a:ln w="50800">
              <a:solidFill>
                <a:srgbClr val="66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6442" name="Line 42"/>
            <p:cNvSpPr>
              <a:spLocks noChangeShapeType="1"/>
            </p:cNvSpPr>
            <p:nvPr/>
          </p:nvSpPr>
          <p:spPr bwMode="auto">
            <a:xfrm>
              <a:off x="2736" y="1632"/>
              <a:ext cx="96" cy="144"/>
            </a:xfrm>
            <a:prstGeom prst="line">
              <a:avLst/>
            </a:prstGeom>
            <a:noFill/>
            <a:ln w="50800">
              <a:solidFill>
                <a:srgbClr val="66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86451" name="Group 51"/>
          <p:cNvGrpSpPr>
            <a:grpSpLocks/>
          </p:cNvGrpSpPr>
          <p:nvPr/>
        </p:nvGrpSpPr>
        <p:grpSpPr bwMode="auto">
          <a:xfrm>
            <a:off x="3657600" y="3290888"/>
            <a:ext cx="1063625" cy="519112"/>
            <a:chOff x="2304" y="2073"/>
            <a:chExt cx="670" cy="327"/>
          </a:xfrm>
        </p:grpSpPr>
        <p:sp>
          <p:nvSpPr>
            <p:cNvPr id="486443" name="Rectangle 43"/>
            <p:cNvSpPr>
              <a:spLocks noChangeArrowheads="1"/>
            </p:cNvSpPr>
            <p:nvPr/>
          </p:nvSpPr>
          <p:spPr bwMode="auto">
            <a:xfrm>
              <a:off x="2304" y="2117"/>
              <a:ext cx="670" cy="27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6444" name="Text Box 44"/>
            <p:cNvSpPr txBox="1">
              <a:spLocks noChangeArrowheads="1"/>
            </p:cNvSpPr>
            <p:nvPr/>
          </p:nvSpPr>
          <p:spPr bwMode="auto">
            <a:xfrm>
              <a:off x="2304" y="2073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App</a:t>
              </a:r>
            </a:p>
          </p:txBody>
        </p:sp>
      </p:grpSp>
      <p:grpSp>
        <p:nvGrpSpPr>
          <p:cNvPr id="486452" name="Group 52"/>
          <p:cNvGrpSpPr>
            <a:grpSpLocks/>
          </p:cNvGrpSpPr>
          <p:nvPr/>
        </p:nvGrpSpPr>
        <p:grpSpPr bwMode="auto">
          <a:xfrm>
            <a:off x="5413375" y="3276600"/>
            <a:ext cx="1063625" cy="519113"/>
            <a:chOff x="3216" y="2064"/>
            <a:chExt cx="670" cy="327"/>
          </a:xfrm>
        </p:grpSpPr>
        <p:sp>
          <p:nvSpPr>
            <p:cNvPr id="486445" name="Rectangle 45"/>
            <p:cNvSpPr>
              <a:spLocks noChangeArrowheads="1"/>
            </p:cNvSpPr>
            <p:nvPr/>
          </p:nvSpPr>
          <p:spPr bwMode="auto">
            <a:xfrm>
              <a:off x="3216" y="2113"/>
              <a:ext cx="670" cy="27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6446" name="Text Box 46"/>
            <p:cNvSpPr txBox="1">
              <a:spLocks noChangeArrowheads="1"/>
            </p:cNvSpPr>
            <p:nvPr/>
          </p:nvSpPr>
          <p:spPr bwMode="auto">
            <a:xfrm>
              <a:off x="3216" y="2064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App</a:t>
              </a:r>
            </a:p>
          </p:txBody>
        </p:sp>
      </p:grpSp>
      <p:sp>
        <p:nvSpPr>
          <p:cNvPr id="486447" name="Rectangle 47"/>
          <p:cNvSpPr>
            <a:spLocks noChangeArrowheads="1"/>
          </p:cNvSpPr>
          <p:nvPr/>
        </p:nvSpPr>
        <p:spPr bwMode="auto">
          <a:xfrm>
            <a:off x="3657600" y="3810000"/>
            <a:ext cx="5105400" cy="7620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6455" name="Rectangle 55"/>
          <p:cNvSpPr>
            <a:spLocks noChangeArrowheads="1"/>
          </p:cNvSpPr>
          <p:nvPr/>
        </p:nvSpPr>
        <p:spPr bwMode="auto">
          <a:xfrm>
            <a:off x="3657600" y="3352800"/>
            <a:ext cx="5105400" cy="12192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6456" name="Rectangle 56"/>
          <p:cNvSpPr>
            <a:spLocks noChangeArrowheads="1"/>
          </p:cNvSpPr>
          <p:nvPr/>
        </p:nvSpPr>
        <p:spPr bwMode="auto">
          <a:xfrm>
            <a:off x="304800" y="55626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Tahoma" charset="0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Tahoma" charset="0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Tahoma" charset="0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en-US"/>
              <a:t>Application is internal therefore no need to block</a:t>
            </a:r>
          </a:p>
        </p:txBody>
      </p:sp>
      <p:grpSp>
        <p:nvGrpSpPr>
          <p:cNvPr id="486457" name="Group 57"/>
          <p:cNvGrpSpPr>
            <a:grpSpLocks/>
          </p:cNvGrpSpPr>
          <p:nvPr/>
        </p:nvGrpSpPr>
        <p:grpSpPr bwMode="auto">
          <a:xfrm>
            <a:off x="7242175" y="3276600"/>
            <a:ext cx="1063625" cy="519113"/>
            <a:chOff x="3216" y="2064"/>
            <a:chExt cx="670" cy="327"/>
          </a:xfrm>
        </p:grpSpPr>
        <p:sp>
          <p:nvSpPr>
            <p:cNvPr id="486458" name="Rectangle 58"/>
            <p:cNvSpPr>
              <a:spLocks noChangeArrowheads="1"/>
            </p:cNvSpPr>
            <p:nvPr/>
          </p:nvSpPr>
          <p:spPr bwMode="auto">
            <a:xfrm>
              <a:off x="3216" y="2113"/>
              <a:ext cx="670" cy="27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6459" name="Text Box 59"/>
            <p:cNvSpPr txBox="1">
              <a:spLocks noChangeArrowheads="1"/>
            </p:cNvSpPr>
            <p:nvPr/>
          </p:nvSpPr>
          <p:spPr bwMode="auto">
            <a:xfrm>
              <a:off x="3216" y="2064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App</a:t>
              </a:r>
            </a:p>
          </p:txBody>
        </p:sp>
      </p:grp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61" grpId="0" animBg="1"/>
      <p:bldP spid="486462" grpId="0"/>
      <p:bldP spid="486403" grpId="0" build="p"/>
      <p:bldP spid="486424" grpId="0" animBg="1"/>
      <p:bldP spid="486425" grpId="0"/>
      <p:bldP spid="486426" grpId="0"/>
      <p:bldP spid="486427" grpId="0" animBg="1"/>
      <p:bldP spid="486428" grpId="0"/>
      <p:bldP spid="486428" grpId="1"/>
      <p:bldP spid="486429" grpId="0" animBg="1"/>
      <p:bldP spid="486429" grpId="1" animBg="1"/>
      <p:bldP spid="486430" grpId="0" animBg="1"/>
      <p:bldP spid="486431" grpId="0"/>
      <p:bldP spid="486447" grpId="0" animBg="1"/>
      <p:bldP spid="486447" grpId="1" animBg="1"/>
      <p:bldP spid="486455" grpId="0" animBg="1"/>
      <p:bldP spid="4864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Rethink the Sync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University of Michigan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BD31-DF3A-2E4F-9BA8-C2AA3013510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new model of synchronous I/O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4378325"/>
          </a:xfrm>
        </p:spPr>
        <p:txBody>
          <a:bodyPr/>
          <a:lstStyle/>
          <a:p>
            <a:r>
              <a:rPr lang="en-US" altLang="en-US"/>
              <a:t>Provide guarantee </a:t>
            </a:r>
            <a:r>
              <a:rPr lang="en-US" altLang="en-US">
                <a:solidFill>
                  <a:srgbClr val="0000FF"/>
                </a:solidFill>
              </a:rPr>
              <a:t>directly</a:t>
            </a:r>
            <a:r>
              <a:rPr lang="en-US" altLang="en-US"/>
              <a:t> to user</a:t>
            </a:r>
          </a:p>
          <a:p>
            <a:pPr lvl="1"/>
            <a:r>
              <a:rPr lang="en-US" altLang="en-US"/>
              <a:t>Rather than via application</a:t>
            </a:r>
          </a:p>
          <a:p>
            <a:endParaRPr lang="en-US" altLang="en-US"/>
          </a:p>
          <a:p>
            <a:r>
              <a:rPr lang="en-US" altLang="en-US"/>
              <a:t>Called </a:t>
            </a:r>
            <a:r>
              <a:rPr lang="en-US" altLang="en-US">
                <a:solidFill>
                  <a:srgbClr val="0000FF"/>
                </a:solidFill>
              </a:rPr>
              <a:t>externally synchronous I/O</a:t>
            </a:r>
          </a:p>
          <a:p>
            <a:pPr lvl="1"/>
            <a:r>
              <a:rPr lang="en-US" altLang="en-US"/>
              <a:t>Indistinguishable from traditional sync I/O</a:t>
            </a:r>
          </a:p>
          <a:p>
            <a:pPr lvl="1"/>
            <a:r>
              <a:rPr lang="en-US" altLang="en-US"/>
              <a:t>Approaches speed of asynchronous I/O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0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5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1|1.3|7.4|16.7|1.2|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2.6|3.3|0.9|5.1|4.3|0.5|2.5|1|2.3|0.8|3.3|0.7|2.6|2.2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0.4|1.4|1.2|12.6|2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.1|4.5|6.2|1.1|2.9|2.4|0|15.2|4.2|0.8|11.1|1.7|16.6|4.7|1.8|1|2.7|0.6|2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4.1|3.8|1.4|1.7|0.9|18|0|0.2|0|0.2|0|0.2|0|0.2|0|0.2|0|0.1|0|0.1|3.6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0.5|0.4|25.1|14.1|0.9|2.1|2.5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10060</TotalTime>
  <Words>786</Words>
  <Application>Microsoft Macintosh PowerPoint</Application>
  <PresentationFormat>On-screen Show (4:3)</PresentationFormat>
  <Paragraphs>277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Tahoma</vt:lpstr>
      <vt:lpstr>Times New Roman</vt:lpstr>
      <vt:lpstr>Wingdings</vt:lpstr>
      <vt:lpstr>Garamond</vt:lpstr>
      <vt:lpstr>MS Reference Sans Serif</vt:lpstr>
      <vt:lpstr>Edge</vt:lpstr>
      <vt:lpstr>Microsoft Office Excel Chart</vt:lpstr>
      <vt:lpstr>Rethink the Sync</vt:lpstr>
      <vt:lpstr>Problem</vt:lpstr>
      <vt:lpstr>Solution</vt:lpstr>
      <vt:lpstr>When a sync() is really async</vt:lpstr>
      <vt:lpstr>To whom are guarantees provided?</vt:lpstr>
      <vt:lpstr>To whom are guarantees provided?</vt:lpstr>
      <vt:lpstr>Providing the user a guarantee</vt:lpstr>
      <vt:lpstr>Why do applications block?</vt:lpstr>
      <vt:lpstr>A new model of synchronous I/O</vt:lpstr>
      <vt:lpstr>Example: Synchronous I/O</vt:lpstr>
      <vt:lpstr>Observing synchronous I/O</vt:lpstr>
      <vt:lpstr>Example: External synchrony</vt:lpstr>
      <vt:lpstr>Tracking causal dependencies</vt:lpstr>
      <vt:lpstr>Tracking causal dependencies</vt:lpstr>
      <vt:lpstr>Output triggered commits</vt:lpstr>
      <vt:lpstr>Evaluation</vt:lpstr>
      <vt:lpstr>When is data safe?</vt:lpstr>
      <vt:lpstr>Postmark benchmark</vt:lpstr>
      <vt:lpstr>The MySQL benchmark</vt:lpstr>
      <vt:lpstr>Specweb99 throughput</vt:lpstr>
      <vt:lpstr>Specweb99 latency</vt:lpstr>
      <vt:lpstr>Conclusion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Rethink the Sync</dc:title>
  <dc:creator>Ed Nightingale</dc:creator>
  <cp:lastModifiedBy>Shuai Bai</cp:lastModifiedBy>
  <cp:revision>153</cp:revision>
  <dcterms:created xsi:type="dcterms:W3CDTF">2006-10-03T14:51:44Z</dcterms:created>
  <dcterms:modified xsi:type="dcterms:W3CDTF">2016-06-11T14:45:24Z</dcterms:modified>
</cp:coreProperties>
</file>