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0" r:id="rId3"/>
    <p:sldId id="286" r:id="rId4"/>
    <p:sldId id="259" r:id="rId5"/>
    <p:sldId id="287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4" r:id="rId15"/>
    <p:sldId id="277" r:id="rId16"/>
    <p:sldId id="279" r:id="rId17"/>
    <p:sldId id="289" r:id="rId18"/>
    <p:sldId id="280" r:id="rId19"/>
    <p:sldId id="281" r:id="rId20"/>
    <p:sldId id="282" r:id="rId21"/>
    <p:sldId id="283" r:id="rId22"/>
    <p:sldId id="284" r:id="rId23"/>
    <p:sldId id="285" r:id="rId24"/>
    <p:sldId id="28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1"/>
    <p:restoredTop sz="73906"/>
  </p:normalViewPr>
  <p:slideViewPr>
    <p:cSldViewPr>
      <p:cViewPr varScale="1">
        <p:scale>
          <a:sx n="73" d="100"/>
          <a:sy n="73" d="100"/>
        </p:scale>
        <p:origin x="127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7191-0E73-F64E-A8A9-89E9F7C72DC4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B6D0B-28D3-3045-AF5D-402B4FDB7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文章发表的时候他是华盛顿大学计算机系的博士后。</a:t>
            </a:r>
          </a:p>
          <a:p>
            <a:r>
              <a:rPr lang="zh-CN" altLang="en-US" dirty="0" smtClean="0"/>
              <a:t>目前是德克萨斯大学奥斯丁分校计算机系的处理教授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最后形成的控制平面和数据平面分离的架构就是这个样子</a:t>
            </a:r>
            <a:endParaRPr 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设备上的功能已经讲过，可以有支持虚拟化的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硬件实现。</a:t>
            </a:r>
            <a:endParaRPr 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那么内核控制平面如何实现？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5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r>
              <a:rPr lang="zh-CN" altLang="en-US" dirty="0" smtClean="0"/>
              <a:t>这块控制平面的功能如何实现？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保留在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中的功能主要有三点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访问控制，是通过向硬件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设备进行一些初始的配置，实际上完成访问控制操作还是在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设备上进行</a:t>
            </a:r>
          </a:p>
          <a:p>
            <a:r>
              <a:rPr lang="zh-CN" altLang="en-US" dirty="0" smtClean="0"/>
              <a:t>资源限制，同样也是配置硬件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调度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全局的命名系统：这里主要是指文件系统。</a:t>
            </a:r>
          </a:p>
          <a:p>
            <a:r>
              <a:rPr lang="zh-CN" altLang="en-US" dirty="0" smtClean="0"/>
              <a:t>每个程序都有自己的虚拟文件区域。同时保留内核中的虚拟文件系统。</a:t>
            </a:r>
          </a:p>
          <a:p>
            <a:r>
              <a:rPr lang="zh-CN" altLang="en-US" dirty="0" smtClean="0"/>
              <a:t>虚拟文件区的文件暴露给内核实现文件共享。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全局的命名如何工作的？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服务中的虚拟存储区有这些文件。</a:t>
            </a:r>
          </a:p>
          <a:p>
            <a:r>
              <a:rPr lang="zh-CN" altLang="en-US" dirty="0" smtClean="0"/>
              <a:t>如果别的程序需要访问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虚拟存储区中的文件怎么办？首先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需要把虚拟存储区中的文件暴露给内核</a:t>
            </a:r>
            <a:r>
              <a:rPr lang="en-US" altLang="zh-CN" dirty="0" smtClean="0"/>
              <a:t>VFS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别的进程比如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接口打开文件，实际上是由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间接向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发起</a:t>
            </a:r>
            <a:r>
              <a:rPr lang="en-US" altLang="zh-CN" dirty="0" err="1" smtClean="0"/>
              <a:t>ipc</a:t>
            </a:r>
            <a:r>
              <a:rPr lang="zh-CN" altLang="en-US" dirty="0" smtClean="0"/>
              <a:t>调用。实际使用中文件就好象是一个挂载在本地的远程磁盘一样。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持久化的数据结构，发挥低延迟存储硬件设备的优势，比文件系统提供的简单的读写接口更高效。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操作立即被持久化。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内存中的数据结构可以直接写入磁盘，</a:t>
            </a:r>
            <a:r>
              <a:rPr lang="zh-CN" altLang="en-US" smtClean="0"/>
              <a:t>不需要额外的序列化操作</a:t>
            </a:r>
            <a:endParaRPr lang="zh-CN" altLang="en-US" dirty="0" smtClean="0"/>
          </a:p>
          <a:p>
            <a:r>
              <a:rPr lang="zh-CN" altLang="en-US" dirty="0" smtClean="0"/>
              <a:t>管理元数据，降低延迟，比如在队列中，元数据只保存开始和结束的位置</a:t>
            </a:r>
          </a:p>
          <a:p>
            <a:r>
              <a:rPr lang="zh-CN" altLang="en-US" dirty="0" smtClean="0"/>
              <a:t>针对缓存进行优化。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作者修改了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109</a:t>
            </a:r>
            <a:r>
              <a:rPr lang="zh-CN" altLang="en-US" dirty="0" smtClean="0"/>
              <a:t>行代码，完成了对</a:t>
            </a:r>
            <a:r>
              <a:rPr lang="en-US" altLang="zh-CN" dirty="0" err="1" smtClean="0"/>
              <a:t>Caladan</a:t>
            </a:r>
            <a:r>
              <a:rPr lang="zh-CN" altLang="en-US" dirty="0" smtClean="0"/>
              <a:t>这种持久化数据结构的适配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7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0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45" dirty="0" err="1" smtClean="0"/>
              <a:t>memcached</a:t>
            </a:r>
            <a:r>
              <a:rPr lang="en-US" spc="-114" dirty="0" smtClean="0"/>
              <a:t> </a:t>
            </a:r>
            <a:r>
              <a:rPr lang="zh-CN" altLang="en-US" spc="-114" dirty="0" smtClean="0"/>
              <a:t> 一套分布式的高速缓存系统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pc="-114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个核上有几乎线性的加速比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6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数据中心中有大量对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敏感的应用，包括文件系统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和网络</a:t>
            </a:r>
            <a:r>
              <a:rPr lang="en-US" altLang="zh-CN" dirty="0" smtClean="0"/>
              <a:t>I/O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另一方面，物理的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设备性能已经很高而且价格也在可以接受的范围内。也就是说性价比很高了。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能不能让实际应用的性能更接近物理设备的性能？ 这就是这篇文章的一个出发点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换上新的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设备行不行？</a:t>
            </a:r>
          </a:p>
          <a:p>
            <a:r>
              <a:rPr lang="zh-CN" altLang="en-US" dirty="0" smtClean="0"/>
              <a:t>先来看一下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系统中的数据通路是什么样的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6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对一个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操作，对其中各个部分的执行时间做了一些测量，</a:t>
            </a:r>
          </a:p>
          <a:p>
            <a:r>
              <a:rPr lang="zh-CN" altLang="en-US" dirty="0" smtClean="0"/>
              <a:t>可以看到在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中执行的一些操作占了总时间的绝大部分。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在一个完整的数据通路中，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担当了太多的角色，它负责各个进程的隔离保护，数据从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设备到应用空间的拷贝。</a:t>
            </a:r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处理与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调度，访问控制、资源限制等等。</a:t>
            </a:r>
          </a:p>
          <a:p>
            <a:r>
              <a:rPr lang="zh-CN" altLang="en-US" dirty="0" smtClean="0"/>
              <a:t>而在硬件操作所占的时间只有很少一部分。</a:t>
            </a:r>
            <a:endParaRPr 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所以说只是简单的替换更高性能的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设备，对于整个数据通路消耗的总时间没有明显的性能提升。</a:t>
            </a:r>
          </a:p>
          <a:p>
            <a:r>
              <a:rPr lang="zh-CN" altLang="en-US" dirty="0" smtClean="0"/>
              <a:t>还是需要调整内核与数据通路的关系。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所以作者提出了</a:t>
            </a:r>
            <a:r>
              <a:rPr lang="en-US" altLang="zh-CN" dirty="0" err="1" smtClean="0"/>
              <a:t>Arrakis</a:t>
            </a:r>
            <a:r>
              <a:rPr lang="zh-CN" altLang="en-US" dirty="0" smtClean="0"/>
              <a:t>，这个将操作系统中数据通路分离成两个部分的架构。</a:t>
            </a:r>
          </a:p>
          <a:p>
            <a:r>
              <a:rPr lang="zh-CN" altLang="en-US" dirty="0" smtClean="0"/>
              <a:t>其主要的目标有：</a:t>
            </a:r>
          </a:p>
          <a:p>
            <a:r>
              <a:rPr lang="zh-CN" altLang="en-US" dirty="0" smtClean="0"/>
              <a:t>绕过内核，直接把</a:t>
            </a:r>
            <a:r>
              <a:rPr lang="en-US" altLang="zh-CN" dirty="0" smtClean="0"/>
              <a:t>IO</a:t>
            </a:r>
            <a:r>
              <a:rPr lang="zh-CN" altLang="en-US" dirty="0" smtClean="0"/>
              <a:t>数据传递给应用</a:t>
            </a:r>
          </a:p>
          <a:p>
            <a:r>
              <a:rPr lang="zh-CN" altLang="en-US" dirty="0" smtClean="0"/>
              <a:t>保持原有内核数据通路中的一些特性：隔离保护，资源限制，灵活的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协议，全局命名空间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通过大量使用硬件特性支持原型系统的实现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10" dirty="0" smtClean="0">
                <a:latin typeface="+mn-lt"/>
                <a:cs typeface="Calibri"/>
              </a:rPr>
              <a:t>Multiplexing</a:t>
            </a:r>
            <a:r>
              <a:rPr lang="zh-CN" altLang="en-US" sz="1200" spc="-10" dirty="0" smtClean="0">
                <a:latin typeface="+mn-lt"/>
                <a:cs typeface="Calibri"/>
              </a:rPr>
              <a:t> 复用 </a:t>
            </a:r>
          </a:p>
          <a:p>
            <a:r>
              <a:rPr lang="en-US" altLang="zh-CN" sz="1200" spc="-10" dirty="0" smtClean="0">
                <a:latin typeface="+mn-lt"/>
                <a:cs typeface="Calibri"/>
              </a:rPr>
              <a:t>de-</a:t>
            </a:r>
            <a:r>
              <a:rPr lang="en-US" sz="1200" spc="-10" dirty="0" smtClean="0">
                <a:latin typeface="+mn-lt"/>
                <a:cs typeface="Calibri"/>
              </a:rPr>
              <a:t>Multiplexing</a:t>
            </a:r>
            <a:r>
              <a:rPr lang="zh-CN" altLang="en-US" sz="1200" spc="-10" dirty="0" smtClean="0">
                <a:latin typeface="+mn-lt"/>
                <a:cs typeface="Calibri"/>
              </a:rPr>
              <a:t>解复用</a:t>
            </a:r>
          </a:p>
          <a:p>
            <a:endParaRPr lang="zh-CN" altLang="en-US" sz="1200" spc="-10" dirty="0" smtClean="0">
              <a:latin typeface="+mn-lt"/>
              <a:cs typeface="Calibri"/>
            </a:endParaRPr>
          </a:p>
          <a:p>
            <a:r>
              <a:rPr lang="en-US" dirty="0" smtClean="0"/>
              <a:t>Single-Root I/O Virtualization (SR-IOV)</a:t>
            </a:r>
            <a:r>
              <a:rPr lang="zh-CN" altLang="en-US" dirty="0" smtClean="0"/>
              <a:t> 在一个物理设备上共享多个虚拟设备，实现资源复用</a:t>
            </a:r>
          </a:p>
          <a:p>
            <a:r>
              <a:rPr lang="zh-CN" altLang="en-US" dirty="0" smtClean="0"/>
              <a:t>资源防护方面：通过</a:t>
            </a:r>
            <a:r>
              <a:rPr lang="en-US" altLang="zh-CN" dirty="0" smtClean="0"/>
              <a:t>IOMMU</a:t>
            </a:r>
            <a:r>
              <a:rPr lang="zh-CN" altLang="en-US" dirty="0" smtClean="0"/>
              <a:t>管理每个虚拟设备的内存，同时也保证虚拟设备之间相互分离。</a:t>
            </a:r>
          </a:p>
          <a:p>
            <a:r>
              <a:rPr lang="zh-CN" altLang="en-US" dirty="0" smtClean="0"/>
              <a:t>同时硬件也支持包过滤的一些特性，可以过滤掉恶意的数据包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网卡硬件上还支持速率限制，包处理调度等等，只需要通过内核进行相应的配置就可以有硬件设备直接完成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如何能够让数据通路绕过操作系统内核？</a:t>
            </a:r>
          </a:p>
          <a:p>
            <a:r>
              <a:rPr lang="zh-CN" altLang="en-US" dirty="0" smtClean="0"/>
              <a:t>把内核中数据通路上的功能拆分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1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首先是把刚才提到的能在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设备上完成的功能模块从内核中分离出来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处理这块由协议栈负责的功能移动到用户空间，</a:t>
            </a:r>
          </a:p>
          <a:p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最后剩下在内核空间的功能就只有一些管理功能，以及内存拷贝了，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通过使用零拷贝技术，这一向可以直接去除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6D0B-28D3-3045-AF5D-402B4FDB78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70610" y="2873501"/>
            <a:ext cx="2654935" cy="2025650"/>
          </a:xfrm>
          <a:custGeom>
            <a:avLst/>
            <a:gdLst/>
            <a:ahLst/>
            <a:cxnLst/>
            <a:rect l="l" t="t" r="r" b="b"/>
            <a:pathLst>
              <a:path w="2654935" h="2025650">
                <a:moveTo>
                  <a:pt x="2317241" y="0"/>
                </a:moveTo>
                <a:lnTo>
                  <a:pt x="337566" y="0"/>
                </a:lnTo>
                <a:lnTo>
                  <a:pt x="291762" y="3081"/>
                </a:lnTo>
                <a:lnTo>
                  <a:pt x="247830" y="12057"/>
                </a:lnTo>
                <a:lnTo>
                  <a:pt x="206173" y="26527"/>
                </a:lnTo>
                <a:lnTo>
                  <a:pt x="167194" y="46086"/>
                </a:lnTo>
                <a:lnTo>
                  <a:pt x="131293" y="70335"/>
                </a:lnTo>
                <a:lnTo>
                  <a:pt x="98874" y="98869"/>
                </a:lnTo>
                <a:lnTo>
                  <a:pt x="70338" y="131288"/>
                </a:lnTo>
                <a:lnTo>
                  <a:pt x="46089" y="167188"/>
                </a:lnTo>
                <a:lnTo>
                  <a:pt x="26528" y="206168"/>
                </a:lnTo>
                <a:lnTo>
                  <a:pt x="12058" y="247826"/>
                </a:lnTo>
                <a:lnTo>
                  <a:pt x="3081" y="291759"/>
                </a:lnTo>
                <a:lnTo>
                  <a:pt x="0" y="337565"/>
                </a:lnTo>
                <a:lnTo>
                  <a:pt x="0" y="1687830"/>
                </a:lnTo>
                <a:lnTo>
                  <a:pt x="3081" y="1733636"/>
                </a:lnTo>
                <a:lnTo>
                  <a:pt x="12058" y="1777569"/>
                </a:lnTo>
                <a:lnTo>
                  <a:pt x="26528" y="1819227"/>
                </a:lnTo>
                <a:lnTo>
                  <a:pt x="46089" y="1858207"/>
                </a:lnTo>
                <a:lnTo>
                  <a:pt x="70338" y="1894107"/>
                </a:lnTo>
                <a:lnTo>
                  <a:pt x="98874" y="1926526"/>
                </a:lnTo>
                <a:lnTo>
                  <a:pt x="131293" y="1955060"/>
                </a:lnTo>
                <a:lnTo>
                  <a:pt x="167194" y="1979309"/>
                </a:lnTo>
                <a:lnTo>
                  <a:pt x="206173" y="1998868"/>
                </a:lnTo>
                <a:lnTo>
                  <a:pt x="247830" y="2013338"/>
                </a:lnTo>
                <a:lnTo>
                  <a:pt x="291762" y="2022314"/>
                </a:lnTo>
                <a:lnTo>
                  <a:pt x="337566" y="2025396"/>
                </a:lnTo>
                <a:lnTo>
                  <a:pt x="2317241" y="2025396"/>
                </a:lnTo>
                <a:lnTo>
                  <a:pt x="2363048" y="2022314"/>
                </a:lnTo>
                <a:lnTo>
                  <a:pt x="2406981" y="2013338"/>
                </a:lnTo>
                <a:lnTo>
                  <a:pt x="2448639" y="1998868"/>
                </a:lnTo>
                <a:lnTo>
                  <a:pt x="2487619" y="1979309"/>
                </a:lnTo>
                <a:lnTo>
                  <a:pt x="2523519" y="1955060"/>
                </a:lnTo>
                <a:lnTo>
                  <a:pt x="2555938" y="1926526"/>
                </a:lnTo>
                <a:lnTo>
                  <a:pt x="2584472" y="1894107"/>
                </a:lnTo>
                <a:lnTo>
                  <a:pt x="2608721" y="1858207"/>
                </a:lnTo>
                <a:lnTo>
                  <a:pt x="2628280" y="1819227"/>
                </a:lnTo>
                <a:lnTo>
                  <a:pt x="2642750" y="1777569"/>
                </a:lnTo>
                <a:lnTo>
                  <a:pt x="2651726" y="1733636"/>
                </a:lnTo>
                <a:lnTo>
                  <a:pt x="2654807" y="1687830"/>
                </a:lnTo>
                <a:lnTo>
                  <a:pt x="2654807" y="337565"/>
                </a:lnTo>
                <a:lnTo>
                  <a:pt x="2651726" y="291759"/>
                </a:lnTo>
                <a:lnTo>
                  <a:pt x="2642750" y="247826"/>
                </a:lnTo>
                <a:lnTo>
                  <a:pt x="2628280" y="206168"/>
                </a:lnTo>
                <a:lnTo>
                  <a:pt x="2608721" y="167188"/>
                </a:lnTo>
                <a:lnTo>
                  <a:pt x="2584472" y="131288"/>
                </a:lnTo>
                <a:lnTo>
                  <a:pt x="2555938" y="98869"/>
                </a:lnTo>
                <a:lnTo>
                  <a:pt x="2523519" y="70335"/>
                </a:lnTo>
                <a:lnTo>
                  <a:pt x="2487619" y="46086"/>
                </a:lnTo>
                <a:lnTo>
                  <a:pt x="2448639" y="26527"/>
                </a:lnTo>
                <a:lnTo>
                  <a:pt x="2406981" y="12057"/>
                </a:lnTo>
                <a:lnTo>
                  <a:pt x="2363048" y="3081"/>
                </a:lnTo>
                <a:lnTo>
                  <a:pt x="231724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70610" y="2873501"/>
            <a:ext cx="2654935" cy="2025650"/>
          </a:xfrm>
          <a:custGeom>
            <a:avLst/>
            <a:gdLst/>
            <a:ahLst/>
            <a:cxnLst/>
            <a:rect l="l" t="t" r="r" b="b"/>
            <a:pathLst>
              <a:path w="2654935" h="2025650">
                <a:moveTo>
                  <a:pt x="0" y="337565"/>
                </a:moveTo>
                <a:lnTo>
                  <a:pt x="3081" y="291759"/>
                </a:lnTo>
                <a:lnTo>
                  <a:pt x="12058" y="247826"/>
                </a:lnTo>
                <a:lnTo>
                  <a:pt x="26528" y="206168"/>
                </a:lnTo>
                <a:lnTo>
                  <a:pt x="46089" y="167188"/>
                </a:lnTo>
                <a:lnTo>
                  <a:pt x="70338" y="131288"/>
                </a:lnTo>
                <a:lnTo>
                  <a:pt x="98874" y="98869"/>
                </a:lnTo>
                <a:lnTo>
                  <a:pt x="131293" y="70335"/>
                </a:lnTo>
                <a:lnTo>
                  <a:pt x="167194" y="46086"/>
                </a:lnTo>
                <a:lnTo>
                  <a:pt x="206173" y="26527"/>
                </a:lnTo>
                <a:lnTo>
                  <a:pt x="247830" y="12057"/>
                </a:lnTo>
                <a:lnTo>
                  <a:pt x="291762" y="3081"/>
                </a:lnTo>
                <a:lnTo>
                  <a:pt x="337566" y="0"/>
                </a:lnTo>
                <a:lnTo>
                  <a:pt x="2317241" y="0"/>
                </a:lnTo>
                <a:lnTo>
                  <a:pt x="2363048" y="3081"/>
                </a:lnTo>
                <a:lnTo>
                  <a:pt x="2406981" y="12057"/>
                </a:lnTo>
                <a:lnTo>
                  <a:pt x="2448639" y="26527"/>
                </a:lnTo>
                <a:lnTo>
                  <a:pt x="2487619" y="46086"/>
                </a:lnTo>
                <a:lnTo>
                  <a:pt x="2523519" y="70335"/>
                </a:lnTo>
                <a:lnTo>
                  <a:pt x="2555938" y="98869"/>
                </a:lnTo>
                <a:lnTo>
                  <a:pt x="2584472" y="131288"/>
                </a:lnTo>
                <a:lnTo>
                  <a:pt x="2608721" y="167188"/>
                </a:lnTo>
                <a:lnTo>
                  <a:pt x="2628280" y="206168"/>
                </a:lnTo>
                <a:lnTo>
                  <a:pt x="2642750" y="247826"/>
                </a:lnTo>
                <a:lnTo>
                  <a:pt x="2651726" y="291759"/>
                </a:lnTo>
                <a:lnTo>
                  <a:pt x="2654807" y="337565"/>
                </a:lnTo>
                <a:lnTo>
                  <a:pt x="2654807" y="1687830"/>
                </a:lnTo>
                <a:lnTo>
                  <a:pt x="2651726" y="1733636"/>
                </a:lnTo>
                <a:lnTo>
                  <a:pt x="2642750" y="1777569"/>
                </a:lnTo>
                <a:lnTo>
                  <a:pt x="2628280" y="1819227"/>
                </a:lnTo>
                <a:lnTo>
                  <a:pt x="2608721" y="1858207"/>
                </a:lnTo>
                <a:lnTo>
                  <a:pt x="2584472" y="1894107"/>
                </a:lnTo>
                <a:lnTo>
                  <a:pt x="2555938" y="1926526"/>
                </a:lnTo>
                <a:lnTo>
                  <a:pt x="2523519" y="1955060"/>
                </a:lnTo>
                <a:lnTo>
                  <a:pt x="2487619" y="1979309"/>
                </a:lnTo>
                <a:lnTo>
                  <a:pt x="2448639" y="1998868"/>
                </a:lnTo>
                <a:lnTo>
                  <a:pt x="2406981" y="2013338"/>
                </a:lnTo>
                <a:lnTo>
                  <a:pt x="2363048" y="2022314"/>
                </a:lnTo>
                <a:lnTo>
                  <a:pt x="2317241" y="2025396"/>
                </a:lnTo>
                <a:lnTo>
                  <a:pt x="337566" y="2025396"/>
                </a:lnTo>
                <a:lnTo>
                  <a:pt x="291762" y="2022314"/>
                </a:lnTo>
                <a:lnTo>
                  <a:pt x="247830" y="2013338"/>
                </a:lnTo>
                <a:lnTo>
                  <a:pt x="206173" y="1998868"/>
                </a:lnTo>
                <a:lnTo>
                  <a:pt x="167194" y="1979309"/>
                </a:lnTo>
                <a:lnTo>
                  <a:pt x="131293" y="1955060"/>
                </a:lnTo>
                <a:lnTo>
                  <a:pt x="98874" y="1926526"/>
                </a:lnTo>
                <a:lnTo>
                  <a:pt x="70338" y="1894107"/>
                </a:lnTo>
                <a:lnTo>
                  <a:pt x="46089" y="1858207"/>
                </a:lnTo>
                <a:lnTo>
                  <a:pt x="26528" y="1819227"/>
                </a:lnTo>
                <a:lnTo>
                  <a:pt x="12058" y="1777569"/>
                </a:lnTo>
                <a:lnTo>
                  <a:pt x="3081" y="1733636"/>
                </a:lnTo>
                <a:lnTo>
                  <a:pt x="0" y="1687830"/>
                </a:lnTo>
                <a:lnTo>
                  <a:pt x="0" y="33756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16027"/>
            <a:ext cx="8072119" cy="1207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5714" y="1322959"/>
            <a:ext cx="559257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hyperlink" Target="http://www.barrelfish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rrakis.cs.washington.edu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algn="ctr">
              <a:lnSpc>
                <a:spcPts val="5585"/>
              </a:lnSpc>
            </a:pPr>
            <a:r>
              <a:rPr spc="-40" dirty="0"/>
              <a:t>Arrakis:</a:t>
            </a:r>
          </a:p>
          <a:p>
            <a:pPr marL="91440" algn="ctr">
              <a:lnSpc>
                <a:spcPts val="5295"/>
              </a:lnSpc>
            </a:pPr>
            <a:r>
              <a:rPr spc="-5" dirty="0"/>
              <a:t>The </a:t>
            </a:r>
            <a:r>
              <a:rPr spc="-20" dirty="0"/>
              <a:t>Operating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5129" y="2704591"/>
            <a:ext cx="4889500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85"/>
              </a:lnSpc>
            </a:pPr>
            <a:r>
              <a:rPr sz="4900" b="0" spc="-5" dirty="0">
                <a:latin typeface="Calibri Light"/>
                <a:cs typeface="Calibri Light"/>
              </a:rPr>
              <a:t>is the </a:t>
            </a:r>
            <a:r>
              <a:rPr sz="4900" b="0" spc="-25" dirty="0">
                <a:latin typeface="Calibri Light"/>
                <a:cs typeface="Calibri Light"/>
              </a:rPr>
              <a:t>Control</a:t>
            </a:r>
            <a:r>
              <a:rPr sz="4900" b="0" spc="10" dirty="0">
                <a:latin typeface="Calibri Light"/>
                <a:cs typeface="Calibri Light"/>
              </a:rPr>
              <a:t> </a:t>
            </a:r>
            <a:r>
              <a:rPr sz="4900" b="0" spc="-5" dirty="0">
                <a:latin typeface="Calibri Light"/>
                <a:cs typeface="Calibri Light"/>
              </a:rPr>
              <a:t>Plane</a:t>
            </a:r>
            <a:endParaRPr sz="49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0980" y="4395596"/>
            <a:ext cx="424561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Simon </a:t>
            </a:r>
            <a:r>
              <a:rPr sz="2200" spc="-20" dirty="0">
                <a:latin typeface="Calibri"/>
                <a:cs typeface="Calibri"/>
              </a:rPr>
              <a:t>Peter, </a:t>
            </a:r>
            <a:r>
              <a:rPr sz="2200" spc="-5" dirty="0">
                <a:latin typeface="Calibri"/>
                <a:cs typeface="Calibri"/>
              </a:rPr>
              <a:t>Jialin Li, </a:t>
            </a:r>
            <a:r>
              <a:rPr sz="2200" spc="-10" dirty="0">
                <a:latin typeface="Calibri"/>
                <a:cs typeface="Calibri"/>
              </a:rPr>
              <a:t>Irene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Zhang,</a:t>
            </a:r>
            <a:endParaRPr sz="2200" dirty="0">
              <a:latin typeface="Calibri"/>
              <a:cs typeface="Calibri"/>
            </a:endParaRPr>
          </a:p>
          <a:p>
            <a:pPr marL="12700" marR="5080" indent="806450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latin typeface="Calibri"/>
                <a:cs typeface="Calibri"/>
              </a:rPr>
              <a:t>Dan </a:t>
            </a:r>
            <a:r>
              <a:rPr sz="2200" spc="-10" dirty="0">
                <a:latin typeface="Calibri"/>
                <a:cs typeface="Calibri"/>
              </a:rPr>
              <a:t>Ports, </a:t>
            </a:r>
            <a:r>
              <a:rPr sz="2200" spc="-5" dirty="0">
                <a:latin typeface="Calibri"/>
                <a:cs typeface="Calibri"/>
              </a:rPr>
              <a:t>Doug </a:t>
            </a:r>
            <a:r>
              <a:rPr sz="2200" spc="-20" dirty="0">
                <a:latin typeface="Calibri"/>
                <a:cs typeface="Calibri"/>
              </a:rPr>
              <a:t>Woos,  </a:t>
            </a:r>
            <a:r>
              <a:rPr sz="2200" dirty="0">
                <a:latin typeface="Calibri"/>
                <a:cs typeface="Calibri"/>
              </a:rPr>
              <a:t>Arvind </a:t>
            </a:r>
            <a:r>
              <a:rPr sz="2200" spc="-20" dirty="0">
                <a:latin typeface="Calibri"/>
                <a:cs typeface="Calibri"/>
              </a:rPr>
              <a:t>Krishnamurthy, </a:t>
            </a:r>
            <a:r>
              <a:rPr sz="2200" spc="-70" dirty="0">
                <a:latin typeface="Calibri"/>
                <a:cs typeface="Calibri"/>
              </a:rPr>
              <a:t>Tom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Anderson</a:t>
            </a:r>
            <a:endParaRPr sz="2200" dirty="0">
              <a:latin typeface="Calibri"/>
              <a:cs typeface="Calibri"/>
            </a:endParaRPr>
          </a:p>
          <a:p>
            <a:pPr marL="824865">
              <a:lnSpc>
                <a:spcPct val="100000"/>
              </a:lnSpc>
              <a:spcBef>
                <a:spcPts val="725"/>
              </a:spcBef>
            </a:pPr>
            <a:r>
              <a:rPr sz="2000" i="1" dirty="0">
                <a:latin typeface="Calibri"/>
                <a:cs typeface="Calibri"/>
              </a:rPr>
              <a:t>University of</a:t>
            </a:r>
            <a:r>
              <a:rPr sz="2000" i="1" spc="-10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Washington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2748" y="4429125"/>
            <a:ext cx="182435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Timothy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Roscoe</a:t>
            </a:r>
            <a:endParaRPr sz="220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10"/>
              </a:spcBef>
            </a:pPr>
            <a:r>
              <a:rPr sz="2000" i="1" dirty="0">
                <a:latin typeface="Calibri"/>
                <a:cs typeface="Calibri"/>
              </a:rPr>
              <a:t>ETH</a:t>
            </a:r>
            <a:r>
              <a:rPr sz="2000" i="1" spc="-10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Zurich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5536438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5"/>
                </a:lnTo>
                <a:lnTo>
                  <a:pt x="0" y="1319529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5536438" y="1583436"/>
                </a:lnTo>
                <a:lnTo>
                  <a:pt x="5583887" y="1579185"/>
                </a:lnTo>
                <a:lnTo>
                  <a:pt x="5628541" y="1566930"/>
                </a:lnTo>
                <a:lnTo>
                  <a:pt x="5669656" y="1547415"/>
                </a:lnTo>
                <a:lnTo>
                  <a:pt x="5706487" y="1521383"/>
                </a:lnTo>
                <a:lnTo>
                  <a:pt x="5738291" y="1489579"/>
                </a:lnTo>
                <a:lnTo>
                  <a:pt x="5764323" y="1452748"/>
                </a:lnTo>
                <a:lnTo>
                  <a:pt x="5783838" y="1411633"/>
                </a:lnTo>
                <a:lnTo>
                  <a:pt x="5796093" y="1366979"/>
                </a:lnTo>
                <a:lnTo>
                  <a:pt x="5800344" y="1319529"/>
                </a:lnTo>
                <a:lnTo>
                  <a:pt x="5800344" y="263905"/>
                </a:lnTo>
                <a:lnTo>
                  <a:pt x="5796093" y="216456"/>
                </a:lnTo>
                <a:lnTo>
                  <a:pt x="5783838" y="171802"/>
                </a:lnTo>
                <a:lnTo>
                  <a:pt x="5764323" y="130687"/>
                </a:lnTo>
                <a:lnTo>
                  <a:pt x="5738291" y="93856"/>
                </a:lnTo>
                <a:lnTo>
                  <a:pt x="5706487" y="62052"/>
                </a:lnTo>
                <a:lnTo>
                  <a:pt x="5669656" y="36020"/>
                </a:lnTo>
                <a:lnTo>
                  <a:pt x="5628541" y="16505"/>
                </a:lnTo>
                <a:lnTo>
                  <a:pt x="5583887" y="4250"/>
                </a:lnTo>
                <a:lnTo>
                  <a:pt x="5536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0" y="263905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5536438" y="0"/>
                </a:lnTo>
                <a:lnTo>
                  <a:pt x="5583887" y="4250"/>
                </a:lnTo>
                <a:lnTo>
                  <a:pt x="5628541" y="16505"/>
                </a:lnTo>
                <a:lnTo>
                  <a:pt x="5669656" y="36020"/>
                </a:lnTo>
                <a:lnTo>
                  <a:pt x="5706487" y="62052"/>
                </a:lnTo>
                <a:lnTo>
                  <a:pt x="5738291" y="93856"/>
                </a:lnTo>
                <a:lnTo>
                  <a:pt x="5764323" y="130687"/>
                </a:lnTo>
                <a:lnTo>
                  <a:pt x="5783838" y="171802"/>
                </a:lnTo>
                <a:lnTo>
                  <a:pt x="5796093" y="216456"/>
                </a:lnTo>
                <a:lnTo>
                  <a:pt x="5800344" y="263905"/>
                </a:lnTo>
                <a:lnTo>
                  <a:pt x="5800344" y="1319529"/>
                </a:lnTo>
                <a:lnTo>
                  <a:pt x="5796093" y="1366979"/>
                </a:lnTo>
                <a:lnTo>
                  <a:pt x="5783838" y="1411633"/>
                </a:lnTo>
                <a:lnTo>
                  <a:pt x="5764323" y="1452748"/>
                </a:lnTo>
                <a:lnTo>
                  <a:pt x="5738291" y="1489579"/>
                </a:lnTo>
                <a:lnTo>
                  <a:pt x="5706487" y="1521383"/>
                </a:lnTo>
                <a:lnTo>
                  <a:pt x="5669656" y="1547415"/>
                </a:lnTo>
                <a:lnTo>
                  <a:pt x="5628541" y="1566930"/>
                </a:lnTo>
                <a:lnTo>
                  <a:pt x="5583887" y="1579185"/>
                </a:lnTo>
                <a:lnTo>
                  <a:pt x="5536438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29"/>
                </a:lnTo>
                <a:lnTo>
                  <a:pt x="0" y="26390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0620" y="149605"/>
            <a:ext cx="53041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dirty="0"/>
              <a:t>skip the</a:t>
            </a:r>
            <a:r>
              <a:rPr spc="-30" dirty="0"/>
              <a:t> </a:t>
            </a:r>
            <a:r>
              <a:rPr spc="-25" dirty="0"/>
              <a:t>kernel?</a:t>
            </a:r>
          </a:p>
        </p:txBody>
      </p:sp>
      <p:sp>
        <p:nvSpPr>
          <p:cNvPr id="11" name="object 11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5535168" y="0"/>
                </a:moveTo>
                <a:lnTo>
                  <a:pt x="263652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6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6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2" y="1581912"/>
                </a:lnTo>
                <a:lnTo>
                  <a:pt x="5535168" y="1581912"/>
                </a:lnTo>
                <a:lnTo>
                  <a:pt x="5582575" y="1577666"/>
                </a:lnTo>
                <a:lnTo>
                  <a:pt x="5627188" y="1565423"/>
                </a:lnTo>
                <a:lnTo>
                  <a:pt x="5668264" y="1545928"/>
                </a:lnTo>
                <a:lnTo>
                  <a:pt x="5705059" y="1519923"/>
                </a:lnTo>
                <a:lnTo>
                  <a:pt x="5736831" y="1488151"/>
                </a:lnTo>
                <a:lnTo>
                  <a:pt x="5762836" y="1451356"/>
                </a:lnTo>
                <a:lnTo>
                  <a:pt x="5782331" y="1410280"/>
                </a:lnTo>
                <a:lnTo>
                  <a:pt x="5794574" y="1365667"/>
                </a:lnTo>
                <a:lnTo>
                  <a:pt x="5798820" y="1318260"/>
                </a:lnTo>
                <a:lnTo>
                  <a:pt x="5798820" y="263651"/>
                </a:lnTo>
                <a:lnTo>
                  <a:pt x="5794574" y="216244"/>
                </a:lnTo>
                <a:lnTo>
                  <a:pt x="5782331" y="171631"/>
                </a:lnTo>
                <a:lnTo>
                  <a:pt x="5762836" y="130556"/>
                </a:lnTo>
                <a:lnTo>
                  <a:pt x="5736831" y="93760"/>
                </a:lnTo>
                <a:lnTo>
                  <a:pt x="5705059" y="61988"/>
                </a:lnTo>
                <a:lnTo>
                  <a:pt x="5668264" y="35983"/>
                </a:lnTo>
                <a:lnTo>
                  <a:pt x="5627188" y="16488"/>
                </a:lnTo>
                <a:lnTo>
                  <a:pt x="5582575" y="4245"/>
                </a:lnTo>
                <a:lnTo>
                  <a:pt x="5535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6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2" y="0"/>
                </a:lnTo>
                <a:lnTo>
                  <a:pt x="5535168" y="0"/>
                </a:lnTo>
                <a:lnTo>
                  <a:pt x="5582575" y="4245"/>
                </a:lnTo>
                <a:lnTo>
                  <a:pt x="5627188" y="16488"/>
                </a:lnTo>
                <a:lnTo>
                  <a:pt x="5668264" y="35983"/>
                </a:lnTo>
                <a:lnTo>
                  <a:pt x="5705059" y="61988"/>
                </a:lnTo>
                <a:lnTo>
                  <a:pt x="5736831" y="93760"/>
                </a:lnTo>
                <a:lnTo>
                  <a:pt x="5762836" y="130556"/>
                </a:lnTo>
                <a:lnTo>
                  <a:pt x="5782331" y="171631"/>
                </a:lnTo>
                <a:lnTo>
                  <a:pt x="5794574" y="216244"/>
                </a:lnTo>
                <a:lnTo>
                  <a:pt x="5798820" y="263651"/>
                </a:lnTo>
                <a:lnTo>
                  <a:pt x="5798820" y="1318260"/>
                </a:lnTo>
                <a:lnTo>
                  <a:pt x="5794574" y="1365667"/>
                </a:lnTo>
                <a:lnTo>
                  <a:pt x="5782331" y="1410280"/>
                </a:lnTo>
                <a:lnTo>
                  <a:pt x="5762836" y="1451356"/>
                </a:lnTo>
                <a:lnTo>
                  <a:pt x="5736831" y="1488151"/>
                </a:lnTo>
                <a:lnTo>
                  <a:pt x="5705059" y="1519923"/>
                </a:lnTo>
                <a:lnTo>
                  <a:pt x="5668264" y="1545928"/>
                </a:lnTo>
                <a:lnTo>
                  <a:pt x="5627188" y="1565423"/>
                </a:lnTo>
                <a:lnTo>
                  <a:pt x="5582575" y="1577666"/>
                </a:lnTo>
                <a:lnTo>
                  <a:pt x="5535168" y="1581912"/>
                </a:lnTo>
                <a:lnTo>
                  <a:pt x="263652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6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6444233" y="0"/>
                </a:moveTo>
                <a:lnTo>
                  <a:pt x="243078" y="0"/>
                </a:lnTo>
                <a:lnTo>
                  <a:pt x="194088" y="4938"/>
                </a:lnTo>
                <a:lnTo>
                  <a:pt x="148459" y="19103"/>
                </a:lnTo>
                <a:lnTo>
                  <a:pt x="107169" y="41516"/>
                </a:lnTo>
                <a:lnTo>
                  <a:pt x="71194" y="71199"/>
                </a:lnTo>
                <a:lnTo>
                  <a:pt x="41513" y="107174"/>
                </a:lnTo>
                <a:lnTo>
                  <a:pt x="19101" y="148464"/>
                </a:lnTo>
                <a:lnTo>
                  <a:pt x="4938" y="194091"/>
                </a:lnTo>
                <a:lnTo>
                  <a:pt x="0" y="243078"/>
                </a:lnTo>
                <a:lnTo>
                  <a:pt x="0" y="1215390"/>
                </a:lnTo>
                <a:lnTo>
                  <a:pt x="4938" y="1264379"/>
                </a:lnTo>
                <a:lnTo>
                  <a:pt x="19101" y="1310008"/>
                </a:lnTo>
                <a:lnTo>
                  <a:pt x="41513" y="1351298"/>
                </a:lnTo>
                <a:lnTo>
                  <a:pt x="71194" y="1387273"/>
                </a:lnTo>
                <a:lnTo>
                  <a:pt x="107169" y="1416954"/>
                </a:lnTo>
                <a:lnTo>
                  <a:pt x="148459" y="1439366"/>
                </a:lnTo>
                <a:lnTo>
                  <a:pt x="194088" y="1453529"/>
                </a:lnTo>
                <a:lnTo>
                  <a:pt x="243078" y="1458468"/>
                </a:lnTo>
                <a:lnTo>
                  <a:pt x="6444233" y="1458468"/>
                </a:lnTo>
                <a:lnTo>
                  <a:pt x="6493220" y="1453529"/>
                </a:lnTo>
                <a:lnTo>
                  <a:pt x="6538847" y="1439366"/>
                </a:lnTo>
                <a:lnTo>
                  <a:pt x="6580137" y="1416954"/>
                </a:lnTo>
                <a:lnTo>
                  <a:pt x="6616112" y="1387273"/>
                </a:lnTo>
                <a:lnTo>
                  <a:pt x="6645795" y="1351298"/>
                </a:lnTo>
                <a:lnTo>
                  <a:pt x="6668208" y="1310008"/>
                </a:lnTo>
                <a:lnTo>
                  <a:pt x="6682373" y="1264379"/>
                </a:lnTo>
                <a:lnTo>
                  <a:pt x="6687312" y="1215390"/>
                </a:lnTo>
                <a:lnTo>
                  <a:pt x="6687312" y="243078"/>
                </a:lnTo>
                <a:lnTo>
                  <a:pt x="6682373" y="194091"/>
                </a:lnTo>
                <a:lnTo>
                  <a:pt x="6668208" y="148464"/>
                </a:lnTo>
                <a:lnTo>
                  <a:pt x="6645795" y="107174"/>
                </a:lnTo>
                <a:lnTo>
                  <a:pt x="6616112" y="71199"/>
                </a:lnTo>
                <a:lnTo>
                  <a:pt x="6580137" y="41516"/>
                </a:lnTo>
                <a:lnTo>
                  <a:pt x="6538847" y="19103"/>
                </a:lnTo>
                <a:lnTo>
                  <a:pt x="6493220" y="4938"/>
                </a:lnTo>
                <a:lnTo>
                  <a:pt x="644423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0" y="243078"/>
                </a:moveTo>
                <a:lnTo>
                  <a:pt x="4938" y="194091"/>
                </a:lnTo>
                <a:lnTo>
                  <a:pt x="19101" y="148464"/>
                </a:lnTo>
                <a:lnTo>
                  <a:pt x="41513" y="107174"/>
                </a:lnTo>
                <a:lnTo>
                  <a:pt x="71194" y="71199"/>
                </a:lnTo>
                <a:lnTo>
                  <a:pt x="107169" y="41516"/>
                </a:lnTo>
                <a:lnTo>
                  <a:pt x="148459" y="19103"/>
                </a:lnTo>
                <a:lnTo>
                  <a:pt x="194088" y="4938"/>
                </a:lnTo>
                <a:lnTo>
                  <a:pt x="243078" y="0"/>
                </a:lnTo>
                <a:lnTo>
                  <a:pt x="6444233" y="0"/>
                </a:lnTo>
                <a:lnTo>
                  <a:pt x="6493220" y="4938"/>
                </a:lnTo>
                <a:lnTo>
                  <a:pt x="6538847" y="19103"/>
                </a:lnTo>
                <a:lnTo>
                  <a:pt x="6580137" y="41516"/>
                </a:lnTo>
                <a:lnTo>
                  <a:pt x="6616112" y="71199"/>
                </a:lnTo>
                <a:lnTo>
                  <a:pt x="6645795" y="107174"/>
                </a:lnTo>
                <a:lnTo>
                  <a:pt x="6668208" y="148464"/>
                </a:lnTo>
                <a:lnTo>
                  <a:pt x="6682373" y="194091"/>
                </a:lnTo>
                <a:lnTo>
                  <a:pt x="6687312" y="243078"/>
                </a:lnTo>
                <a:lnTo>
                  <a:pt x="6687312" y="1215390"/>
                </a:lnTo>
                <a:lnTo>
                  <a:pt x="6682373" y="1264379"/>
                </a:lnTo>
                <a:lnTo>
                  <a:pt x="6668208" y="1310008"/>
                </a:lnTo>
                <a:lnTo>
                  <a:pt x="6645795" y="1351298"/>
                </a:lnTo>
                <a:lnTo>
                  <a:pt x="6616112" y="1387273"/>
                </a:lnTo>
                <a:lnTo>
                  <a:pt x="6580137" y="1416954"/>
                </a:lnTo>
                <a:lnTo>
                  <a:pt x="6538847" y="1439366"/>
                </a:lnTo>
                <a:lnTo>
                  <a:pt x="6493220" y="1453529"/>
                </a:lnTo>
                <a:lnTo>
                  <a:pt x="6444233" y="1458468"/>
                </a:lnTo>
                <a:lnTo>
                  <a:pt x="243078" y="1458468"/>
                </a:lnTo>
                <a:lnTo>
                  <a:pt x="194088" y="1453529"/>
                </a:lnTo>
                <a:lnTo>
                  <a:pt x="148459" y="1439366"/>
                </a:lnTo>
                <a:lnTo>
                  <a:pt x="107169" y="1416954"/>
                </a:lnTo>
                <a:lnTo>
                  <a:pt x="71194" y="1387273"/>
                </a:lnTo>
                <a:lnTo>
                  <a:pt x="41513" y="1351298"/>
                </a:lnTo>
                <a:lnTo>
                  <a:pt x="19101" y="1310008"/>
                </a:lnTo>
                <a:lnTo>
                  <a:pt x="4938" y="1264379"/>
                </a:lnTo>
                <a:lnTo>
                  <a:pt x="0" y="1215390"/>
                </a:lnTo>
                <a:lnTo>
                  <a:pt x="0" y="243078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1927" y="1299972"/>
            <a:ext cx="216154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1927" y="16962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83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1267" y="4256532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00882" y="5409310"/>
            <a:ext cx="138239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  <a:p>
            <a:pPr marL="12700" marR="5080" indent="1270" algn="ctr">
              <a:lnSpc>
                <a:spcPts val="3010"/>
              </a:lnSpc>
              <a:spcBef>
                <a:spcPts val="2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1979" y="5865139"/>
            <a:ext cx="1480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1501202" y="1736278"/>
            <a:ext cx="838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5" dirty="0" err="1" smtClean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5536438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5"/>
                </a:lnTo>
                <a:lnTo>
                  <a:pt x="0" y="1319529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5536438" y="1583436"/>
                </a:lnTo>
                <a:lnTo>
                  <a:pt x="5583887" y="1579185"/>
                </a:lnTo>
                <a:lnTo>
                  <a:pt x="5628541" y="1566930"/>
                </a:lnTo>
                <a:lnTo>
                  <a:pt x="5669656" y="1547415"/>
                </a:lnTo>
                <a:lnTo>
                  <a:pt x="5706487" y="1521383"/>
                </a:lnTo>
                <a:lnTo>
                  <a:pt x="5738291" y="1489579"/>
                </a:lnTo>
                <a:lnTo>
                  <a:pt x="5764323" y="1452748"/>
                </a:lnTo>
                <a:lnTo>
                  <a:pt x="5783838" y="1411633"/>
                </a:lnTo>
                <a:lnTo>
                  <a:pt x="5796093" y="1366979"/>
                </a:lnTo>
                <a:lnTo>
                  <a:pt x="5800344" y="1319529"/>
                </a:lnTo>
                <a:lnTo>
                  <a:pt x="5800344" y="263905"/>
                </a:lnTo>
                <a:lnTo>
                  <a:pt x="5796093" y="216456"/>
                </a:lnTo>
                <a:lnTo>
                  <a:pt x="5783838" y="171802"/>
                </a:lnTo>
                <a:lnTo>
                  <a:pt x="5764323" y="130687"/>
                </a:lnTo>
                <a:lnTo>
                  <a:pt x="5738291" y="93856"/>
                </a:lnTo>
                <a:lnTo>
                  <a:pt x="5706487" y="62052"/>
                </a:lnTo>
                <a:lnTo>
                  <a:pt x="5669656" y="36020"/>
                </a:lnTo>
                <a:lnTo>
                  <a:pt x="5628541" y="16505"/>
                </a:lnTo>
                <a:lnTo>
                  <a:pt x="5583887" y="4250"/>
                </a:lnTo>
                <a:lnTo>
                  <a:pt x="5536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0" y="263905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5536438" y="0"/>
                </a:lnTo>
                <a:lnTo>
                  <a:pt x="5583887" y="4250"/>
                </a:lnTo>
                <a:lnTo>
                  <a:pt x="5628541" y="16505"/>
                </a:lnTo>
                <a:lnTo>
                  <a:pt x="5669656" y="36020"/>
                </a:lnTo>
                <a:lnTo>
                  <a:pt x="5706487" y="62052"/>
                </a:lnTo>
                <a:lnTo>
                  <a:pt x="5738291" y="93856"/>
                </a:lnTo>
                <a:lnTo>
                  <a:pt x="5764323" y="130687"/>
                </a:lnTo>
                <a:lnTo>
                  <a:pt x="5783838" y="171802"/>
                </a:lnTo>
                <a:lnTo>
                  <a:pt x="5796093" y="216456"/>
                </a:lnTo>
                <a:lnTo>
                  <a:pt x="5800344" y="263905"/>
                </a:lnTo>
                <a:lnTo>
                  <a:pt x="5800344" y="1319529"/>
                </a:lnTo>
                <a:lnTo>
                  <a:pt x="5796093" y="1366979"/>
                </a:lnTo>
                <a:lnTo>
                  <a:pt x="5783838" y="1411633"/>
                </a:lnTo>
                <a:lnTo>
                  <a:pt x="5764323" y="1452748"/>
                </a:lnTo>
                <a:lnTo>
                  <a:pt x="5738291" y="1489579"/>
                </a:lnTo>
                <a:lnTo>
                  <a:pt x="5706487" y="1521383"/>
                </a:lnTo>
                <a:lnTo>
                  <a:pt x="5669656" y="1547415"/>
                </a:lnTo>
                <a:lnTo>
                  <a:pt x="5628541" y="1566930"/>
                </a:lnTo>
                <a:lnTo>
                  <a:pt x="5583887" y="1579185"/>
                </a:lnTo>
                <a:lnTo>
                  <a:pt x="5536438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29"/>
                </a:lnTo>
                <a:lnTo>
                  <a:pt x="0" y="26390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0620" y="149605"/>
            <a:ext cx="53041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dirty="0"/>
              <a:t>skip the</a:t>
            </a:r>
            <a:r>
              <a:rPr spc="-30" dirty="0"/>
              <a:t> </a:t>
            </a:r>
            <a:r>
              <a:rPr spc="-25" dirty="0"/>
              <a:t>kernel?</a:t>
            </a:r>
          </a:p>
        </p:txBody>
      </p:sp>
      <p:sp>
        <p:nvSpPr>
          <p:cNvPr id="11" name="object 11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5535168" y="0"/>
                </a:moveTo>
                <a:lnTo>
                  <a:pt x="263652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6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6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2" y="1581912"/>
                </a:lnTo>
                <a:lnTo>
                  <a:pt x="5535168" y="1581912"/>
                </a:lnTo>
                <a:lnTo>
                  <a:pt x="5582575" y="1577666"/>
                </a:lnTo>
                <a:lnTo>
                  <a:pt x="5627188" y="1565423"/>
                </a:lnTo>
                <a:lnTo>
                  <a:pt x="5668264" y="1545928"/>
                </a:lnTo>
                <a:lnTo>
                  <a:pt x="5705059" y="1519923"/>
                </a:lnTo>
                <a:lnTo>
                  <a:pt x="5736831" y="1488151"/>
                </a:lnTo>
                <a:lnTo>
                  <a:pt x="5762836" y="1451356"/>
                </a:lnTo>
                <a:lnTo>
                  <a:pt x="5782331" y="1410280"/>
                </a:lnTo>
                <a:lnTo>
                  <a:pt x="5794574" y="1365667"/>
                </a:lnTo>
                <a:lnTo>
                  <a:pt x="5798820" y="1318260"/>
                </a:lnTo>
                <a:lnTo>
                  <a:pt x="5798820" y="263651"/>
                </a:lnTo>
                <a:lnTo>
                  <a:pt x="5794574" y="216244"/>
                </a:lnTo>
                <a:lnTo>
                  <a:pt x="5782331" y="171631"/>
                </a:lnTo>
                <a:lnTo>
                  <a:pt x="5762836" y="130556"/>
                </a:lnTo>
                <a:lnTo>
                  <a:pt x="5736831" y="93760"/>
                </a:lnTo>
                <a:lnTo>
                  <a:pt x="5705059" y="61988"/>
                </a:lnTo>
                <a:lnTo>
                  <a:pt x="5668264" y="35983"/>
                </a:lnTo>
                <a:lnTo>
                  <a:pt x="5627188" y="16488"/>
                </a:lnTo>
                <a:lnTo>
                  <a:pt x="5582575" y="4245"/>
                </a:lnTo>
                <a:lnTo>
                  <a:pt x="5535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6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2" y="0"/>
                </a:lnTo>
                <a:lnTo>
                  <a:pt x="5535168" y="0"/>
                </a:lnTo>
                <a:lnTo>
                  <a:pt x="5582575" y="4245"/>
                </a:lnTo>
                <a:lnTo>
                  <a:pt x="5627188" y="16488"/>
                </a:lnTo>
                <a:lnTo>
                  <a:pt x="5668264" y="35983"/>
                </a:lnTo>
                <a:lnTo>
                  <a:pt x="5705059" y="61988"/>
                </a:lnTo>
                <a:lnTo>
                  <a:pt x="5736831" y="93760"/>
                </a:lnTo>
                <a:lnTo>
                  <a:pt x="5762836" y="130556"/>
                </a:lnTo>
                <a:lnTo>
                  <a:pt x="5782331" y="171631"/>
                </a:lnTo>
                <a:lnTo>
                  <a:pt x="5794574" y="216244"/>
                </a:lnTo>
                <a:lnTo>
                  <a:pt x="5798820" y="263651"/>
                </a:lnTo>
                <a:lnTo>
                  <a:pt x="5798820" y="1318260"/>
                </a:lnTo>
                <a:lnTo>
                  <a:pt x="5794574" y="1365667"/>
                </a:lnTo>
                <a:lnTo>
                  <a:pt x="5782331" y="1410280"/>
                </a:lnTo>
                <a:lnTo>
                  <a:pt x="5762836" y="1451356"/>
                </a:lnTo>
                <a:lnTo>
                  <a:pt x="5736831" y="1488151"/>
                </a:lnTo>
                <a:lnTo>
                  <a:pt x="5705059" y="1519923"/>
                </a:lnTo>
                <a:lnTo>
                  <a:pt x="5668264" y="1545928"/>
                </a:lnTo>
                <a:lnTo>
                  <a:pt x="5627188" y="1565423"/>
                </a:lnTo>
                <a:lnTo>
                  <a:pt x="5582575" y="1577666"/>
                </a:lnTo>
                <a:lnTo>
                  <a:pt x="5535168" y="1581912"/>
                </a:lnTo>
                <a:lnTo>
                  <a:pt x="263652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6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6444233" y="0"/>
                </a:moveTo>
                <a:lnTo>
                  <a:pt x="243078" y="0"/>
                </a:lnTo>
                <a:lnTo>
                  <a:pt x="194088" y="4938"/>
                </a:lnTo>
                <a:lnTo>
                  <a:pt x="148459" y="19103"/>
                </a:lnTo>
                <a:lnTo>
                  <a:pt x="107169" y="41516"/>
                </a:lnTo>
                <a:lnTo>
                  <a:pt x="71194" y="71199"/>
                </a:lnTo>
                <a:lnTo>
                  <a:pt x="41513" y="107174"/>
                </a:lnTo>
                <a:lnTo>
                  <a:pt x="19101" y="148464"/>
                </a:lnTo>
                <a:lnTo>
                  <a:pt x="4938" y="194091"/>
                </a:lnTo>
                <a:lnTo>
                  <a:pt x="0" y="243078"/>
                </a:lnTo>
                <a:lnTo>
                  <a:pt x="0" y="1215390"/>
                </a:lnTo>
                <a:lnTo>
                  <a:pt x="4938" y="1264379"/>
                </a:lnTo>
                <a:lnTo>
                  <a:pt x="19101" y="1310008"/>
                </a:lnTo>
                <a:lnTo>
                  <a:pt x="41513" y="1351298"/>
                </a:lnTo>
                <a:lnTo>
                  <a:pt x="71194" y="1387273"/>
                </a:lnTo>
                <a:lnTo>
                  <a:pt x="107169" y="1416954"/>
                </a:lnTo>
                <a:lnTo>
                  <a:pt x="148459" y="1439366"/>
                </a:lnTo>
                <a:lnTo>
                  <a:pt x="194088" y="1453529"/>
                </a:lnTo>
                <a:lnTo>
                  <a:pt x="243078" y="1458468"/>
                </a:lnTo>
                <a:lnTo>
                  <a:pt x="6444233" y="1458468"/>
                </a:lnTo>
                <a:lnTo>
                  <a:pt x="6493220" y="1453529"/>
                </a:lnTo>
                <a:lnTo>
                  <a:pt x="6538847" y="1439366"/>
                </a:lnTo>
                <a:lnTo>
                  <a:pt x="6580137" y="1416954"/>
                </a:lnTo>
                <a:lnTo>
                  <a:pt x="6616112" y="1387273"/>
                </a:lnTo>
                <a:lnTo>
                  <a:pt x="6645795" y="1351298"/>
                </a:lnTo>
                <a:lnTo>
                  <a:pt x="6668208" y="1310008"/>
                </a:lnTo>
                <a:lnTo>
                  <a:pt x="6682373" y="1264379"/>
                </a:lnTo>
                <a:lnTo>
                  <a:pt x="6687312" y="1215390"/>
                </a:lnTo>
                <a:lnTo>
                  <a:pt x="6687312" y="243078"/>
                </a:lnTo>
                <a:lnTo>
                  <a:pt x="6682373" y="194091"/>
                </a:lnTo>
                <a:lnTo>
                  <a:pt x="6668208" y="148464"/>
                </a:lnTo>
                <a:lnTo>
                  <a:pt x="6645795" y="107174"/>
                </a:lnTo>
                <a:lnTo>
                  <a:pt x="6616112" y="71199"/>
                </a:lnTo>
                <a:lnTo>
                  <a:pt x="6580137" y="41516"/>
                </a:lnTo>
                <a:lnTo>
                  <a:pt x="6538847" y="19103"/>
                </a:lnTo>
                <a:lnTo>
                  <a:pt x="6493220" y="4938"/>
                </a:lnTo>
                <a:lnTo>
                  <a:pt x="644423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0" y="243078"/>
                </a:moveTo>
                <a:lnTo>
                  <a:pt x="4938" y="194091"/>
                </a:lnTo>
                <a:lnTo>
                  <a:pt x="19101" y="148464"/>
                </a:lnTo>
                <a:lnTo>
                  <a:pt x="41513" y="107174"/>
                </a:lnTo>
                <a:lnTo>
                  <a:pt x="71194" y="71199"/>
                </a:lnTo>
                <a:lnTo>
                  <a:pt x="107169" y="41516"/>
                </a:lnTo>
                <a:lnTo>
                  <a:pt x="148459" y="19103"/>
                </a:lnTo>
                <a:lnTo>
                  <a:pt x="194088" y="4938"/>
                </a:lnTo>
                <a:lnTo>
                  <a:pt x="243078" y="0"/>
                </a:lnTo>
                <a:lnTo>
                  <a:pt x="6444233" y="0"/>
                </a:lnTo>
                <a:lnTo>
                  <a:pt x="6493220" y="4938"/>
                </a:lnTo>
                <a:lnTo>
                  <a:pt x="6538847" y="19103"/>
                </a:lnTo>
                <a:lnTo>
                  <a:pt x="6580137" y="41516"/>
                </a:lnTo>
                <a:lnTo>
                  <a:pt x="6616112" y="71199"/>
                </a:lnTo>
                <a:lnTo>
                  <a:pt x="6645795" y="107174"/>
                </a:lnTo>
                <a:lnTo>
                  <a:pt x="6668208" y="148464"/>
                </a:lnTo>
                <a:lnTo>
                  <a:pt x="6682373" y="194091"/>
                </a:lnTo>
                <a:lnTo>
                  <a:pt x="6687312" y="243078"/>
                </a:lnTo>
                <a:lnTo>
                  <a:pt x="6687312" y="1215390"/>
                </a:lnTo>
                <a:lnTo>
                  <a:pt x="6682373" y="1264379"/>
                </a:lnTo>
                <a:lnTo>
                  <a:pt x="6668208" y="1310008"/>
                </a:lnTo>
                <a:lnTo>
                  <a:pt x="6645795" y="1351298"/>
                </a:lnTo>
                <a:lnTo>
                  <a:pt x="6616112" y="1387273"/>
                </a:lnTo>
                <a:lnTo>
                  <a:pt x="6580137" y="1416954"/>
                </a:lnTo>
                <a:lnTo>
                  <a:pt x="6538847" y="1439366"/>
                </a:lnTo>
                <a:lnTo>
                  <a:pt x="6493220" y="1453529"/>
                </a:lnTo>
                <a:lnTo>
                  <a:pt x="6444233" y="1458468"/>
                </a:lnTo>
                <a:lnTo>
                  <a:pt x="243078" y="1458468"/>
                </a:lnTo>
                <a:lnTo>
                  <a:pt x="194088" y="1453529"/>
                </a:lnTo>
                <a:lnTo>
                  <a:pt x="148459" y="1439366"/>
                </a:lnTo>
                <a:lnTo>
                  <a:pt x="107169" y="1416954"/>
                </a:lnTo>
                <a:lnTo>
                  <a:pt x="71194" y="1387273"/>
                </a:lnTo>
                <a:lnTo>
                  <a:pt x="41513" y="1351298"/>
                </a:lnTo>
                <a:lnTo>
                  <a:pt x="19101" y="1310008"/>
                </a:lnTo>
                <a:lnTo>
                  <a:pt x="4938" y="1264379"/>
                </a:lnTo>
                <a:lnTo>
                  <a:pt x="0" y="1215390"/>
                </a:lnTo>
                <a:lnTo>
                  <a:pt x="0" y="243078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1927" y="1299972"/>
            <a:ext cx="216154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1927" y="16962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83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00882" y="5409310"/>
            <a:ext cx="138239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  <a:p>
            <a:pPr marL="12700" marR="5080" indent="1270" algn="ctr">
              <a:lnSpc>
                <a:spcPts val="3010"/>
              </a:lnSpc>
              <a:spcBef>
                <a:spcPts val="2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1979" y="5865139"/>
            <a:ext cx="1480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01202" y="1736278"/>
            <a:ext cx="838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5" dirty="0" err="1" smtClean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972" y="3601211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8"/>
                </a:moveTo>
                <a:lnTo>
                  <a:pt x="2161031" y="315468"/>
                </a:lnTo>
                <a:lnTo>
                  <a:pt x="2161031" y="0"/>
                </a:lnTo>
                <a:lnTo>
                  <a:pt x="0" y="0"/>
                </a:lnTo>
                <a:lnTo>
                  <a:pt x="0" y="315468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9972" y="3601211"/>
            <a:ext cx="2162810" cy="315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972" y="4411979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1" y="313944"/>
                </a:lnTo>
                <a:lnTo>
                  <a:pt x="2161031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9972" y="4411979"/>
            <a:ext cx="2162810" cy="3143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7591" y="3998976"/>
            <a:ext cx="2162810" cy="315595"/>
          </a:xfrm>
          <a:custGeom>
            <a:avLst/>
            <a:gdLst/>
            <a:ahLst/>
            <a:cxnLst/>
            <a:rect l="l" t="t" r="r" b="b"/>
            <a:pathLst>
              <a:path w="2162810" h="315595">
                <a:moveTo>
                  <a:pt x="0" y="315468"/>
                </a:moveTo>
                <a:lnTo>
                  <a:pt x="2162556" y="315468"/>
                </a:lnTo>
                <a:lnTo>
                  <a:pt x="2162556" y="0"/>
                </a:lnTo>
                <a:lnTo>
                  <a:pt x="0" y="0"/>
                </a:lnTo>
                <a:lnTo>
                  <a:pt x="0" y="31546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9116" y="3998976"/>
            <a:ext cx="2161540" cy="315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7532" y="2633472"/>
            <a:ext cx="3134868" cy="2505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2133" y="2873501"/>
            <a:ext cx="2654935" cy="2025650"/>
          </a:xfrm>
          <a:custGeom>
            <a:avLst/>
            <a:gdLst/>
            <a:ahLst/>
            <a:cxnLst/>
            <a:rect l="l" t="t" r="r" b="b"/>
            <a:pathLst>
              <a:path w="2654935" h="2025650">
                <a:moveTo>
                  <a:pt x="2317241" y="0"/>
                </a:moveTo>
                <a:lnTo>
                  <a:pt x="337566" y="0"/>
                </a:lnTo>
                <a:lnTo>
                  <a:pt x="291762" y="3081"/>
                </a:lnTo>
                <a:lnTo>
                  <a:pt x="247830" y="12057"/>
                </a:lnTo>
                <a:lnTo>
                  <a:pt x="206173" y="26527"/>
                </a:lnTo>
                <a:lnTo>
                  <a:pt x="167194" y="46086"/>
                </a:lnTo>
                <a:lnTo>
                  <a:pt x="131293" y="70335"/>
                </a:lnTo>
                <a:lnTo>
                  <a:pt x="98874" y="98869"/>
                </a:lnTo>
                <a:lnTo>
                  <a:pt x="70338" y="131288"/>
                </a:lnTo>
                <a:lnTo>
                  <a:pt x="46089" y="167188"/>
                </a:lnTo>
                <a:lnTo>
                  <a:pt x="26528" y="206168"/>
                </a:lnTo>
                <a:lnTo>
                  <a:pt x="12058" y="247826"/>
                </a:lnTo>
                <a:lnTo>
                  <a:pt x="3081" y="291759"/>
                </a:lnTo>
                <a:lnTo>
                  <a:pt x="0" y="337565"/>
                </a:lnTo>
                <a:lnTo>
                  <a:pt x="0" y="1687830"/>
                </a:lnTo>
                <a:lnTo>
                  <a:pt x="3081" y="1733636"/>
                </a:lnTo>
                <a:lnTo>
                  <a:pt x="12058" y="1777569"/>
                </a:lnTo>
                <a:lnTo>
                  <a:pt x="26528" y="1819227"/>
                </a:lnTo>
                <a:lnTo>
                  <a:pt x="46089" y="1858207"/>
                </a:lnTo>
                <a:lnTo>
                  <a:pt x="70338" y="1894107"/>
                </a:lnTo>
                <a:lnTo>
                  <a:pt x="98874" y="1926526"/>
                </a:lnTo>
                <a:lnTo>
                  <a:pt x="131293" y="1955060"/>
                </a:lnTo>
                <a:lnTo>
                  <a:pt x="167194" y="1979309"/>
                </a:lnTo>
                <a:lnTo>
                  <a:pt x="206173" y="1998868"/>
                </a:lnTo>
                <a:lnTo>
                  <a:pt x="247830" y="2013338"/>
                </a:lnTo>
                <a:lnTo>
                  <a:pt x="291762" y="2022314"/>
                </a:lnTo>
                <a:lnTo>
                  <a:pt x="337566" y="2025396"/>
                </a:lnTo>
                <a:lnTo>
                  <a:pt x="2317241" y="2025396"/>
                </a:lnTo>
                <a:lnTo>
                  <a:pt x="2363048" y="2022314"/>
                </a:lnTo>
                <a:lnTo>
                  <a:pt x="2406981" y="2013338"/>
                </a:lnTo>
                <a:lnTo>
                  <a:pt x="2448639" y="1998868"/>
                </a:lnTo>
                <a:lnTo>
                  <a:pt x="2487619" y="1979309"/>
                </a:lnTo>
                <a:lnTo>
                  <a:pt x="2523519" y="1955060"/>
                </a:lnTo>
                <a:lnTo>
                  <a:pt x="2555938" y="1926526"/>
                </a:lnTo>
                <a:lnTo>
                  <a:pt x="2584472" y="1894107"/>
                </a:lnTo>
                <a:lnTo>
                  <a:pt x="2608721" y="1858207"/>
                </a:lnTo>
                <a:lnTo>
                  <a:pt x="2628280" y="1819227"/>
                </a:lnTo>
                <a:lnTo>
                  <a:pt x="2642750" y="1777569"/>
                </a:lnTo>
                <a:lnTo>
                  <a:pt x="2651726" y="1733636"/>
                </a:lnTo>
                <a:lnTo>
                  <a:pt x="2654807" y="1687830"/>
                </a:lnTo>
                <a:lnTo>
                  <a:pt x="2654807" y="337565"/>
                </a:lnTo>
                <a:lnTo>
                  <a:pt x="2651726" y="291759"/>
                </a:lnTo>
                <a:lnTo>
                  <a:pt x="2642750" y="247826"/>
                </a:lnTo>
                <a:lnTo>
                  <a:pt x="2628280" y="206168"/>
                </a:lnTo>
                <a:lnTo>
                  <a:pt x="2608721" y="167188"/>
                </a:lnTo>
                <a:lnTo>
                  <a:pt x="2584472" y="131288"/>
                </a:lnTo>
                <a:lnTo>
                  <a:pt x="2555938" y="98869"/>
                </a:lnTo>
                <a:lnTo>
                  <a:pt x="2523519" y="70335"/>
                </a:lnTo>
                <a:lnTo>
                  <a:pt x="2487619" y="46086"/>
                </a:lnTo>
                <a:lnTo>
                  <a:pt x="2448639" y="26527"/>
                </a:lnTo>
                <a:lnTo>
                  <a:pt x="2406981" y="12057"/>
                </a:lnTo>
                <a:lnTo>
                  <a:pt x="2363048" y="3081"/>
                </a:lnTo>
                <a:lnTo>
                  <a:pt x="231724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2133" y="2873501"/>
            <a:ext cx="2654935" cy="2025650"/>
          </a:xfrm>
          <a:custGeom>
            <a:avLst/>
            <a:gdLst/>
            <a:ahLst/>
            <a:cxnLst/>
            <a:rect l="l" t="t" r="r" b="b"/>
            <a:pathLst>
              <a:path w="2654935" h="2025650">
                <a:moveTo>
                  <a:pt x="0" y="337565"/>
                </a:moveTo>
                <a:lnTo>
                  <a:pt x="3081" y="291759"/>
                </a:lnTo>
                <a:lnTo>
                  <a:pt x="12058" y="247826"/>
                </a:lnTo>
                <a:lnTo>
                  <a:pt x="26528" y="206168"/>
                </a:lnTo>
                <a:lnTo>
                  <a:pt x="46089" y="167188"/>
                </a:lnTo>
                <a:lnTo>
                  <a:pt x="70338" y="131288"/>
                </a:lnTo>
                <a:lnTo>
                  <a:pt x="98874" y="98869"/>
                </a:lnTo>
                <a:lnTo>
                  <a:pt x="131293" y="70335"/>
                </a:lnTo>
                <a:lnTo>
                  <a:pt x="167194" y="46086"/>
                </a:lnTo>
                <a:lnTo>
                  <a:pt x="206173" y="26527"/>
                </a:lnTo>
                <a:lnTo>
                  <a:pt x="247830" y="12057"/>
                </a:lnTo>
                <a:lnTo>
                  <a:pt x="291762" y="3081"/>
                </a:lnTo>
                <a:lnTo>
                  <a:pt x="337566" y="0"/>
                </a:lnTo>
                <a:lnTo>
                  <a:pt x="2317241" y="0"/>
                </a:lnTo>
                <a:lnTo>
                  <a:pt x="2363048" y="3081"/>
                </a:lnTo>
                <a:lnTo>
                  <a:pt x="2406981" y="12057"/>
                </a:lnTo>
                <a:lnTo>
                  <a:pt x="2448639" y="26527"/>
                </a:lnTo>
                <a:lnTo>
                  <a:pt x="2487619" y="46086"/>
                </a:lnTo>
                <a:lnTo>
                  <a:pt x="2523519" y="70335"/>
                </a:lnTo>
                <a:lnTo>
                  <a:pt x="2555938" y="98869"/>
                </a:lnTo>
                <a:lnTo>
                  <a:pt x="2584472" y="131288"/>
                </a:lnTo>
                <a:lnTo>
                  <a:pt x="2608721" y="167188"/>
                </a:lnTo>
                <a:lnTo>
                  <a:pt x="2628280" y="206168"/>
                </a:lnTo>
                <a:lnTo>
                  <a:pt x="2642750" y="247826"/>
                </a:lnTo>
                <a:lnTo>
                  <a:pt x="2651726" y="291759"/>
                </a:lnTo>
                <a:lnTo>
                  <a:pt x="2654807" y="337565"/>
                </a:lnTo>
                <a:lnTo>
                  <a:pt x="2654807" y="1687830"/>
                </a:lnTo>
                <a:lnTo>
                  <a:pt x="2651726" y="1733636"/>
                </a:lnTo>
                <a:lnTo>
                  <a:pt x="2642750" y="1777569"/>
                </a:lnTo>
                <a:lnTo>
                  <a:pt x="2628280" y="1819227"/>
                </a:lnTo>
                <a:lnTo>
                  <a:pt x="2608721" y="1858207"/>
                </a:lnTo>
                <a:lnTo>
                  <a:pt x="2584472" y="1894107"/>
                </a:lnTo>
                <a:lnTo>
                  <a:pt x="2555938" y="1926526"/>
                </a:lnTo>
                <a:lnTo>
                  <a:pt x="2523519" y="1955060"/>
                </a:lnTo>
                <a:lnTo>
                  <a:pt x="2487619" y="1979309"/>
                </a:lnTo>
                <a:lnTo>
                  <a:pt x="2448639" y="1998868"/>
                </a:lnTo>
                <a:lnTo>
                  <a:pt x="2406981" y="2013338"/>
                </a:lnTo>
                <a:lnTo>
                  <a:pt x="2363048" y="2022314"/>
                </a:lnTo>
                <a:lnTo>
                  <a:pt x="2317241" y="2025396"/>
                </a:lnTo>
                <a:lnTo>
                  <a:pt x="337566" y="2025396"/>
                </a:lnTo>
                <a:lnTo>
                  <a:pt x="291762" y="2022314"/>
                </a:lnTo>
                <a:lnTo>
                  <a:pt x="247830" y="2013338"/>
                </a:lnTo>
                <a:lnTo>
                  <a:pt x="206173" y="1998868"/>
                </a:lnTo>
                <a:lnTo>
                  <a:pt x="167194" y="1979309"/>
                </a:lnTo>
                <a:lnTo>
                  <a:pt x="131293" y="1955060"/>
                </a:lnTo>
                <a:lnTo>
                  <a:pt x="98874" y="1926526"/>
                </a:lnTo>
                <a:lnTo>
                  <a:pt x="70338" y="1894107"/>
                </a:lnTo>
                <a:lnTo>
                  <a:pt x="46089" y="1858207"/>
                </a:lnTo>
                <a:lnTo>
                  <a:pt x="26528" y="1819227"/>
                </a:lnTo>
                <a:lnTo>
                  <a:pt x="12058" y="1777569"/>
                </a:lnTo>
                <a:lnTo>
                  <a:pt x="3081" y="1733636"/>
                </a:lnTo>
                <a:lnTo>
                  <a:pt x="0" y="1687830"/>
                </a:lnTo>
                <a:lnTo>
                  <a:pt x="0" y="33756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9422" y="3043682"/>
            <a:ext cx="839469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60" dirty="0">
                <a:latin typeface="Calibri"/>
                <a:cs typeface="Calibri"/>
              </a:rPr>
              <a:t>K</a:t>
            </a:r>
            <a:r>
              <a:rPr sz="2400" b="1" spc="-1205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85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29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spc="-1205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58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9972" y="36012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43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972" y="4411979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ts val="2155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9116" y="3998976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88714" y="1843277"/>
            <a:ext cx="2555875" cy="1583690"/>
          </a:xfrm>
          <a:custGeom>
            <a:avLst/>
            <a:gdLst/>
            <a:ahLst/>
            <a:cxnLst/>
            <a:rect l="l" t="t" r="r" b="b"/>
            <a:pathLst>
              <a:path w="2555875" h="1583689">
                <a:moveTo>
                  <a:pt x="2291841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6"/>
                </a:lnTo>
                <a:lnTo>
                  <a:pt x="0" y="1319530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2291841" y="1583436"/>
                </a:lnTo>
                <a:lnTo>
                  <a:pt x="2339291" y="1579185"/>
                </a:lnTo>
                <a:lnTo>
                  <a:pt x="2383945" y="1566930"/>
                </a:lnTo>
                <a:lnTo>
                  <a:pt x="2425060" y="1547415"/>
                </a:lnTo>
                <a:lnTo>
                  <a:pt x="2461891" y="1521383"/>
                </a:lnTo>
                <a:lnTo>
                  <a:pt x="2493695" y="1489579"/>
                </a:lnTo>
                <a:lnTo>
                  <a:pt x="2519727" y="1452748"/>
                </a:lnTo>
                <a:lnTo>
                  <a:pt x="2539242" y="1411633"/>
                </a:lnTo>
                <a:lnTo>
                  <a:pt x="2551497" y="1366979"/>
                </a:lnTo>
                <a:lnTo>
                  <a:pt x="2555747" y="1319530"/>
                </a:lnTo>
                <a:lnTo>
                  <a:pt x="2555747" y="263906"/>
                </a:lnTo>
                <a:lnTo>
                  <a:pt x="2551497" y="216456"/>
                </a:lnTo>
                <a:lnTo>
                  <a:pt x="2539242" y="171802"/>
                </a:lnTo>
                <a:lnTo>
                  <a:pt x="2519727" y="130687"/>
                </a:lnTo>
                <a:lnTo>
                  <a:pt x="2493695" y="93856"/>
                </a:lnTo>
                <a:lnTo>
                  <a:pt x="2461891" y="62052"/>
                </a:lnTo>
                <a:lnTo>
                  <a:pt x="2425060" y="36020"/>
                </a:lnTo>
                <a:lnTo>
                  <a:pt x="2383945" y="16505"/>
                </a:lnTo>
                <a:lnTo>
                  <a:pt x="2339291" y="4250"/>
                </a:lnTo>
                <a:lnTo>
                  <a:pt x="229184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8714" y="1843277"/>
            <a:ext cx="2555875" cy="1583690"/>
          </a:xfrm>
          <a:custGeom>
            <a:avLst/>
            <a:gdLst/>
            <a:ahLst/>
            <a:cxnLst/>
            <a:rect l="l" t="t" r="r" b="b"/>
            <a:pathLst>
              <a:path w="2555875" h="1583689">
                <a:moveTo>
                  <a:pt x="0" y="263906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2291841" y="0"/>
                </a:lnTo>
                <a:lnTo>
                  <a:pt x="2339291" y="4250"/>
                </a:lnTo>
                <a:lnTo>
                  <a:pt x="2383945" y="16505"/>
                </a:lnTo>
                <a:lnTo>
                  <a:pt x="2425060" y="36020"/>
                </a:lnTo>
                <a:lnTo>
                  <a:pt x="2461891" y="62052"/>
                </a:lnTo>
                <a:lnTo>
                  <a:pt x="2493695" y="93856"/>
                </a:lnTo>
                <a:lnTo>
                  <a:pt x="2519727" y="130687"/>
                </a:lnTo>
                <a:lnTo>
                  <a:pt x="2539242" y="171802"/>
                </a:lnTo>
                <a:lnTo>
                  <a:pt x="2551497" y="216456"/>
                </a:lnTo>
                <a:lnTo>
                  <a:pt x="2555747" y="263906"/>
                </a:lnTo>
                <a:lnTo>
                  <a:pt x="2555747" y="1319530"/>
                </a:lnTo>
                <a:lnTo>
                  <a:pt x="2551497" y="1366979"/>
                </a:lnTo>
                <a:lnTo>
                  <a:pt x="2539242" y="1411633"/>
                </a:lnTo>
                <a:lnTo>
                  <a:pt x="2519727" y="1452748"/>
                </a:lnTo>
                <a:lnTo>
                  <a:pt x="2493695" y="1489579"/>
                </a:lnTo>
                <a:lnTo>
                  <a:pt x="2461891" y="1521383"/>
                </a:lnTo>
                <a:lnTo>
                  <a:pt x="2425060" y="1547415"/>
                </a:lnTo>
                <a:lnTo>
                  <a:pt x="2383945" y="1566930"/>
                </a:lnTo>
                <a:lnTo>
                  <a:pt x="2339291" y="1579185"/>
                </a:lnTo>
                <a:lnTo>
                  <a:pt x="2291841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30"/>
                </a:lnTo>
                <a:lnTo>
                  <a:pt x="0" y="263906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58004" y="2499360"/>
            <a:ext cx="229171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sz="2400" b="1" spc="-10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72534" y="1927098"/>
            <a:ext cx="2555875" cy="1582420"/>
          </a:xfrm>
          <a:custGeom>
            <a:avLst/>
            <a:gdLst/>
            <a:ahLst/>
            <a:cxnLst/>
            <a:rect l="l" t="t" r="r" b="b"/>
            <a:pathLst>
              <a:path w="2555875" h="1582420">
                <a:moveTo>
                  <a:pt x="2292095" y="0"/>
                </a:moveTo>
                <a:lnTo>
                  <a:pt x="263651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5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5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1" y="1581912"/>
                </a:lnTo>
                <a:lnTo>
                  <a:pt x="2292095" y="1581912"/>
                </a:lnTo>
                <a:lnTo>
                  <a:pt x="2339503" y="1577666"/>
                </a:lnTo>
                <a:lnTo>
                  <a:pt x="2384116" y="1565423"/>
                </a:lnTo>
                <a:lnTo>
                  <a:pt x="2425191" y="1545928"/>
                </a:lnTo>
                <a:lnTo>
                  <a:pt x="2461987" y="1519923"/>
                </a:lnTo>
                <a:lnTo>
                  <a:pt x="2493759" y="1488151"/>
                </a:lnTo>
                <a:lnTo>
                  <a:pt x="2519764" y="1451355"/>
                </a:lnTo>
                <a:lnTo>
                  <a:pt x="2539259" y="1410280"/>
                </a:lnTo>
                <a:lnTo>
                  <a:pt x="2551502" y="1365667"/>
                </a:lnTo>
                <a:lnTo>
                  <a:pt x="2555747" y="1318260"/>
                </a:lnTo>
                <a:lnTo>
                  <a:pt x="2555747" y="263651"/>
                </a:lnTo>
                <a:lnTo>
                  <a:pt x="2551502" y="216244"/>
                </a:lnTo>
                <a:lnTo>
                  <a:pt x="2539259" y="171631"/>
                </a:lnTo>
                <a:lnTo>
                  <a:pt x="2519764" y="130556"/>
                </a:lnTo>
                <a:lnTo>
                  <a:pt x="2493759" y="93760"/>
                </a:lnTo>
                <a:lnTo>
                  <a:pt x="2461987" y="61988"/>
                </a:lnTo>
                <a:lnTo>
                  <a:pt x="2425191" y="35983"/>
                </a:lnTo>
                <a:lnTo>
                  <a:pt x="2384116" y="16488"/>
                </a:lnTo>
                <a:lnTo>
                  <a:pt x="2339503" y="4245"/>
                </a:lnTo>
                <a:lnTo>
                  <a:pt x="229209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2534" y="1927098"/>
            <a:ext cx="2555875" cy="1582420"/>
          </a:xfrm>
          <a:custGeom>
            <a:avLst/>
            <a:gdLst/>
            <a:ahLst/>
            <a:cxnLst/>
            <a:rect l="l" t="t" r="r" b="b"/>
            <a:pathLst>
              <a:path w="2555875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5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1" y="0"/>
                </a:lnTo>
                <a:lnTo>
                  <a:pt x="2292095" y="0"/>
                </a:lnTo>
                <a:lnTo>
                  <a:pt x="2339503" y="4245"/>
                </a:lnTo>
                <a:lnTo>
                  <a:pt x="2384116" y="16488"/>
                </a:lnTo>
                <a:lnTo>
                  <a:pt x="2425191" y="35983"/>
                </a:lnTo>
                <a:lnTo>
                  <a:pt x="2461987" y="61988"/>
                </a:lnTo>
                <a:lnTo>
                  <a:pt x="2493759" y="93760"/>
                </a:lnTo>
                <a:lnTo>
                  <a:pt x="2519764" y="130556"/>
                </a:lnTo>
                <a:lnTo>
                  <a:pt x="2539259" y="171631"/>
                </a:lnTo>
                <a:lnTo>
                  <a:pt x="2551502" y="216244"/>
                </a:lnTo>
                <a:lnTo>
                  <a:pt x="2555747" y="263651"/>
                </a:lnTo>
                <a:lnTo>
                  <a:pt x="2555747" y="1318260"/>
                </a:lnTo>
                <a:lnTo>
                  <a:pt x="2551502" y="1365667"/>
                </a:lnTo>
                <a:lnTo>
                  <a:pt x="2539259" y="1410280"/>
                </a:lnTo>
                <a:lnTo>
                  <a:pt x="2519764" y="1451355"/>
                </a:lnTo>
                <a:lnTo>
                  <a:pt x="2493759" y="1488151"/>
                </a:lnTo>
                <a:lnTo>
                  <a:pt x="2461987" y="1519923"/>
                </a:lnTo>
                <a:lnTo>
                  <a:pt x="2425191" y="1545928"/>
                </a:lnTo>
                <a:lnTo>
                  <a:pt x="2384116" y="1565423"/>
                </a:lnTo>
                <a:lnTo>
                  <a:pt x="2339503" y="1577666"/>
                </a:lnTo>
                <a:lnTo>
                  <a:pt x="2292095" y="1581912"/>
                </a:lnTo>
                <a:lnTo>
                  <a:pt x="263651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5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97221" y="2075053"/>
            <a:ext cx="7061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99382" y="4412741"/>
            <a:ext cx="2699385" cy="1827530"/>
          </a:xfrm>
          <a:custGeom>
            <a:avLst/>
            <a:gdLst/>
            <a:ahLst/>
            <a:cxnLst/>
            <a:rect l="l" t="t" r="r" b="b"/>
            <a:pathLst>
              <a:path w="2699384" h="1827529">
                <a:moveTo>
                  <a:pt x="2394458" y="0"/>
                </a:moveTo>
                <a:lnTo>
                  <a:pt x="304545" y="0"/>
                </a:lnTo>
                <a:lnTo>
                  <a:pt x="255158" y="3987"/>
                </a:lnTo>
                <a:lnTo>
                  <a:pt x="208304" y="15530"/>
                </a:lnTo>
                <a:lnTo>
                  <a:pt x="164610" y="34001"/>
                </a:lnTo>
                <a:lnTo>
                  <a:pt x="124705" y="58773"/>
                </a:lnTo>
                <a:lnTo>
                  <a:pt x="89217" y="89217"/>
                </a:lnTo>
                <a:lnTo>
                  <a:pt x="58773" y="124705"/>
                </a:lnTo>
                <a:lnTo>
                  <a:pt x="34001" y="164610"/>
                </a:lnTo>
                <a:lnTo>
                  <a:pt x="15530" y="208304"/>
                </a:lnTo>
                <a:lnTo>
                  <a:pt x="3987" y="255158"/>
                </a:lnTo>
                <a:lnTo>
                  <a:pt x="0" y="304545"/>
                </a:lnTo>
                <a:lnTo>
                  <a:pt x="0" y="1522717"/>
                </a:lnTo>
                <a:lnTo>
                  <a:pt x="3987" y="1572120"/>
                </a:lnTo>
                <a:lnTo>
                  <a:pt x="15530" y="1618984"/>
                </a:lnTo>
                <a:lnTo>
                  <a:pt x="34001" y="1662683"/>
                </a:lnTo>
                <a:lnTo>
                  <a:pt x="58773" y="1702589"/>
                </a:lnTo>
                <a:lnTo>
                  <a:pt x="89217" y="1738075"/>
                </a:lnTo>
                <a:lnTo>
                  <a:pt x="124705" y="1768516"/>
                </a:lnTo>
                <a:lnTo>
                  <a:pt x="164610" y="1793283"/>
                </a:lnTo>
                <a:lnTo>
                  <a:pt x="208304" y="1811750"/>
                </a:lnTo>
                <a:lnTo>
                  <a:pt x="255158" y="1823290"/>
                </a:lnTo>
                <a:lnTo>
                  <a:pt x="304545" y="1827275"/>
                </a:lnTo>
                <a:lnTo>
                  <a:pt x="2394458" y="1827275"/>
                </a:lnTo>
                <a:lnTo>
                  <a:pt x="2443845" y="1823290"/>
                </a:lnTo>
                <a:lnTo>
                  <a:pt x="2490699" y="1811750"/>
                </a:lnTo>
                <a:lnTo>
                  <a:pt x="2534393" y="1793283"/>
                </a:lnTo>
                <a:lnTo>
                  <a:pt x="2574298" y="1768516"/>
                </a:lnTo>
                <a:lnTo>
                  <a:pt x="2609786" y="1738075"/>
                </a:lnTo>
                <a:lnTo>
                  <a:pt x="2640230" y="1702589"/>
                </a:lnTo>
                <a:lnTo>
                  <a:pt x="2665002" y="1662683"/>
                </a:lnTo>
                <a:lnTo>
                  <a:pt x="2683473" y="1618984"/>
                </a:lnTo>
                <a:lnTo>
                  <a:pt x="2695016" y="1572120"/>
                </a:lnTo>
                <a:lnTo>
                  <a:pt x="2699003" y="1522717"/>
                </a:lnTo>
                <a:lnTo>
                  <a:pt x="2699003" y="304545"/>
                </a:lnTo>
                <a:lnTo>
                  <a:pt x="2695016" y="255158"/>
                </a:lnTo>
                <a:lnTo>
                  <a:pt x="2683473" y="208304"/>
                </a:lnTo>
                <a:lnTo>
                  <a:pt x="2665002" y="164610"/>
                </a:lnTo>
                <a:lnTo>
                  <a:pt x="2640230" y="124705"/>
                </a:lnTo>
                <a:lnTo>
                  <a:pt x="2609786" y="89217"/>
                </a:lnTo>
                <a:lnTo>
                  <a:pt x="2574298" y="58773"/>
                </a:lnTo>
                <a:lnTo>
                  <a:pt x="2534393" y="34001"/>
                </a:lnTo>
                <a:lnTo>
                  <a:pt x="2490699" y="15530"/>
                </a:lnTo>
                <a:lnTo>
                  <a:pt x="2443845" y="3987"/>
                </a:lnTo>
                <a:lnTo>
                  <a:pt x="239445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9382" y="4412741"/>
            <a:ext cx="2699385" cy="1827530"/>
          </a:xfrm>
          <a:custGeom>
            <a:avLst/>
            <a:gdLst/>
            <a:ahLst/>
            <a:cxnLst/>
            <a:rect l="l" t="t" r="r" b="b"/>
            <a:pathLst>
              <a:path w="2699384" h="1827529">
                <a:moveTo>
                  <a:pt x="0" y="304545"/>
                </a:moveTo>
                <a:lnTo>
                  <a:pt x="3987" y="255158"/>
                </a:lnTo>
                <a:lnTo>
                  <a:pt x="15530" y="208304"/>
                </a:lnTo>
                <a:lnTo>
                  <a:pt x="34001" y="164610"/>
                </a:lnTo>
                <a:lnTo>
                  <a:pt x="58773" y="124705"/>
                </a:lnTo>
                <a:lnTo>
                  <a:pt x="89217" y="89217"/>
                </a:lnTo>
                <a:lnTo>
                  <a:pt x="124705" y="58773"/>
                </a:lnTo>
                <a:lnTo>
                  <a:pt x="164610" y="34001"/>
                </a:lnTo>
                <a:lnTo>
                  <a:pt x="208304" y="15530"/>
                </a:lnTo>
                <a:lnTo>
                  <a:pt x="255158" y="3987"/>
                </a:lnTo>
                <a:lnTo>
                  <a:pt x="304545" y="0"/>
                </a:lnTo>
                <a:lnTo>
                  <a:pt x="2394458" y="0"/>
                </a:lnTo>
                <a:lnTo>
                  <a:pt x="2443845" y="3987"/>
                </a:lnTo>
                <a:lnTo>
                  <a:pt x="2490699" y="15530"/>
                </a:lnTo>
                <a:lnTo>
                  <a:pt x="2534393" y="34001"/>
                </a:lnTo>
                <a:lnTo>
                  <a:pt x="2574298" y="58773"/>
                </a:lnTo>
                <a:lnTo>
                  <a:pt x="2609786" y="89217"/>
                </a:lnTo>
                <a:lnTo>
                  <a:pt x="2640230" y="124705"/>
                </a:lnTo>
                <a:lnTo>
                  <a:pt x="2665002" y="164610"/>
                </a:lnTo>
                <a:lnTo>
                  <a:pt x="2683473" y="208304"/>
                </a:lnTo>
                <a:lnTo>
                  <a:pt x="2695016" y="255158"/>
                </a:lnTo>
                <a:lnTo>
                  <a:pt x="2699003" y="304545"/>
                </a:lnTo>
                <a:lnTo>
                  <a:pt x="2699003" y="1522717"/>
                </a:lnTo>
                <a:lnTo>
                  <a:pt x="2695016" y="1572120"/>
                </a:lnTo>
                <a:lnTo>
                  <a:pt x="2683473" y="1618984"/>
                </a:lnTo>
                <a:lnTo>
                  <a:pt x="2665002" y="1662683"/>
                </a:lnTo>
                <a:lnTo>
                  <a:pt x="2640230" y="1702589"/>
                </a:lnTo>
                <a:lnTo>
                  <a:pt x="2609786" y="1738075"/>
                </a:lnTo>
                <a:lnTo>
                  <a:pt x="2574298" y="1768516"/>
                </a:lnTo>
                <a:lnTo>
                  <a:pt x="2534393" y="1793283"/>
                </a:lnTo>
                <a:lnTo>
                  <a:pt x="2490699" y="1811750"/>
                </a:lnTo>
                <a:lnTo>
                  <a:pt x="2443845" y="1823290"/>
                </a:lnTo>
                <a:lnTo>
                  <a:pt x="2394458" y="1827275"/>
                </a:lnTo>
                <a:lnTo>
                  <a:pt x="304545" y="1827275"/>
                </a:lnTo>
                <a:lnTo>
                  <a:pt x="255158" y="1823290"/>
                </a:lnTo>
                <a:lnTo>
                  <a:pt x="208304" y="1811750"/>
                </a:lnTo>
                <a:lnTo>
                  <a:pt x="164610" y="1793283"/>
                </a:lnTo>
                <a:lnTo>
                  <a:pt x="124705" y="1768516"/>
                </a:lnTo>
                <a:lnTo>
                  <a:pt x="89217" y="1738075"/>
                </a:lnTo>
                <a:lnTo>
                  <a:pt x="58773" y="1702589"/>
                </a:lnTo>
                <a:lnTo>
                  <a:pt x="34001" y="1662683"/>
                </a:lnTo>
                <a:lnTo>
                  <a:pt x="15530" y="1618984"/>
                </a:lnTo>
                <a:lnTo>
                  <a:pt x="3987" y="1572120"/>
                </a:lnTo>
                <a:lnTo>
                  <a:pt x="0" y="1522717"/>
                </a:lnTo>
                <a:lnTo>
                  <a:pt x="0" y="30454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88179" y="2499360"/>
            <a:ext cx="2161540" cy="314325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6844" y="5426964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6570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66844" y="58110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88179" y="2872739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6844" y="5033771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455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74461" y="3509009"/>
            <a:ext cx="152400" cy="902969"/>
          </a:xfrm>
          <a:custGeom>
            <a:avLst/>
            <a:gdLst/>
            <a:ahLst/>
            <a:cxnLst/>
            <a:rect l="l" t="t" r="r" b="b"/>
            <a:pathLst>
              <a:path w="152400" h="902970">
                <a:moveTo>
                  <a:pt x="0" y="751585"/>
                </a:moveTo>
                <a:lnTo>
                  <a:pt x="75184" y="902588"/>
                </a:lnTo>
                <a:lnTo>
                  <a:pt x="138313" y="776858"/>
                </a:lnTo>
                <a:lnTo>
                  <a:pt x="100584" y="776858"/>
                </a:lnTo>
                <a:lnTo>
                  <a:pt x="50291" y="776732"/>
                </a:lnTo>
                <a:lnTo>
                  <a:pt x="50331" y="751670"/>
                </a:lnTo>
                <a:lnTo>
                  <a:pt x="0" y="751585"/>
                </a:lnTo>
                <a:close/>
              </a:path>
              <a:path w="152400" h="902970">
                <a:moveTo>
                  <a:pt x="50331" y="751670"/>
                </a:moveTo>
                <a:lnTo>
                  <a:pt x="50291" y="776732"/>
                </a:lnTo>
                <a:lnTo>
                  <a:pt x="100584" y="776858"/>
                </a:lnTo>
                <a:lnTo>
                  <a:pt x="100623" y="751755"/>
                </a:lnTo>
                <a:lnTo>
                  <a:pt x="50331" y="751670"/>
                </a:lnTo>
                <a:close/>
              </a:path>
              <a:path w="152400" h="902970">
                <a:moveTo>
                  <a:pt x="100623" y="751755"/>
                </a:moveTo>
                <a:lnTo>
                  <a:pt x="100584" y="776858"/>
                </a:lnTo>
                <a:lnTo>
                  <a:pt x="138313" y="776858"/>
                </a:lnTo>
                <a:lnTo>
                  <a:pt x="150875" y="751839"/>
                </a:lnTo>
                <a:lnTo>
                  <a:pt x="100623" y="751755"/>
                </a:lnTo>
                <a:close/>
              </a:path>
              <a:path w="152400" h="902970">
                <a:moveTo>
                  <a:pt x="51268" y="150833"/>
                </a:moveTo>
                <a:lnTo>
                  <a:pt x="50331" y="751670"/>
                </a:lnTo>
                <a:lnTo>
                  <a:pt x="100623" y="751755"/>
                </a:lnTo>
                <a:lnTo>
                  <a:pt x="101560" y="150918"/>
                </a:lnTo>
                <a:lnTo>
                  <a:pt x="51268" y="150833"/>
                </a:lnTo>
                <a:close/>
              </a:path>
              <a:path w="152400" h="902970">
                <a:moveTo>
                  <a:pt x="139308" y="125729"/>
                </a:moveTo>
                <a:lnTo>
                  <a:pt x="101600" y="125729"/>
                </a:lnTo>
                <a:lnTo>
                  <a:pt x="101560" y="150918"/>
                </a:lnTo>
                <a:lnTo>
                  <a:pt x="151891" y="151002"/>
                </a:lnTo>
                <a:lnTo>
                  <a:pt x="139308" y="125729"/>
                </a:lnTo>
                <a:close/>
              </a:path>
              <a:path w="152400" h="902970">
                <a:moveTo>
                  <a:pt x="101600" y="125729"/>
                </a:moveTo>
                <a:lnTo>
                  <a:pt x="51308" y="125729"/>
                </a:lnTo>
                <a:lnTo>
                  <a:pt x="51268" y="150833"/>
                </a:lnTo>
                <a:lnTo>
                  <a:pt x="101560" y="150918"/>
                </a:lnTo>
                <a:lnTo>
                  <a:pt x="101600" y="125729"/>
                </a:lnTo>
                <a:close/>
              </a:path>
              <a:path w="152400" h="902970">
                <a:moveTo>
                  <a:pt x="76708" y="0"/>
                </a:moveTo>
                <a:lnTo>
                  <a:pt x="1015" y="150748"/>
                </a:lnTo>
                <a:lnTo>
                  <a:pt x="51268" y="150833"/>
                </a:lnTo>
                <a:lnTo>
                  <a:pt x="51308" y="125729"/>
                </a:lnTo>
                <a:lnTo>
                  <a:pt x="139308" y="125729"/>
                </a:lnTo>
                <a:lnTo>
                  <a:pt x="76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08346" y="3781932"/>
            <a:ext cx="2167255" cy="118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21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25061" y="1168146"/>
            <a:ext cx="0" cy="5460365"/>
          </a:xfrm>
          <a:custGeom>
            <a:avLst/>
            <a:gdLst/>
            <a:ahLst/>
            <a:cxnLst/>
            <a:rect l="l" t="t" r="r" b="b"/>
            <a:pathLst>
              <a:path h="5460365">
                <a:moveTo>
                  <a:pt x="0" y="0"/>
                </a:moveTo>
                <a:lnTo>
                  <a:pt x="0" y="546027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570100" y="327914"/>
            <a:ext cx="56413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ct val="100000"/>
              </a:lnSpc>
            </a:pPr>
            <a:r>
              <a:rPr spc="-40" dirty="0"/>
              <a:t>Arrakis </a:t>
            </a:r>
            <a:r>
              <a:rPr spc="-5" dirty="0"/>
              <a:t>I/O</a:t>
            </a:r>
            <a:r>
              <a:rPr spc="-65" dirty="0"/>
              <a:t> </a:t>
            </a:r>
            <a:r>
              <a:rPr spc="-15" dirty="0"/>
              <a:t>Architecture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307715" algn="l"/>
              </a:tabLst>
            </a:pPr>
            <a:r>
              <a:rPr sz="3600" b="0" spc="-22" baseline="1157" dirty="0">
                <a:latin typeface="Calibri"/>
                <a:cs typeface="Calibri"/>
              </a:rPr>
              <a:t>Control </a:t>
            </a:r>
            <a:r>
              <a:rPr sz="3600" b="0" baseline="1157" dirty="0">
                <a:latin typeface="Calibri"/>
                <a:cs typeface="Calibri"/>
              </a:rPr>
              <a:t>Plane	</a:t>
            </a:r>
            <a:r>
              <a:rPr sz="2400" b="0" spc="-15" dirty="0">
                <a:latin typeface="Calibri"/>
                <a:cs typeface="Calibri"/>
              </a:rPr>
              <a:t>Data</a:t>
            </a:r>
            <a:r>
              <a:rPr sz="2400" b="0" spc="-10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Plane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7519" y="4806696"/>
            <a:ext cx="1240535" cy="1239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Arrakis </a:t>
            </a:r>
            <a:r>
              <a:rPr spc="-20" dirty="0"/>
              <a:t>Control</a:t>
            </a:r>
            <a:r>
              <a:rPr spc="-105" dirty="0"/>
              <a:t> </a:t>
            </a:r>
            <a:r>
              <a:rPr dirty="0"/>
              <a:t>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5613400" cy="446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configuring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plane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Enforced </a:t>
            </a:r>
            <a:r>
              <a:rPr sz="2400" dirty="0">
                <a:latin typeface="Calibri"/>
                <a:cs typeface="Calibri"/>
              </a:rPr>
              <a:t>via NIC </a:t>
            </a:r>
            <a:r>
              <a:rPr sz="2400" spc="-10" dirty="0">
                <a:latin typeface="Calibri"/>
                <a:cs typeface="Calibri"/>
              </a:rPr>
              <a:t>filters, </a:t>
            </a:r>
            <a:r>
              <a:rPr sz="2400" spc="-5" dirty="0">
                <a:latin typeface="Calibri"/>
                <a:cs typeface="Calibri"/>
              </a:rPr>
              <a:t>logical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Program hardware </a:t>
            </a:r>
            <a:r>
              <a:rPr sz="2400" dirty="0">
                <a:latin typeface="Calibri"/>
                <a:cs typeface="Calibri"/>
              </a:rPr>
              <a:t>I/O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schedulers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Global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naming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Virtual file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Storage </a:t>
            </a:r>
            <a:r>
              <a:rPr sz="2400" spc="-10" dirty="0">
                <a:latin typeface="Calibri"/>
                <a:cs typeface="Calibri"/>
              </a:rPr>
              <a:t>implementation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applications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9543" y="274320"/>
            <a:ext cx="1932431" cy="1475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1535" y="1690116"/>
            <a:ext cx="3522345" cy="213677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16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/tmp/lockfile</a:t>
            </a:r>
            <a:endParaRPr sz="20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/var/lib/key_value.db</a:t>
            </a:r>
            <a:endParaRPr sz="20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/etc/config.rc</a:t>
            </a:r>
            <a:endParaRPr sz="20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412" y="5178552"/>
            <a:ext cx="1316990" cy="868680"/>
          </a:xfrm>
          <a:custGeom>
            <a:avLst/>
            <a:gdLst/>
            <a:ahLst/>
            <a:cxnLst/>
            <a:rect l="l" t="t" r="r" b="b"/>
            <a:pathLst>
              <a:path w="1316989" h="868679">
                <a:moveTo>
                  <a:pt x="0" y="868680"/>
                </a:moveTo>
                <a:lnTo>
                  <a:pt x="1316736" y="868680"/>
                </a:lnTo>
                <a:lnTo>
                  <a:pt x="1316736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12" y="5178552"/>
            <a:ext cx="1316990" cy="868680"/>
          </a:xfrm>
          <a:custGeom>
            <a:avLst/>
            <a:gdLst/>
            <a:ahLst/>
            <a:cxnLst/>
            <a:rect l="l" t="t" r="r" b="b"/>
            <a:pathLst>
              <a:path w="1316989" h="868679">
                <a:moveTo>
                  <a:pt x="0" y="868680"/>
                </a:moveTo>
                <a:lnTo>
                  <a:pt x="1316736" y="868680"/>
                </a:lnTo>
                <a:lnTo>
                  <a:pt x="1316736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7031" y="3334511"/>
            <a:ext cx="2030095" cy="1004569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260350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205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emacs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10463" y="4339335"/>
            <a:ext cx="2513025" cy="839469"/>
            <a:chOff x="910463" y="4339335"/>
            <a:chExt cx="2513025" cy="839469"/>
          </a:xfrm>
        </p:grpSpPr>
        <p:sp>
          <p:nvSpPr>
            <p:cNvPr id="6" name="object 6"/>
            <p:cNvSpPr/>
            <p:nvPr/>
          </p:nvSpPr>
          <p:spPr>
            <a:xfrm>
              <a:off x="910463" y="4339335"/>
              <a:ext cx="151130" cy="839469"/>
            </a:xfrm>
            <a:custGeom>
              <a:avLst/>
              <a:gdLst/>
              <a:ahLst/>
              <a:cxnLst/>
              <a:rect l="l" t="t" r="r" b="b"/>
              <a:pathLst>
                <a:path w="151130" h="839470">
                  <a:moveTo>
                    <a:pt x="50287" y="688594"/>
                  </a:moveTo>
                  <a:lnTo>
                    <a:pt x="0" y="689101"/>
                  </a:lnTo>
                  <a:lnTo>
                    <a:pt x="76898" y="839215"/>
                  </a:lnTo>
                  <a:lnTo>
                    <a:pt x="138102" y="713739"/>
                  </a:lnTo>
                  <a:lnTo>
                    <a:pt x="50533" y="713739"/>
                  </a:lnTo>
                  <a:lnTo>
                    <a:pt x="50287" y="688594"/>
                  </a:lnTo>
                  <a:close/>
                </a:path>
                <a:path w="151130" h="839470">
                  <a:moveTo>
                    <a:pt x="100579" y="688085"/>
                  </a:moveTo>
                  <a:lnTo>
                    <a:pt x="50287" y="688594"/>
                  </a:lnTo>
                  <a:lnTo>
                    <a:pt x="50533" y="713739"/>
                  </a:lnTo>
                  <a:lnTo>
                    <a:pt x="100825" y="713232"/>
                  </a:lnTo>
                  <a:lnTo>
                    <a:pt x="100579" y="688085"/>
                  </a:lnTo>
                  <a:close/>
                </a:path>
                <a:path w="151130" h="839470">
                  <a:moveTo>
                    <a:pt x="150863" y="687577"/>
                  </a:moveTo>
                  <a:lnTo>
                    <a:pt x="100579" y="688085"/>
                  </a:lnTo>
                  <a:lnTo>
                    <a:pt x="100825" y="713232"/>
                  </a:lnTo>
                  <a:lnTo>
                    <a:pt x="50533" y="713739"/>
                  </a:lnTo>
                  <a:lnTo>
                    <a:pt x="138102" y="713739"/>
                  </a:lnTo>
                  <a:lnTo>
                    <a:pt x="150863" y="687577"/>
                  </a:lnTo>
                  <a:close/>
                </a:path>
                <a:path w="151130" h="839470">
                  <a:moveTo>
                    <a:pt x="93853" y="0"/>
                  </a:moveTo>
                  <a:lnTo>
                    <a:pt x="43561" y="507"/>
                  </a:lnTo>
                  <a:lnTo>
                    <a:pt x="50287" y="688594"/>
                  </a:lnTo>
                  <a:lnTo>
                    <a:pt x="100579" y="688085"/>
                  </a:lnTo>
                  <a:lnTo>
                    <a:pt x="93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10183" y="4554220"/>
              <a:ext cx="231330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-10" dirty="0">
                  <a:latin typeface="Calibri"/>
                  <a:cs typeface="Calibri"/>
                </a:rPr>
                <a:t>open(“/etc/config.rc”)</a:t>
              </a:r>
              <a:endParaRPr sz="2000">
                <a:latin typeface="Calibri"/>
                <a:cs typeface="Calibri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627887" y="1690116"/>
            <a:ext cx="4511040" cy="1004569"/>
          </a:xfrm>
          <a:custGeom>
            <a:avLst/>
            <a:gdLst/>
            <a:ahLst/>
            <a:cxnLst/>
            <a:rect l="l" t="t" r="r" b="b"/>
            <a:pathLst>
              <a:path w="4511040" h="1004569">
                <a:moveTo>
                  <a:pt x="0" y="1004315"/>
                </a:moveTo>
                <a:lnTo>
                  <a:pt x="4511040" y="1004315"/>
                </a:lnTo>
                <a:lnTo>
                  <a:pt x="4511040" y="0"/>
                </a:lnTo>
                <a:lnTo>
                  <a:pt x="0" y="0"/>
                </a:lnTo>
                <a:lnTo>
                  <a:pt x="0" y="10043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887" y="1690116"/>
            <a:ext cx="4511040" cy="1004569"/>
          </a:xfrm>
          <a:custGeom>
            <a:avLst/>
            <a:gdLst/>
            <a:ahLst/>
            <a:cxnLst/>
            <a:rect l="l" t="t" r="r" b="b"/>
            <a:pathLst>
              <a:path w="4511040" h="1004569">
                <a:moveTo>
                  <a:pt x="0" y="1004315"/>
                </a:moveTo>
                <a:lnTo>
                  <a:pt x="4511040" y="1004315"/>
                </a:lnTo>
                <a:lnTo>
                  <a:pt x="4511040" y="0"/>
                </a:lnTo>
                <a:lnTo>
                  <a:pt x="0" y="0"/>
                </a:lnTo>
                <a:lnTo>
                  <a:pt x="0" y="1004315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542" y="1956561"/>
            <a:ext cx="8185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edis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8244" y="2129917"/>
            <a:ext cx="1675764" cy="151130"/>
          </a:xfrm>
          <a:custGeom>
            <a:avLst/>
            <a:gdLst/>
            <a:ahLst/>
            <a:cxnLst/>
            <a:rect l="l" t="t" r="r" b="b"/>
            <a:pathLst>
              <a:path w="1675764" h="151130">
                <a:moveTo>
                  <a:pt x="1525270" y="0"/>
                </a:moveTo>
                <a:lnTo>
                  <a:pt x="1524761" y="50304"/>
                </a:lnTo>
                <a:lnTo>
                  <a:pt x="1549908" y="50546"/>
                </a:lnTo>
                <a:lnTo>
                  <a:pt x="1549400" y="100837"/>
                </a:lnTo>
                <a:lnTo>
                  <a:pt x="1524251" y="100837"/>
                </a:lnTo>
                <a:lnTo>
                  <a:pt x="1523745" y="150875"/>
                </a:lnTo>
                <a:lnTo>
                  <a:pt x="1626225" y="100837"/>
                </a:lnTo>
                <a:lnTo>
                  <a:pt x="1549400" y="100837"/>
                </a:lnTo>
                <a:lnTo>
                  <a:pt x="1626719" y="100596"/>
                </a:lnTo>
                <a:lnTo>
                  <a:pt x="1675383" y="76835"/>
                </a:lnTo>
                <a:lnTo>
                  <a:pt x="1525270" y="0"/>
                </a:lnTo>
                <a:close/>
              </a:path>
              <a:path w="1675764" h="151130">
                <a:moveTo>
                  <a:pt x="1524761" y="50304"/>
                </a:moveTo>
                <a:lnTo>
                  <a:pt x="1524253" y="100596"/>
                </a:lnTo>
                <a:lnTo>
                  <a:pt x="1549400" y="100837"/>
                </a:lnTo>
                <a:lnTo>
                  <a:pt x="1549908" y="50546"/>
                </a:lnTo>
                <a:lnTo>
                  <a:pt x="1524761" y="50304"/>
                </a:lnTo>
                <a:close/>
              </a:path>
              <a:path w="1675764" h="151130">
                <a:moveTo>
                  <a:pt x="507" y="35687"/>
                </a:moveTo>
                <a:lnTo>
                  <a:pt x="0" y="85979"/>
                </a:lnTo>
                <a:lnTo>
                  <a:pt x="1524253" y="100596"/>
                </a:lnTo>
                <a:lnTo>
                  <a:pt x="1524761" y="50304"/>
                </a:lnTo>
                <a:lnTo>
                  <a:pt x="507" y="35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51735" y="1806194"/>
            <a:ext cx="100965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Fast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HW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5370" y="2119122"/>
            <a:ext cx="568325" cy="152400"/>
          </a:xfrm>
          <a:custGeom>
            <a:avLst/>
            <a:gdLst/>
            <a:ahLst/>
            <a:cxnLst/>
            <a:rect l="l" t="t" r="r" b="b"/>
            <a:pathLst>
              <a:path w="568325" h="152400">
                <a:moveTo>
                  <a:pt x="150494" y="1269"/>
                </a:moveTo>
                <a:lnTo>
                  <a:pt x="0" y="77469"/>
                </a:lnTo>
                <a:lnTo>
                  <a:pt x="151256" y="152145"/>
                </a:lnTo>
                <a:lnTo>
                  <a:pt x="151003" y="101980"/>
                </a:lnTo>
                <a:lnTo>
                  <a:pt x="125856" y="101980"/>
                </a:lnTo>
                <a:lnTo>
                  <a:pt x="125602" y="51688"/>
                </a:lnTo>
                <a:lnTo>
                  <a:pt x="150749" y="51568"/>
                </a:lnTo>
                <a:lnTo>
                  <a:pt x="150494" y="1269"/>
                </a:lnTo>
                <a:close/>
              </a:path>
              <a:path w="568325" h="152400">
                <a:moveTo>
                  <a:pt x="518550" y="50164"/>
                </a:moveTo>
                <a:lnTo>
                  <a:pt x="442340" y="50164"/>
                </a:lnTo>
                <a:lnTo>
                  <a:pt x="442594" y="100456"/>
                </a:lnTo>
                <a:lnTo>
                  <a:pt x="417448" y="100577"/>
                </a:lnTo>
                <a:lnTo>
                  <a:pt x="417702" y="150875"/>
                </a:lnTo>
                <a:lnTo>
                  <a:pt x="568197" y="74675"/>
                </a:lnTo>
                <a:lnTo>
                  <a:pt x="518550" y="50164"/>
                </a:lnTo>
                <a:close/>
              </a:path>
              <a:path w="568325" h="152400">
                <a:moveTo>
                  <a:pt x="150749" y="51568"/>
                </a:moveTo>
                <a:lnTo>
                  <a:pt x="125602" y="51688"/>
                </a:lnTo>
                <a:lnTo>
                  <a:pt x="125856" y="101980"/>
                </a:lnTo>
                <a:lnTo>
                  <a:pt x="151003" y="101860"/>
                </a:lnTo>
                <a:lnTo>
                  <a:pt x="150749" y="51568"/>
                </a:lnTo>
                <a:close/>
              </a:path>
              <a:path w="568325" h="152400">
                <a:moveTo>
                  <a:pt x="151003" y="101860"/>
                </a:moveTo>
                <a:lnTo>
                  <a:pt x="125856" y="101980"/>
                </a:lnTo>
                <a:lnTo>
                  <a:pt x="151003" y="101980"/>
                </a:lnTo>
                <a:close/>
              </a:path>
              <a:path w="568325" h="152400">
                <a:moveTo>
                  <a:pt x="417194" y="50285"/>
                </a:moveTo>
                <a:lnTo>
                  <a:pt x="150749" y="51568"/>
                </a:lnTo>
                <a:lnTo>
                  <a:pt x="151003" y="101860"/>
                </a:lnTo>
                <a:lnTo>
                  <a:pt x="417448" y="100577"/>
                </a:lnTo>
                <a:lnTo>
                  <a:pt x="417194" y="50285"/>
                </a:lnTo>
                <a:close/>
              </a:path>
              <a:path w="568325" h="152400">
                <a:moveTo>
                  <a:pt x="442340" y="50164"/>
                </a:moveTo>
                <a:lnTo>
                  <a:pt x="417194" y="50285"/>
                </a:lnTo>
                <a:lnTo>
                  <a:pt x="417448" y="100577"/>
                </a:lnTo>
                <a:lnTo>
                  <a:pt x="442594" y="100456"/>
                </a:lnTo>
                <a:lnTo>
                  <a:pt x="442340" y="50164"/>
                </a:lnTo>
                <a:close/>
              </a:path>
              <a:path w="568325" h="152400">
                <a:moveTo>
                  <a:pt x="416940" y="0"/>
                </a:moveTo>
                <a:lnTo>
                  <a:pt x="417194" y="50285"/>
                </a:lnTo>
                <a:lnTo>
                  <a:pt x="518550" y="50164"/>
                </a:lnTo>
                <a:lnTo>
                  <a:pt x="416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7747" y="1792223"/>
            <a:ext cx="1432560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761" rIns="0" bIns="0" rtlCol="0">
            <a:spAutoFit/>
          </a:bodyPr>
          <a:lstStyle/>
          <a:p>
            <a:pPr marL="2381885">
              <a:lnSpc>
                <a:spcPct val="100000"/>
              </a:lnSpc>
            </a:pPr>
            <a:r>
              <a:rPr spc="-5" dirty="0"/>
              <a:t>Global</a:t>
            </a:r>
            <a:r>
              <a:rPr spc="-55" dirty="0"/>
              <a:t> </a:t>
            </a:r>
            <a:r>
              <a:rPr spc="-5" dirty="0"/>
              <a:t>Naming</a:t>
            </a:r>
          </a:p>
        </p:txBody>
      </p:sp>
      <p:sp>
        <p:nvSpPr>
          <p:cNvPr id="16" name="object 16"/>
          <p:cNvSpPr/>
          <p:nvPr/>
        </p:nvSpPr>
        <p:spPr>
          <a:xfrm>
            <a:off x="6428232" y="4532629"/>
            <a:ext cx="1549908" cy="1639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8232" y="4338828"/>
            <a:ext cx="1549908" cy="387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8232" y="4338828"/>
            <a:ext cx="1550035" cy="387985"/>
          </a:xfrm>
          <a:custGeom>
            <a:avLst/>
            <a:gdLst/>
            <a:ahLst/>
            <a:cxnLst/>
            <a:rect l="l" t="t" r="r" b="b"/>
            <a:pathLst>
              <a:path w="1550034" h="387985">
                <a:moveTo>
                  <a:pt x="1549908" y="193802"/>
                </a:moveTo>
                <a:lnTo>
                  <a:pt x="1522225" y="245278"/>
                </a:lnTo>
                <a:lnTo>
                  <a:pt x="1475292" y="276813"/>
                </a:lnTo>
                <a:lnTo>
                  <a:pt x="1408129" y="305482"/>
                </a:lnTo>
                <a:lnTo>
                  <a:pt x="1367646" y="318572"/>
                </a:lnTo>
                <a:lnTo>
                  <a:pt x="1322927" y="330739"/>
                </a:lnTo>
                <a:lnTo>
                  <a:pt x="1274244" y="341917"/>
                </a:lnTo>
                <a:lnTo>
                  <a:pt x="1221873" y="352036"/>
                </a:lnTo>
                <a:lnTo>
                  <a:pt x="1166085" y="361028"/>
                </a:lnTo>
                <a:lnTo>
                  <a:pt x="1107156" y="368824"/>
                </a:lnTo>
                <a:lnTo>
                  <a:pt x="1045358" y="375356"/>
                </a:lnTo>
                <a:lnTo>
                  <a:pt x="980965" y="380556"/>
                </a:lnTo>
                <a:lnTo>
                  <a:pt x="914251" y="384355"/>
                </a:lnTo>
                <a:lnTo>
                  <a:pt x="845489" y="386685"/>
                </a:lnTo>
                <a:lnTo>
                  <a:pt x="774953" y="387477"/>
                </a:lnTo>
                <a:lnTo>
                  <a:pt x="704418" y="386685"/>
                </a:lnTo>
                <a:lnTo>
                  <a:pt x="635656" y="384355"/>
                </a:lnTo>
                <a:lnTo>
                  <a:pt x="568942" y="380556"/>
                </a:lnTo>
                <a:lnTo>
                  <a:pt x="504549" y="375356"/>
                </a:lnTo>
                <a:lnTo>
                  <a:pt x="442751" y="368824"/>
                </a:lnTo>
                <a:lnTo>
                  <a:pt x="383822" y="361028"/>
                </a:lnTo>
                <a:lnTo>
                  <a:pt x="328034" y="352036"/>
                </a:lnTo>
                <a:lnTo>
                  <a:pt x="275663" y="341917"/>
                </a:lnTo>
                <a:lnTo>
                  <a:pt x="226980" y="330739"/>
                </a:lnTo>
                <a:lnTo>
                  <a:pt x="182261" y="318572"/>
                </a:lnTo>
                <a:lnTo>
                  <a:pt x="141778" y="305482"/>
                </a:lnTo>
                <a:lnTo>
                  <a:pt x="105805" y="291540"/>
                </a:lnTo>
                <a:lnTo>
                  <a:pt x="48483" y="261369"/>
                </a:lnTo>
                <a:lnTo>
                  <a:pt x="12485" y="228607"/>
                </a:lnTo>
                <a:lnTo>
                  <a:pt x="0" y="193802"/>
                </a:lnTo>
                <a:lnTo>
                  <a:pt x="3167" y="176158"/>
                </a:lnTo>
                <a:lnTo>
                  <a:pt x="27682" y="142272"/>
                </a:lnTo>
                <a:lnTo>
                  <a:pt x="74615" y="110711"/>
                </a:lnTo>
                <a:lnTo>
                  <a:pt x="141778" y="82023"/>
                </a:lnTo>
                <a:lnTo>
                  <a:pt x="182261" y="68926"/>
                </a:lnTo>
                <a:lnTo>
                  <a:pt x="226980" y="56753"/>
                </a:lnTo>
                <a:lnTo>
                  <a:pt x="275663" y="45570"/>
                </a:lnTo>
                <a:lnTo>
                  <a:pt x="328034" y="35448"/>
                </a:lnTo>
                <a:lnTo>
                  <a:pt x="383822" y="26453"/>
                </a:lnTo>
                <a:lnTo>
                  <a:pt x="442751" y="18655"/>
                </a:lnTo>
                <a:lnTo>
                  <a:pt x="504549" y="12121"/>
                </a:lnTo>
                <a:lnTo>
                  <a:pt x="568942" y="6920"/>
                </a:lnTo>
                <a:lnTo>
                  <a:pt x="635656" y="3121"/>
                </a:lnTo>
                <a:lnTo>
                  <a:pt x="704418" y="791"/>
                </a:lnTo>
                <a:lnTo>
                  <a:pt x="774953" y="0"/>
                </a:lnTo>
                <a:lnTo>
                  <a:pt x="845489" y="791"/>
                </a:lnTo>
                <a:lnTo>
                  <a:pt x="914251" y="3121"/>
                </a:lnTo>
                <a:lnTo>
                  <a:pt x="980965" y="6920"/>
                </a:lnTo>
                <a:lnTo>
                  <a:pt x="1045358" y="12121"/>
                </a:lnTo>
                <a:lnTo>
                  <a:pt x="1107156" y="18655"/>
                </a:lnTo>
                <a:lnTo>
                  <a:pt x="1166085" y="26453"/>
                </a:lnTo>
                <a:lnTo>
                  <a:pt x="1221873" y="35448"/>
                </a:lnTo>
                <a:lnTo>
                  <a:pt x="1274244" y="45570"/>
                </a:lnTo>
                <a:lnTo>
                  <a:pt x="1322927" y="56753"/>
                </a:lnTo>
                <a:lnTo>
                  <a:pt x="1367646" y="68926"/>
                </a:lnTo>
                <a:lnTo>
                  <a:pt x="1408129" y="82023"/>
                </a:lnTo>
                <a:lnTo>
                  <a:pt x="1444102" y="95974"/>
                </a:lnTo>
                <a:lnTo>
                  <a:pt x="1501424" y="126167"/>
                </a:lnTo>
                <a:lnTo>
                  <a:pt x="1537422" y="158958"/>
                </a:lnTo>
                <a:lnTo>
                  <a:pt x="1549908" y="193802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8232" y="4532629"/>
            <a:ext cx="1550035" cy="1639570"/>
          </a:xfrm>
          <a:custGeom>
            <a:avLst/>
            <a:gdLst/>
            <a:ahLst/>
            <a:cxnLst/>
            <a:rect l="l" t="t" r="r" b="b"/>
            <a:pathLst>
              <a:path w="1550034" h="1639570">
                <a:moveTo>
                  <a:pt x="1549908" y="0"/>
                </a:moveTo>
                <a:lnTo>
                  <a:pt x="1549908" y="1445831"/>
                </a:lnTo>
                <a:lnTo>
                  <a:pt x="1546740" y="1463465"/>
                </a:lnTo>
                <a:lnTo>
                  <a:pt x="1522225" y="1497334"/>
                </a:lnTo>
                <a:lnTo>
                  <a:pt x="1475292" y="1528882"/>
                </a:lnTo>
                <a:lnTo>
                  <a:pt x="1408129" y="1557561"/>
                </a:lnTo>
                <a:lnTo>
                  <a:pt x="1367646" y="1570654"/>
                </a:lnTo>
                <a:lnTo>
                  <a:pt x="1322927" y="1582824"/>
                </a:lnTo>
                <a:lnTo>
                  <a:pt x="1274244" y="1594004"/>
                </a:lnTo>
                <a:lnTo>
                  <a:pt x="1221873" y="1604125"/>
                </a:lnTo>
                <a:lnTo>
                  <a:pt x="1166085" y="1613118"/>
                </a:lnTo>
                <a:lnTo>
                  <a:pt x="1107156" y="1620916"/>
                </a:lnTo>
                <a:lnTo>
                  <a:pt x="1045358" y="1627449"/>
                </a:lnTo>
                <a:lnTo>
                  <a:pt x="980965" y="1632649"/>
                </a:lnTo>
                <a:lnTo>
                  <a:pt x="914251" y="1636448"/>
                </a:lnTo>
                <a:lnTo>
                  <a:pt x="845489" y="1638778"/>
                </a:lnTo>
                <a:lnTo>
                  <a:pt x="774953" y="1639570"/>
                </a:lnTo>
                <a:lnTo>
                  <a:pt x="704418" y="1638778"/>
                </a:lnTo>
                <a:lnTo>
                  <a:pt x="635656" y="1636448"/>
                </a:lnTo>
                <a:lnTo>
                  <a:pt x="568942" y="1632649"/>
                </a:lnTo>
                <a:lnTo>
                  <a:pt x="504549" y="1627449"/>
                </a:lnTo>
                <a:lnTo>
                  <a:pt x="442751" y="1620916"/>
                </a:lnTo>
                <a:lnTo>
                  <a:pt x="383822" y="1613118"/>
                </a:lnTo>
                <a:lnTo>
                  <a:pt x="328034" y="1604125"/>
                </a:lnTo>
                <a:lnTo>
                  <a:pt x="275663" y="1594004"/>
                </a:lnTo>
                <a:lnTo>
                  <a:pt x="226980" y="1582824"/>
                </a:lnTo>
                <a:lnTo>
                  <a:pt x="182261" y="1570654"/>
                </a:lnTo>
                <a:lnTo>
                  <a:pt x="141778" y="1557561"/>
                </a:lnTo>
                <a:lnTo>
                  <a:pt x="105805" y="1543614"/>
                </a:lnTo>
                <a:lnTo>
                  <a:pt x="48483" y="1513432"/>
                </a:lnTo>
                <a:lnTo>
                  <a:pt x="12485" y="1480655"/>
                </a:lnTo>
                <a:lnTo>
                  <a:pt x="0" y="1445831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20890" y="3827526"/>
            <a:ext cx="151130" cy="679450"/>
          </a:xfrm>
          <a:custGeom>
            <a:avLst/>
            <a:gdLst/>
            <a:ahLst/>
            <a:cxnLst/>
            <a:rect l="l" t="t" r="r" b="b"/>
            <a:pathLst>
              <a:path w="151129" h="679450">
                <a:moveTo>
                  <a:pt x="100583" y="150494"/>
                </a:moveTo>
                <a:lnTo>
                  <a:pt x="50291" y="151256"/>
                </a:lnTo>
                <a:lnTo>
                  <a:pt x="50673" y="176403"/>
                </a:lnTo>
                <a:lnTo>
                  <a:pt x="100964" y="175641"/>
                </a:lnTo>
                <a:lnTo>
                  <a:pt x="100583" y="150494"/>
                </a:lnTo>
                <a:close/>
              </a:path>
              <a:path w="151129" h="679450">
                <a:moveTo>
                  <a:pt x="73151" y="0"/>
                </a:moveTo>
                <a:lnTo>
                  <a:pt x="0" y="152019"/>
                </a:lnTo>
                <a:lnTo>
                  <a:pt x="50291" y="151256"/>
                </a:lnTo>
                <a:lnTo>
                  <a:pt x="49910" y="126111"/>
                </a:lnTo>
                <a:lnTo>
                  <a:pt x="100202" y="125349"/>
                </a:lnTo>
                <a:lnTo>
                  <a:pt x="138218" y="125349"/>
                </a:lnTo>
                <a:lnTo>
                  <a:pt x="73151" y="0"/>
                </a:lnTo>
                <a:close/>
              </a:path>
              <a:path w="151129" h="679450">
                <a:moveTo>
                  <a:pt x="100202" y="125349"/>
                </a:moveTo>
                <a:lnTo>
                  <a:pt x="49910" y="126111"/>
                </a:lnTo>
                <a:lnTo>
                  <a:pt x="50291" y="151256"/>
                </a:lnTo>
                <a:lnTo>
                  <a:pt x="100583" y="150494"/>
                </a:lnTo>
                <a:lnTo>
                  <a:pt x="100202" y="125349"/>
                </a:lnTo>
                <a:close/>
              </a:path>
              <a:path w="151129" h="679450">
                <a:moveTo>
                  <a:pt x="138218" y="125349"/>
                </a:moveTo>
                <a:lnTo>
                  <a:pt x="100202" y="125349"/>
                </a:lnTo>
                <a:lnTo>
                  <a:pt x="100583" y="150494"/>
                </a:lnTo>
                <a:lnTo>
                  <a:pt x="150875" y="149732"/>
                </a:lnTo>
                <a:lnTo>
                  <a:pt x="138218" y="125349"/>
                </a:lnTo>
                <a:close/>
              </a:path>
              <a:path w="151129" h="679450">
                <a:moveTo>
                  <a:pt x="101726" y="225932"/>
                </a:moveTo>
                <a:lnTo>
                  <a:pt x="51434" y="226694"/>
                </a:lnTo>
                <a:lnTo>
                  <a:pt x="52069" y="276987"/>
                </a:lnTo>
                <a:lnTo>
                  <a:pt x="102361" y="276225"/>
                </a:lnTo>
                <a:lnTo>
                  <a:pt x="101726" y="225932"/>
                </a:lnTo>
                <a:close/>
              </a:path>
              <a:path w="151129" h="679450">
                <a:moveTo>
                  <a:pt x="103124" y="326517"/>
                </a:moveTo>
                <a:lnTo>
                  <a:pt x="52831" y="327279"/>
                </a:lnTo>
                <a:lnTo>
                  <a:pt x="53593" y="377571"/>
                </a:lnTo>
                <a:lnTo>
                  <a:pt x="103885" y="376809"/>
                </a:lnTo>
                <a:lnTo>
                  <a:pt x="103124" y="326517"/>
                </a:lnTo>
                <a:close/>
              </a:path>
              <a:path w="151129" h="679450">
                <a:moveTo>
                  <a:pt x="104648" y="427100"/>
                </a:moveTo>
                <a:lnTo>
                  <a:pt x="54355" y="427863"/>
                </a:lnTo>
                <a:lnTo>
                  <a:pt x="55117" y="478155"/>
                </a:lnTo>
                <a:lnTo>
                  <a:pt x="105409" y="477393"/>
                </a:lnTo>
                <a:lnTo>
                  <a:pt x="104648" y="427100"/>
                </a:lnTo>
                <a:close/>
              </a:path>
              <a:path w="151129" h="679450">
                <a:moveTo>
                  <a:pt x="106171" y="527685"/>
                </a:moveTo>
                <a:lnTo>
                  <a:pt x="55879" y="528319"/>
                </a:lnTo>
                <a:lnTo>
                  <a:pt x="56641" y="578612"/>
                </a:lnTo>
                <a:lnTo>
                  <a:pt x="106933" y="577976"/>
                </a:lnTo>
                <a:lnTo>
                  <a:pt x="106171" y="527685"/>
                </a:lnTo>
                <a:close/>
              </a:path>
              <a:path w="151129" h="679450">
                <a:moveTo>
                  <a:pt x="107695" y="628142"/>
                </a:moveTo>
                <a:lnTo>
                  <a:pt x="57403" y="628904"/>
                </a:lnTo>
                <a:lnTo>
                  <a:pt x="58165" y="679196"/>
                </a:lnTo>
                <a:lnTo>
                  <a:pt x="108457" y="678434"/>
                </a:lnTo>
                <a:lnTo>
                  <a:pt x="107695" y="628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59067" y="5031104"/>
            <a:ext cx="89154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gi</a:t>
            </a:r>
            <a:r>
              <a:rPr sz="2400" b="1" spc="-1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disk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811" y="5240020"/>
            <a:ext cx="97409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55"/>
              </a:lnSpc>
            </a:pPr>
            <a:r>
              <a:rPr sz="2800" b="1" spc="-20" dirty="0">
                <a:latin typeface="Calibri"/>
                <a:cs typeface="Calibri"/>
              </a:rPr>
              <a:t>Kernel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VFS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92021" y="2190750"/>
            <a:ext cx="3016278" cy="1647189"/>
            <a:chOff x="192021" y="2190750"/>
            <a:chExt cx="3016278" cy="1647189"/>
          </a:xfrm>
        </p:grpSpPr>
        <p:sp>
          <p:nvSpPr>
            <p:cNvPr id="26" name="object 6"/>
            <p:cNvSpPr/>
            <p:nvPr/>
          </p:nvSpPr>
          <p:spPr>
            <a:xfrm>
              <a:off x="192021" y="2190750"/>
              <a:ext cx="461645" cy="1647189"/>
            </a:xfrm>
            <a:custGeom>
              <a:avLst/>
              <a:gdLst/>
              <a:ahLst/>
              <a:cxnLst/>
              <a:rect l="l" t="t" r="r" b="b"/>
              <a:pathLst>
                <a:path w="461645" h="1647189">
                  <a:moveTo>
                    <a:pt x="305240" y="74040"/>
                  </a:moveTo>
                  <a:lnTo>
                    <a:pt x="293727" y="74040"/>
                  </a:lnTo>
                  <a:lnTo>
                    <a:pt x="292051" y="75057"/>
                  </a:lnTo>
                  <a:lnTo>
                    <a:pt x="239117" y="106172"/>
                  </a:lnTo>
                  <a:lnTo>
                    <a:pt x="201665" y="130048"/>
                  </a:lnTo>
                  <a:lnTo>
                    <a:pt x="164162" y="156463"/>
                  </a:lnTo>
                  <a:lnTo>
                    <a:pt x="127929" y="185800"/>
                  </a:lnTo>
                  <a:lnTo>
                    <a:pt x="94007" y="218312"/>
                  </a:lnTo>
                  <a:lnTo>
                    <a:pt x="63476" y="254380"/>
                  </a:lnTo>
                  <a:lnTo>
                    <a:pt x="37454" y="294513"/>
                  </a:lnTo>
                  <a:lnTo>
                    <a:pt x="17464" y="338963"/>
                  </a:lnTo>
                  <a:lnTo>
                    <a:pt x="4548" y="387985"/>
                  </a:lnTo>
                  <a:lnTo>
                    <a:pt x="0" y="440689"/>
                  </a:lnTo>
                  <a:lnTo>
                    <a:pt x="16" y="442213"/>
                  </a:lnTo>
                  <a:lnTo>
                    <a:pt x="2465" y="496697"/>
                  </a:lnTo>
                  <a:lnTo>
                    <a:pt x="9527" y="555751"/>
                  </a:lnTo>
                  <a:lnTo>
                    <a:pt x="20906" y="618489"/>
                  </a:lnTo>
                  <a:lnTo>
                    <a:pt x="36298" y="684402"/>
                  </a:lnTo>
                  <a:lnTo>
                    <a:pt x="55208" y="753490"/>
                  </a:lnTo>
                  <a:lnTo>
                    <a:pt x="77433" y="825500"/>
                  </a:lnTo>
                  <a:lnTo>
                    <a:pt x="89714" y="862457"/>
                  </a:lnTo>
                  <a:lnTo>
                    <a:pt x="102668" y="900049"/>
                  </a:lnTo>
                  <a:lnTo>
                    <a:pt x="116384" y="938276"/>
                  </a:lnTo>
                  <a:lnTo>
                    <a:pt x="130659" y="977138"/>
                  </a:lnTo>
                  <a:lnTo>
                    <a:pt x="145594" y="1016380"/>
                  </a:lnTo>
                  <a:lnTo>
                    <a:pt x="161012" y="1056259"/>
                  </a:lnTo>
                  <a:lnTo>
                    <a:pt x="193410" y="1137158"/>
                  </a:lnTo>
                  <a:lnTo>
                    <a:pt x="227713" y="1219708"/>
                  </a:lnTo>
                  <a:lnTo>
                    <a:pt x="263412" y="1303654"/>
                  </a:lnTo>
                  <a:lnTo>
                    <a:pt x="300344" y="1388490"/>
                  </a:lnTo>
                  <a:lnTo>
                    <a:pt x="338101" y="1474216"/>
                  </a:lnTo>
                  <a:lnTo>
                    <a:pt x="376518" y="1560576"/>
                  </a:lnTo>
                  <a:lnTo>
                    <a:pt x="415190" y="1647063"/>
                  </a:lnTo>
                  <a:lnTo>
                    <a:pt x="461113" y="1626489"/>
                  </a:lnTo>
                  <a:lnTo>
                    <a:pt x="384062" y="1453895"/>
                  </a:lnTo>
                  <a:lnTo>
                    <a:pt x="346377" y="1368298"/>
                  </a:lnTo>
                  <a:lnTo>
                    <a:pt x="309632" y="1283842"/>
                  </a:lnTo>
                  <a:lnTo>
                    <a:pt x="274083" y="1200277"/>
                  </a:lnTo>
                  <a:lnTo>
                    <a:pt x="240076" y="1118362"/>
                  </a:lnTo>
                  <a:lnTo>
                    <a:pt x="207900" y="1037971"/>
                  </a:lnTo>
                  <a:lnTo>
                    <a:pt x="192523" y="998347"/>
                  </a:lnTo>
                  <a:lnTo>
                    <a:pt x="177721" y="959358"/>
                  </a:lnTo>
                  <a:lnTo>
                    <a:pt x="163709" y="921258"/>
                  </a:lnTo>
                  <a:lnTo>
                    <a:pt x="150156" y="883538"/>
                  </a:lnTo>
                  <a:lnTo>
                    <a:pt x="150092" y="883285"/>
                  </a:lnTo>
                  <a:lnTo>
                    <a:pt x="137318" y="846201"/>
                  </a:lnTo>
                  <a:lnTo>
                    <a:pt x="125337" y="810133"/>
                  </a:lnTo>
                  <a:lnTo>
                    <a:pt x="113882" y="774064"/>
                  </a:lnTo>
                  <a:lnTo>
                    <a:pt x="103424" y="739266"/>
                  </a:lnTo>
                  <a:lnTo>
                    <a:pt x="93871" y="705485"/>
                  </a:lnTo>
                  <a:lnTo>
                    <a:pt x="85012" y="671829"/>
                  </a:lnTo>
                  <a:lnTo>
                    <a:pt x="77104" y="639317"/>
                  </a:lnTo>
                  <a:lnTo>
                    <a:pt x="70238" y="608584"/>
                  </a:lnTo>
                  <a:lnTo>
                    <a:pt x="64228" y="577469"/>
                  </a:lnTo>
                  <a:lnTo>
                    <a:pt x="59284" y="548432"/>
                  </a:lnTo>
                  <a:lnTo>
                    <a:pt x="55419" y="520191"/>
                  </a:lnTo>
                  <a:lnTo>
                    <a:pt x="52632" y="492887"/>
                  </a:lnTo>
                  <a:lnTo>
                    <a:pt x="50890" y="466725"/>
                  </a:lnTo>
                  <a:lnTo>
                    <a:pt x="50327" y="442213"/>
                  </a:lnTo>
                  <a:lnTo>
                    <a:pt x="51226" y="419480"/>
                  </a:lnTo>
                  <a:lnTo>
                    <a:pt x="51322" y="417195"/>
                  </a:lnTo>
                  <a:lnTo>
                    <a:pt x="54003" y="397510"/>
                  </a:lnTo>
                  <a:lnTo>
                    <a:pt x="54269" y="395477"/>
                  </a:lnTo>
                  <a:lnTo>
                    <a:pt x="58371" y="376936"/>
                  </a:lnTo>
                  <a:lnTo>
                    <a:pt x="58866" y="374650"/>
                  </a:lnTo>
                  <a:lnTo>
                    <a:pt x="59008" y="374650"/>
                  </a:lnTo>
                  <a:lnTo>
                    <a:pt x="64518" y="356997"/>
                  </a:lnTo>
                  <a:lnTo>
                    <a:pt x="65153" y="354964"/>
                  </a:lnTo>
                  <a:lnTo>
                    <a:pt x="72205" y="337820"/>
                  </a:lnTo>
                  <a:lnTo>
                    <a:pt x="72925" y="336041"/>
                  </a:lnTo>
                  <a:lnTo>
                    <a:pt x="81191" y="319532"/>
                  </a:lnTo>
                  <a:lnTo>
                    <a:pt x="82069" y="317753"/>
                  </a:lnTo>
                  <a:lnTo>
                    <a:pt x="91607" y="302005"/>
                  </a:lnTo>
                  <a:lnTo>
                    <a:pt x="92521" y="300482"/>
                  </a:lnTo>
                  <a:lnTo>
                    <a:pt x="103345" y="285114"/>
                  </a:lnTo>
                  <a:lnTo>
                    <a:pt x="104230" y="283845"/>
                  </a:lnTo>
                  <a:lnTo>
                    <a:pt x="116296" y="268859"/>
                  </a:lnTo>
                  <a:lnTo>
                    <a:pt x="116168" y="268859"/>
                  </a:lnTo>
                  <a:lnTo>
                    <a:pt x="130227" y="253237"/>
                  </a:lnTo>
                  <a:lnTo>
                    <a:pt x="145088" y="238251"/>
                  </a:lnTo>
                  <a:lnTo>
                    <a:pt x="160758" y="223900"/>
                  </a:lnTo>
                  <a:lnTo>
                    <a:pt x="177802" y="209550"/>
                  </a:lnTo>
                  <a:lnTo>
                    <a:pt x="194053" y="196976"/>
                  </a:lnTo>
                  <a:lnTo>
                    <a:pt x="212028" y="183896"/>
                  </a:lnTo>
                  <a:lnTo>
                    <a:pt x="229795" y="171703"/>
                  </a:lnTo>
                  <a:lnTo>
                    <a:pt x="265242" y="149098"/>
                  </a:lnTo>
                  <a:lnTo>
                    <a:pt x="301474" y="127508"/>
                  </a:lnTo>
                  <a:lnTo>
                    <a:pt x="319597" y="117094"/>
                  </a:lnTo>
                  <a:lnTo>
                    <a:pt x="331220" y="109164"/>
                  </a:lnTo>
                  <a:lnTo>
                    <a:pt x="305240" y="74040"/>
                  </a:lnTo>
                  <a:close/>
                </a:path>
                <a:path w="461645" h="1647189">
                  <a:moveTo>
                    <a:pt x="346381" y="1368298"/>
                  </a:moveTo>
                  <a:close/>
                </a:path>
                <a:path w="461645" h="1647189">
                  <a:moveTo>
                    <a:pt x="309599" y="1283715"/>
                  </a:moveTo>
                  <a:close/>
                </a:path>
                <a:path w="461645" h="1647189">
                  <a:moveTo>
                    <a:pt x="274053" y="1200150"/>
                  </a:moveTo>
                  <a:close/>
                </a:path>
                <a:path w="461645" h="1647189">
                  <a:moveTo>
                    <a:pt x="239917" y="1117980"/>
                  </a:moveTo>
                  <a:lnTo>
                    <a:pt x="240044" y="1118362"/>
                  </a:lnTo>
                  <a:lnTo>
                    <a:pt x="239917" y="1117980"/>
                  </a:lnTo>
                  <a:close/>
                </a:path>
                <a:path w="461645" h="1647189">
                  <a:moveTo>
                    <a:pt x="207748" y="1037589"/>
                  </a:moveTo>
                  <a:lnTo>
                    <a:pt x="207862" y="1037971"/>
                  </a:lnTo>
                  <a:lnTo>
                    <a:pt x="207748" y="1037589"/>
                  </a:lnTo>
                  <a:close/>
                </a:path>
                <a:path w="461645" h="1647189">
                  <a:moveTo>
                    <a:pt x="192523" y="998347"/>
                  </a:moveTo>
                  <a:close/>
                </a:path>
                <a:path w="461645" h="1647189">
                  <a:moveTo>
                    <a:pt x="177721" y="959358"/>
                  </a:moveTo>
                  <a:lnTo>
                    <a:pt x="177814" y="959612"/>
                  </a:lnTo>
                  <a:lnTo>
                    <a:pt x="177721" y="959358"/>
                  </a:lnTo>
                  <a:close/>
                </a:path>
                <a:path w="461645" h="1647189">
                  <a:moveTo>
                    <a:pt x="163616" y="921003"/>
                  </a:moveTo>
                  <a:lnTo>
                    <a:pt x="163692" y="921258"/>
                  </a:lnTo>
                  <a:lnTo>
                    <a:pt x="163616" y="921003"/>
                  </a:lnTo>
                  <a:close/>
                </a:path>
                <a:path w="461645" h="1647189">
                  <a:moveTo>
                    <a:pt x="150092" y="883285"/>
                  </a:moveTo>
                  <a:lnTo>
                    <a:pt x="150179" y="883538"/>
                  </a:lnTo>
                  <a:lnTo>
                    <a:pt x="150092" y="883285"/>
                  </a:lnTo>
                  <a:close/>
                </a:path>
                <a:path w="461645" h="1647189">
                  <a:moveTo>
                    <a:pt x="137318" y="846201"/>
                  </a:moveTo>
                  <a:lnTo>
                    <a:pt x="137403" y="846454"/>
                  </a:lnTo>
                  <a:lnTo>
                    <a:pt x="137318" y="846201"/>
                  </a:lnTo>
                  <a:close/>
                </a:path>
                <a:path w="461645" h="1647189">
                  <a:moveTo>
                    <a:pt x="125211" y="809751"/>
                  </a:moveTo>
                  <a:lnTo>
                    <a:pt x="125312" y="810133"/>
                  </a:lnTo>
                  <a:lnTo>
                    <a:pt x="125211" y="809751"/>
                  </a:lnTo>
                  <a:close/>
                </a:path>
                <a:path w="461645" h="1647189">
                  <a:moveTo>
                    <a:pt x="113882" y="774064"/>
                  </a:moveTo>
                  <a:lnTo>
                    <a:pt x="113997" y="774446"/>
                  </a:lnTo>
                  <a:lnTo>
                    <a:pt x="113882" y="774064"/>
                  </a:lnTo>
                  <a:close/>
                </a:path>
                <a:path w="461645" h="1647189">
                  <a:moveTo>
                    <a:pt x="103430" y="739266"/>
                  </a:moveTo>
                  <a:lnTo>
                    <a:pt x="103532" y="739648"/>
                  </a:lnTo>
                  <a:lnTo>
                    <a:pt x="103430" y="739266"/>
                  </a:lnTo>
                  <a:close/>
                </a:path>
                <a:path w="461645" h="1647189">
                  <a:moveTo>
                    <a:pt x="93728" y="704976"/>
                  </a:moveTo>
                  <a:lnTo>
                    <a:pt x="93855" y="705485"/>
                  </a:lnTo>
                  <a:lnTo>
                    <a:pt x="93728" y="704976"/>
                  </a:lnTo>
                  <a:close/>
                </a:path>
                <a:path w="461645" h="1647189">
                  <a:moveTo>
                    <a:pt x="85012" y="671829"/>
                  </a:moveTo>
                  <a:lnTo>
                    <a:pt x="85104" y="672211"/>
                  </a:lnTo>
                  <a:lnTo>
                    <a:pt x="85012" y="671829"/>
                  </a:lnTo>
                  <a:close/>
                </a:path>
                <a:path w="461645" h="1647189">
                  <a:moveTo>
                    <a:pt x="77113" y="639358"/>
                  </a:moveTo>
                  <a:lnTo>
                    <a:pt x="77218" y="639826"/>
                  </a:lnTo>
                  <a:lnTo>
                    <a:pt x="77113" y="639358"/>
                  </a:lnTo>
                  <a:close/>
                </a:path>
                <a:path w="461645" h="1647189">
                  <a:moveTo>
                    <a:pt x="77104" y="639317"/>
                  </a:moveTo>
                  <a:close/>
                </a:path>
                <a:path w="461645" h="1647189">
                  <a:moveTo>
                    <a:pt x="70108" y="608004"/>
                  </a:moveTo>
                  <a:lnTo>
                    <a:pt x="70220" y="608584"/>
                  </a:lnTo>
                  <a:lnTo>
                    <a:pt x="70108" y="608004"/>
                  </a:lnTo>
                  <a:close/>
                </a:path>
                <a:path w="461645" h="1647189">
                  <a:moveTo>
                    <a:pt x="70073" y="607822"/>
                  </a:moveTo>
                  <a:lnTo>
                    <a:pt x="70108" y="608004"/>
                  </a:lnTo>
                  <a:lnTo>
                    <a:pt x="70073" y="607822"/>
                  </a:lnTo>
                  <a:close/>
                </a:path>
                <a:path w="461645" h="1647189">
                  <a:moveTo>
                    <a:pt x="64246" y="577578"/>
                  </a:moveTo>
                  <a:lnTo>
                    <a:pt x="64314" y="577976"/>
                  </a:lnTo>
                  <a:lnTo>
                    <a:pt x="64246" y="577578"/>
                  </a:lnTo>
                  <a:close/>
                </a:path>
                <a:path w="461645" h="1647189">
                  <a:moveTo>
                    <a:pt x="64228" y="577469"/>
                  </a:moveTo>
                  <a:close/>
                </a:path>
                <a:path w="461645" h="1647189">
                  <a:moveTo>
                    <a:pt x="59287" y="548432"/>
                  </a:moveTo>
                  <a:close/>
                </a:path>
                <a:path w="461645" h="1647189">
                  <a:moveTo>
                    <a:pt x="59193" y="547751"/>
                  </a:moveTo>
                  <a:lnTo>
                    <a:pt x="59287" y="548432"/>
                  </a:lnTo>
                  <a:lnTo>
                    <a:pt x="59193" y="547751"/>
                  </a:lnTo>
                  <a:close/>
                </a:path>
                <a:path w="461645" h="1647189">
                  <a:moveTo>
                    <a:pt x="55342" y="519625"/>
                  </a:moveTo>
                  <a:lnTo>
                    <a:pt x="55399" y="520191"/>
                  </a:lnTo>
                  <a:lnTo>
                    <a:pt x="55342" y="519625"/>
                  </a:lnTo>
                  <a:close/>
                </a:path>
                <a:path w="461645" h="1647189">
                  <a:moveTo>
                    <a:pt x="55309" y="519302"/>
                  </a:moveTo>
                  <a:lnTo>
                    <a:pt x="55342" y="519625"/>
                  </a:lnTo>
                  <a:lnTo>
                    <a:pt x="55309" y="519302"/>
                  </a:lnTo>
                  <a:close/>
                </a:path>
                <a:path w="461645" h="1647189">
                  <a:moveTo>
                    <a:pt x="52592" y="492493"/>
                  </a:moveTo>
                  <a:lnTo>
                    <a:pt x="52618" y="492887"/>
                  </a:lnTo>
                  <a:lnTo>
                    <a:pt x="52592" y="492493"/>
                  </a:lnTo>
                  <a:close/>
                </a:path>
                <a:path w="461645" h="1647189">
                  <a:moveTo>
                    <a:pt x="52559" y="491998"/>
                  </a:moveTo>
                  <a:lnTo>
                    <a:pt x="52592" y="492493"/>
                  </a:lnTo>
                  <a:lnTo>
                    <a:pt x="52559" y="491998"/>
                  </a:lnTo>
                  <a:close/>
                </a:path>
                <a:path w="461645" h="1647189">
                  <a:moveTo>
                    <a:pt x="50853" y="466165"/>
                  </a:moveTo>
                  <a:lnTo>
                    <a:pt x="50865" y="466725"/>
                  </a:lnTo>
                  <a:lnTo>
                    <a:pt x="50853" y="466165"/>
                  </a:lnTo>
                  <a:close/>
                </a:path>
                <a:path w="461645" h="1647189">
                  <a:moveTo>
                    <a:pt x="50840" y="465582"/>
                  </a:moveTo>
                  <a:lnTo>
                    <a:pt x="50853" y="466165"/>
                  </a:lnTo>
                  <a:lnTo>
                    <a:pt x="50840" y="465582"/>
                  </a:lnTo>
                  <a:close/>
                </a:path>
                <a:path w="461645" h="1647189">
                  <a:moveTo>
                    <a:pt x="50307" y="441295"/>
                  </a:moveTo>
                  <a:lnTo>
                    <a:pt x="50268" y="442213"/>
                  </a:lnTo>
                  <a:lnTo>
                    <a:pt x="50307" y="441295"/>
                  </a:lnTo>
                  <a:close/>
                </a:path>
                <a:path w="461645" h="1647189">
                  <a:moveTo>
                    <a:pt x="50332" y="440689"/>
                  </a:moveTo>
                  <a:lnTo>
                    <a:pt x="50307" y="441295"/>
                  </a:lnTo>
                  <a:lnTo>
                    <a:pt x="50332" y="440689"/>
                  </a:lnTo>
                  <a:close/>
                </a:path>
                <a:path w="461645" h="1647189">
                  <a:moveTo>
                    <a:pt x="51322" y="417195"/>
                  </a:moveTo>
                  <a:lnTo>
                    <a:pt x="51132" y="419480"/>
                  </a:lnTo>
                  <a:lnTo>
                    <a:pt x="51271" y="418417"/>
                  </a:lnTo>
                  <a:lnTo>
                    <a:pt x="51322" y="417195"/>
                  </a:lnTo>
                  <a:close/>
                </a:path>
                <a:path w="461645" h="1647189">
                  <a:moveTo>
                    <a:pt x="51271" y="418417"/>
                  </a:moveTo>
                  <a:lnTo>
                    <a:pt x="51132" y="419480"/>
                  </a:lnTo>
                  <a:lnTo>
                    <a:pt x="51271" y="418417"/>
                  </a:lnTo>
                  <a:close/>
                </a:path>
                <a:path w="461645" h="1647189">
                  <a:moveTo>
                    <a:pt x="51430" y="417195"/>
                  </a:moveTo>
                  <a:lnTo>
                    <a:pt x="51271" y="418417"/>
                  </a:lnTo>
                  <a:lnTo>
                    <a:pt x="51430" y="417195"/>
                  </a:lnTo>
                  <a:close/>
                </a:path>
                <a:path w="461645" h="1647189">
                  <a:moveTo>
                    <a:pt x="54269" y="395477"/>
                  </a:moveTo>
                  <a:lnTo>
                    <a:pt x="53913" y="397510"/>
                  </a:lnTo>
                  <a:lnTo>
                    <a:pt x="54140" y="396462"/>
                  </a:lnTo>
                  <a:lnTo>
                    <a:pt x="54269" y="395477"/>
                  </a:lnTo>
                  <a:close/>
                </a:path>
                <a:path w="461645" h="1647189">
                  <a:moveTo>
                    <a:pt x="54140" y="396462"/>
                  </a:moveTo>
                  <a:lnTo>
                    <a:pt x="53913" y="397510"/>
                  </a:lnTo>
                  <a:lnTo>
                    <a:pt x="54140" y="396462"/>
                  </a:lnTo>
                  <a:close/>
                </a:path>
                <a:path w="461645" h="1647189">
                  <a:moveTo>
                    <a:pt x="54353" y="395477"/>
                  </a:moveTo>
                  <a:lnTo>
                    <a:pt x="54140" y="396462"/>
                  </a:lnTo>
                  <a:lnTo>
                    <a:pt x="54353" y="395477"/>
                  </a:lnTo>
                  <a:close/>
                </a:path>
                <a:path w="461645" h="1647189">
                  <a:moveTo>
                    <a:pt x="58866" y="374650"/>
                  </a:moveTo>
                  <a:lnTo>
                    <a:pt x="58295" y="376936"/>
                  </a:lnTo>
                  <a:lnTo>
                    <a:pt x="58544" y="376137"/>
                  </a:lnTo>
                  <a:lnTo>
                    <a:pt x="58866" y="374650"/>
                  </a:lnTo>
                  <a:close/>
                </a:path>
                <a:path w="461645" h="1647189">
                  <a:moveTo>
                    <a:pt x="58544" y="376137"/>
                  </a:moveTo>
                  <a:lnTo>
                    <a:pt x="58295" y="376936"/>
                  </a:lnTo>
                  <a:lnTo>
                    <a:pt x="58544" y="376137"/>
                  </a:lnTo>
                  <a:close/>
                </a:path>
                <a:path w="461645" h="1647189">
                  <a:moveTo>
                    <a:pt x="59008" y="374650"/>
                  </a:moveTo>
                  <a:lnTo>
                    <a:pt x="58866" y="374650"/>
                  </a:lnTo>
                  <a:lnTo>
                    <a:pt x="58544" y="376137"/>
                  </a:lnTo>
                  <a:lnTo>
                    <a:pt x="59008" y="374650"/>
                  </a:lnTo>
                  <a:close/>
                </a:path>
                <a:path w="461645" h="1647189">
                  <a:moveTo>
                    <a:pt x="65153" y="354964"/>
                  </a:moveTo>
                  <a:lnTo>
                    <a:pt x="64441" y="356997"/>
                  </a:lnTo>
                  <a:lnTo>
                    <a:pt x="64777" y="356167"/>
                  </a:lnTo>
                  <a:lnTo>
                    <a:pt x="65153" y="354964"/>
                  </a:lnTo>
                  <a:close/>
                </a:path>
                <a:path w="461645" h="1647189">
                  <a:moveTo>
                    <a:pt x="64777" y="356167"/>
                  </a:moveTo>
                  <a:lnTo>
                    <a:pt x="64441" y="356997"/>
                  </a:lnTo>
                  <a:lnTo>
                    <a:pt x="64777" y="356167"/>
                  </a:lnTo>
                  <a:close/>
                </a:path>
                <a:path w="461645" h="1647189">
                  <a:moveTo>
                    <a:pt x="65264" y="354964"/>
                  </a:moveTo>
                  <a:lnTo>
                    <a:pt x="64777" y="356167"/>
                  </a:lnTo>
                  <a:lnTo>
                    <a:pt x="65264" y="354964"/>
                  </a:lnTo>
                  <a:close/>
                </a:path>
                <a:path w="461645" h="1647189">
                  <a:moveTo>
                    <a:pt x="72925" y="336041"/>
                  </a:moveTo>
                  <a:lnTo>
                    <a:pt x="72163" y="337820"/>
                  </a:lnTo>
                  <a:lnTo>
                    <a:pt x="72397" y="337345"/>
                  </a:lnTo>
                  <a:lnTo>
                    <a:pt x="72925" y="336041"/>
                  </a:lnTo>
                  <a:close/>
                </a:path>
                <a:path w="461645" h="1647189">
                  <a:moveTo>
                    <a:pt x="72397" y="337345"/>
                  </a:moveTo>
                  <a:lnTo>
                    <a:pt x="72163" y="337820"/>
                  </a:lnTo>
                  <a:lnTo>
                    <a:pt x="72397" y="337345"/>
                  </a:lnTo>
                  <a:close/>
                </a:path>
                <a:path w="461645" h="1647189">
                  <a:moveTo>
                    <a:pt x="73041" y="336041"/>
                  </a:moveTo>
                  <a:lnTo>
                    <a:pt x="72397" y="337345"/>
                  </a:lnTo>
                  <a:lnTo>
                    <a:pt x="73041" y="336041"/>
                  </a:lnTo>
                  <a:close/>
                </a:path>
                <a:path w="461645" h="1647189">
                  <a:moveTo>
                    <a:pt x="82069" y="317753"/>
                  </a:moveTo>
                  <a:lnTo>
                    <a:pt x="81091" y="319532"/>
                  </a:lnTo>
                  <a:lnTo>
                    <a:pt x="81656" y="318590"/>
                  </a:lnTo>
                  <a:lnTo>
                    <a:pt x="82069" y="317753"/>
                  </a:lnTo>
                  <a:close/>
                </a:path>
                <a:path w="461645" h="1647189">
                  <a:moveTo>
                    <a:pt x="81656" y="318590"/>
                  </a:moveTo>
                  <a:lnTo>
                    <a:pt x="81091" y="319532"/>
                  </a:lnTo>
                  <a:lnTo>
                    <a:pt x="81656" y="318590"/>
                  </a:lnTo>
                  <a:close/>
                </a:path>
                <a:path w="461645" h="1647189">
                  <a:moveTo>
                    <a:pt x="82158" y="317753"/>
                  </a:moveTo>
                  <a:lnTo>
                    <a:pt x="81656" y="318590"/>
                  </a:lnTo>
                  <a:lnTo>
                    <a:pt x="82158" y="317753"/>
                  </a:lnTo>
                  <a:close/>
                </a:path>
                <a:path w="461645" h="1647189">
                  <a:moveTo>
                    <a:pt x="92521" y="300482"/>
                  </a:moveTo>
                  <a:lnTo>
                    <a:pt x="91569" y="302005"/>
                  </a:lnTo>
                  <a:lnTo>
                    <a:pt x="91842" y="301614"/>
                  </a:lnTo>
                  <a:lnTo>
                    <a:pt x="92521" y="300482"/>
                  </a:lnTo>
                  <a:close/>
                </a:path>
                <a:path w="461645" h="1647189">
                  <a:moveTo>
                    <a:pt x="91842" y="301614"/>
                  </a:moveTo>
                  <a:lnTo>
                    <a:pt x="91569" y="302005"/>
                  </a:lnTo>
                  <a:lnTo>
                    <a:pt x="91842" y="301614"/>
                  </a:lnTo>
                  <a:close/>
                </a:path>
                <a:path w="461645" h="1647189">
                  <a:moveTo>
                    <a:pt x="92631" y="300482"/>
                  </a:moveTo>
                  <a:lnTo>
                    <a:pt x="91842" y="301614"/>
                  </a:lnTo>
                  <a:lnTo>
                    <a:pt x="92631" y="300482"/>
                  </a:lnTo>
                  <a:close/>
                </a:path>
                <a:path w="461645" h="1647189">
                  <a:moveTo>
                    <a:pt x="104230" y="283845"/>
                  </a:moveTo>
                  <a:lnTo>
                    <a:pt x="103303" y="285114"/>
                  </a:lnTo>
                  <a:lnTo>
                    <a:pt x="103630" y="284706"/>
                  </a:lnTo>
                  <a:lnTo>
                    <a:pt x="104230" y="283845"/>
                  </a:lnTo>
                  <a:close/>
                </a:path>
                <a:path w="461645" h="1647189">
                  <a:moveTo>
                    <a:pt x="103630" y="284706"/>
                  </a:moveTo>
                  <a:lnTo>
                    <a:pt x="103303" y="285114"/>
                  </a:lnTo>
                  <a:lnTo>
                    <a:pt x="103630" y="284706"/>
                  </a:lnTo>
                  <a:close/>
                </a:path>
                <a:path w="461645" h="1647189">
                  <a:moveTo>
                    <a:pt x="104318" y="283845"/>
                  </a:moveTo>
                  <a:lnTo>
                    <a:pt x="103630" y="284706"/>
                  </a:lnTo>
                  <a:lnTo>
                    <a:pt x="104318" y="283845"/>
                  </a:lnTo>
                  <a:close/>
                </a:path>
                <a:path w="461645" h="1647189">
                  <a:moveTo>
                    <a:pt x="117108" y="267842"/>
                  </a:moveTo>
                  <a:lnTo>
                    <a:pt x="116168" y="268859"/>
                  </a:lnTo>
                  <a:lnTo>
                    <a:pt x="116296" y="268859"/>
                  </a:lnTo>
                  <a:lnTo>
                    <a:pt x="117108" y="267842"/>
                  </a:lnTo>
                  <a:close/>
                </a:path>
                <a:path w="461645" h="1647189">
                  <a:moveTo>
                    <a:pt x="131027" y="252349"/>
                  </a:moveTo>
                  <a:lnTo>
                    <a:pt x="130138" y="253237"/>
                  </a:lnTo>
                  <a:lnTo>
                    <a:pt x="131027" y="252349"/>
                  </a:lnTo>
                  <a:close/>
                </a:path>
                <a:path w="461645" h="1647189">
                  <a:moveTo>
                    <a:pt x="145848" y="237489"/>
                  </a:moveTo>
                  <a:lnTo>
                    <a:pt x="144972" y="238251"/>
                  </a:lnTo>
                  <a:lnTo>
                    <a:pt x="145848" y="237489"/>
                  </a:lnTo>
                  <a:close/>
                </a:path>
                <a:path w="461645" h="1647189">
                  <a:moveTo>
                    <a:pt x="161457" y="223265"/>
                  </a:moveTo>
                  <a:lnTo>
                    <a:pt x="160657" y="223900"/>
                  </a:lnTo>
                  <a:lnTo>
                    <a:pt x="161457" y="223265"/>
                  </a:lnTo>
                  <a:close/>
                </a:path>
                <a:path w="461645" h="1647189">
                  <a:moveTo>
                    <a:pt x="177906" y="209550"/>
                  </a:moveTo>
                  <a:lnTo>
                    <a:pt x="177090" y="210185"/>
                  </a:lnTo>
                  <a:lnTo>
                    <a:pt x="177906" y="209550"/>
                  </a:lnTo>
                  <a:close/>
                </a:path>
                <a:path w="461645" h="1647189">
                  <a:moveTo>
                    <a:pt x="194517" y="196615"/>
                  </a:moveTo>
                  <a:lnTo>
                    <a:pt x="194019" y="196976"/>
                  </a:lnTo>
                  <a:lnTo>
                    <a:pt x="194517" y="196615"/>
                  </a:lnTo>
                  <a:close/>
                </a:path>
                <a:path w="461645" h="1647189">
                  <a:moveTo>
                    <a:pt x="212062" y="183896"/>
                  </a:moveTo>
                  <a:lnTo>
                    <a:pt x="211507" y="184276"/>
                  </a:lnTo>
                  <a:lnTo>
                    <a:pt x="212062" y="183896"/>
                  </a:lnTo>
                  <a:close/>
                </a:path>
                <a:path w="461645" h="1647189">
                  <a:moveTo>
                    <a:pt x="229866" y="171703"/>
                  </a:moveTo>
                  <a:lnTo>
                    <a:pt x="229071" y="172212"/>
                  </a:lnTo>
                  <a:lnTo>
                    <a:pt x="229866" y="171703"/>
                  </a:lnTo>
                  <a:close/>
                </a:path>
                <a:path w="461645" h="1647189">
                  <a:moveTo>
                    <a:pt x="410708" y="53975"/>
                  </a:moveTo>
                  <a:lnTo>
                    <a:pt x="322886" y="53975"/>
                  </a:lnTo>
                  <a:lnTo>
                    <a:pt x="351245" y="95503"/>
                  </a:lnTo>
                  <a:lnTo>
                    <a:pt x="331220" y="109164"/>
                  </a:lnTo>
                  <a:lnTo>
                    <a:pt x="361698" y="150367"/>
                  </a:lnTo>
                  <a:lnTo>
                    <a:pt x="410708" y="53975"/>
                  </a:lnTo>
                  <a:close/>
                </a:path>
                <a:path w="461645" h="1647189">
                  <a:moveTo>
                    <a:pt x="265838" y="148716"/>
                  </a:moveTo>
                  <a:lnTo>
                    <a:pt x="265190" y="149098"/>
                  </a:lnTo>
                  <a:lnTo>
                    <a:pt x="265838" y="148716"/>
                  </a:lnTo>
                  <a:close/>
                </a:path>
                <a:path w="461645" h="1647189">
                  <a:moveTo>
                    <a:pt x="301546" y="127508"/>
                  </a:moveTo>
                  <a:lnTo>
                    <a:pt x="301106" y="127762"/>
                  </a:lnTo>
                  <a:lnTo>
                    <a:pt x="301546" y="127508"/>
                  </a:lnTo>
                  <a:close/>
                </a:path>
                <a:path w="461645" h="1647189">
                  <a:moveTo>
                    <a:pt x="322886" y="53975"/>
                  </a:moveTo>
                  <a:lnTo>
                    <a:pt x="301309" y="68727"/>
                  </a:lnTo>
                  <a:lnTo>
                    <a:pt x="331220" y="109164"/>
                  </a:lnTo>
                  <a:lnTo>
                    <a:pt x="351245" y="95503"/>
                  </a:lnTo>
                  <a:lnTo>
                    <a:pt x="322886" y="53975"/>
                  </a:lnTo>
                  <a:close/>
                </a:path>
                <a:path w="461645" h="1647189">
                  <a:moveTo>
                    <a:pt x="292576" y="74697"/>
                  </a:moveTo>
                  <a:lnTo>
                    <a:pt x="291947" y="75057"/>
                  </a:lnTo>
                  <a:lnTo>
                    <a:pt x="292576" y="74697"/>
                  </a:lnTo>
                  <a:close/>
                </a:path>
                <a:path w="461645" h="1647189">
                  <a:moveTo>
                    <a:pt x="293727" y="74040"/>
                  </a:moveTo>
                  <a:lnTo>
                    <a:pt x="292576" y="74697"/>
                  </a:lnTo>
                  <a:lnTo>
                    <a:pt x="292051" y="75057"/>
                  </a:lnTo>
                  <a:lnTo>
                    <a:pt x="293727" y="74040"/>
                  </a:lnTo>
                  <a:close/>
                </a:path>
                <a:path w="461645" h="1647189">
                  <a:moveTo>
                    <a:pt x="301309" y="68727"/>
                  </a:moveTo>
                  <a:lnTo>
                    <a:pt x="292576" y="74697"/>
                  </a:lnTo>
                  <a:lnTo>
                    <a:pt x="293727" y="74040"/>
                  </a:lnTo>
                  <a:lnTo>
                    <a:pt x="305240" y="74040"/>
                  </a:lnTo>
                  <a:lnTo>
                    <a:pt x="301309" y="68727"/>
                  </a:lnTo>
                  <a:close/>
                </a:path>
                <a:path w="461645" h="1647189">
                  <a:moveTo>
                    <a:pt x="438152" y="0"/>
                  </a:moveTo>
                  <a:lnTo>
                    <a:pt x="271985" y="29083"/>
                  </a:lnTo>
                  <a:lnTo>
                    <a:pt x="301309" y="68727"/>
                  </a:lnTo>
                  <a:lnTo>
                    <a:pt x="322886" y="53975"/>
                  </a:lnTo>
                  <a:lnTo>
                    <a:pt x="410708" y="53975"/>
                  </a:lnTo>
                  <a:lnTo>
                    <a:pt x="438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/>
            <p:cNvSpPr txBox="1"/>
            <p:nvPr/>
          </p:nvSpPr>
          <p:spPr>
            <a:xfrm>
              <a:off x="544474" y="2825241"/>
              <a:ext cx="2663825" cy="393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-10" dirty="0">
                  <a:latin typeface="Calibri"/>
                  <a:cs typeface="Calibri"/>
                </a:rPr>
                <a:t>Indirect </a:t>
              </a:r>
              <a:r>
                <a:rPr sz="2400" b="1" spc="-5" dirty="0">
                  <a:latin typeface="Calibri"/>
                  <a:cs typeface="Calibri"/>
                </a:rPr>
                <a:t>IPC</a:t>
              </a:r>
              <a:r>
                <a:rPr sz="2400" b="1" spc="-40" dirty="0">
                  <a:latin typeface="Calibri"/>
                  <a:cs typeface="Calibri"/>
                </a:rPr>
                <a:t> </a:t>
              </a:r>
              <a:r>
                <a:rPr sz="2400" b="1" spc="-15" dirty="0">
                  <a:latin typeface="Calibri"/>
                  <a:cs typeface="Calibri"/>
                </a:rPr>
                <a:t>interface</a:t>
              </a:r>
              <a:endParaRPr sz="2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79" y="3043682"/>
            <a:ext cx="84074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9972" y="3601211"/>
            <a:ext cx="2161540" cy="315595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1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972" y="4411979"/>
            <a:ext cx="216154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0205">
              <a:lnSpc>
                <a:spcPts val="2155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7591" y="3998976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8714" y="1843277"/>
            <a:ext cx="2555875" cy="1583690"/>
          </a:xfrm>
          <a:custGeom>
            <a:avLst/>
            <a:gdLst/>
            <a:ahLst/>
            <a:cxnLst/>
            <a:rect l="l" t="t" r="r" b="b"/>
            <a:pathLst>
              <a:path w="2555875" h="1583689">
                <a:moveTo>
                  <a:pt x="2291841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6"/>
                </a:lnTo>
                <a:lnTo>
                  <a:pt x="0" y="1319530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2291841" y="1583436"/>
                </a:lnTo>
                <a:lnTo>
                  <a:pt x="2339291" y="1579185"/>
                </a:lnTo>
                <a:lnTo>
                  <a:pt x="2383945" y="1566930"/>
                </a:lnTo>
                <a:lnTo>
                  <a:pt x="2425060" y="1547415"/>
                </a:lnTo>
                <a:lnTo>
                  <a:pt x="2461891" y="1521383"/>
                </a:lnTo>
                <a:lnTo>
                  <a:pt x="2493695" y="1489579"/>
                </a:lnTo>
                <a:lnTo>
                  <a:pt x="2519727" y="1452748"/>
                </a:lnTo>
                <a:lnTo>
                  <a:pt x="2539242" y="1411633"/>
                </a:lnTo>
                <a:lnTo>
                  <a:pt x="2551497" y="1366979"/>
                </a:lnTo>
                <a:lnTo>
                  <a:pt x="2555747" y="1319530"/>
                </a:lnTo>
                <a:lnTo>
                  <a:pt x="2555747" y="263906"/>
                </a:lnTo>
                <a:lnTo>
                  <a:pt x="2551497" y="216456"/>
                </a:lnTo>
                <a:lnTo>
                  <a:pt x="2539242" y="171802"/>
                </a:lnTo>
                <a:lnTo>
                  <a:pt x="2519727" y="130687"/>
                </a:lnTo>
                <a:lnTo>
                  <a:pt x="2493695" y="93856"/>
                </a:lnTo>
                <a:lnTo>
                  <a:pt x="2461891" y="62052"/>
                </a:lnTo>
                <a:lnTo>
                  <a:pt x="2425060" y="36020"/>
                </a:lnTo>
                <a:lnTo>
                  <a:pt x="2383945" y="16505"/>
                </a:lnTo>
                <a:lnTo>
                  <a:pt x="2339291" y="4250"/>
                </a:lnTo>
                <a:lnTo>
                  <a:pt x="229184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8714" y="1843277"/>
            <a:ext cx="2555875" cy="1583690"/>
          </a:xfrm>
          <a:custGeom>
            <a:avLst/>
            <a:gdLst/>
            <a:ahLst/>
            <a:cxnLst/>
            <a:rect l="l" t="t" r="r" b="b"/>
            <a:pathLst>
              <a:path w="2555875" h="1583689">
                <a:moveTo>
                  <a:pt x="0" y="263906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2291841" y="0"/>
                </a:lnTo>
                <a:lnTo>
                  <a:pt x="2339291" y="4250"/>
                </a:lnTo>
                <a:lnTo>
                  <a:pt x="2383945" y="16505"/>
                </a:lnTo>
                <a:lnTo>
                  <a:pt x="2425060" y="36020"/>
                </a:lnTo>
                <a:lnTo>
                  <a:pt x="2461891" y="62052"/>
                </a:lnTo>
                <a:lnTo>
                  <a:pt x="2493695" y="93856"/>
                </a:lnTo>
                <a:lnTo>
                  <a:pt x="2519727" y="130687"/>
                </a:lnTo>
                <a:lnTo>
                  <a:pt x="2539242" y="171802"/>
                </a:lnTo>
                <a:lnTo>
                  <a:pt x="2551497" y="216456"/>
                </a:lnTo>
                <a:lnTo>
                  <a:pt x="2555747" y="263906"/>
                </a:lnTo>
                <a:lnTo>
                  <a:pt x="2555747" y="1319530"/>
                </a:lnTo>
                <a:lnTo>
                  <a:pt x="2551497" y="1366979"/>
                </a:lnTo>
                <a:lnTo>
                  <a:pt x="2539242" y="1411633"/>
                </a:lnTo>
                <a:lnTo>
                  <a:pt x="2519727" y="1452748"/>
                </a:lnTo>
                <a:lnTo>
                  <a:pt x="2493695" y="1489579"/>
                </a:lnTo>
                <a:lnTo>
                  <a:pt x="2461891" y="1521383"/>
                </a:lnTo>
                <a:lnTo>
                  <a:pt x="2425060" y="1547415"/>
                </a:lnTo>
                <a:lnTo>
                  <a:pt x="2383945" y="1566930"/>
                </a:lnTo>
                <a:lnTo>
                  <a:pt x="2339291" y="1579185"/>
                </a:lnTo>
                <a:lnTo>
                  <a:pt x="2291841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30"/>
                </a:lnTo>
                <a:lnTo>
                  <a:pt x="0" y="263906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8004" y="2499360"/>
            <a:ext cx="229171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sz="2400" b="1" spc="-10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2534" y="1927098"/>
            <a:ext cx="2555875" cy="1582420"/>
          </a:xfrm>
          <a:custGeom>
            <a:avLst/>
            <a:gdLst/>
            <a:ahLst/>
            <a:cxnLst/>
            <a:rect l="l" t="t" r="r" b="b"/>
            <a:pathLst>
              <a:path w="2555875" h="1582420">
                <a:moveTo>
                  <a:pt x="2292095" y="0"/>
                </a:moveTo>
                <a:lnTo>
                  <a:pt x="263651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5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5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1" y="1581912"/>
                </a:lnTo>
                <a:lnTo>
                  <a:pt x="2292095" y="1581912"/>
                </a:lnTo>
                <a:lnTo>
                  <a:pt x="2339503" y="1577666"/>
                </a:lnTo>
                <a:lnTo>
                  <a:pt x="2384116" y="1565423"/>
                </a:lnTo>
                <a:lnTo>
                  <a:pt x="2425191" y="1545928"/>
                </a:lnTo>
                <a:lnTo>
                  <a:pt x="2461987" y="1519923"/>
                </a:lnTo>
                <a:lnTo>
                  <a:pt x="2493759" y="1488151"/>
                </a:lnTo>
                <a:lnTo>
                  <a:pt x="2519764" y="1451355"/>
                </a:lnTo>
                <a:lnTo>
                  <a:pt x="2539259" y="1410280"/>
                </a:lnTo>
                <a:lnTo>
                  <a:pt x="2551502" y="1365667"/>
                </a:lnTo>
                <a:lnTo>
                  <a:pt x="2555747" y="1318260"/>
                </a:lnTo>
                <a:lnTo>
                  <a:pt x="2555747" y="263651"/>
                </a:lnTo>
                <a:lnTo>
                  <a:pt x="2551502" y="216244"/>
                </a:lnTo>
                <a:lnTo>
                  <a:pt x="2539259" y="171631"/>
                </a:lnTo>
                <a:lnTo>
                  <a:pt x="2519764" y="130556"/>
                </a:lnTo>
                <a:lnTo>
                  <a:pt x="2493759" y="93760"/>
                </a:lnTo>
                <a:lnTo>
                  <a:pt x="2461987" y="61988"/>
                </a:lnTo>
                <a:lnTo>
                  <a:pt x="2425191" y="35983"/>
                </a:lnTo>
                <a:lnTo>
                  <a:pt x="2384116" y="16488"/>
                </a:lnTo>
                <a:lnTo>
                  <a:pt x="2339503" y="4245"/>
                </a:lnTo>
                <a:lnTo>
                  <a:pt x="229209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2534" y="1927098"/>
            <a:ext cx="2555875" cy="1582420"/>
          </a:xfrm>
          <a:custGeom>
            <a:avLst/>
            <a:gdLst/>
            <a:ahLst/>
            <a:cxnLst/>
            <a:rect l="l" t="t" r="r" b="b"/>
            <a:pathLst>
              <a:path w="2555875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5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1" y="0"/>
                </a:lnTo>
                <a:lnTo>
                  <a:pt x="2292095" y="0"/>
                </a:lnTo>
                <a:lnTo>
                  <a:pt x="2339503" y="4245"/>
                </a:lnTo>
                <a:lnTo>
                  <a:pt x="2384116" y="16488"/>
                </a:lnTo>
                <a:lnTo>
                  <a:pt x="2425191" y="35983"/>
                </a:lnTo>
                <a:lnTo>
                  <a:pt x="2461987" y="61988"/>
                </a:lnTo>
                <a:lnTo>
                  <a:pt x="2493759" y="93760"/>
                </a:lnTo>
                <a:lnTo>
                  <a:pt x="2519764" y="130556"/>
                </a:lnTo>
                <a:lnTo>
                  <a:pt x="2539259" y="171631"/>
                </a:lnTo>
                <a:lnTo>
                  <a:pt x="2551502" y="216244"/>
                </a:lnTo>
                <a:lnTo>
                  <a:pt x="2555747" y="263651"/>
                </a:lnTo>
                <a:lnTo>
                  <a:pt x="2555747" y="1318260"/>
                </a:lnTo>
                <a:lnTo>
                  <a:pt x="2551502" y="1365667"/>
                </a:lnTo>
                <a:lnTo>
                  <a:pt x="2539259" y="1410280"/>
                </a:lnTo>
                <a:lnTo>
                  <a:pt x="2519764" y="1451355"/>
                </a:lnTo>
                <a:lnTo>
                  <a:pt x="2493759" y="1488151"/>
                </a:lnTo>
                <a:lnTo>
                  <a:pt x="2461987" y="1519923"/>
                </a:lnTo>
                <a:lnTo>
                  <a:pt x="2425191" y="1545928"/>
                </a:lnTo>
                <a:lnTo>
                  <a:pt x="2384116" y="1565423"/>
                </a:lnTo>
                <a:lnTo>
                  <a:pt x="2339503" y="1577666"/>
                </a:lnTo>
                <a:lnTo>
                  <a:pt x="2292095" y="1581912"/>
                </a:lnTo>
                <a:lnTo>
                  <a:pt x="263651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5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97221" y="2075053"/>
            <a:ext cx="7061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9382" y="4412741"/>
            <a:ext cx="2699385" cy="1827530"/>
          </a:xfrm>
          <a:custGeom>
            <a:avLst/>
            <a:gdLst/>
            <a:ahLst/>
            <a:cxnLst/>
            <a:rect l="l" t="t" r="r" b="b"/>
            <a:pathLst>
              <a:path w="2699384" h="1827529">
                <a:moveTo>
                  <a:pt x="2394458" y="0"/>
                </a:moveTo>
                <a:lnTo>
                  <a:pt x="304545" y="0"/>
                </a:lnTo>
                <a:lnTo>
                  <a:pt x="255158" y="3987"/>
                </a:lnTo>
                <a:lnTo>
                  <a:pt x="208304" y="15530"/>
                </a:lnTo>
                <a:lnTo>
                  <a:pt x="164610" y="34001"/>
                </a:lnTo>
                <a:lnTo>
                  <a:pt x="124705" y="58773"/>
                </a:lnTo>
                <a:lnTo>
                  <a:pt x="89217" y="89217"/>
                </a:lnTo>
                <a:lnTo>
                  <a:pt x="58773" y="124705"/>
                </a:lnTo>
                <a:lnTo>
                  <a:pt x="34001" y="164610"/>
                </a:lnTo>
                <a:lnTo>
                  <a:pt x="15530" y="208304"/>
                </a:lnTo>
                <a:lnTo>
                  <a:pt x="3987" y="255158"/>
                </a:lnTo>
                <a:lnTo>
                  <a:pt x="0" y="304545"/>
                </a:lnTo>
                <a:lnTo>
                  <a:pt x="0" y="1522717"/>
                </a:lnTo>
                <a:lnTo>
                  <a:pt x="3987" y="1572120"/>
                </a:lnTo>
                <a:lnTo>
                  <a:pt x="15530" y="1618984"/>
                </a:lnTo>
                <a:lnTo>
                  <a:pt x="34001" y="1662683"/>
                </a:lnTo>
                <a:lnTo>
                  <a:pt x="58773" y="1702589"/>
                </a:lnTo>
                <a:lnTo>
                  <a:pt x="89217" y="1738075"/>
                </a:lnTo>
                <a:lnTo>
                  <a:pt x="124705" y="1768516"/>
                </a:lnTo>
                <a:lnTo>
                  <a:pt x="164610" y="1793283"/>
                </a:lnTo>
                <a:lnTo>
                  <a:pt x="208304" y="1811750"/>
                </a:lnTo>
                <a:lnTo>
                  <a:pt x="255158" y="1823290"/>
                </a:lnTo>
                <a:lnTo>
                  <a:pt x="304545" y="1827275"/>
                </a:lnTo>
                <a:lnTo>
                  <a:pt x="2394458" y="1827275"/>
                </a:lnTo>
                <a:lnTo>
                  <a:pt x="2443845" y="1823290"/>
                </a:lnTo>
                <a:lnTo>
                  <a:pt x="2490699" y="1811750"/>
                </a:lnTo>
                <a:lnTo>
                  <a:pt x="2534393" y="1793283"/>
                </a:lnTo>
                <a:lnTo>
                  <a:pt x="2574298" y="1768516"/>
                </a:lnTo>
                <a:lnTo>
                  <a:pt x="2609786" y="1738075"/>
                </a:lnTo>
                <a:lnTo>
                  <a:pt x="2640230" y="1702589"/>
                </a:lnTo>
                <a:lnTo>
                  <a:pt x="2665002" y="1662683"/>
                </a:lnTo>
                <a:lnTo>
                  <a:pt x="2683473" y="1618984"/>
                </a:lnTo>
                <a:lnTo>
                  <a:pt x="2695016" y="1572120"/>
                </a:lnTo>
                <a:lnTo>
                  <a:pt x="2699003" y="1522717"/>
                </a:lnTo>
                <a:lnTo>
                  <a:pt x="2699003" y="304545"/>
                </a:lnTo>
                <a:lnTo>
                  <a:pt x="2695016" y="255158"/>
                </a:lnTo>
                <a:lnTo>
                  <a:pt x="2683473" y="208304"/>
                </a:lnTo>
                <a:lnTo>
                  <a:pt x="2665002" y="164610"/>
                </a:lnTo>
                <a:lnTo>
                  <a:pt x="2640230" y="124705"/>
                </a:lnTo>
                <a:lnTo>
                  <a:pt x="2609786" y="89217"/>
                </a:lnTo>
                <a:lnTo>
                  <a:pt x="2574298" y="58773"/>
                </a:lnTo>
                <a:lnTo>
                  <a:pt x="2534393" y="34001"/>
                </a:lnTo>
                <a:lnTo>
                  <a:pt x="2490699" y="15530"/>
                </a:lnTo>
                <a:lnTo>
                  <a:pt x="2443845" y="3987"/>
                </a:lnTo>
                <a:lnTo>
                  <a:pt x="239445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9382" y="4412741"/>
            <a:ext cx="2699385" cy="1827530"/>
          </a:xfrm>
          <a:custGeom>
            <a:avLst/>
            <a:gdLst/>
            <a:ahLst/>
            <a:cxnLst/>
            <a:rect l="l" t="t" r="r" b="b"/>
            <a:pathLst>
              <a:path w="2699384" h="1827529">
                <a:moveTo>
                  <a:pt x="0" y="304545"/>
                </a:moveTo>
                <a:lnTo>
                  <a:pt x="3987" y="255158"/>
                </a:lnTo>
                <a:lnTo>
                  <a:pt x="15530" y="208304"/>
                </a:lnTo>
                <a:lnTo>
                  <a:pt x="34001" y="164610"/>
                </a:lnTo>
                <a:lnTo>
                  <a:pt x="58773" y="124705"/>
                </a:lnTo>
                <a:lnTo>
                  <a:pt x="89217" y="89217"/>
                </a:lnTo>
                <a:lnTo>
                  <a:pt x="124705" y="58773"/>
                </a:lnTo>
                <a:lnTo>
                  <a:pt x="164610" y="34001"/>
                </a:lnTo>
                <a:lnTo>
                  <a:pt x="208304" y="15530"/>
                </a:lnTo>
                <a:lnTo>
                  <a:pt x="255158" y="3987"/>
                </a:lnTo>
                <a:lnTo>
                  <a:pt x="304545" y="0"/>
                </a:lnTo>
                <a:lnTo>
                  <a:pt x="2394458" y="0"/>
                </a:lnTo>
                <a:lnTo>
                  <a:pt x="2443845" y="3987"/>
                </a:lnTo>
                <a:lnTo>
                  <a:pt x="2490699" y="15530"/>
                </a:lnTo>
                <a:lnTo>
                  <a:pt x="2534393" y="34001"/>
                </a:lnTo>
                <a:lnTo>
                  <a:pt x="2574298" y="58773"/>
                </a:lnTo>
                <a:lnTo>
                  <a:pt x="2609786" y="89217"/>
                </a:lnTo>
                <a:lnTo>
                  <a:pt x="2640230" y="124705"/>
                </a:lnTo>
                <a:lnTo>
                  <a:pt x="2665002" y="164610"/>
                </a:lnTo>
                <a:lnTo>
                  <a:pt x="2683473" y="208304"/>
                </a:lnTo>
                <a:lnTo>
                  <a:pt x="2695016" y="255158"/>
                </a:lnTo>
                <a:lnTo>
                  <a:pt x="2699003" y="304545"/>
                </a:lnTo>
                <a:lnTo>
                  <a:pt x="2699003" y="1522717"/>
                </a:lnTo>
                <a:lnTo>
                  <a:pt x="2695016" y="1572120"/>
                </a:lnTo>
                <a:lnTo>
                  <a:pt x="2683473" y="1618984"/>
                </a:lnTo>
                <a:lnTo>
                  <a:pt x="2665002" y="1662683"/>
                </a:lnTo>
                <a:lnTo>
                  <a:pt x="2640230" y="1702589"/>
                </a:lnTo>
                <a:lnTo>
                  <a:pt x="2609786" y="1738075"/>
                </a:lnTo>
                <a:lnTo>
                  <a:pt x="2574298" y="1768516"/>
                </a:lnTo>
                <a:lnTo>
                  <a:pt x="2534393" y="1793283"/>
                </a:lnTo>
                <a:lnTo>
                  <a:pt x="2490699" y="1811750"/>
                </a:lnTo>
                <a:lnTo>
                  <a:pt x="2443845" y="1823290"/>
                </a:lnTo>
                <a:lnTo>
                  <a:pt x="2394458" y="1827275"/>
                </a:lnTo>
                <a:lnTo>
                  <a:pt x="304545" y="1827275"/>
                </a:lnTo>
                <a:lnTo>
                  <a:pt x="255158" y="1823290"/>
                </a:lnTo>
                <a:lnTo>
                  <a:pt x="208304" y="1811750"/>
                </a:lnTo>
                <a:lnTo>
                  <a:pt x="164610" y="1793283"/>
                </a:lnTo>
                <a:lnTo>
                  <a:pt x="124705" y="1768516"/>
                </a:lnTo>
                <a:lnTo>
                  <a:pt x="89217" y="1738075"/>
                </a:lnTo>
                <a:lnTo>
                  <a:pt x="58773" y="1702589"/>
                </a:lnTo>
                <a:lnTo>
                  <a:pt x="34001" y="1662683"/>
                </a:lnTo>
                <a:lnTo>
                  <a:pt x="15530" y="1618984"/>
                </a:lnTo>
                <a:lnTo>
                  <a:pt x="3987" y="1572120"/>
                </a:lnTo>
                <a:lnTo>
                  <a:pt x="0" y="1522717"/>
                </a:lnTo>
                <a:lnTo>
                  <a:pt x="0" y="30454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88179" y="2499360"/>
            <a:ext cx="2161540" cy="314325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6844" y="5426964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6570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6844" y="581101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88179" y="2872739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6844" y="5033771"/>
            <a:ext cx="216281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455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74461" y="3509009"/>
            <a:ext cx="152400" cy="902969"/>
          </a:xfrm>
          <a:custGeom>
            <a:avLst/>
            <a:gdLst/>
            <a:ahLst/>
            <a:cxnLst/>
            <a:rect l="l" t="t" r="r" b="b"/>
            <a:pathLst>
              <a:path w="152400" h="902970">
                <a:moveTo>
                  <a:pt x="0" y="751585"/>
                </a:moveTo>
                <a:lnTo>
                  <a:pt x="75184" y="902588"/>
                </a:lnTo>
                <a:lnTo>
                  <a:pt x="138313" y="776858"/>
                </a:lnTo>
                <a:lnTo>
                  <a:pt x="100584" y="776858"/>
                </a:lnTo>
                <a:lnTo>
                  <a:pt x="50291" y="776732"/>
                </a:lnTo>
                <a:lnTo>
                  <a:pt x="50331" y="751670"/>
                </a:lnTo>
                <a:lnTo>
                  <a:pt x="0" y="751585"/>
                </a:lnTo>
                <a:close/>
              </a:path>
              <a:path w="152400" h="902970">
                <a:moveTo>
                  <a:pt x="50331" y="751670"/>
                </a:moveTo>
                <a:lnTo>
                  <a:pt x="50291" y="776732"/>
                </a:lnTo>
                <a:lnTo>
                  <a:pt x="100584" y="776858"/>
                </a:lnTo>
                <a:lnTo>
                  <a:pt x="100623" y="751755"/>
                </a:lnTo>
                <a:lnTo>
                  <a:pt x="50331" y="751670"/>
                </a:lnTo>
                <a:close/>
              </a:path>
              <a:path w="152400" h="902970">
                <a:moveTo>
                  <a:pt x="100623" y="751755"/>
                </a:moveTo>
                <a:lnTo>
                  <a:pt x="100584" y="776858"/>
                </a:lnTo>
                <a:lnTo>
                  <a:pt x="138313" y="776858"/>
                </a:lnTo>
                <a:lnTo>
                  <a:pt x="150875" y="751839"/>
                </a:lnTo>
                <a:lnTo>
                  <a:pt x="100623" y="751755"/>
                </a:lnTo>
                <a:close/>
              </a:path>
              <a:path w="152400" h="902970">
                <a:moveTo>
                  <a:pt x="51268" y="150833"/>
                </a:moveTo>
                <a:lnTo>
                  <a:pt x="50331" y="751670"/>
                </a:lnTo>
                <a:lnTo>
                  <a:pt x="100623" y="751755"/>
                </a:lnTo>
                <a:lnTo>
                  <a:pt x="101560" y="150918"/>
                </a:lnTo>
                <a:lnTo>
                  <a:pt x="51268" y="150833"/>
                </a:lnTo>
                <a:close/>
              </a:path>
              <a:path w="152400" h="902970">
                <a:moveTo>
                  <a:pt x="139308" y="125729"/>
                </a:moveTo>
                <a:lnTo>
                  <a:pt x="101600" y="125729"/>
                </a:lnTo>
                <a:lnTo>
                  <a:pt x="101560" y="150918"/>
                </a:lnTo>
                <a:lnTo>
                  <a:pt x="151891" y="151002"/>
                </a:lnTo>
                <a:lnTo>
                  <a:pt x="139308" y="125729"/>
                </a:lnTo>
                <a:close/>
              </a:path>
              <a:path w="152400" h="902970">
                <a:moveTo>
                  <a:pt x="101600" y="125729"/>
                </a:moveTo>
                <a:lnTo>
                  <a:pt x="51308" y="125729"/>
                </a:lnTo>
                <a:lnTo>
                  <a:pt x="51268" y="150833"/>
                </a:lnTo>
                <a:lnTo>
                  <a:pt x="101560" y="150918"/>
                </a:lnTo>
                <a:lnTo>
                  <a:pt x="101600" y="125729"/>
                </a:lnTo>
                <a:close/>
              </a:path>
              <a:path w="152400" h="902970">
                <a:moveTo>
                  <a:pt x="76708" y="0"/>
                </a:moveTo>
                <a:lnTo>
                  <a:pt x="1015" y="150748"/>
                </a:lnTo>
                <a:lnTo>
                  <a:pt x="51268" y="150833"/>
                </a:lnTo>
                <a:lnTo>
                  <a:pt x="51308" y="125729"/>
                </a:lnTo>
                <a:lnTo>
                  <a:pt x="139308" y="125729"/>
                </a:lnTo>
                <a:lnTo>
                  <a:pt x="76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8346" y="3781932"/>
            <a:ext cx="2167255" cy="118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21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25061" y="1168146"/>
            <a:ext cx="0" cy="5460365"/>
          </a:xfrm>
          <a:custGeom>
            <a:avLst/>
            <a:gdLst/>
            <a:ahLst/>
            <a:cxnLst/>
            <a:rect l="l" t="t" r="r" b="b"/>
            <a:pathLst>
              <a:path h="5460365">
                <a:moveTo>
                  <a:pt x="0" y="0"/>
                </a:moveTo>
                <a:lnTo>
                  <a:pt x="0" y="546027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70100" y="327914"/>
            <a:ext cx="564134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ct val="100000"/>
              </a:lnSpc>
            </a:pPr>
            <a:r>
              <a:rPr spc="-40" dirty="0"/>
              <a:t>Arrakis </a:t>
            </a:r>
            <a:r>
              <a:rPr spc="-5" dirty="0"/>
              <a:t>I/O</a:t>
            </a:r>
            <a:r>
              <a:rPr spc="-65" dirty="0"/>
              <a:t> </a:t>
            </a:r>
            <a:r>
              <a:rPr spc="-15" dirty="0"/>
              <a:t>Architecture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307715" algn="l"/>
              </a:tabLst>
            </a:pPr>
            <a:r>
              <a:rPr sz="3600" b="0" spc="-22" baseline="1157" dirty="0">
                <a:latin typeface="Calibri"/>
                <a:cs typeface="Calibri"/>
              </a:rPr>
              <a:t>Control </a:t>
            </a:r>
            <a:r>
              <a:rPr sz="3600" b="0" baseline="1157" dirty="0">
                <a:latin typeface="Calibri"/>
                <a:cs typeface="Calibri"/>
              </a:rPr>
              <a:t>Plane	</a:t>
            </a:r>
            <a:r>
              <a:rPr sz="2400" b="0" spc="-15" dirty="0">
                <a:latin typeface="Calibri"/>
                <a:cs typeface="Calibri"/>
              </a:rPr>
              <a:t>Data</a:t>
            </a:r>
            <a:r>
              <a:rPr sz="2400" b="0" spc="-10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Plane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27519" y="4806696"/>
            <a:ext cx="1240535" cy="123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366515"/>
            <a:ext cx="1139952" cy="12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4032503" y="1682495"/>
            <a:ext cx="3035807" cy="2061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6027"/>
            <a:ext cx="583184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spc="-25" dirty="0"/>
              <a:t>Storage </a:t>
            </a:r>
            <a:r>
              <a:rPr spc="-30" dirty="0"/>
              <a:t>Data </a:t>
            </a:r>
            <a:r>
              <a:rPr dirty="0"/>
              <a:t>Plane:  </a:t>
            </a:r>
            <a:r>
              <a:rPr spc="-35" dirty="0"/>
              <a:t>Persistent </a:t>
            </a:r>
            <a:r>
              <a:rPr spc="-30" dirty="0"/>
              <a:t>Data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9438"/>
            <a:ext cx="7574280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Examples: </a:t>
            </a:r>
            <a:r>
              <a:rPr sz="2600" b="1" spc="5" dirty="0">
                <a:latin typeface="Calibri"/>
                <a:cs typeface="Calibri"/>
              </a:rPr>
              <a:t>log,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queue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Operations </a:t>
            </a:r>
            <a:r>
              <a:rPr sz="2600" spc="-5" dirty="0">
                <a:latin typeface="Calibri"/>
                <a:cs typeface="Calibri"/>
              </a:rPr>
              <a:t>immediately </a:t>
            </a:r>
            <a:r>
              <a:rPr sz="2600" spc="-15" dirty="0">
                <a:latin typeface="Calibri"/>
                <a:cs typeface="Calibri"/>
              </a:rPr>
              <a:t>persistent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 smtClean="0">
                <a:latin typeface="Calibri"/>
                <a:cs typeface="Calibri"/>
              </a:rPr>
              <a:t>disk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Calibri"/>
                <a:cs typeface="Calibri"/>
              </a:rPr>
              <a:t>Benefits: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In-memory = </a:t>
            </a:r>
            <a:r>
              <a:rPr sz="2600" spc="-5" dirty="0">
                <a:latin typeface="Calibri"/>
                <a:cs typeface="Calibri"/>
              </a:rPr>
              <a:t>on-disk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layout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3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Eliminates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marshaling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Metadata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structure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2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Early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allocation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63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Spatial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locality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structure </a:t>
            </a:r>
            <a:r>
              <a:rPr sz="2600" dirty="0">
                <a:latin typeface="Calibri"/>
                <a:cs typeface="Calibri"/>
              </a:rPr>
              <a:t>specific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 smtClean="0">
                <a:latin typeface="Calibri"/>
                <a:cs typeface="Calibri"/>
              </a:rPr>
              <a:t>caching/prefetchin</a:t>
            </a:r>
            <a:endParaRPr sz="33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Modified </a:t>
            </a:r>
            <a:r>
              <a:rPr sz="2600" spc="-10" dirty="0">
                <a:latin typeface="Calibri"/>
                <a:cs typeface="Calibri"/>
              </a:rPr>
              <a:t>Redis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b="1" spc="-15" dirty="0">
                <a:latin typeface="Calibri"/>
                <a:cs typeface="Calibri"/>
              </a:rPr>
              <a:t>persistent </a:t>
            </a:r>
            <a:r>
              <a:rPr sz="2600" b="1" dirty="0">
                <a:latin typeface="Calibri"/>
                <a:cs typeface="Calibri"/>
              </a:rPr>
              <a:t>log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b="1" dirty="0">
                <a:latin typeface="Calibri"/>
                <a:cs typeface="Calibri"/>
              </a:rPr>
              <a:t>109 </a:t>
            </a:r>
            <a:r>
              <a:rPr sz="2600" b="1" spc="-15" dirty="0">
                <a:latin typeface="Calibri"/>
                <a:cs typeface="Calibri"/>
              </a:rPr>
              <a:t>LOC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changed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5243" y="274320"/>
            <a:ext cx="2071116" cy="1287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7472563" y="1757425"/>
            <a:ext cx="9364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Caladan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7200"/>
            <a:ext cx="58318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50"/>
              </a:lnSpc>
            </a:pPr>
            <a:r>
              <a:rPr lang="en-US" spc="-25" dirty="0" smtClean="0"/>
              <a:t>Network </a:t>
            </a:r>
            <a:r>
              <a:rPr spc="-30" dirty="0" smtClean="0"/>
              <a:t>Data </a:t>
            </a:r>
            <a:r>
              <a:rPr dirty="0"/>
              <a:t>Plane</a:t>
            </a:r>
            <a:r>
              <a:rPr dirty="0" smtClean="0"/>
              <a:t>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574280" cy="4560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2600" spc="-5" dirty="0" err="1" smtClean="0">
                <a:cs typeface="Calibri"/>
              </a:rPr>
              <a:t>Arrakis</a:t>
            </a:r>
            <a:r>
              <a:rPr lang="en-US" sz="2600" spc="-5" dirty="0" smtClean="0">
                <a:cs typeface="Calibri"/>
              </a:rPr>
              <a:t>/N(true </a:t>
            </a:r>
            <a:r>
              <a:rPr lang="en-US" sz="2600" spc="-5" dirty="0">
                <a:cs typeface="Calibri"/>
              </a:rPr>
              <a:t>zero-copy) and </a:t>
            </a:r>
            <a:r>
              <a:rPr lang="en-US" sz="2600" spc="-5" dirty="0" err="1" smtClean="0">
                <a:cs typeface="Calibri"/>
              </a:rPr>
              <a:t>Arrakis</a:t>
            </a:r>
            <a:r>
              <a:rPr lang="en-US" sz="2600" spc="-5" dirty="0" smtClean="0">
                <a:cs typeface="Calibri"/>
              </a:rPr>
              <a:t>/P</a:t>
            </a:r>
            <a:endParaRPr sz="26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600" b="1" spc="-5" dirty="0" smtClean="0">
                <a:latin typeface="Calibri"/>
                <a:cs typeface="Calibri"/>
              </a:rPr>
              <a:t>Steps</a:t>
            </a:r>
            <a:r>
              <a:rPr sz="2600" b="1" spc="-5" dirty="0" smtClean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dirty="0">
                <a:cs typeface="Calibri"/>
              </a:rPr>
              <a:t>DMA: packets are transferred </a:t>
            </a:r>
            <a:r>
              <a:rPr lang="en-US" sz="2600" dirty="0" smtClean="0">
                <a:cs typeface="Calibri"/>
              </a:rPr>
              <a:t>asynchronously</a:t>
            </a:r>
            <a:endParaRPr lang="en-US"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3115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200" dirty="0">
                <a:cs typeface="Calibri"/>
              </a:rPr>
              <a:t>rings of packet buffer descriptors.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10" dirty="0">
                <a:cs typeface="Calibri"/>
              </a:rPr>
              <a:t>transfers ownership</a:t>
            </a:r>
            <a:r>
              <a:rPr lang="en-US" sz="2600" spc="-10" dirty="0" smtClean="0">
                <a:cs typeface="Calibri"/>
              </a:rPr>
              <a:t>: two VNIC </a:t>
            </a:r>
            <a:r>
              <a:rPr lang="en-US" sz="2600" spc="-10" dirty="0">
                <a:cs typeface="Calibri"/>
              </a:rPr>
              <a:t>driver functions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2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200" spc="-15" dirty="0" err="1">
                <a:cs typeface="Calibri"/>
              </a:rPr>
              <a:t>send_packet</a:t>
            </a:r>
            <a:r>
              <a:rPr lang="en-US" sz="2200" spc="-15" dirty="0">
                <a:cs typeface="Calibri"/>
              </a:rPr>
              <a:t>(queue, </a:t>
            </a:r>
            <a:r>
              <a:rPr lang="en-US" sz="2200" spc="-15" dirty="0" err="1">
                <a:cs typeface="Calibri"/>
              </a:rPr>
              <a:t>packet_array</a:t>
            </a:r>
            <a:r>
              <a:rPr lang="en-US" sz="2200" spc="-15" dirty="0" smtClean="0">
                <a:cs typeface="Calibri"/>
              </a:rPr>
              <a:t>)</a:t>
            </a:r>
          </a:p>
          <a:p>
            <a:pPr marL="756285" lvl="1" indent="-286385">
              <a:lnSpc>
                <a:spcPts val="262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200" dirty="0" err="1">
                <a:cs typeface="Calibri"/>
              </a:rPr>
              <a:t>receive_packet</a:t>
            </a:r>
            <a:r>
              <a:rPr lang="en-US" sz="2200" dirty="0">
                <a:cs typeface="Calibri"/>
              </a:rPr>
              <a:t>(queue)</a:t>
            </a:r>
            <a:endParaRPr sz="22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15" dirty="0">
                <a:cs typeface="Calibri"/>
              </a:rPr>
              <a:t>asynchronous notification of </a:t>
            </a:r>
            <a:r>
              <a:rPr lang="en-US" sz="2600" spc="-15" dirty="0" smtClean="0">
                <a:cs typeface="Calibri"/>
              </a:rPr>
              <a:t>events</a:t>
            </a:r>
          </a:p>
          <a:p>
            <a:pPr marL="698500" lvl="1" indent="-228600"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hardware virtualized </a:t>
            </a:r>
            <a:r>
              <a:rPr lang="en-US" sz="2200" dirty="0" smtClean="0">
                <a:latin typeface="Times New Roman"/>
                <a:cs typeface="Times New Roman"/>
              </a:rPr>
              <a:t>interrupts (running)</a:t>
            </a:r>
          </a:p>
          <a:p>
            <a:pPr marL="698500" lvl="1" indent="-228600"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control plane to invoke the </a:t>
            </a:r>
            <a:r>
              <a:rPr lang="en-US" sz="2200" dirty="0" smtClean="0">
                <a:latin typeface="Times New Roman"/>
                <a:cs typeface="Times New Roman"/>
              </a:rPr>
              <a:t>scheduler (not running)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48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148" y="2799207"/>
            <a:ext cx="235013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2528570">
              <a:lnSpc>
                <a:spcPct val="100000"/>
              </a:lnSpc>
            </a:pPr>
            <a:r>
              <a:rPr spc="-45" dirty="0"/>
              <a:t>Redis</a:t>
            </a:r>
            <a:r>
              <a:rPr spc="-165" dirty="0"/>
              <a:t> </a:t>
            </a:r>
            <a:r>
              <a:rPr spc="-15" dirty="0"/>
              <a:t>Latency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62966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Reduced </a:t>
            </a:r>
            <a:r>
              <a:rPr sz="2800" spc="-5" dirty="0">
                <a:latin typeface="Calibri"/>
                <a:cs typeface="Calibri"/>
              </a:rPr>
              <a:t>(in-memory) GET </a:t>
            </a:r>
            <a:r>
              <a:rPr sz="2800" spc="-10" dirty="0">
                <a:latin typeface="Calibri"/>
                <a:cs typeface="Calibri"/>
              </a:rPr>
              <a:t>latency 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65%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45077"/>
            <a:ext cx="60731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Reduced </a:t>
            </a:r>
            <a:r>
              <a:rPr sz="2800" spc="-20" dirty="0">
                <a:latin typeface="Calibri"/>
                <a:cs typeface="Calibri"/>
              </a:rPr>
              <a:t>(persistent) </a:t>
            </a:r>
            <a:r>
              <a:rPr sz="2800" spc="-5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latency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81%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7644" y="2365247"/>
            <a:ext cx="4076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425" y="4788661"/>
            <a:ext cx="6388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163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7644" y="2896489"/>
            <a:ext cx="4076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4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1820" y="5422087"/>
            <a:ext cx="5238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31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3827" y="2923032"/>
            <a:ext cx="1632585" cy="347980"/>
          </a:xfrm>
          <a:custGeom>
            <a:avLst/>
            <a:gdLst/>
            <a:ahLst/>
            <a:cxnLst/>
            <a:rect l="l" t="t" r="r" b="b"/>
            <a:pathLst>
              <a:path w="1632585" h="347979">
                <a:moveTo>
                  <a:pt x="1632204" y="0"/>
                </a:moveTo>
                <a:lnTo>
                  <a:pt x="0" y="0"/>
                </a:lnTo>
                <a:lnTo>
                  <a:pt x="0" y="347471"/>
                </a:lnTo>
                <a:lnTo>
                  <a:pt x="1632204" y="347471"/>
                </a:lnTo>
                <a:lnTo>
                  <a:pt x="1632204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3827" y="2302764"/>
            <a:ext cx="890269" cy="346075"/>
          </a:xfrm>
          <a:custGeom>
            <a:avLst/>
            <a:gdLst/>
            <a:ahLst/>
            <a:cxnLst/>
            <a:rect l="l" t="t" r="r" b="b"/>
            <a:pathLst>
              <a:path w="890270" h="346075">
                <a:moveTo>
                  <a:pt x="890016" y="0"/>
                </a:moveTo>
                <a:lnTo>
                  <a:pt x="0" y="0"/>
                </a:lnTo>
                <a:lnTo>
                  <a:pt x="0" y="345948"/>
                </a:lnTo>
                <a:lnTo>
                  <a:pt x="890016" y="345948"/>
                </a:lnTo>
                <a:lnTo>
                  <a:pt x="890016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032" y="2923032"/>
            <a:ext cx="1731645" cy="347980"/>
          </a:xfrm>
          <a:custGeom>
            <a:avLst/>
            <a:gdLst/>
            <a:ahLst/>
            <a:cxnLst/>
            <a:rect l="l" t="t" r="r" b="b"/>
            <a:pathLst>
              <a:path w="1731645" h="347979">
                <a:moveTo>
                  <a:pt x="1731264" y="0"/>
                </a:moveTo>
                <a:lnTo>
                  <a:pt x="0" y="0"/>
                </a:lnTo>
                <a:lnTo>
                  <a:pt x="0" y="347471"/>
                </a:lnTo>
                <a:lnTo>
                  <a:pt x="1731264" y="347471"/>
                </a:lnTo>
                <a:lnTo>
                  <a:pt x="17312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3844" y="2302764"/>
            <a:ext cx="3066415" cy="346075"/>
          </a:xfrm>
          <a:custGeom>
            <a:avLst/>
            <a:gdLst/>
            <a:ahLst/>
            <a:cxnLst/>
            <a:rect l="l" t="t" r="r" b="b"/>
            <a:pathLst>
              <a:path w="3066415" h="346075">
                <a:moveTo>
                  <a:pt x="3066288" y="0"/>
                </a:moveTo>
                <a:lnTo>
                  <a:pt x="0" y="0"/>
                </a:lnTo>
                <a:lnTo>
                  <a:pt x="0" y="345948"/>
                </a:lnTo>
                <a:lnTo>
                  <a:pt x="3066288" y="345948"/>
                </a:lnTo>
                <a:lnTo>
                  <a:pt x="30662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3827" y="2165604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536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9820" y="3406140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9820" y="278587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9820" y="2165604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54985" y="2359405"/>
            <a:ext cx="482473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9225" algn="ctr">
              <a:lnSpc>
                <a:spcPct val="100000"/>
              </a:lnSpc>
              <a:tabLst>
                <a:tab pos="1877695" algn="l"/>
                <a:tab pos="3993515" algn="l"/>
              </a:tabLst>
            </a:pP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18%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62%	</a:t>
            </a:r>
            <a:r>
              <a:rPr sz="1400" b="1" dirty="0">
                <a:latin typeface="Calibri"/>
                <a:cs typeface="Calibri"/>
              </a:rPr>
              <a:t>App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20%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R="74930" algn="ctr">
              <a:lnSpc>
                <a:spcPct val="100000"/>
              </a:lnSpc>
              <a:tabLst>
                <a:tab pos="1643380" algn="l"/>
                <a:tab pos="3326129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33%	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libIO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35%	</a:t>
            </a:r>
            <a:r>
              <a:rPr sz="1400" b="1" dirty="0">
                <a:latin typeface="Calibri"/>
                <a:cs typeface="Calibri"/>
              </a:rPr>
              <a:t>App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32%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8239" y="2952369"/>
            <a:ext cx="60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9589" y="2331846"/>
            <a:ext cx="4584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nux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44495" y="5358384"/>
            <a:ext cx="3827145" cy="346075"/>
          </a:xfrm>
          <a:custGeom>
            <a:avLst/>
            <a:gdLst/>
            <a:ahLst/>
            <a:cxnLst/>
            <a:rect l="l" t="t" r="r" b="b"/>
            <a:pathLst>
              <a:path w="3827145" h="346075">
                <a:moveTo>
                  <a:pt x="3826764" y="0"/>
                </a:moveTo>
                <a:lnTo>
                  <a:pt x="0" y="0"/>
                </a:lnTo>
                <a:lnTo>
                  <a:pt x="0" y="345947"/>
                </a:lnTo>
                <a:lnTo>
                  <a:pt x="3826764" y="345947"/>
                </a:lnTo>
                <a:lnTo>
                  <a:pt x="3826764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4495" y="4738115"/>
            <a:ext cx="640080" cy="346075"/>
          </a:xfrm>
          <a:custGeom>
            <a:avLst/>
            <a:gdLst/>
            <a:ahLst/>
            <a:cxnLst/>
            <a:rect l="l" t="t" r="r" b="b"/>
            <a:pathLst>
              <a:path w="640080" h="346075">
                <a:moveTo>
                  <a:pt x="640080" y="0"/>
                </a:moveTo>
                <a:lnTo>
                  <a:pt x="0" y="0"/>
                </a:lnTo>
                <a:lnTo>
                  <a:pt x="0" y="345947"/>
                </a:lnTo>
                <a:lnTo>
                  <a:pt x="640080" y="345947"/>
                </a:lnTo>
                <a:lnTo>
                  <a:pt x="640080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71259" y="5358384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347471" y="0"/>
                </a:moveTo>
                <a:lnTo>
                  <a:pt x="0" y="0"/>
                </a:lnTo>
                <a:lnTo>
                  <a:pt x="0" y="345947"/>
                </a:lnTo>
                <a:lnTo>
                  <a:pt x="347471" y="345947"/>
                </a:lnTo>
                <a:lnTo>
                  <a:pt x="34747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4576" y="4738115"/>
            <a:ext cx="4133215" cy="346075"/>
          </a:xfrm>
          <a:custGeom>
            <a:avLst/>
            <a:gdLst/>
            <a:ahLst/>
            <a:cxnLst/>
            <a:rect l="l" t="t" r="r" b="b"/>
            <a:pathLst>
              <a:path w="4133215" h="346075">
                <a:moveTo>
                  <a:pt x="4133088" y="0"/>
                </a:moveTo>
                <a:lnTo>
                  <a:pt x="0" y="0"/>
                </a:lnTo>
                <a:lnTo>
                  <a:pt x="0" y="345947"/>
                </a:lnTo>
                <a:lnTo>
                  <a:pt x="4133088" y="345947"/>
                </a:lnTo>
                <a:lnTo>
                  <a:pt x="41330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7664" y="4738115"/>
            <a:ext cx="147955" cy="346075"/>
          </a:xfrm>
          <a:custGeom>
            <a:avLst/>
            <a:gdLst/>
            <a:ahLst/>
            <a:cxnLst/>
            <a:rect l="l" t="t" r="r" b="b"/>
            <a:pathLst>
              <a:path w="147954" h="346075">
                <a:moveTo>
                  <a:pt x="147827" y="0"/>
                </a:moveTo>
                <a:lnTo>
                  <a:pt x="0" y="0"/>
                </a:lnTo>
                <a:lnTo>
                  <a:pt x="0" y="345947"/>
                </a:lnTo>
                <a:lnTo>
                  <a:pt x="147827" y="345947"/>
                </a:lnTo>
                <a:lnTo>
                  <a:pt x="147827" y="0"/>
                </a:lnTo>
                <a:close/>
              </a:path>
            </a:pathLst>
          </a:custGeom>
          <a:solidFill>
            <a:srgbClr val="ACC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4495" y="4600955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536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0488" y="584149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0488" y="5221223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0488" y="460095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33520" y="5415584"/>
            <a:ext cx="64897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77%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39670" y="4795011"/>
            <a:ext cx="64897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13%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1165" y="5336097"/>
            <a:ext cx="32766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 marR="5080" indent="-58419">
              <a:lnSpc>
                <a:spcPct val="101699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libIO  7%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670" y="4795011"/>
            <a:ext cx="8502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4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84%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18731" y="5358384"/>
            <a:ext cx="746760" cy="346075"/>
          </a:xfrm>
          <a:prstGeom prst="rect">
            <a:avLst/>
          </a:prstGeom>
          <a:solidFill>
            <a:srgbClr val="ACC5E4"/>
          </a:solidFill>
        </p:spPr>
        <p:txBody>
          <a:bodyPr vert="horz" wrap="square" lIns="0" tIns="5715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50"/>
              </a:spcBef>
            </a:pPr>
            <a:r>
              <a:rPr sz="1400" b="1" dirty="0">
                <a:latin typeface="Calibri"/>
                <a:cs typeface="Calibri"/>
              </a:rPr>
              <a:t>App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15%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49845" y="4718557"/>
            <a:ext cx="2825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App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84897" y="4904485"/>
            <a:ext cx="2152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3%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8907" y="5388050"/>
            <a:ext cx="60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1175" y="4767453"/>
            <a:ext cx="9867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Linux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(ext4)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33400"/>
            <a:ext cx="2032000" cy="254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571500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charset="0"/>
              </a:rPr>
              <a:t>Simon Peter</a:t>
            </a:r>
            <a:endParaRPr lang="en-US" b="0" i="0" dirty="0">
              <a:effectLst/>
              <a:latin typeface="Georgi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cap="all" dirty="0">
                <a:latin typeface="Georgia" charset="0"/>
              </a:rPr>
              <a:t>DEPARTMENT OF COMPUTER SCIENCE, THE UNIVERSITY OF TEXAS AT </a:t>
            </a:r>
            <a:r>
              <a:rPr lang="en-US" cap="all" dirty="0" smtClean="0">
                <a:latin typeface="Georgia" charset="0"/>
              </a:rPr>
              <a:t>AUSTIN</a:t>
            </a:r>
            <a:r>
              <a:rPr lang="zh-CN" altLang="en-US" cap="all" dirty="0" smtClean="0">
                <a:latin typeface="Georgia" charset="0"/>
              </a:rPr>
              <a:t>，</a:t>
            </a:r>
            <a:r>
              <a:rPr lang="en-US" dirty="0"/>
              <a:t>since January 2016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7574" y="21310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P</a:t>
            </a:r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ost-doc </a:t>
            </a:r>
            <a:r>
              <a:rPr lang="en-US" dirty="0">
                <a:solidFill>
                  <a:srgbClr val="333333"/>
                </a:solidFill>
                <a:latin typeface="Georgia" charset="0"/>
              </a:rPr>
              <a:t>at the University of Washington with Tom Anderson and Arvind Krishnamurthy, from 2012 to 2015.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8174" y="3429000"/>
            <a:ext cx="6405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 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R</a:t>
            </a:r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esearch interests 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Operating Systems and Networks.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8174" y="3894772"/>
            <a:ext cx="6735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Georgia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Georgia" charset="0"/>
              </a:rPr>
              <a:t>O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ne</a:t>
            </a:r>
            <a:r>
              <a:rPr lang="zh-CN" altLang="en-US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of</a:t>
            </a:r>
            <a:r>
              <a:rPr lang="zh-CN" altLang="en-US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dirty="0" smtClean="0"/>
              <a:t>founding authors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>
                <a:solidFill>
                  <a:srgbClr val="065388"/>
                </a:solidFill>
                <a:latin typeface="Georgia" charset="0"/>
                <a:hlinkClick r:id="rId4"/>
              </a:rPr>
              <a:t>Barrelfish </a:t>
            </a:r>
            <a:r>
              <a:rPr lang="en-US" dirty="0">
                <a:solidFill>
                  <a:srgbClr val="065388"/>
                </a:solidFill>
                <a:latin typeface="Georgia" charset="0"/>
                <a:hlinkClick r:id="rId4"/>
              </a:rPr>
              <a:t>multicore operating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624" y="4445675"/>
            <a:ext cx="6405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 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R</a:t>
            </a:r>
            <a:r>
              <a:rPr lang="en-US" dirty="0" smtClean="0">
                <a:solidFill>
                  <a:srgbClr val="333333"/>
                </a:solidFill>
                <a:latin typeface="Georgia" charset="0"/>
              </a:rPr>
              <a:t>esearch </a:t>
            </a:r>
            <a:r>
              <a:rPr lang="en-US" altLang="zh-CN" dirty="0" smtClean="0">
                <a:solidFill>
                  <a:srgbClr val="333333"/>
                </a:solidFill>
                <a:latin typeface="Georgia" charset="0"/>
              </a:rPr>
              <a:t>projects:</a:t>
            </a:r>
            <a:r>
              <a:rPr lang="zh-CN" altLang="en-US" dirty="0" smtClean="0">
                <a:solidFill>
                  <a:srgbClr val="333333"/>
                </a:solidFill>
                <a:latin typeface="Georgia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FlexNIC</a:t>
            </a:r>
            <a:r>
              <a:rPr lang="en-US" dirty="0"/>
              <a:t>: a network interface architecture for data center network DMA 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Arrakis</a:t>
            </a:r>
            <a:r>
              <a:rPr lang="en-US" dirty="0"/>
              <a:t>: an OS architecture for direct, application-level hardware access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ARROW: an Internet architecture for the cloud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2066289">
              <a:lnSpc>
                <a:spcPct val="100000"/>
              </a:lnSpc>
            </a:pPr>
            <a:r>
              <a:rPr spc="-45" dirty="0"/>
              <a:t>Redis</a:t>
            </a:r>
            <a:r>
              <a:rPr spc="-135" dirty="0"/>
              <a:t> </a:t>
            </a:r>
            <a:r>
              <a:rPr spc="-10" dirty="0"/>
              <a:t>Throughput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5323840" cy="305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Improved </a:t>
            </a:r>
            <a:r>
              <a:rPr sz="2800" spc="-5" dirty="0">
                <a:latin typeface="Calibri"/>
                <a:cs typeface="Calibri"/>
              </a:rPr>
              <a:t>GET </a:t>
            </a:r>
            <a:r>
              <a:rPr sz="2800" spc="-10" dirty="0">
                <a:latin typeface="Calibri"/>
                <a:cs typeface="Calibri"/>
              </a:rPr>
              <a:t>throughput by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1.75x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Linux: </a:t>
            </a:r>
            <a:r>
              <a:rPr sz="2400" b="1" spc="-5" dirty="0">
                <a:latin typeface="Calibri"/>
                <a:cs typeface="Calibri"/>
              </a:rPr>
              <a:t>143k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transactions/s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Arrakis: </a:t>
            </a:r>
            <a:r>
              <a:rPr sz="2400" b="1" spc="-5" dirty="0">
                <a:latin typeface="Calibri"/>
                <a:cs typeface="Calibri"/>
              </a:rPr>
              <a:t>250k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transactions/s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Improved </a:t>
            </a:r>
            <a:r>
              <a:rPr sz="2800" spc="-5" dirty="0">
                <a:latin typeface="Calibri"/>
                <a:cs typeface="Calibri"/>
              </a:rPr>
              <a:t>SET </a:t>
            </a:r>
            <a:r>
              <a:rPr sz="2800" spc="-10" dirty="0">
                <a:latin typeface="Calibri"/>
                <a:cs typeface="Calibri"/>
              </a:rPr>
              <a:t>throughput 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9x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Linux: </a:t>
            </a:r>
            <a:r>
              <a:rPr sz="2400" b="1" dirty="0">
                <a:latin typeface="Calibri"/>
                <a:cs typeface="Calibri"/>
              </a:rPr>
              <a:t>7k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transactions/s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Arrakis: </a:t>
            </a:r>
            <a:r>
              <a:rPr sz="2400" b="1" spc="-5" dirty="0">
                <a:latin typeface="Calibri"/>
                <a:cs typeface="Calibri"/>
              </a:rPr>
              <a:t>63k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transactions/s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1506855">
              <a:lnSpc>
                <a:spcPct val="100000"/>
              </a:lnSpc>
            </a:pPr>
            <a:r>
              <a:rPr spc="-45" dirty="0"/>
              <a:t>memcached</a:t>
            </a:r>
            <a:r>
              <a:rPr spc="-114" dirty="0"/>
              <a:t> </a:t>
            </a:r>
            <a:r>
              <a:rPr spc="-5" dirty="0"/>
              <a:t>Scalability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7840980" y="4733544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7768" y="473354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7879" y="4733544"/>
            <a:ext cx="954405" cy="0"/>
          </a:xfrm>
          <a:custGeom>
            <a:avLst/>
            <a:gdLst/>
            <a:ahLst/>
            <a:cxnLst/>
            <a:rect l="l" t="t" r="r" b="b"/>
            <a:pathLst>
              <a:path w="95440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4667" y="473354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3255" y="4733544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5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7167" y="4733544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22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980" y="4160520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7879" y="4160520"/>
            <a:ext cx="1507490" cy="0"/>
          </a:xfrm>
          <a:custGeom>
            <a:avLst/>
            <a:gdLst/>
            <a:ahLst/>
            <a:cxnLst/>
            <a:rect l="l" t="t" r="r" b="b"/>
            <a:pathLst>
              <a:path w="1507490">
                <a:moveTo>
                  <a:pt x="0" y="0"/>
                </a:moveTo>
                <a:lnTo>
                  <a:pt x="150723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7167" y="4160520"/>
            <a:ext cx="2974975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84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0980" y="3587496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7879" y="3587496"/>
            <a:ext cx="1507490" cy="0"/>
          </a:xfrm>
          <a:custGeom>
            <a:avLst/>
            <a:gdLst/>
            <a:ahLst/>
            <a:cxnLst/>
            <a:rect l="l" t="t" r="r" b="b"/>
            <a:pathLst>
              <a:path w="1507490">
                <a:moveTo>
                  <a:pt x="0" y="0"/>
                </a:moveTo>
                <a:lnTo>
                  <a:pt x="150723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7167" y="3587496"/>
            <a:ext cx="2974975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84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0980" y="3014472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7167" y="3014472"/>
            <a:ext cx="4918075" cy="0"/>
          </a:xfrm>
          <a:custGeom>
            <a:avLst/>
            <a:gdLst/>
            <a:ahLst/>
            <a:cxnLst/>
            <a:rect l="l" t="t" r="r" b="b"/>
            <a:pathLst>
              <a:path w="4918075">
                <a:moveTo>
                  <a:pt x="0" y="0"/>
                </a:moveTo>
                <a:lnTo>
                  <a:pt x="49179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40980" y="2441448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0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7167" y="2441448"/>
            <a:ext cx="4918075" cy="0"/>
          </a:xfrm>
          <a:custGeom>
            <a:avLst/>
            <a:gdLst/>
            <a:ahLst/>
            <a:cxnLst/>
            <a:rect l="l" t="t" r="r" b="b"/>
            <a:pathLst>
              <a:path w="4918075">
                <a:moveTo>
                  <a:pt x="0" y="0"/>
                </a:moveTo>
                <a:lnTo>
                  <a:pt x="49179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87167" y="1868423"/>
            <a:ext cx="5831205" cy="0"/>
          </a:xfrm>
          <a:custGeom>
            <a:avLst/>
            <a:gdLst/>
            <a:ahLst/>
            <a:cxnLst/>
            <a:rect l="l" t="t" r="r" b="b"/>
            <a:pathLst>
              <a:path w="5831205">
                <a:moveTo>
                  <a:pt x="0" y="0"/>
                </a:moveTo>
                <a:lnTo>
                  <a:pt x="5830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4179" y="4789932"/>
            <a:ext cx="436245" cy="516890"/>
          </a:xfrm>
          <a:custGeom>
            <a:avLst/>
            <a:gdLst/>
            <a:ahLst/>
            <a:cxnLst/>
            <a:rect l="l" t="t" r="r" b="b"/>
            <a:pathLst>
              <a:path w="436245" h="516889">
                <a:moveTo>
                  <a:pt x="435864" y="0"/>
                </a:moveTo>
                <a:lnTo>
                  <a:pt x="0" y="0"/>
                </a:lnTo>
                <a:lnTo>
                  <a:pt x="0" y="516636"/>
                </a:lnTo>
                <a:lnTo>
                  <a:pt x="435864" y="516636"/>
                </a:lnTo>
                <a:lnTo>
                  <a:pt x="4358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8803" y="4389120"/>
            <a:ext cx="436245" cy="917575"/>
          </a:xfrm>
          <a:custGeom>
            <a:avLst/>
            <a:gdLst/>
            <a:ahLst/>
            <a:cxnLst/>
            <a:rect l="l" t="t" r="r" b="b"/>
            <a:pathLst>
              <a:path w="436245" h="917575">
                <a:moveTo>
                  <a:pt x="435863" y="0"/>
                </a:moveTo>
                <a:lnTo>
                  <a:pt x="0" y="0"/>
                </a:lnTo>
                <a:lnTo>
                  <a:pt x="0" y="917447"/>
                </a:lnTo>
                <a:lnTo>
                  <a:pt x="435863" y="917447"/>
                </a:lnTo>
                <a:lnTo>
                  <a:pt x="4358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1904" y="4221479"/>
            <a:ext cx="436245" cy="1085215"/>
          </a:xfrm>
          <a:custGeom>
            <a:avLst/>
            <a:gdLst/>
            <a:ahLst/>
            <a:cxnLst/>
            <a:rect l="l" t="t" r="r" b="b"/>
            <a:pathLst>
              <a:path w="436245" h="1085214">
                <a:moveTo>
                  <a:pt x="435864" y="0"/>
                </a:moveTo>
                <a:lnTo>
                  <a:pt x="0" y="0"/>
                </a:lnTo>
                <a:lnTo>
                  <a:pt x="0" y="1085088"/>
                </a:lnTo>
                <a:lnTo>
                  <a:pt x="435864" y="1085088"/>
                </a:lnTo>
                <a:lnTo>
                  <a:pt x="4358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7391" y="4373879"/>
            <a:ext cx="436245" cy="932815"/>
          </a:xfrm>
          <a:custGeom>
            <a:avLst/>
            <a:gdLst/>
            <a:ahLst/>
            <a:cxnLst/>
            <a:rect l="l" t="t" r="r" b="b"/>
            <a:pathLst>
              <a:path w="436245" h="932814">
                <a:moveTo>
                  <a:pt x="435863" y="0"/>
                </a:moveTo>
                <a:lnTo>
                  <a:pt x="0" y="0"/>
                </a:lnTo>
                <a:lnTo>
                  <a:pt x="0" y="932688"/>
                </a:lnTo>
                <a:lnTo>
                  <a:pt x="435863" y="932688"/>
                </a:lnTo>
                <a:lnTo>
                  <a:pt x="43586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2015" y="3497579"/>
            <a:ext cx="436245" cy="1809114"/>
          </a:xfrm>
          <a:custGeom>
            <a:avLst/>
            <a:gdLst/>
            <a:ahLst/>
            <a:cxnLst/>
            <a:rect l="l" t="t" r="r" b="b"/>
            <a:pathLst>
              <a:path w="436245" h="1809114">
                <a:moveTo>
                  <a:pt x="435863" y="0"/>
                </a:moveTo>
                <a:lnTo>
                  <a:pt x="0" y="0"/>
                </a:lnTo>
                <a:lnTo>
                  <a:pt x="0" y="1808988"/>
                </a:lnTo>
                <a:lnTo>
                  <a:pt x="435863" y="1808988"/>
                </a:lnTo>
                <a:lnTo>
                  <a:pt x="43586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5116" y="1908048"/>
            <a:ext cx="436245" cy="3398520"/>
          </a:xfrm>
          <a:custGeom>
            <a:avLst/>
            <a:gdLst/>
            <a:ahLst/>
            <a:cxnLst/>
            <a:rect l="l" t="t" r="r" b="b"/>
            <a:pathLst>
              <a:path w="436245" h="3398520">
                <a:moveTo>
                  <a:pt x="435863" y="0"/>
                </a:moveTo>
                <a:lnTo>
                  <a:pt x="0" y="0"/>
                </a:lnTo>
                <a:lnTo>
                  <a:pt x="0" y="3398520"/>
                </a:lnTo>
                <a:lnTo>
                  <a:pt x="435863" y="3398520"/>
                </a:lnTo>
                <a:lnTo>
                  <a:pt x="43586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167" y="5306567"/>
            <a:ext cx="5831205" cy="0"/>
          </a:xfrm>
          <a:custGeom>
            <a:avLst/>
            <a:gdLst/>
            <a:ahLst/>
            <a:cxnLst/>
            <a:rect l="l" t="t" r="r" b="b"/>
            <a:pathLst>
              <a:path w="5831205">
                <a:moveTo>
                  <a:pt x="0" y="0"/>
                </a:moveTo>
                <a:lnTo>
                  <a:pt x="58308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51935" y="4060697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8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2125" y="3183763"/>
            <a:ext cx="2152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2x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0294" y="1689861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77644" y="4589526"/>
            <a:ext cx="3340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77644" y="4016120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4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77644" y="3442842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6</a:t>
            </a: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74647" y="2296414"/>
            <a:ext cx="4375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8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74647" y="1723135"/>
            <a:ext cx="4375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95598" y="5427065"/>
            <a:ext cx="1282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83577" y="5427065"/>
            <a:ext cx="1282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1063" y="3362197"/>
            <a:ext cx="1314450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Throughput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400" b="1" spc="-5" dirty="0">
                <a:latin typeface="Calibri"/>
                <a:cs typeface="Calibri"/>
              </a:rPr>
              <a:t>(k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transactions/s)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91354" y="5427065"/>
            <a:ext cx="182435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latin typeface="Calibri"/>
                <a:cs typeface="Calibri"/>
              </a:rPr>
              <a:t>Number of CPU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3320" y="623315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53434" y="6145783"/>
            <a:ext cx="4584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nux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56176" y="623315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07178" y="6145783"/>
            <a:ext cx="60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4861" y="1582292"/>
            <a:ext cx="1814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10Gb/s </a:t>
            </a:r>
            <a:r>
              <a:rPr sz="1600" spc="-10" dirty="0">
                <a:latin typeface="Calibri"/>
                <a:cs typeface="Calibri"/>
              </a:rPr>
              <a:t>interface </a:t>
            </a:r>
            <a:r>
              <a:rPr sz="1600" spc="-5" dirty="0">
                <a:latin typeface="Calibri"/>
                <a:cs typeface="Calibri"/>
              </a:rPr>
              <a:t>limit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551" rIns="0" bIns="0" rtlCol="0">
            <a:spAutoFit/>
          </a:bodyPr>
          <a:lstStyle/>
          <a:p>
            <a:pPr marL="1284605">
              <a:lnSpc>
                <a:spcPct val="100000"/>
              </a:lnSpc>
            </a:pPr>
            <a:r>
              <a:rPr spc="-15" dirty="0"/>
              <a:t>Single-core</a:t>
            </a:r>
            <a:r>
              <a:rPr spc="-50" dirty="0"/>
              <a:t> </a:t>
            </a:r>
            <a:r>
              <a:rPr spc="-20"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676144" y="5637276"/>
            <a:ext cx="5542915" cy="0"/>
          </a:xfrm>
          <a:custGeom>
            <a:avLst/>
            <a:gdLst/>
            <a:ahLst/>
            <a:cxnLst/>
            <a:rect l="l" t="t" r="r" b="b"/>
            <a:pathLst>
              <a:path w="5542915">
                <a:moveTo>
                  <a:pt x="0" y="0"/>
                </a:moveTo>
                <a:lnTo>
                  <a:pt x="554278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1776" y="505053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5935" y="505053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0096" y="505053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4255" y="505053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6144" y="505053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1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1776" y="4463796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5935" y="44637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0096" y="44637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144" y="4463796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299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1776" y="387705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5935" y="387705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0096" y="387705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6144" y="3877055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299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1776" y="329031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715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5935" y="32903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6144" y="3290315"/>
            <a:ext cx="2879090" cy="0"/>
          </a:xfrm>
          <a:custGeom>
            <a:avLst/>
            <a:gdLst/>
            <a:ahLst/>
            <a:cxnLst/>
            <a:rect l="l" t="t" r="r" b="b"/>
            <a:pathLst>
              <a:path w="2879090">
                <a:moveTo>
                  <a:pt x="0" y="0"/>
                </a:moveTo>
                <a:lnTo>
                  <a:pt x="287883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6144" y="2703576"/>
            <a:ext cx="5542915" cy="0"/>
          </a:xfrm>
          <a:custGeom>
            <a:avLst/>
            <a:gdLst/>
            <a:ahLst/>
            <a:cxnLst/>
            <a:rect l="l" t="t" r="r" b="b"/>
            <a:pathLst>
              <a:path w="5542915">
                <a:moveTo>
                  <a:pt x="0" y="0"/>
                </a:moveTo>
                <a:lnTo>
                  <a:pt x="554278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6144" y="2118360"/>
            <a:ext cx="5542915" cy="0"/>
          </a:xfrm>
          <a:custGeom>
            <a:avLst/>
            <a:gdLst/>
            <a:ahLst/>
            <a:cxnLst/>
            <a:rect l="l" t="t" r="r" b="b"/>
            <a:pathLst>
              <a:path w="5542915">
                <a:moveTo>
                  <a:pt x="0" y="0"/>
                </a:moveTo>
                <a:lnTo>
                  <a:pt x="554278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3300" y="4834128"/>
            <a:ext cx="791210" cy="803275"/>
          </a:xfrm>
          <a:custGeom>
            <a:avLst/>
            <a:gdLst/>
            <a:ahLst/>
            <a:cxnLst/>
            <a:rect l="l" t="t" r="r" b="b"/>
            <a:pathLst>
              <a:path w="791210" h="803275">
                <a:moveTo>
                  <a:pt x="0" y="803148"/>
                </a:moveTo>
                <a:lnTo>
                  <a:pt x="790955" y="803148"/>
                </a:lnTo>
                <a:lnTo>
                  <a:pt x="790955" y="0"/>
                </a:lnTo>
                <a:lnTo>
                  <a:pt x="0" y="0"/>
                </a:lnTo>
                <a:lnTo>
                  <a:pt x="0" y="8031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49140" y="3808476"/>
            <a:ext cx="791210" cy="1828800"/>
          </a:xfrm>
          <a:custGeom>
            <a:avLst/>
            <a:gdLst/>
            <a:ahLst/>
            <a:cxnLst/>
            <a:rect l="l" t="t" r="r" b="b"/>
            <a:pathLst>
              <a:path w="791210" h="1828800">
                <a:moveTo>
                  <a:pt x="0" y="1828800"/>
                </a:moveTo>
                <a:lnTo>
                  <a:pt x="790956" y="1828800"/>
                </a:lnTo>
                <a:lnTo>
                  <a:pt x="790956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4979" y="2907792"/>
            <a:ext cx="791210" cy="2729865"/>
          </a:xfrm>
          <a:custGeom>
            <a:avLst/>
            <a:gdLst/>
            <a:ahLst/>
            <a:cxnLst/>
            <a:rect l="l" t="t" r="r" b="b"/>
            <a:pathLst>
              <a:path w="791210" h="2729865">
                <a:moveTo>
                  <a:pt x="0" y="2729483"/>
                </a:moveTo>
                <a:lnTo>
                  <a:pt x="790955" y="2729483"/>
                </a:lnTo>
                <a:lnTo>
                  <a:pt x="790955" y="0"/>
                </a:lnTo>
                <a:lnTo>
                  <a:pt x="0" y="0"/>
                </a:lnTo>
                <a:lnTo>
                  <a:pt x="0" y="2729483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0819" y="2724911"/>
            <a:ext cx="791210" cy="2912745"/>
          </a:xfrm>
          <a:custGeom>
            <a:avLst/>
            <a:gdLst/>
            <a:ahLst/>
            <a:cxnLst/>
            <a:rect l="l" t="t" r="r" b="b"/>
            <a:pathLst>
              <a:path w="791209" h="2912745">
                <a:moveTo>
                  <a:pt x="0" y="2912364"/>
                </a:moveTo>
                <a:lnTo>
                  <a:pt x="790955" y="2912364"/>
                </a:lnTo>
                <a:lnTo>
                  <a:pt x="790955" y="0"/>
                </a:lnTo>
                <a:lnTo>
                  <a:pt x="0" y="0"/>
                </a:lnTo>
                <a:lnTo>
                  <a:pt x="0" y="291236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0573" y="4520945"/>
            <a:ext cx="2159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1x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0467" y="3494913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66561" y="2593340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5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2402" y="2410714"/>
            <a:ext cx="3695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5" dirty="0">
                <a:latin typeface="Calibri"/>
                <a:cs typeface="Calibri"/>
              </a:rPr>
              <a:t>6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5730" y="4906517"/>
            <a:ext cx="334645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218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5730" y="4319778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4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5730" y="3733038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6</a:t>
            </a: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65730" y="3146552"/>
            <a:ext cx="3340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8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2733" y="2559811"/>
            <a:ext cx="4375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62733" y="1973071"/>
            <a:ext cx="4375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4313" y="3620261"/>
            <a:ext cx="109474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Throughput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b="1" spc="-5" dirty="0">
                <a:latin typeface="Calibri"/>
                <a:cs typeface="Calibri"/>
              </a:rPr>
              <a:t>(k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packets/s)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32076" y="5929884"/>
            <a:ext cx="113030" cy="111760"/>
          </a:xfrm>
          <a:custGeom>
            <a:avLst/>
            <a:gdLst/>
            <a:ahLst/>
            <a:cxnLst/>
            <a:rect l="l" t="t" r="r" b="b"/>
            <a:pathLst>
              <a:path w="113030" h="111760">
                <a:moveTo>
                  <a:pt x="0" y="111251"/>
                </a:moveTo>
                <a:lnTo>
                  <a:pt x="112775" y="111251"/>
                </a:lnTo>
                <a:lnTo>
                  <a:pt x="112775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83079" y="5841593"/>
            <a:ext cx="4584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nux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67227" y="5929884"/>
            <a:ext cx="113030" cy="111760"/>
          </a:xfrm>
          <a:custGeom>
            <a:avLst/>
            <a:gdLst/>
            <a:ahLst/>
            <a:cxnLst/>
            <a:rect l="l" t="t" r="r" b="b"/>
            <a:pathLst>
              <a:path w="113030" h="111760">
                <a:moveTo>
                  <a:pt x="0" y="111251"/>
                </a:moveTo>
                <a:lnTo>
                  <a:pt x="112775" y="111251"/>
                </a:lnTo>
                <a:lnTo>
                  <a:pt x="112775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18485" y="5841593"/>
            <a:ext cx="11684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Arrakis/POSIX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12564" y="592988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63185" y="5841593"/>
            <a:ext cx="1510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Arrakis/Zero-copy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96228" y="592988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47231" y="5841593"/>
            <a:ext cx="5321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25621" y="1329816"/>
            <a:ext cx="2069464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UDP echo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benchmark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1495"/>
              </a:spcBef>
            </a:pPr>
            <a:r>
              <a:rPr sz="1600" spc="-15" dirty="0">
                <a:latin typeface="Calibri"/>
                <a:cs typeface="Calibri"/>
              </a:rPr>
              <a:t>10Gb/s </a:t>
            </a:r>
            <a:r>
              <a:rPr sz="1600" spc="-10" dirty="0">
                <a:latin typeface="Calibri"/>
                <a:cs typeface="Calibri"/>
              </a:rPr>
              <a:t>interface </a:t>
            </a:r>
            <a:r>
              <a:rPr sz="1600" spc="-5" dirty="0">
                <a:latin typeface="Calibri"/>
                <a:cs typeface="Calibri"/>
              </a:rPr>
              <a:t>limit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2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617345"/>
            <a:ext cx="8240395" cy="521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228600">
              <a:lnSpc>
                <a:spcPct val="100000"/>
              </a:lnSpc>
              <a:buFont typeface="Arial"/>
              <a:buChar char="•"/>
              <a:tabLst>
                <a:tab pos="332740" algn="l"/>
              </a:tabLst>
            </a:pPr>
            <a:r>
              <a:rPr sz="2800" spc="-5" dirty="0">
                <a:latin typeface="Calibri"/>
                <a:cs typeface="Calibri"/>
              </a:rPr>
              <a:t>OS is </a:t>
            </a:r>
            <a:r>
              <a:rPr sz="2800" spc="-10" dirty="0">
                <a:latin typeface="Calibri"/>
                <a:cs typeface="Calibri"/>
              </a:rPr>
              <a:t>becoming </a:t>
            </a:r>
            <a:r>
              <a:rPr sz="2800" spc="-5" dirty="0">
                <a:latin typeface="Calibri"/>
                <a:cs typeface="Calibri"/>
              </a:rPr>
              <a:t>an I/O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bottleneck</a:t>
            </a:r>
            <a:endParaRPr sz="28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spc="-5" dirty="0">
                <a:latin typeface="Calibri"/>
                <a:cs typeface="Calibri"/>
              </a:rPr>
              <a:t>Globally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spc="-5" dirty="0">
                <a:latin typeface="Calibri"/>
                <a:cs typeface="Calibri"/>
              </a:rPr>
              <a:t>I/O </a:t>
            </a:r>
            <a:r>
              <a:rPr sz="2400" spc="-15" dirty="0">
                <a:latin typeface="Calibri"/>
                <a:cs typeface="Calibri"/>
              </a:rPr>
              <a:t>stacks are </a:t>
            </a:r>
            <a:r>
              <a:rPr sz="2400" spc="-10" dirty="0">
                <a:latin typeface="Calibri"/>
                <a:cs typeface="Calibri"/>
              </a:rPr>
              <a:t>slow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32740" indent="-228600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332740" algn="l"/>
              </a:tabLst>
            </a:pPr>
            <a:r>
              <a:rPr sz="2800" b="1" spc="-10" dirty="0">
                <a:latin typeface="Calibri"/>
                <a:cs typeface="Calibri"/>
              </a:rPr>
              <a:t>Arrakis: </a:t>
            </a:r>
            <a:r>
              <a:rPr sz="2800" spc="-10" dirty="0">
                <a:latin typeface="Calibri"/>
                <a:cs typeface="Calibri"/>
              </a:rPr>
              <a:t>Split </a:t>
            </a:r>
            <a:r>
              <a:rPr sz="2800" spc="-5" dirty="0">
                <a:latin typeface="Calibri"/>
                <a:cs typeface="Calibri"/>
              </a:rPr>
              <a:t>OS </a:t>
            </a:r>
            <a:r>
              <a:rPr sz="2800" spc="-20" dirty="0">
                <a:latin typeface="Calibri"/>
                <a:cs typeface="Calibri"/>
              </a:rPr>
              <a:t>into control/data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plane</a:t>
            </a:r>
            <a:endParaRPr sz="28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spc="-10" dirty="0">
                <a:latin typeface="Calibri"/>
                <a:cs typeface="Calibri"/>
              </a:rPr>
              <a:t>Direct </a:t>
            </a:r>
            <a:r>
              <a:rPr sz="2400" spc="-5" dirty="0">
                <a:latin typeface="Calibri"/>
                <a:cs typeface="Calibri"/>
              </a:rPr>
              <a:t>application I/O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endParaRPr sz="24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spc="-5" dirty="0">
                <a:latin typeface="Calibri"/>
                <a:cs typeface="Calibri"/>
              </a:rPr>
              <a:t>Specialized I/O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libaries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32740" indent="-228600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332740" algn="l"/>
              </a:tabLst>
            </a:pPr>
            <a:r>
              <a:rPr sz="2800" spc="-10" dirty="0">
                <a:latin typeface="Calibri"/>
                <a:cs typeface="Calibri"/>
              </a:rPr>
              <a:t>Application-level </a:t>
            </a:r>
            <a:r>
              <a:rPr sz="2800" dirty="0">
                <a:latin typeface="Calibri"/>
                <a:cs typeface="Calibri"/>
              </a:rPr>
              <a:t>I/O </a:t>
            </a:r>
            <a:r>
              <a:rPr sz="2800" spc="-15" dirty="0">
                <a:latin typeface="Calibri"/>
                <a:cs typeface="Calibri"/>
              </a:rPr>
              <a:t>stacks </a:t>
            </a:r>
            <a:r>
              <a:rPr sz="2800" spc="-10" dirty="0">
                <a:latin typeface="Calibri"/>
                <a:cs typeface="Calibri"/>
              </a:rPr>
              <a:t>deliver </a:t>
            </a:r>
            <a:r>
              <a:rPr sz="2800" spc="-15" dirty="0">
                <a:latin typeface="Calibri"/>
                <a:cs typeface="Calibri"/>
              </a:rPr>
              <a:t>great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endParaRPr sz="28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b="1" spc="-10" dirty="0">
                <a:latin typeface="Calibri"/>
                <a:cs typeface="Calibri"/>
              </a:rPr>
              <a:t>Redis: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9x </a:t>
            </a:r>
            <a:r>
              <a:rPr sz="2400" spc="-10" dirty="0">
                <a:latin typeface="Calibri"/>
                <a:cs typeface="Calibri"/>
              </a:rPr>
              <a:t>throughput, </a:t>
            </a:r>
            <a:r>
              <a:rPr sz="2400" b="1" spc="-5" dirty="0">
                <a:latin typeface="Calibri"/>
                <a:cs typeface="Calibri"/>
              </a:rPr>
              <a:t>81%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speedup</a:t>
            </a:r>
            <a:endParaRPr sz="2400" dirty="0">
              <a:latin typeface="Calibri"/>
              <a:cs typeface="Calibri"/>
            </a:endParaRPr>
          </a:p>
          <a:p>
            <a:pPr marL="84772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47725" algn="l"/>
                <a:tab pos="848360" algn="l"/>
              </a:tabLst>
            </a:pPr>
            <a:r>
              <a:rPr sz="2400" spc="-5" dirty="0">
                <a:latin typeface="Calibri"/>
                <a:cs typeface="Calibri"/>
              </a:rPr>
              <a:t>Memcached </a:t>
            </a:r>
            <a:r>
              <a:rPr sz="2400" b="1" dirty="0">
                <a:latin typeface="Calibri"/>
                <a:cs typeface="Calibri"/>
              </a:rPr>
              <a:t>scales </a:t>
            </a:r>
            <a:r>
              <a:rPr sz="2400" b="1" spc="-5" dirty="0">
                <a:latin typeface="Calibri"/>
                <a:cs typeface="Calibri"/>
              </a:rPr>
              <a:t>linearly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3x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throughput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Source </a:t>
            </a:r>
            <a:r>
              <a:rPr sz="2400" i="1" spc="-10" dirty="0">
                <a:latin typeface="Courier New"/>
                <a:cs typeface="Courier New"/>
              </a:rPr>
              <a:t>code:</a:t>
            </a:r>
            <a:r>
              <a:rPr sz="2400" i="1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5B0E00"/>
                </a:solidFill>
                <a:latin typeface="Courier New"/>
                <a:cs typeface="Courier New"/>
                <a:hlinkClick r:id="rId3"/>
              </a:rPr>
              <a:t>http://arrakis.cs.washington.edu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148" y="2799207"/>
            <a:ext cx="235013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-25" dirty="0" smtClean="0"/>
              <a:t>Thanks</a:t>
            </a:r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443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3948684"/>
            <a:ext cx="1466088" cy="146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pc="-5" dirty="0"/>
              <a:t>Building </a:t>
            </a:r>
            <a:r>
              <a:rPr dirty="0"/>
              <a:t>an </a:t>
            </a:r>
            <a:r>
              <a:rPr spc="-5" dirty="0"/>
              <a:t>OS </a:t>
            </a:r>
            <a:r>
              <a:rPr spc="-45" dirty="0"/>
              <a:t>for </a:t>
            </a:r>
            <a:r>
              <a:rPr dirty="0"/>
              <a:t>the </a:t>
            </a:r>
            <a:r>
              <a:rPr spc="-25" dirty="0"/>
              <a:t>Data</a:t>
            </a:r>
            <a:r>
              <a:rPr spc="40" dirty="0"/>
              <a:t> </a:t>
            </a:r>
            <a:r>
              <a:rPr spc="-20" dirty="0"/>
              <a:t>Center</a:t>
            </a:r>
          </a:p>
        </p:txBody>
      </p:sp>
      <p:sp>
        <p:nvSpPr>
          <p:cNvPr id="4" name="object 4"/>
          <p:cNvSpPr/>
          <p:nvPr/>
        </p:nvSpPr>
        <p:spPr>
          <a:xfrm>
            <a:off x="2758439" y="4094988"/>
            <a:ext cx="1607819" cy="1071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6464" y="4094988"/>
            <a:ext cx="993648" cy="1056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542" y="1591183"/>
            <a:ext cx="7357109" cy="238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Server I/O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matters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Key-value stores, </a:t>
            </a:r>
            <a:r>
              <a:rPr sz="2400" spc="-10" dirty="0">
                <a:latin typeface="Calibri"/>
                <a:cs typeface="Calibri"/>
              </a:rPr>
              <a:t>web </a:t>
            </a:r>
            <a:r>
              <a:rPr sz="2400" spc="-5" dirty="0">
                <a:latin typeface="Calibri"/>
                <a:cs typeface="Calibri"/>
              </a:rPr>
              <a:t>&amp; </a:t>
            </a:r>
            <a:r>
              <a:rPr sz="2400" dirty="0">
                <a:latin typeface="Calibri"/>
                <a:cs typeface="Calibri"/>
              </a:rPr>
              <a:t>file </a:t>
            </a:r>
            <a:r>
              <a:rPr sz="2400" spc="-5" dirty="0">
                <a:latin typeface="Calibri"/>
                <a:cs typeface="Calibri"/>
              </a:rPr>
              <a:t>servers, lock </a:t>
            </a:r>
            <a:r>
              <a:rPr sz="2400" spc="-10" dirty="0">
                <a:latin typeface="Calibri"/>
                <a:cs typeface="Calibri"/>
              </a:rPr>
              <a:t>managers,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Can </a:t>
            </a:r>
            <a:r>
              <a:rPr sz="2800" b="1" spc="-15" dirty="0">
                <a:latin typeface="Calibri"/>
                <a:cs typeface="Calibri"/>
              </a:rPr>
              <a:t>we </a:t>
            </a:r>
            <a:r>
              <a:rPr sz="2800" b="1" spc="-10" dirty="0">
                <a:latin typeface="Calibri"/>
                <a:cs typeface="Calibri"/>
              </a:rPr>
              <a:t>deliver performance close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hardware?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Example </a:t>
            </a:r>
            <a:r>
              <a:rPr sz="2800" spc="-25" dirty="0">
                <a:latin typeface="Calibri"/>
                <a:cs typeface="Calibri"/>
              </a:rPr>
              <a:t>system: </a:t>
            </a:r>
            <a:r>
              <a:rPr sz="2800" spc="-10" dirty="0">
                <a:latin typeface="Calibri"/>
                <a:cs typeface="Calibri"/>
              </a:rPr>
              <a:t>Dell </a:t>
            </a:r>
            <a:r>
              <a:rPr sz="2800" spc="-25" dirty="0">
                <a:latin typeface="Calibri"/>
                <a:cs typeface="Calibri"/>
              </a:rPr>
              <a:t>PowerEdge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R520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407" y="5223255"/>
            <a:ext cx="1659889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spc="-10" dirty="0">
                <a:latin typeface="Calibri"/>
                <a:cs typeface="Calibri"/>
              </a:rPr>
              <a:t>Intel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X520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05"/>
              </a:lnSpc>
            </a:pPr>
            <a:r>
              <a:rPr sz="1600" b="1" spc="-10" dirty="0">
                <a:latin typeface="Calibri"/>
                <a:cs typeface="Calibri"/>
              </a:rPr>
              <a:t>10G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NIC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2045"/>
              </a:lnSpc>
            </a:pPr>
            <a:r>
              <a:rPr sz="1800" b="1" dirty="0">
                <a:latin typeface="Calibri"/>
                <a:cs typeface="Calibri"/>
              </a:rPr>
              <a:t>2 us / 1KB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packet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097" y="5222366"/>
            <a:ext cx="200977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spc="-10" dirty="0">
                <a:latin typeface="Calibri"/>
                <a:cs typeface="Calibri"/>
              </a:rPr>
              <a:t>Intel </a:t>
            </a:r>
            <a:r>
              <a:rPr sz="1600" spc="-15" dirty="0">
                <a:latin typeface="Calibri"/>
                <a:cs typeface="Calibri"/>
              </a:rPr>
              <a:t>RS3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RAID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9"/>
              </a:lnSpc>
            </a:pPr>
            <a:r>
              <a:rPr sz="1600" b="1" spc="-10" dirty="0">
                <a:latin typeface="Calibri"/>
                <a:cs typeface="Calibri"/>
              </a:rPr>
              <a:t>1GB flash-backed</a:t>
            </a:r>
            <a:r>
              <a:rPr sz="1600" b="1" spc="-5" dirty="0">
                <a:latin typeface="Calibri"/>
                <a:cs typeface="Calibri"/>
              </a:rPr>
              <a:t> cache</a:t>
            </a:r>
            <a:endParaRPr sz="1600">
              <a:latin typeface="Calibri"/>
              <a:cs typeface="Calibri"/>
            </a:endParaRPr>
          </a:p>
          <a:p>
            <a:pPr marL="32384" algn="ctr">
              <a:lnSpc>
                <a:spcPts val="2080"/>
              </a:lnSpc>
            </a:pPr>
            <a:r>
              <a:rPr sz="1800" b="1" dirty="0">
                <a:latin typeface="Calibri"/>
                <a:cs typeface="Calibri"/>
              </a:rPr>
              <a:t>25 us / 1KB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write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8160" y="5238902"/>
            <a:ext cx="14852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indent="-60960">
              <a:lnSpc>
                <a:spcPts val="1620"/>
              </a:lnSpc>
            </a:pPr>
            <a:r>
              <a:rPr sz="1600" spc="-5" dirty="0">
                <a:latin typeface="Calibri"/>
                <a:cs typeface="Calibri"/>
              </a:rPr>
              <a:t>Sandy </a:t>
            </a:r>
            <a:r>
              <a:rPr sz="1600" spc="-10" dirty="0">
                <a:latin typeface="Calibri"/>
                <a:cs typeface="Calibri"/>
              </a:rPr>
              <a:t>Bridge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6 </a:t>
            </a:r>
            <a:r>
              <a:rPr sz="1600" b="1" spc="-10" dirty="0">
                <a:latin typeface="Calibri"/>
                <a:cs typeface="Calibri"/>
              </a:rPr>
              <a:t>cores, </a:t>
            </a:r>
            <a:r>
              <a:rPr sz="1600" b="1" spc="-5" dirty="0">
                <a:latin typeface="Calibri"/>
                <a:cs typeface="Calibri"/>
              </a:rPr>
              <a:t>2.2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GHz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4111" y="4468621"/>
            <a:ext cx="1397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0877" y="4468621"/>
            <a:ext cx="1397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5092" y="4477257"/>
            <a:ext cx="1397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0561" y="4477257"/>
            <a:ext cx="6642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$1,200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15362" y="2939923"/>
            <a:ext cx="5570729" cy="2071370"/>
            <a:chOff x="2172461" y="2375154"/>
            <a:chExt cx="5570729" cy="2071370"/>
          </a:xfrm>
        </p:grpSpPr>
        <p:sp>
          <p:nvSpPr>
            <p:cNvPr id="15" name="object 11"/>
            <p:cNvSpPr/>
            <p:nvPr/>
          </p:nvSpPr>
          <p:spPr>
            <a:xfrm>
              <a:off x="2172461" y="2375154"/>
              <a:ext cx="5259705" cy="2071370"/>
            </a:xfrm>
            <a:custGeom>
              <a:avLst/>
              <a:gdLst/>
              <a:ahLst/>
              <a:cxnLst/>
              <a:rect l="l" t="t" r="r" b="b"/>
              <a:pathLst>
                <a:path w="5259705" h="2071370">
                  <a:moveTo>
                    <a:pt x="4914138" y="0"/>
                  </a:moveTo>
                  <a:lnTo>
                    <a:pt x="345186" y="0"/>
                  </a:lnTo>
                  <a:lnTo>
                    <a:pt x="298349" y="3151"/>
                  </a:lnTo>
                  <a:lnTo>
                    <a:pt x="253426" y="12331"/>
                  </a:lnTo>
                  <a:lnTo>
                    <a:pt x="210829" y="27128"/>
                  </a:lnTo>
                  <a:lnTo>
                    <a:pt x="170970" y="47131"/>
                  </a:lnTo>
                  <a:lnTo>
                    <a:pt x="134259" y="71928"/>
                  </a:lnTo>
                  <a:lnTo>
                    <a:pt x="101107" y="101107"/>
                  </a:lnTo>
                  <a:lnTo>
                    <a:pt x="71928" y="134259"/>
                  </a:lnTo>
                  <a:lnTo>
                    <a:pt x="47131" y="170970"/>
                  </a:lnTo>
                  <a:lnTo>
                    <a:pt x="27128" y="210829"/>
                  </a:lnTo>
                  <a:lnTo>
                    <a:pt x="12331" y="253426"/>
                  </a:lnTo>
                  <a:lnTo>
                    <a:pt x="3151" y="298349"/>
                  </a:lnTo>
                  <a:lnTo>
                    <a:pt x="0" y="345186"/>
                  </a:lnTo>
                  <a:lnTo>
                    <a:pt x="0" y="1725930"/>
                  </a:lnTo>
                  <a:lnTo>
                    <a:pt x="3151" y="1772766"/>
                  </a:lnTo>
                  <a:lnTo>
                    <a:pt x="12331" y="1817689"/>
                  </a:lnTo>
                  <a:lnTo>
                    <a:pt x="27128" y="1860286"/>
                  </a:lnTo>
                  <a:lnTo>
                    <a:pt x="47131" y="1900145"/>
                  </a:lnTo>
                  <a:lnTo>
                    <a:pt x="71928" y="1936856"/>
                  </a:lnTo>
                  <a:lnTo>
                    <a:pt x="101107" y="1970008"/>
                  </a:lnTo>
                  <a:lnTo>
                    <a:pt x="134259" y="1999187"/>
                  </a:lnTo>
                  <a:lnTo>
                    <a:pt x="170970" y="2023984"/>
                  </a:lnTo>
                  <a:lnTo>
                    <a:pt x="210829" y="2043987"/>
                  </a:lnTo>
                  <a:lnTo>
                    <a:pt x="253426" y="2058784"/>
                  </a:lnTo>
                  <a:lnTo>
                    <a:pt x="298349" y="2067964"/>
                  </a:lnTo>
                  <a:lnTo>
                    <a:pt x="345186" y="2071116"/>
                  </a:lnTo>
                  <a:lnTo>
                    <a:pt x="4914138" y="2071116"/>
                  </a:lnTo>
                  <a:lnTo>
                    <a:pt x="4960974" y="2067964"/>
                  </a:lnTo>
                  <a:lnTo>
                    <a:pt x="5005897" y="2058784"/>
                  </a:lnTo>
                  <a:lnTo>
                    <a:pt x="5048494" y="2043987"/>
                  </a:lnTo>
                  <a:lnTo>
                    <a:pt x="5088353" y="2023984"/>
                  </a:lnTo>
                  <a:lnTo>
                    <a:pt x="5125064" y="1999187"/>
                  </a:lnTo>
                  <a:lnTo>
                    <a:pt x="5158216" y="1970008"/>
                  </a:lnTo>
                  <a:lnTo>
                    <a:pt x="5187395" y="1936856"/>
                  </a:lnTo>
                  <a:lnTo>
                    <a:pt x="5212192" y="1900145"/>
                  </a:lnTo>
                  <a:lnTo>
                    <a:pt x="5232195" y="1860286"/>
                  </a:lnTo>
                  <a:lnTo>
                    <a:pt x="5246992" y="1817689"/>
                  </a:lnTo>
                  <a:lnTo>
                    <a:pt x="5256172" y="1772766"/>
                  </a:lnTo>
                  <a:lnTo>
                    <a:pt x="5259323" y="1725930"/>
                  </a:lnTo>
                  <a:lnTo>
                    <a:pt x="5259323" y="345186"/>
                  </a:lnTo>
                  <a:lnTo>
                    <a:pt x="5256172" y="298349"/>
                  </a:lnTo>
                  <a:lnTo>
                    <a:pt x="5246992" y="253426"/>
                  </a:lnTo>
                  <a:lnTo>
                    <a:pt x="5232195" y="210829"/>
                  </a:lnTo>
                  <a:lnTo>
                    <a:pt x="5212192" y="170970"/>
                  </a:lnTo>
                  <a:lnTo>
                    <a:pt x="5187395" y="134259"/>
                  </a:lnTo>
                  <a:lnTo>
                    <a:pt x="5158216" y="101107"/>
                  </a:lnTo>
                  <a:lnTo>
                    <a:pt x="5125064" y="71928"/>
                  </a:lnTo>
                  <a:lnTo>
                    <a:pt x="5088353" y="47131"/>
                  </a:lnTo>
                  <a:lnTo>
                    <a:pt x="5048494" y="27128"/>
                  </a:lnTo>
                  <a:lnTo>
                    <a:pt x="5005897" y="12331"/>
                  </a:lnTo>
                  <a:lnTo>
                    <a:pt x="4960974" y="3151"/>
                  </a:lnTo>
                  <a:lnTo>
                    <a:pt x="49141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7582" y="3140707"/>
              <a:ext cx="52456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60" dirty="0">
                  <a:solidFill>
                    <a:srgbClr val="FFFFFF"/>
                  </a:solidFill>
                  <a:cs typeface="Calibri"/>
                </a:rPr>
                <a:t>Today’s </a:t>
              </a:r>
              <a:r>
                <a:rPr lang="en-US" sz="3200" b="1" dirty="0">
                  <a:solidFill>
                    <a:srgbClr val="FFFFFF"/>
                  </a:solidFill>
                  <a:cs typeface="Calibri"/>
                </a:rPr>
                <a:t>I/O </a:t>
              </a:r>
              <a:r>
                <a:rPr lang="en-US" sz="3200" b="1" spc="-5" dirty="0">
                  <a:solidFill>
                    <a:srgbClr val="FFFFFF"/>
                  </a:solidFill>
                  <a:cs typeface="Calibri"/>
                </a:rPr>
                <a:t>devices </a:t>
              </a:r>
              <a:r>
                <a:rPr lang="en-US" sz="3200" b="1" spc="-15" dirty="0">
                  <a:solidFill>
                    <a:srgbClr val="FFFFFF"/>
                  </a:solidFill>
                  <a:cs typeface="Calibri"/>
                </a:rPr>
                <a:t>are</a:t>
              </a:r>
              <a:r>
                <a:rPr lang="en-US" sz="3200" b="1" spc="-2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200" b="1" spc="-25" dirty="0" smtClean="0">
                  <a:solidFill>
                    <a:srgbClr val="FFFFFF"/>
                  </a:solidFill>
                  <a:cs typeface="Calibri"/>
                </a:rPr>
                <a:t>fast</a:t>
              </a:r>
              <a:endParaRPr lang="en-US" sz="3200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866" y="2791840"/>
            <a:ext cx="5401310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Can’t </a:t>
            </a:r>
            <a:r>
              <a:rPr spc="-30" dirty="0"/>
              <a:t>we </a:t>
            </a:r>
            <a:r>
              <a:rPr spc="-10" dirty="0"/>
              <a:t>just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Linux?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9172" y="4998720"/>
            <a:ext cx="1466088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2979" y="5215128"/>
            <a:ext cx="1607820" cy="1071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0160" y="149605"/>
            <a:ext cx="50412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Linux </a:t>
            </a:r>
            <a:r>
              <a:rPr spc="-5" dirty="0"/>
              <a:t>I/O</a:t>
            </a:r>
            <a:r>
              <a:rPr spc="-120" dirty="0"/>
              <a:t> </a:t>
            </a:r>
            <a:r>
              <a:rPr spc="-20" dirty="0"/>
              <a:t>Performance</a:t>
            </a:r>
          </a:p>
        </p:txBody>
      </p:sp>
      <p:sp>
        <p:nvSpPr>
          <p:cNvPr id="8" name="object 8"/>
          <p:cNvSpPr/>
          <p:nvPr/>
        </p:nvSpPr>
        <p:spPr>
          <a:xfrm>
            <a:off x="915161" y="1175766"/>
            <a:ext cx="6624955" cy="1582420"/>
          </a:xfrm>
          <a:custGeom>
            <a:avLst/>
            <a:gdLst/>
            <a:ahLst/>
            <a:cxnLst/>
            <a:rect l="l" t="t" r="r" b="b"/>
            <a:pathLst>
              <a:path w="6624955" h="1582420">
                <a:moveTo>
                  <a:pt x="6361176" y="0"/>
                </a:moveTo>
                <a:lnTo>
                  <a:pt x="263664" y="0"/>
                </a:lnTo>
                <a:lnTo>
                  <a:pt x="216270" y="4245"/>
                </a:lnTo>
                <a:lnTo>
                  <a:pt x="171663" y="16488"/>
                </a:lnTo>
                <a:lnTo>
                  <a:pt x="130587" y="35983"/>
                </a:lnTo>
                <a:lnTo>
                  <a:pt x="93788" y="61988"/>
                </a:lnTo>
                <a:lnTo>
                  <a:pt x="62010" y="93760"/>
                </a:lnTo>
                <a:lnTo>
                  <a:pt x="35997" y="130556"/>
                </a:lnTo>
                <a:lnTo>
                  <a:pt x="16495" y="171631"/>
                </a:lnTo>
                <a:lnTo>
                  <a:pt x="4247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7" y="1365667"/>
                </a:lnTo>
                <a:lnTo>
                  <a:pt x="16495" y="1410280"/>
                </a:lnTo>
                <a:lnTo>
                  <a:pt x="35997" y="1451355"/>
                </a:lnTo>
                <a:lnTo>
                  <a:pt x="62010" y="1488151"/>
                </a:lnTo>
                <a:lnTo>
                  <a:pt x="93788" y="1519923"/>
                </a:lnTo>
                <a:lnTo>
                  <a:pt x="130587" y="1545928"/>
                </a:lnTo>
                <a:lnTo>
                  <a:pt x="171663" y="1565423"/>
                </a:lnTo>
                <a:lnTo>
                  <a:pt x="216270" y="1577666"/>
                </a:lnTo>
                <a:lnTo>
                  <a:pt x="263664" y="1581912"/>
                </a:lnTo>
                <a:lnTo>
                  <a:pt x="6361176" y="1581912"/>
                </a:lnTo>
                <a:lnTo>
                  <a:pt x="6408583" y="1577666"/>
                </a:lnTo>
                <a:lnTo>
                  <a:pt x="6453196" y="1565423"/>
                </a:lnTo>
                <a:lnTo>
                  <a:pt x="6494271" y="1545928"/>
                </a:lnTo>
                <a:lnTo>
                  <a:pt x="6531067" y="1519923"/>
                </a:lnTo>
                <a:lnTo>
                  <a:pt x="6562839" y="1488151"/>
                </a:lnTo>
                <a:lnTo>
                  <a:pt x="6588844" y="1451356"/>
                </a:lnTo>
                <a:lnTo>
                  <a:pt x="6608339" y="1410280"/>
                </a:lnTo>
                <a:lnTo>
                  <a:pt x="6620582" y="1365667"/>
                </a:lnTo>
                <a:lnTo>
                  <a:pt x="6624828" y="1318260"/>
                </a:lnTo>
                <a:lnTo>
                  <a:pt x="6624828" y="263651"/>
                </a:lnTo>
                <a:lnTo>
                  <a:pt x="6620582" y="216244"/>
                </a:lnTo>
                <a:lnTo>
                  <a:pt x="6608339" y="171631"/>
                </a:lnTo>
                <a:lnTo>
                  <a:pt x="6588844" y="130556"/>
                </a:lnTo>
                <a:lnTo>
                  <a:pt x="6562839" y="93760"/>
                </a:lnTo>
                <a:lnTo>
                  <a:pt x="6531067" y="61988"/>
                </a:lnTo>
                <a:lnTo>
                  <a:pt x="6494271" y="35983"/>
                </a:lnTo>
                <a:lnTo>
                  <a:pt x="6453196" y="16488"/>
                </a:lnTo>
                <a:lnTo>
                  <a:pt x="6408583" y="4245"/>
                </a:lnTo>
                <a:lnTo>
                  <a:pt x="6361176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5161" y="1175766"/>
            <a:ext cx="6624955" cy="1582420"/>
          </a:xfrm>
          <a:custGeom>
            <a:avLst/>
            <a:gdLst/>
            <a:ahLst/>
            <a:cxnLst/>
            <a:rect l="l" t="t" r="r" b="b"/>
            <a:pathLst>
              <a:path w="6624955" h="1582420">
                <a:moveTo>
                  <a:pt x="0" y="263651"/>
                </a:moveTo>
                <a:lnTo>
                  <a:pt x="4247" y="216244"/>
                </a:lnTo>
                <a:lnTo>
                  <a:pt x="16495" y="171631"/>
                </a:lnTo>
                <a:lnTo>
                  <a:pt x="35997" y="130556"/>
                </a:lnTo>
                <a:lnTo>
                  <a:pt x="62010" y="93760"/>
                </a:lnTo>
                <a:lnTo>
                  <a:pt x="93788" y="61988"/>
                </a:lnTo>
                <a:lnTo>
                  <a:pt x="130587" y="35983"/>
                </a:lnTo>
                <a:lnTo>
                  <a:pt x="171663" y="16488"/>
                </a:lnTo>
                <a:lnTo>
                  <a:pt x="216270" y="4245"/>
                </a:lnTo>
                <a:lnTo>
                  <a:pt x="263664" y="0"/>
                </a:lnTo>
                <a:lnTo>
                  <a:pt x="6361176" y="0"/>
                </a:lnTo>
                <a:lnTo>
                  <a:pt x="6408583" y="4245"/>
                </a:lnTo>
                <a:lnTo>
                  <a:pt x="6453196" y="16488"/>
                </a:lnTo>
                <a:lnTo>
                  <a:pt x="6494271" y="35983"/>
                </a:lnTo>
                <a:lnTo>
                  <a:pt x="6531067" y="61988"/>
                </a:lnTo>
                <a:lnTo>
                  <a:pt x="6562839" y="93760"/>
                </a:lnTo>
                <a:lnTo>
                  <a:pt x="6588844" y="130556"/>
                </a:lnTo>
                <a:lnTo>
                  <a:pt x="6608339" y="171631"/>
                </a:lnTo>
                <a:lnTo>
                  <a:pt x="6620582" y="216244"/>
                </a:lnTo>
                <a:lnTo>
                  <a:pt x="6624828" y="263651"/>
                </a:lnTo>
                <a:lnTo>
                  <a:pt x="6624828" y="1318260"/>
                </a:lnTo>
                <a:lnTo>
                  <a:pt x="6620582" y="1365667"/>
                </a:lnTo>
                <a:lnTo>
                  <a:pt x="6608339" y="1410280"/>
                </a:lnTo>
                <a:lnTo>
                  <a:pt x="6588844" y="1451356"/>
                </a:lnTo>
                <a:lnTo>
                  <a:pt x="6562839" y="1488151"/>
                </a:lnTo>
                <a:lnTo>
                  <a:pt x="6531067" y="1519923"/>
                </a:lnTo>
                <a:lnTo>
                  <a:pt x="6494271" y="1545928"/>
                </a:lnTo>
                <a:lnTo>
                  <a:pt x="6453196" y="1565423"/>
                </a:lnTo>
                <a:lnTo>
                  <a:pt x="6408583" y="1577666"/>
                </a:lnTo>
                <a:lnTo>
                  <a:pt x="6361176" y="1581912"/>
                </a:lnTo>
                <a:lnTo>
                  <a:pt x="263664" y="1581912"/>
                </a:lnTo>
                <a:lnTo>
                  <a:pt x="216270" y="1577666"/>
                </a:lnTo>
                <a:lnTo>
                  <a:pt x="171663" y="1565423"/>
                </a:lnTo>
                <a:lnTo>
                  <a:pt x="130587" y="1545928"/>
                </a:lnTo>
                <a:lnTo>
                  <a:pt x="93788" y="1519923"/>
                </a:lnTo>
                <a:lnTo>
                  <a:pt x="62010" y="1488151"/>
                </a:lnTo>
                <a:lnTo>
                  <a:pt x="35997" y="1451355"/>
                </a:lnTo>
                <a:lnTo>
                  <a:pt x="16495" y="1410280"/>
                </a:lnTo>
                <a:lnTo>
                  <a:pt x="4247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0559" y="1763521"/>
            <a:ext cx="7061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6876" y="2244851"/>
            <a:ext cx="533400" cy="346075"/>
          </a:xfrm>
          <a:custGeom>
            <a:avLst/>
            <a:gdLst/>
            <a:ahLst/>
            <a:cxnLst/>
            <a:rect l="l" t="t" r="r" b="b"/>
            <a:pathLst>
              <a:path w="533400" h="346075">
                <a:moveTo>
                  <a:pt x="533400" y="0"/>
                </a:moveTo>
                <a:lnTo>
                  <a:pt x="0" y="0"/>
                </a:lnTo>
                <a:lnTo>
                  <a:pt x="0" y="345948"/>
                </a:lnTo>
                <a:lnTo>
                  <a:pt x="533400" y="345948"/>
                </a:lnTo>
                <a:lnTo>
                  <a:pt x="533400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6876" y="1624583"/>
            <a:ext cx="737870" cy="346075"/>
          </a:xfrm>
          <a:custGeom>
            <a:avLst/>
            <a:gdLst/>
            <a:ahLst/>
            <a:cxnLst/>
            <a:rect l="l" t="t" r="r" b="b"/>
            <a:pathLst>
              <a:path w="737869" h="346075">
                <a:moveTo>
                  <a:pt x="737616" y="0"/>
                </a:moveTo>
                <a:lnTo>
                  <a:pt x="0" y="0"/>
                </a:lnTo>
                <a:lnTo>
                  <a:pt x="0" y="345948"/>
                </a:lnTo>
                <a:lnTo>
                  <a:pt x="737616" y="345948"/>
                </a:lnTo>
                <a:lnTo>
                  <a:pt x="737616" y="0"/>
                </a:lnTo>
                <a:close/>
              </a:path>
            </a:pathLst>
          </a:custGeom>
          <a:solidFill>
            <a:srgbClr val="49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0276" y="2244851"/>
            <a:ext cx="3444240" cy="346075"/>
          </a:xfrm>
          <a:custGeom>
            <a:avLst/>
            <a:gdLst/>
            <a:ahLst/>
            <a:cxnLst/>
            <a:rect l="l" t="t" r="r" b="b"/>
            <a:pathLst>
              <a:path w="3444240" h="346075">
                <a:moveTo>
                  <a:pt x="3444240" y="0"/>
                </a:moveTo>
                <a:lnTo>
                  <a:pt x="0" y="0"/>
                </a:lnTo>
                <a:lnTo>
                  <a:pt x="0" y="345948"/>
                </a:lnTo>
                <a:lnTo>
                  <a:pt x="3444240" y="345948"/>
                </a:lnTo>
                <a:lnTo>
                  <a:pt x="344424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4492" y="1624583"/>
            <a:ext cx="2543810" cy="346075"/>
          </a:xfrm>
          <a:custGeom>
            <a:avLst/>
            <a:gdLst/>
            <a:ahLst/>
            <a:cxnLst/>
            <a:rect l="l" t="t" r="r" b="b"/>
            <a:pathLst>
              <a:path w="2543810" h="346075">
                <a:moveTo>
                  <a:pt x="2543556" y="0"/>
                </a:moveTo>
                <a:lnTo>
                  <a:pt x="0" y="0"/>
                </a:lnTo>
                <a:lnTo>
                  <a:pt x="0" y="345948"/>
                </a:lnTo>
                <a:lnTo>
                  <a:pt x="2543556" y="345948"/>
                </a:lnTo>
                <a:lnTo>
                  <a:pt x="25435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14515" y="2244851"/>
            <a:ext cx="123825" cy="346075"/>
          </a:xfrm>
          <a:custGeom>
            <a:avLst/>
            <a:gdLst/>
            <a:ahLst/>
            <a:cxnLst/>
            <a:rect l="l" t="t" r="r" b="b"/>
            <a:pathLst>
              <a:path w="123825" h="346075">
                <a:moveTo>
                  <a:pt x="123443" y="0"/>
                </a:moveTo>
                <a:lnTo>
                  <a:pt x="0" y="0"/>
                </a:lnTo>
                <a:lnTo>
                  <a:pt x="0" y="345948"/>
                </a:lnTo>
                <a:lnTo>
                  <a:pt x="123443" y="345948"/>
                </a:lnTo>
                <a:lnTo>
                  <a:pt x="123443" y="0"/>
                </a:lnTo>
                <a:close/>
              </a:path>
            </a:pathLst>
          </a:custGeom>
          <a:solidFill>
            <a:srgbClr val="ACC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6876" y="1487424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536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4204" y="2727960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4204" y="2107692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4204" y="148742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53461" y="2192273"/>
            <a:ext cx="3003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35173" y="2410205"/>
            <a:ext cx="3352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13%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7327" y="2300859"/>
            <a:ext cx="8502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4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84%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1328" y="1680590"/>
            <a:ext cx="8502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4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62%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4501" y="2160523"/>
            <a:ext cx="36576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40221" y="2408935"/>
            <a:ext cx="2749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3%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8145" y="1663953"/>
            <a:ext cx="410019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19779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HW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18%	</a:t>
            </a:r>
            <a:r>
              <a:rPr sz="1600" b="1" spc="-5" dirty="0">
                <a:latin typeface="Calibri"/>
                <a:cs typeface="Calibri"/>
              </a:rPr>
              <a:t>App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20%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8670" y="2322703"/>
            <a:ext cx="25019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20" dirty="0">
                <a:latin typeface="Calibri"/>
                <a:cs typeface="Calibri"/>
              </a:rPr>
              <a:t>SE</a:t>
            </a:r>
            <a:r>
              <a:rPr sz="1050" spc="10" dirty="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6445" y="1702434"/>
            <a:ext cx="27368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25" dirty="0">
                <a:latin typeface="Calibri"/>
                <a:cs typeface="Calibri"/>
              </a:rPr>
              <a:t>GE</a:t>
            </a:r>
            <a:r>
              <a:rPr sz="1050" spc="5" dirty="0"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20720" y="1260602"/>
            <a:ext cx="276288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%  </a:t>
            </a:r>
            <a:r>
              <a:rPr sz="1400" b="1" spc="5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b="1" spc="75" dirty="0">
                <a:solidFill>
                  <a:srgbClr val="585858"/>
                </a:solidFill>
                <a:latin typeface="Calibri"/>
                <a:cs typeface="Calibri"/>
              </a:rPr>
              <a:t>1KB 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REQUEST </a:t>
            </a:r>
            <a:r>
              <a:rPr sz="1400" b="1" spc="85" dirty="0">
                <a:solidFill>
                  <a:srgbClr val="585858"/>
                </a:solidFill>
                <a:latin typeface="Calibri"/>
                <a:cs typeface="Calibri"/>
              </a:rPr>
              <a:t>TIME </a:t>
            </a:r>
            <a:r>
              <a:rPr sz="1400" b="1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SPENT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7355" y="3064764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11267" y="3064764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7205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11267" y="386029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58211" y="4253484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58211" y="4253484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59404" y="4258945"/>
            <a:ext cx="13582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1267" y="4256532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67355" y="4648200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67355" y="4648200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52698" y="4654042"/>
            <a:ext cx="991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02251" y="6202324"/>
            <a:ext cx="1647189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RAID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25 us / 1KB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write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20873" y="6209639"/>
            <a:ext cx="16611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10G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NIC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 us / 1KB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packet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10145" y="1654175"/>
            <a:ext cx="4076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80021" y="2257297"/>
            <a:ext cx="6388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163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78589" y="2388489"/>
            <a:ext cx="5259705" cy="2071370"/>
            <a:chOff x="1991105" y="2187701"/>
            <a:chExt cx="5259705" cy="2071370"/>
          </a:xfrm>
        </p:grpSpPr>
        <p:sp>
          <p:nvSpPr>
            <p:cNvPr id="50" name="object 53"/>
            <p:cNvSpPr/>
            <p:nvPr/>
          </p:nvSpPr>
          <p:spPr>
            <a:xfrm>
              <a:off x="1991105" y="2187701"/>
              <a:ext cx="5259705" cy="2071370"/>
            </a:xfrm>
            <a:custGeom>
              <a:avLst/>
              <a:gdLst/>
              <a:ahLst/>
              <a:cxnLst/>
              <a:rect l="l" t="t" r="r" b="b"/>
              <a:pathLst>
                <a:path w="5259705" h="2071370">
                  <a:moveTo>
                    <a:pt x="4914138" y="0"/>
                  </a:moveTo>
                  <a:lnTo>
                    <a:pt x="345186" y="0"/>
                  </a:lnTo>
                  <a:lnTo>
                    <a:pt x="298349" y="3151"/>
                  </a:lnTo>
                  <a:lnTo>
                    <a:pt x="253426" y="12331"/>
                  </a:lnTo>
                  <a:lnTo>
                    <a:pt x="210829" y="27128"/>
                  </a:lnTo>
                  <a:lnTo>
                    <a:pt x="170970" y="47131"/>
                  </a:lnTo>
                  <a:lnTo>
                    <a:pt x="134259" y="71928"/>
                  </a:lnTo>
                  <a:lnTo>
                    <a:pt x="101107" y="101107"/>
                  </a:lnTo>
                  <a:lnTo>
                    <a:pt x="71928" y="134259"/>
                  </a:lnTo>
                  <a:lnTo>
                    <a:pt x="47131" y="170970"/>
                  </a:lnTo>
                  <a:lnTo>
                    <a:pt x="27128" y="210829"/>
                  </a:lnTo>
                  <a:lnTo>
                    <a:pt x="12331" y="253426"/>
                  </a:lnTo>
                  <a:lnTo>
                    <a:pt x="3151" y="298349"/>
                  </a:lnTo>
                  <a:lnTo>
                    <a:pt x="0" y="345186"/>
                  </a:lnTo>
                  <a:lnTo>
                    <a:pt x="0" y="1725930"/>
                  </a:lnTo>
                  <a:lnTo>
                    <a:pt x="3151" y="1772766"/>
                  </a:lnTo>
                  <a:lnTo>
                    <a:pt x="12331" y="1817689"/>
                  </a:lnTo>
                  <a:lnTo>
                    <a:pt x="27128" y="1860286"/>
                  </a:lnTo>
                  <a:lnTo>
                    <a:pt x="47131" y="1900145"/>
                  </a:lnTo>
                  <a:lnTo>
                    <a:pt x="71928" y="1936856"/>
                  </a:lnTo>
                  <a:lnTo>
                    <a:pt x="101107" y="1970008"/>
                  </a:lnTo>
                  <a:lnTo>
                    <a:pt x="134259" y="1999187"/>
                  </a:lnTo>
                  <a:lnTo>
                    <a:pt x="170970" y="2023984"/>
                  </a:lnTo>
                  <a:lnTo>
                    <a:pt x="210829" y="2043987"/>
                  </a:lnTo>
                  <a:lnTo>
                    <a:pt x="253426" y="2058784"/>
                  </a:lnTo>
                  <a:lnTo>
                    <a:pt x="298349" y="2067964"/>
                  </a:lnTo>
                  <a:lnTo>
                    <a:pt x="345186" y="2071116"/>
                  </a:lnTo>
                  <a:lnTo>
                    <a:pt x="4914138" y="2071116"/>
                  </a:lnTo>
                  <a:lnTo>
                    <a:pt x="4960974" y="2067964"/>
                  </a:lnTo>
                  <a:lnTo>
                    <a:pt x="5005897" y="2058784"/>
                  </a:lnTo>
                  <a:lnTo>
                    <a:pt x="5048494" y="2043987"/>
                  </a:lnTo>
                  <a:lnTo>
                    <a:pt x="5088353" y="2023984"/>
                  </a:lnTo>
                  <a:lnTo>
                    <a:pt x="5125064" y="1999187"/>
                  </a:lnTo>
                  <a:lnTo>
                    <a:pt x="5158216" y="1970008"/>
                  </a:lnTo>
                  <a:lnTo>
                    <a:pt x="5187395" y="1936856"/>
                  </a:lnTo>
                  <a:lnTo>
                    <a:pt x="5212192" y="1900145"/>
                  </a:lnTo>
                  <a:lnTo>
                    <a:pt x="5232195" y="1860286"/>
                  </a:lnTo>
                  <a:lnTo>
                    <a:pt x="5246992" y="1817689"/>
                  </a:lnTo>
                  <a:lnTo>
                    <a:pt x="5256172" y="1772766"/>
                  </a:lnTo>
                  <a:lnTo>
                    <a:pt x="5259324" y="1725930"/>
                  </a:lnTo>
                  <a:lnTo>
                    <a:pt x="5259324" y="345186"/>
                  </a:lnTo>
                  <a:lnTo>
                    <a:pt x="5256172" y="298349"/>
                  </a:lnTo>
                  <a:lnTo>
                    <a:pt x="5246992" y="253426"/>
                  </a:lnTo>
                  <a:lnTo>
                    <a:pt x="5232195" y="210829"/>
                  </a:lnTo>
                  <a:lnTo>
                    <a:pt x="5212192" y="170970"/>
                  </a:lnTo>
                  <a:lnTo>
                    <a:pt x="5187395" y="134259"/>
                  </a:lnTo>
                  <a:lnTo>
                    <a:pt x="5158216" y="101107"/>
                  </a:lnTo>
                  <a:lnTo>
                    <a:pt x="5125064" y="71928"/>
                  </a:lnTo>
                  <a:lnTo>
                    <a:pt x="5088353" y="47131"/>
                  </a:lnTo>
                  <a:lnTo>
                    <a:pt x="5048494" y="27128"/>
                  </a:lnTo>
                  <a:lnTo>
                    <a:pt x="5005897" y="12331"/>
                  </a:lnTo>
                  <a:lnTo>
                    <a:pt x="4960974" y="3151"/>
                  </a:lnTo>
                  <a:lnTo>
                    <a:pt x="4914138" y="0"/>
                  </a:lnTo>
                  <a:close/>
                </a:path>
              </a:pathLst>
            </a:custGeom>
            <a:solidFill>
              <a:srgbClr val="5B9BD4"/>
            </a:solidFill>
            <a:ln w="25400">
              <a:solidFill>
                <a:schemeClr val="tx1">
                  <a:alpha val="80000"/>
                </a:schemeClr>
              </a:solidFill>
            </a:ln>
          </p:spPr>
          <p:txBody>
            <a:bodyPr wrap="square" lIns="0" tIns="0" rIns="0" bIns="0" rtlCol="0" anchor="ctr" anchorCtr="0"/>
            <a:lstStyle/>
            <a:p>
              <a:endParaRPr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object 55"/>
            <p:cNvSpPr txBox="1"/>
            <p:nvPr/>
          </p:nvSpPr>
          <p:spPr>
            <a:xfrm>
              <a:off x="2840484" y="2709926"/>
              <a:ext cx="3574032" cy="984885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32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Kernel</a:t>
              </a:r>
              <a:r>
                <a:rPr sz="3200" b="1" spc="-6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3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mediation</a:t>
              </a:r>
              <a:endParaRPr lang="en-US" sz="3200" b="1" spc="-5" dirty="0" smtClean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pPr marL="12700" algn="ctr">
                <a:lnSpc>
                  <a:spcPct val="100000"/>
                </a:lnSpc>
              </a:pPr>
              <a:r>
                <a:rPr lang="en-US" sz="32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lang="en-US" sz="3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s too heavyweight</a:t>
              </a:r>
              <a:endParaRPr sz="32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40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853"/>
            <a:ext cx="7111365" cy="446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Skip </a:t>
            </a:r>
            <a:r>
              <a:rPr sz="2800" spc="-15" dirty="0">
                <a:latin typeface="Calibri"/>
                <a:cs typeface="Calibri"/>
              </a:rPr>
              <a:t>kernel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10" dirty="0">
                <a:latin typeface="Calibri"/>
                <a:cs typeface="Calibri"/>
              </a:rPr>
              <a:t>deliver </a:t>
            </a:r>
            <a:r>
              <a:rPr sz="2800" spc="-5" dirty="0">
                <a:latin typeface="Calibri"/>
                <a:cs typeface="Calibri"/>
              </a:rPr>
              <a:t>I/O </a:t>
            </a:r>
            <a:r>
              <a:rPr sz="2800" spc="-10" dirty="0">
                <a:latin typeface="Calibri"/>
                <a:cs typeface="Calibri"/>
              </a:rPr>
              <a:t>directly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Reduce 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overhead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Keep </a:t>
            </a:r>
            <a:r>
              <a:rPr sz="2800" spc="-5" dirty="0">
                <a:latin typeface="Calibri"/>
                <a:cs typeface="Calibri"/>
              </a:rPr>
              <a:t>classical </a:t>
            </a:r>
            <a:r>
              <a:rPr sz="2800" spc="-10" dirty="0">
                <a:latin typeface="Calibri"/>
                <a:cs typeface="Calibri"/>
              </a:rPr>
              <a:t>server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-20" dirty="0">
                <a:latin typeface="Calibri"/>
                <a:cs typeface="Calibri"/>
              </a:rPr>
              <a:t> features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protection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Resource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I/O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flexibility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Global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naming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hardware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help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us…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886" rIns="0" bIns="0" rtlCol="0">
            <a:spAutoFit/>
          </a:bodyPr>
          <a:lstStyle/>
          <a:p>
            <a:pPr marL="2595245">
              <a:lnSpc>
                <a:spcPct val="100000"/>
              </a:lnSpc>
            </a:pPr>
            <a:r>
              <a:rPr spc="-40" dirty="0"/>
              <a:t>Arrakis</a:t>
            </a:r>
            <a:r>
              <a:rPr spc="-125" dirty="0"/>
              <a:t> </a:t>
            </a:r>
            <a:r>
              <a:rPr spc="-5" dirty="0"/>
              <a:t>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853"/>
            <a:ext cx="53721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NIC, emerging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38298"/>
            <a:ext cx="472630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Multiplexing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ts val="2735"/>
              </a:lnSpc>
              <a:spcBef>
                <a:spcPts val="22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SR-IOV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Virtual </a:t>
            </a:r>
            <a:r>
              <a:rPr sz="2400" dirty="0">
                <a:latin typeface="Calibri"/>
                <a:cs typeface="Calibri"/>
              </a:rPr>
              <a:t>PCI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w/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15" dirty="0">
                <a:latin typeface="Calibri"/>
                <a:cs typeface="Calibri"/>
              </a:rPr>
              <a:t>registers, </a:t>
            </a:r>
            <a:r>
              <a:rPr sz="2400" spc="-5" dirty="0">
                <a:latin typeface="Calibri"/>
                <a:cs typeface="Calibri"/>
              </a:rPr>
              <a:t>queues,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INTs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 smtClean="0">
                <a:latin typeface="Calibri"/>
                <a:cs typeface="Calibri"/>
              </a:rPr>
              <a:t>Protection</a:t>
            </a:r>
            <a:endParaRPr sz="28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ts val="2735"/>
              </a:lnSpc>
              <a:spcBef>
                <a:spcPts val="23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dirty="0" smtClean="0">
                <a:latin typeface="Calibri"/>
                <a:cs typeface="Calibri"/>
              </a:rPr>
              <a:t>IOMMU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Devices use </a:t>
            </a:r>
            <a:r>
              <a:rPr sz="2400" dirty="0">
                <a:latin typeface="Calibri"/>
                <a:cs typeface="Calibri"/>
              </a:rPr>
              <a:t>app virtual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</a:p>
          <a:p>
            <a:pPr marL="756285" lvl="1" indent="-286385">
              <a:lnSpc>
                <a:spcPts val="2735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20" dirty="0">
                <a:latin typeface="Calibri"/>
                <a:cs typeface="Calibri"/>
              </a:rPr>
              <a:t>Packet </a:t>
            </a:r>
            <a:r>
              <a:rPr sz="2400" b="1" spc="-10" dirty="0">
                <a:latin typeface="Calibri"/>
                <a:cs typeface="Calibri"/>
              </a:rPr>
              <a:t>filters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b="1" dirty="0">
                <a:latin typeface="Calibri"/>
                <a:cs typeface="Calibri"/>
              </a:rPr>
              <a:t>logical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disks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Only allow </a:t>
            </a:r>
            <a:r>
              <a:rPr sz="2400" dirty="0">
                <a:latin typeface="Calibri"/>
                <a:cs typeface="Calibri"/>
              </a:rPr>
              <a:t>eligible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I/O</a:t>
            </a:r>
            <a:endParaRPr sz="24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 smtClean="0">
                <a:latin typeface="Calibri"/>
                <a:cs typeface="Calibri"/>
              </a:rPr>
              <a:t>I/O</a:t>
            </a:r>
            <a:r>
              <a:rPr sz="2800" spc="-8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886" rIns="0" bIns="0" rtlCol="0">
            <a:spAutoFit/>
          </a:bodyPr>
          <a:lstStyle/>
          <a:p>
            <a:pPr marL="976630">
              <a:lnSpc>
                <a:spcPct val="100000"/>
              </a:lnSpc>
            </a:pPr>
            <a:r>
              <a:rPr spc="-20" dirty="0"/>
              <a:t>Hardware </a:t>
            </a:r>
            <a:r>
              <a:rPr spc="-5" dirty="0"/>
              <a:t>I/O</a:t>
            </a:r>
            <a:r>
              <a:rPr spc="-100" dirty="0"/>
              <a:t> </a:t>
            </a:r>
            <a:r>
              <a:rPr spc="-10" dirty="0"/>
              <a:t>Virtualization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5884164" y="2314955"/>
            <a:ext cx="3099816" cy="3057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0110" y="2396997"/>
            <a:ext cx="141541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SR-IOV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5623" y="4197096"/>
            <a:ext cx="2601468" cy="598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06310" y="4304665"/>
            <a:ext cx="126301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Packet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filters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2795" y="3598164"/>
            <a:ext cx="493775" cy="672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4620" y="3607308"/>
            <a:ext cx="493775" cy="672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2216" y="4654296"/>
            <a:ext cx="780287" cy="1185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8450" y="3922014"/>
            <a:ext cx="169545" cy="85090"/>
          </a:xfrm>
          <a:custGeom>
            <a:avLst/>
            <a:gdLst/>
            <a:ahLst/>
            <a:cxnLst/>
            <a:rect l="l" t="t" r="r" b="b"/>
            <a:pathLst>
              <a:path w="169545" h="85089">
                <a:moveTo>
                  <a:pt x="0" y="85090"/>
                </a:moveTo>
                <a:lnTo>
                  <a:pt x="16903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49567" y="3792473"/>
            <a:ext cx="9607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Rate</a:t>
            </a:r>
            <a:r>
              <a:rPr sz="1400" b="1" spc="-1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limiters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56626" y="3900678"/>
            <a:ext cx="169545" cy="85090"/>
          </a:xfrm>
          <a:custGeom>
            <a:avLst/>
            <a:gdLst/>
            <a:ahLst/>
            <a:cxnLst/>
            <a:rect l="l" t="t" r="r" b="b"/>
            <a:pathLst>
              <a:path w="169545" h="85089">
                <a:moveTo>
                  <a:pt x="0" y="85090"/>
                </a:moveTo>
                <a:lnTo>
                  <a:pt x="16903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1240" y="2836164"/>
            <a:ext cx="1245108" cy="844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30492" y="2983738"/>
            <a:ext cx="98425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-le</a:t>
            </a:r>
            <a:r>
              <a:rPr sz="1800" b="1" spc="-5" dirty="0">
                <a:latin typeface="Calibri"/>
                <a:cs typeface="Calibri"/>
              </a:rPr>
              <a:t>vel  VNIC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30083" y="2843783"/>
            <a:ext cx="1245107" cy="844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49718" y="2991611"/>
            <a:ext cx="98361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User-level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VNIC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4722" y="5769203"/>
            <a:ext cx="8559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5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444" y="5828391"/>
            <a:ext cx="132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9120" y="5794529"/>
            <a:ext cx="43389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NIC </a:t>
            </a:r>
            <a:r>
              <a:rPr sz="2400" b="1" spc="-30" dirty="0">
                <a:latin typeface="Calibri"/>
                <a:cs typeface="Calibri"/>
              </a:rPr>
              <a:t>rate </a:t>
            </a:r>
            <a:r>
              <a:rPr sz="2400" b="1" spc="-5" dirty="0">
                <a:latin typeface="Calibri"/>
                <a:cs typeface="Calibri"/>
              </a:rPr>
              <a:t>limiter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spc="-15" dirty="0">
                <a:latin typeface="Calibri"/>
                <a:cs typeface="Calibri"/>
              </a:rPr>
              <a:t>packet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schedulers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5536438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5"/>
                </a:lnTo>
                <a:lnTo>
                  <a:pt x="0" y="1319529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5536438" y="1583436"/>
                </a:lnTo>
                <a:lnTo>
                  <a:pt x="5583887" y="1579185"/>
                </a:lnTo>
                <a:lnTo>
                  <a:pt x="5628541" y="1566930"/>
                </a:lnTo>
                <a:lnTo>
                  <a:pt x="5669656" y="1547415"/>
                </a:lnTo>
                <a:lnTo>
                  <a:pt x="5706487" y="1521383"/>
                </a:lnTo>
                <a:lnTo>
                  <a:pt x="5738291" y="1489579"/>
                </a:lnTo>
                <a:lnTo>
                  <a:pt x="5764323" y="1452748"/>
                </a:lnTo>
                <a:lnTo>
                  <a:pt x="5783838" y="1411633"/>
                </a:lnTo>
                <a:lnTo>
                  <a:pt x="5796093" y="1366979"/>
                </a:lnTo>
                <a:lnTo>
                  <a:pt x="5800344" y="1319529"/>
                </a:lnTo>
                <a:lnTo>
                  <a:pt x="5800344" y="263905"/>
                </a:lnTo>
                <a:lnTo>
                  <a:pt x="5796093" y="216456"/>
                </a:lnTo>
                <a:lnTo>
                  <a:pt x="5783838" y="171802"/>
                </a:lnTo>
                <a:lnTo>
                  <a:pt x="5764323" y="130687"/>
                </a:lnTo>
                <a:lnTo>
                  <a:pt x="5738291" y="93856"/>
                </a:lnTo>
                <a:lnTo>
                  <a:pt x="5706487" y="62052"/>
                </a:lnTo>
                <a:lnTo>
                  <a:pt x="5669656" y="36020"/>
                </a:lnTo>
                <a:lnTo>
                  <a:pt x="5628541" y="16505"/>
                </a:lnTo>
                <a:lnTo>
                  <a:pt x="5583887" y="4250"/>
                </a:lnTo>
                <a:lnTo>
                  <a:pt x="5536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0" y="263905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5536438" y="0"/>
                </a:lnTo>
                <a:lnTo>
                  <a:pt x="5583887" y="4250"/>
                </a:lnTo>
                <a:lnTo>
                  <a:pt x="5628541" y="16505"/>
                </a:lnTo>
                <a:lnTo>
                  <a:pt x="5669656" y="36020"/>
                </a:lnTo>
                <a:lnTo>
                  <a:pt x="5706487" y="62052"/>
                </a:lnTo>
                <a:lnTo>
                  <a:pt x="5738291" y="93856"/>
                </a:lnTo>
                <a:lnTo>
                  <a:pt x="5764323" y="130687"/>
                </a:lnTo>
                <a:lnTo>
                  <a:pt x="5783838" y="171802"/>
                </a:lnTo>
                <a:lnTo>
                  <a:pt x="5796093" y="216456"/>
                </a:lnTo>
                <a:lnTo>
                  <a:pt x="5800344" y="263905"/>
                </a:lnTo>
                <a:lnTo>
                  <a:pt x="5800344" y="1319529"/>
                </a:lnTo>
                <a:lnTo>
                  <a:pt x="5796093" y="1366979"/>
                </a:lnTo>
                <a:lnTo>
                  <a:pt x="5783838" y="1411633"/>
                </a:lnTo>
                <a:lnTo>
                  <a:pt x="5764323" y="1452748"/>
                </a:lnTo>
                <a:lnTo>
                  <a:pt x="5738291" y="1489579"/>
                </a:lnTo>
                <a:lnTo>
                  <a:pt x="5706487" y="1521383"/>
                </a:lnTo>
                <a:lnTo>
                  <a:pt x="5669656" y="1547415"/>
                </a:lnTo>
                <a:lnTo>
                  <a:pt x="5628541" y="1566930"/>
                </a:lnTo>
                <a:lnTo>
                  <a:pt x="5583887" y="1579185"/>
                </a:lnTo>
                <a:lnTo>
                  <a:pt x="5536438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29"/>
                </a:lnTo>
                <a:lnTo>
                  <a:pt x="0" y="26390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0620" y="149605"/>
            <a:ext cx="53041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dirty="0"/>
              <a:t>skip the</a:t>
            </a:r>
            <a:r>
              <a:rPr spc="-30" dirty="0"/>
              <a:t> </a:t>
            </a:r>
            <a:r>
              <a:rPr spc="-25" dirty="0"/>
              <a:t>kernel?</a:t>
            </a:r>
          </a:p>
        </p:txBody>
      </p:sp>
      <p:sp>
        <p:nvSpPr>
          <p:cNvPr id="11" name="object 11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5535168" y="0"/>
                </a:moveTo>
                <a:lnTo>
                  <a:pt x="263652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6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6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2" y="1581912"/>
                </a:lnTo>
                <a:lnTo>
                  <a:pt x="5535168" y="1581912"/>
                </a:lnTo>
                <a:lnTo>
                  <a:pt x="5582575" y="1577666"/>
                </a:lnTo>
                <a:lnTo>
                  <a:pt x="5627188" y="1565423"/>
                </a:lnTo>
                <a:lnTo>
                  <a:pt x="5668264" y="1545928"/>
                </a:lnTo>
                <a:lnTo>
                  <a:pt x="5705059" y="1519923"/>
                </a:lnTo>
                <a:lnTo>
                  <a:pt x="5736831" y="1488151"/>
                </a:lnTo>
                <a:lnTo>
                  <a:pt x="5762836" y="1451356"/>
                </a:lnTo>
                <a:lnTo>
                  <a:pt x="5782331" y="1410280"/>
                </a:lnTo>
                <a:lnTo>
                  <a:pt x="5794574" y="1365667"/>
                </a:lnTo>
                <a:lnTo>
                  <a:pt x="5798820" y="1318260"/>
                </a:lnTo>
                <a:lnTo>
                  <a:pt x="5798820" y="263651"/>
                </a:lnTo>
                <a:lnTo>
                  <a:pt x="5794574" y="216244"/>
                </a:lnTo>
                <a:lnTo>
                  <a:pt x="5782331" y="171631"/>
                </a:lnTo>
                <a:lnTo>
                  <a:pt x="5762836" y="130556"/>
                </a:lnTo>
                <a:lnTo>
                  <a:pt x="5736831" y="93760"/>
                </a:lnTo>
                <a:lnTo>
                  <a:pt x="5705059" y="61988"/>
                </a:lnTo>
                <a:lnTo>
                  <a:pt x="5668264" y="35983"/>
                </a:lnTo>
                <a:lnTo>
                  <a:pt x="5627188" y="16488"/>
                </a:lnTo>
                <a:lnTo>
                  <a:pt x="5582575" y="4245"/>
                </a:lnTo>
                <a:lnTo>
                  <a:pt x="5535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6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2" y="0"/>
                </a:lnTo>
                <a:lnTo>
                  <a:pt x="5535168" y="0"/>
                </a:lnTo>
                <a:lnTo>
                  <a:pt x="5582575" y="4245"/>
                </a:lnTo>
                <a:lnTo>
                  <a:pt x="5627188" y="16488"/>
                </a:lnTo>
                <a:lnTo>
                  <a:pt x="5668264" y="35983"/>
                </a:lnTo>
                <a:lnTo>
                  <a:pt x="5705059" y="61988"/>
                </a:lnTo>
                <a:lnTo>
                  <a:pt x="5736831" y="93760"/>
                </a:lnTo>
                <a:lnTo>
                  <a:pt x="5762836" y="130556"/>
                </a:lnTo>
                <a:lnTo>
                  <a:pt x="5782331" y="171631"/>
                </a:lnTo>
                <a:lnTo>
                  <a:pt x="5794574" y="216244"/>
                </a:lnTo>
                <a:lnTo>
                  <a:pt x="5798820" y="263651"/>
                </a:lnTo>
                <a:lnTo>
                  <a:pt x="5798820" y="1318260"/>
                </a:lnTo>
                <a:lnTo>
                  <a:pt x="5794574" y="1365667"/>
                </a:lnTo>
                <a:lnTo>
                  <a:pt x="5782331" y="1410280"/>
                </a:lnTo>
                <a:lnTo>
                  <a:pt x="5762836" y="1451356"/>
                </a:lnTo>
                <a:lnTo>
                  <a:pt x="5736831" y="1488151"/>
                </a:lnTo>
                <a:lnTo>
                  <a:pt x="5705059" y="1519923"/>
                </a:lnTo>
                <a:lnTo>
                  <a:pt x="5668264" y="1545928"/>
                </a:lnTo>
                <a:lnTo>
                  <a:pt x="5627188" y="1565423"/>
                </a:lnTo>
                <a:lnTo>
                  <a:pt x="5582575" y="1577666"/>
                </a:lnTo>
                <a:lnTo>
                  <a:pt x="5535168" y="1581912"/>
                </a:lnTo>
                <a:lnTo>
                  <a:pt x="263652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6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6444233" y="0"/>
                </a:moveTo>
                <a:lnTo>
                  <a:pt x="243078" y="0"/>
                </a:lnTo>
                <a:lnTo>
                  <a:pt x="194088" y="4938"/>
                </a:lnTo>
                <a:lnTo>
                  <a:pt x="148459" y="19103"/>
                </a:lnTo>
                <a:lnTo>
                  <a:pt x="107169" y="41516"/>
                </a:lnTo>
                <a:lnTo>
                  <a:pt x="71194" y="71199"/>
                </a:lnTo>
                <a:lnTo>
                  <a:pt x="41513" y="107174"/>
                </a:lnTo>
                <a:lnTo>
                  <a:pt x="19101" y="148464"/>
                </a:lnTo>
                <a:lnTo>
                  <a:pt x="4938" y="194091"/>
                </a:lnTo>
                <a:lnTo>
                  <a:pt x="0" y="243078"/>
                </a:lnTo>
                <a:lnTo>
                  <a:pt x="0" y="1215390"/>
                </a:lnTo>
                <a:lnTo>
                  <a:pt x="4938" y="1264379"/>
                </a:lnTo>
                <a:lnTo>
                  <a:pt x="19101" y="1310008"/>
                </a:lnTo>
                <a:lnTo>
                  <a:pt x="41513" y="1351298"/>
                </a:lnTo>
                <a:lnTo>
                  <a:pt x="71194" y="1387273"/>
                </a:lnTo>
                <a:lnTo>
                  <a:pt x="107169" y="1416954"/>
                </a:lnTo>
                <a:lnTo>
                  <a:pt x="148459" y="1439366"/>
                </a:lnTo>
                <a:lnTo>
                  <a:pt x="194088" y="1453529"/>
                </a:lnTo>
                <a:lnTo>
                  <a:pt x="243078" y="1458468"/>
                </a:lnTo>
                <a:lnTo>
                  <a:pt x="6444233" y="1458468"/>
                </a:lnTo>
                <a:lnTo>
                  <a:pt x="6493220" y="1453529"/>
                </a:lnTo>
                <a:lnTo>
                  <a:pt x="6538847" y="1439366"/>
                </a:lnTo>
                <a:lnTo>
                  <a:pt x="6580137" y="1416954"/>
                </a:lnTo>
                <a:lnTo>
                  <a:pt x="6616112" y="1387273"/>
                </a:lnTo>
                <a:lnTo>
                  <a:pt x="6645795" y="1351298"/>
                </a:lnTo>
                <a:lnTo>
                  <a:pt x="6668208" y="1310008"/>
                </a:lnTo>
                <a:lnTo>
                  <a:pt x="6682373" y="1264379"/>
                </a:lnTo>
                <a:lnTo>
                  <a:pt x="6687312" y="1215390"/>
                </a:lnTo>
                <a:lnTo>
                  <a:pt x="6687312" y="243078"/>
                </a:lnTo>
                <a:lnTo>
                  <a:pt x="6682373" y="194091"/>
                </a:lnTo>
                <a:lnTo>
                  <a:pt x="6668208" y="148464"/>
                </a:lnTo>
                <a:lnTo>
                  <a:pt x="6645795" y="107174"/>
                </a:lnTo>
                <a:lnTo>
                  <a:pt x="6616112" y="71199"/>
                </a:lnTo>
                <a:lnTo>
                  <a:pt x="6580137" y="41516"/>
                </a:lnTo>
                <a:lnTo>
                  <a:pt x="6538847" y="19103"/>
                </a:lnTo>
                <a:lnTo>
                  <a:pt x="6493220" y="4938"/>
                </a:lnTo>
                <a:lnTo>
                  <a:pt x="644423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0" y="243078"/>
                </a:moveTo>
                <a:lnTo>
                  <a:pt x="4938" y="194091"/>
                </a:lnTo>
                <a:lnTo>
                  <a:pt x="19101" y="148464"/>
                </a:lnTo>
                <a:lnTo>
                  <a:pt x="41513" y="107174"/>
                </a:lnTo>
                <a:lnTo>
                  <a:pt x="71194" y="71199"/>
                </a:lnTo>
                <a:lnTo>
                  <a:pt x="107169" y="41516"/>
                </a:lnTo>
                <a:lnTo>
                  <a:pt x="148459" y="19103"/>
                </a:lnTo>
                <a:lnTo>
                  <a:pt x="194088" y="4938"/>
                </a:lnTo>
                <a:lnTo>
                  <a:pt x="243078" y="0"/>
                </a:lnTo>
                <a:lnTo>
                  <a:pt x="6444233" y="0"/>
                </a:lnTo>
                <a:lnTo>
                  <a:pt x="6493220" y="4938"/>
                </a:lnTo>
                <a:lnTo>
                  <a:pt x="6538847" y="19103"/>
                </a:lnTo>
                <a:lnTo>
                  <a:pt x="6580137" y="41516"/>
                </a:lnTo>
                <a:lnTo>
                  <a:pt x="6616112" y="71199"/>
                </a:lnTo>
                <a:lnTo>
                  <a:pt x="6645795" y="107174"/>
                </a:lnTo>
                <a:lnTo>
                  <a:pt x="6668208" y="148464"/>
                </a:lnTo>
                <a:lnTo>
                  <a:pt x="6682373" y="194091"/>
                </a:lnTo>
                <a:lnTo>
                  <a:pt x="6687312" y="243078"/>
                </a:lnTo>
                <a:lnTo>
                  <a:pt x="6687312" y="1215390"/>
                </a:lnTo>
                <a:lnTo>
                  <a:pt x="6682373" y="1264379"/>
                </a:lnTo>
                <a:lnTo>
                  <a:pt x="6668208" y="1310008"/>
                </a:lnTo>
                <a:lnTo>
                  <a:pt x="6645795" y="1351298"/>
                </a:lnTo>
                <a:lnTo>
                  <a:pt x="6616112" y="1387273"/>
                </a:lnTo>
                <a:lnTo>
                  <a:pt x="6580137" y="1416954"/>
                </a:lnTo>
                <a:lnTo>
                  <a:pt x="6538847" y="1439366"/>
                </a:lnTo>
                <a:lnTo>
                  <a:pt x="6493220" y="1453529"/>
                </a:lnTo>
                <a:lnTo>
                  <a:pt x="6444233" y="1458468"/>
                </a:lnTo>
                <a:lnTo>
                  <a:pt x="243078" y="1458468"/>
                </a:lnTo>
                <a:lnTo>
                  <a:pt x="194088" y="1453529"/>
                </a:lnTo>
                <a:lnTo>
                  <a:pt x="148459" y="1439366"/>
                </a:lnTo>
                <a:lnTo>
                  <a:pt x="107169" y="1416954"/>
                </a:lnTo>
                <a:lnTo>
                  <a:pt x="71194" y="1387273"/>
                </a:lnTo>
                <a:lnTo>
                  <a:pt x="41513" y="1351298"/>
                </a:lnTo>
                <a:lnTo>
                  <a:pt x="19101" y="1310008"/>
                </a:lnTo>
                <a:lnTo>
                  <a:pt x="4938" y="1264379"/>
                </a:lnTo>
                <a:lnTo>
                  <a:pt x="0" y="1215390"/>
                </a:lnTo>
                <a:lnTo>
                  <a:pt x="0" y="243078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7355" y="3064764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1267" y="3064764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7205">
              <a:lnSpc>
                <a:spcPts val="216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1267" y="3860291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58211" y="4253484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8211" y="4253484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59404" y="4258945"/>
            <a:ext cx="13582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1267" y="4256532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7355" y="4648200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7355" y="4648200"/>
            <a:ext cx="2161540" cy="314325"/>
          </a:xfrm>
          <a:custGeom>
            <a:avLst/>
            <a:gdLst/>
            <a:ahLst/>
            <a:cxnLst/>
            <a:rect l="l" t="t" r="r" b="b"/>
            <a:pathLst>
              <a:path w="2161540" h="314325">
                <a:moveTo>
                  <a:pt x="0" y="313944"/>
                </a:moveTo>
                <a:lnTo>
                  <a:pt x="2161032" y="313944"/>
                </a:lnTo>
                <a:lnTo>
                  <a:pt x="2161032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52698" y="4654042"/>
            <a:ext cx="991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1979" y="5865139"/>
            <a:ext cx="1480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1501202" y="1736278"/>
            <a:ext cx="838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5" dirty="0" err="1" smtClean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6319774" y="0"/>
                </a:moveTo>
                <a:lnTo>
                  <a:pt x="367550" y="0"/>
                </a:lnTo>
                <a:lnTo>
                  <a:pt x="321445" y="2864"/>
                </a:lnTo>
                <a:lnTo>
                  <a:pt x="277048" y="11227"/>
                </a:lnTo>
                <a:lnTo>
                  <a:pt x="234706" y="24744"/>
                </a:lnTo>
                <a:lnTo>
                  <a:pt x="194761" y="43070"/>
                </a:lnTo>
                <a:lnTo>
                  <a:pt x="157559" y="65861"/>
                </a:lnTo>
                <a:lnTo>
                  <a:pt x="123443" y="92771"/>
                </a:lnTo>
                <a:lnTo>
                  <a:pt x="92759" y="123457"/>
                </a:lnTo>
                <a:lnTo>
                  <a:pt x="65851" y="157572"/>
                </a:lnTo>
                <a:lnTo>
                  <a:pt x="43063" y="194774"/>
                </a:lnTo>
                <a:lnTo>
                  <a:pt x="24739" y="234715"/>
                </a:lnTo>
                <a:lnTo>
                  <a:pt x="11225" y="277053"/>
                </a:lnTo>
                <a:lnTo>
                  <a:pt x="2863" y="321442"/>
                </a:lnTo>
                <a:lnTo>
                  <a:pt x="0" y="367538"/>
                </a:lnTo>
                <a:lnTo>
                  <a:pt x="0" y="1837690"/>
                </a:lnTo>
                <a:lnTo>
                  <a:pt x="2863" y="1883785"/>
                </a:lnTo>
                <a:lnTo>
                  <a:pt x="11225" y="1928174"/>
                </a:lnTo>
                <a:lnTo>
                  <a:pt x="24739" y="1970512"/>
                </a:lnTo>
                <a:lnTo>
                  <a:pt x="43063" y="2010453"/>
                </a:lnTo>
                <a:lnTo>
                  <a:pt x="65851" y="2047655"/>
                </a:lnTo>
                <a:lnTo>
                  <a:pt x="92759" y="2081770"/>
                </a:lnTo>
                <a:lnTo>
                  <a:pt x="123443" y="2112456"/>
                </a:lnTo>
                <a:lnTo>
                  <a:pt x="157559" y="2139366"/>
                </a:lnTo>
                <a:lnTo>
                  <a:pt x="194761" y="2162157"/>
                </a:lnTo>
                <a:lnTo>
                  <a:pt x="234706" y="2180483"/>
                </a:lnTo>
                <a:lnTo>
                  <a:pt x="277048" y="2194000"/>
                </a:lnTo>
                <a:lnTo>
                  <a:pt x="321445" y="2202363"/>
                </a:lnTo>
                <a:lnTo>
                  <a:pt x="367550" y="2205228"/>
                </a:lnTo>
                <a:lnTo>
                  <a:pt x="6319774" y="2205228"/>
                </a:lnTo>
                <a:lnTo>
                  <a:pt x="6365869" y="2202363"/>
                </a:lnTo>
                <a:lnTo>
                  <a:pt x="6410258" y="2194000"/>
                </a:lnTo>
                <a:lnTo>
                  <a:pt x="6452596" y="2180483"/>
                </a:lnTo>
                <a:lnTo>
                  <a:pt x="6492537" y="2162157"/>
                </a:lnTo>
                <a:lnTo>
                  <a:pt x="6529739" y="2139366"/>
                </a:lnTo>
                <a:lnTo>
                  <a:pt x="6563854" y="2112456"/>
                </a:lnTo>
                <a:lnTo>
                  <a:pt x="6594540" y="2081770"/>
                </a:lnTo>
                <a:lnTo>
                  <a:pt x="6621450" y="2047655"/>
                </a:lnTo>
                <a:lnTo>
                  <a:pt x="6644241" y="2010453"/>
                </a:lnTo>
                <a:lnTo>
                  <a:pt x="6662567" y="1970512"/>
                </a:lnTo>
                <a:lnTo>
                  <a:pt x="6676084" y="1928174"/>
                </a:lnTo>
                <a:lnTo>
                  <a:pt x="6684447" y="1883785"/>
                </a:lnTo>
                <a:lnTo>
                  <a:pt x="6687312" y="1837690"/>
                </a:lnTo>
                <a:lnTo>
                  <a:pt x="6687312" y="367538"/>
                </a:lnTo>
                <a:lnTo>
                  <a:pt x="6684447" y="321442"/>
                </a:lnTo>
                <a:lnTo>
                  <a:pt x="6676084" y="277053"/>
                </a:lnTo>
                <a:lnTo>
                  <a:pt x="6662567" y="234715"/>
                </a:lnTo>
                <a:lnTo>
                  <a:pt x="6644241" y="194774"/>
                </a:lnTo>
                <a:lnTo>
                  <a:pt x="6621450" y="157572"/>
                </a:lnTo>
                <a:lnTo>
                  <a:pt x="6594540" y="123457"/>
                </a:lnTo>
                <a:lnTo>
                  <a:pt x="6563854" y="92771"/>
                </a:lnTo>
                <a:lnTo>
                  <a:pt x="6529739" y="65861"/>
                </a:lnTo>
                <a:lnTo>
                  <a:pt x="6492537" y="43070"/>
                </a:lnTo>
                <a:lnTo>
                  <a:pt x="6452596" y="24744"/>
                </a:lnTo>
                <a:lnTo>
                  <a:pt x="6410258" y="11227"/>
                </a:lnTo>
                <a:lnTo>
                  <a:pt x="6365869" y="2864"/>
                </a:lnTo>
                <a:lnTo>
                  <a:pt x="63197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677" y="2911601"/>
            <a:ext cx="6687820" cy="2205355"/>
          </a:xfrm>
          <a:custGeom>
            <a:avLst/>
            <a:gdLst/>
            <a:ahLst/>
            <a:cxnLst/>
            <a:rect l="l" t="t" r="r" b="b"/>
            <a:pathLst>
              <a:path w="6687820" h="2205354">
                <a:moveTo>
                  <a:pt x="0" y="367538"/>
                </a:moveTo>
                <a:lnTo>
                  <a:pt x="2863" y="321442"/>
                </a:lnTo>
                <a:lnTo>
                  <a:pt x="11225" y="277053"/>
                </a:lnTo>
                <a:lnTo>
                  <a:pt x="24739" y="234715"/>
                </a:lnTo>
                <a:lnTo>
                  <a:pt x="43063" y="194774"/>
                </a:lnTo>
                <a:lnTo>
                  <a:pt x="65851" y="157572"/>
                </a:lnTo>
                <a:lnTo>
                  <a:pt x="92759" y="123457"/>
                </a:lnTo>
                <a:lnTo>
                  <a:pt x="123443" y="92771"/>
                </a:lnTo>
                <a:lnTo>
                  <a:pt x="157559" y="65861"/>
                </a:lnTo>
                <a:lnTo>
                  <a:pt x="194761" y="43070"/>
                </a:lnTo>
                <a:lnTo>
                  <a:pt x="234706" y="24744"/>
                </a:lnTo>
                <a:lnTo>
                  <a:pt x="277048" y="11227"/>
                </a:lnTo>
                <a:lnTo>
                  <a:pt x="321445" y="2864"/>
                </a:lnTo>
                <a:lnTo>
                  <a:pt x="367550" y="0"/>
                </a:lnTo>
                <a:lnTo>
                  <a:pt x="6319774" y="0"/>
                </a:lnTo>
                <a:lnTo>
                  <a:pt x="6365869" y="2864"/>
                </a:lnTo>
                <a:lnTo>
                  <a:pt x="6410258" y="11227"/>
                </a:lnTo>
                <a:lnTo>
                  <a:pt x="6452596" y="24744"/>
                </a:lnTo>
                <a:lnTo>
                  <a:pt x="6492537" y="43070"/>
                </a:lnTo>
                <a:lnTo>
                  <a:pt x="6529739" y="65861"/>
                </a:lnTo>
                <a:lnTo>
                  <a:pt x="6563854" y="92771"/>
                </a:lnTo>
                <a:lnTo>
                  <a:pt x="6594540" y="123457"/>
                </a:lnTo>
                <a:lnTo>
                  <a:pt x="6621450" y="157572"/>
                </a:lnTo>
                <a:lnTo>
                  <a:pt x="6644241" y="194774"/>
                </a:lnTo>
                <a:lnTo>
                  <a:pt x="6662567" y="234715"/>
                </a:lnTo>
                <a:lnTo>
                  <a:pt x="6676084" y="277053"/>
                </a:lnTo>
                <a:lnTo>
                  <a:pt x="6684447" y="321442"/>
                </a:lnTo>
                <a:lnTo>
                  <a:pt x="6687312" y="367538"/>
                </a:lnTo>
                <a:lnTo>
                  <a:pt x="6687312" y="1837690"/>
                </a:lnTo>
                <a:lnTo>
                  <a:pt x="6684447" y="1883785"/>
                </a:lnTo>
                <a:lnTo>
                  <a:pt x="6676084" y="1928174"/>
                </a:lnTo>
                <a:lnTo>
                  <a:pt x="6662567" y="1970512"/>
                </a:lnTo>
                <a:lnTo>
                  <a:pt x="6644241" y="2010453"/>
                </a:lnTo>
                <a:lnTo>
                  <a:pt x="6621450" y="2047655"/>
                </a:lnTo>
                <a:lnTo>
                  <a:pt x="6594540" y="2081770"/>
                </a:lnTo>
                <a:lnTo>
                  <a:pt x="6563854" y="2112456"/>
                </a:lnTo>
                <a:lnTo>
                  <a:pt x="6529739" y="2139366"/>
                </a:lnTo>
                <a:lnTo>
                  <a:pt x="6492537" y="2162157"/>
                </a:lnTo>
                <a:lnTo>
                  <a:pt x="6452596" y="2180483"/>
                </a:lnTo>
                <a:lnTo>
                  <a:pt x="6410258" y="2194000"/>
                </a:lnTo>
                <a:lnTo>
                  <a:pt x="6365869" y="2202363"/>
                </a:lnTo>
                <a:lnTo>
                  <a:pt x="6319774" y="2205228"/>
                </a:lnTo>
                <a:lnTo>
                  <a:pt x="367550" y="2205228"/>
                </a:lnTo>
                <a:lnTo>
                  <a:pt x="321445" y="2202363"/>
                </a:lnTo>
                <a:lnTo>
                  <a:pt x="277048" y="2194000"/>
                </a:lnTo>
                <a:lnTo>
                  <a:pt x="234706" y="2180483"/>
                </a:lnTo>
                <a:lnTo>
                  <a:pt x="194761" y="2162157"/>
                </a:lnTo>
                <a:lnTo>
                  <a:pt x="157559" y="2139366"/>
                </a:lnTo>
                <a:lnTo>
                  <a:pt x="123443" y="2112456"/>
                </a:lnTo>
                <a:lnTo>
                  <a:pt x="92759" y="2081770"/>
                </a:lnTo>
                <a:lnTo>
                  <a:pt x="65851" y="2047655"/>
                </a:lnTo>
                <a:lnTo>
                  <a:pt x="43063" y="2010453"/>
                </a:lnTo>
                <a:lnTo>
                  <a:pt x="24739" y="1970512"/>
                </a:lnTo>
                <a:lnTo>
                  <a:pt x="11225" y="1928174"/>
                </a:lnTo>
                <a:lnTo>
                  <a:pt x="2863" y="1883785"/>
                </a:lnTo>
                <a:lnTo>
                  <a:pt x="0" y="1837690"/>
                </a:lnTo>
                <a:lnTo>
                  <a:pt x="0" y="367538"/>
                </a:lnTo>
                <a:close/>
              </a:path>
            </a:pathLst>
          </a:custGeom>
          <a:ln w="1981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555" y="3812158"/>
            <a:ext cx="8388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211" y="3462528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37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267" y="3462528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7355" y="3860291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5536438" y="0"/>
                </a:moveTo>
                <a:lnTo>
                  <a:pt x="263906" y="0"/>
                </a:lnTo>
                <a:lnTo>
                  <a:pt x="216456" y="4250"/>
                </a:lnTo>
                <a:lnTo>
                  <a:pt x="171802" y="16505"/>
                </a:lnTo>
                <a:lnTo>
                  <a:pt x="130687" y="36020"/>
                </a:lnTo>
                <a:lnTo>
                  <a:pt x="93856" y="62052"/>
                </a:lnTo>
                <a:lnTo>
                  <a:pt x="62052" y="93856"/>
                </a:lnTo>
                <a:lnTo>
                  <a:pt x="36020" y="130687"/>
                </a:lnTo>
                <a:lnTo>
                  <a:pt x="16505" y="171802"/>
                </a:lnTo>
                <a:lnTo>
                  <a:pt x="4250" y="216456"/>
                </a:lnTo>
                <a:lnTo>
                  <a:pt x="0" y="263905"/>
                </a:lnTo>
                <a:lnTo>
                  <a:pt x="0" y="1319529"/>
                </a:lnTo>
                <a:lnTo>
                  <a:pt x="4250" y="1366979"/>
                </a:lnTo>
                <a:lnTo>
                  <a:pt x="16505" y="1411633"/>
                </a:lnTo>
                <a:lnTo>
                  <a:pt x="36020" y="1452748"/>
                </a:lnTo>
                <a:lnTo>
                  <a:pt x="62052" y="1489579"/>
                </a:lnTo>
                <a:lnTo>
                  <a:pt x="93856" y="1521383"/>
                </a:lnTo>
                <a:lnTo>
                  <a:pt x="130687" y="1547415"/>
                </a:lnTo>
                <a:lnTo>
                  <a:pt x="171802" y="1566930"/>
                </a:lnTo>
                <a:lnTo>
                  <a:pt x="216456" y="1579185"/>
                </a:lnTo>
                <a:lnTo>
                  <a:pt x="263906" y="1583436"/>
                </a:lnTo>
                <a:lnTo>
                  <a:pt x="5536438" y="1583436"/>
                </a:lnTo>
                <a:lnTo>
                  <a:pt x="5583887" y="1579185"/>
                </a:lnTo>
                <a:lnTo>
                  <a:pt x="5628541" y="1566930"/>
                </a:lnTo>
                <a:lnTo>
                  <a:pt x="5669656" y="1547415"/>
                </a:lnTo>
                <a:lnTo>
                  <a:pt x="5706487" y="1521383"/>
                </a:lnTo>
                <a:lnTo>
                  <a:pt x="5738291" y="1489579"/>
                </a:lnTo>
                <a:lnTo>
                  <a:pt x="5764323" y="1452748"/>
                </a:lnTo>
                <a:lnTo>
                  <a:pt x="5783838" y="1411633"/>
                </a:lnTo>
                <a:lnTo>
                  <a:pt x="5796093" y="1366979"/>
                </a:lnTo>
                <a:lnTo>
                  <a:pt x="5800344" y="1319529"/>
                </a:lnTo>
                <a:lnTo>
                  <a:pt x="5800344" y="263905"/>
                </a:lnTo>
                <a:lnTo>
                  <a:pt x="5796093" y="216456"/>
                </a:lnTo>
                <a:lnTo>
                  <a:pt x="5783838" y="171802"/>
                </a:lnTo>
                <a:lnTo>
                  <a:pt x="5764323" y="130687"/>
                </a:lnTo>
                <a:lnTo>
                  <a:pt x="5738291" y="93856"/>
                </a:lnTo>
                <a:lnTo>
                  <a:pt x="5706487" y="62052"/>
                </a:lnTo>
                <a:lnTo>
                  <a:pt x="5669656" y="36020"/>
                </a:lnTo>
                <a:lnTo>
                  <a:pt x="5628541" y="16505"/>
                </a:lnTo>
                <a:lnTo>
                  <a:pt x="5583887" y="4250"/>
                </a:lnTo>
                <a:lnTo>
                  <a:pt x="5536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7205" y="1091946"/>
            <a:ext cx="5800725" cy="1583690"/>
          </a:xfrm>
          <a:custGeom>
            <a:avLst/>
            <a:gdLst/>
            <a:ahLst/>
            <a:cxnLst/>
            <a:rect l="l" t="t" r="r" b="b"/>
            <a:pathLst>
              <a:path w="5800725" h="1583689">
                <a:moveTo>
                  <a:pt x="0" y="263905"/>
                </a:moveTo>
                <a:lnTo>
                  <a:pt x="4250" y="216456"/>
                </a:lnTo>
                <a:lnTo>
                  <a:pt x="16505" y="171802"/>
                </a:lnTo>
                <a:lnTo>
                  <a:pt x="36020" y="130687"/>
                </a:lnTo>
                <a:lnTo>
                  <a:pt x="62052" y="93856"/>
                </a:lnTo>
                <a:lnTo>
                  <a:pt x="93856" y="62052"/>
                </a:lnTo>
                <a:lnTo>
                  <a:pt x="130687" y="36020"/>
                </a:lnTo>
                <a:lnTo>
                  <a:pt x="171802" y="16505"/>
                </a:lnTo>
                <a:lnTo>
                  <a:pt x="216456" y="4250"/>
                </a:lnTo>
                <a:lnTo>
                  <a:pt x="263906" y="0"/>
                </a:lnTo>
                <a:lnTo>
                  <a:pt x="5536438" y="0"/>
                </a:lnTo>
                <a:lnTo>
                  <a:pt x="5583887" y="4250"/>
                </a:lnTo>
                <a:lnTo>
                  <a:pt x="5628541" y="16505"/>
                </a:lnTo>
                <a:lnTo>
                  <a:pt x="5669656" y="36020"/>
                </a:lnTo>
                <a:lnTo>
                  <a:pt x="5706487" y="62052"/>
                </a:lnTo>
                <a:lnTo>
                  <a:pt x="5738291" y="93856"/>
                </a:lnTo>
                <a:lnTo>
                  <a:pt x="5764323" y="130687"/>
                </a:lnTo>
                <a:lnTo>
                  <a:pt x="5783838" y="171802"/>
                </a:lnTo>
                <a:lnTo>
                  <a:pt x="5796093" y="216456"/>
                </a:lnTo>
                <a:lnTo>
                  <a:pt x="5800344" y="263905"/>
                </a:lnTo>
                <a:lnTo>
                  <a:pt x="5800344" y="1319529"/>
                </a:lnTo>
                <a:lnTo>
                  <a:pt x="5796093" y="1366979"/>
                </a:lnTo>
                <a:lnTo>
                  <a:pt x="5783838" y="1411633"/>
                </a:lnTo>
                <a:lnTo>
                  <a:pt x="5764323" y="1452748"/>
                </a:lnTo>
                <a:lnTo>
                  <a:pt x="5738291" y="1489579"/>
                </a:lnTo>
                <a:lnTo>
                  <a:pt x="5706487" y="1521383"/>
                </a:lnTo>
                <a:lnTo>
                  <a:pt x="5669656" y="1547415"/>
                </a:lnTo>
                <a:lnTo>
                  <a:pt x="5628541" y="1566930"/>
                </a:lnTo>
                <a:lnTo>
                  <a:pt x="5583887" y="1579185"/>
                </a:lnTo>
                <a:lnTo>
                  <a:pt x="5536438" y="1583436"/>
                </a:lnTo>
                <a:lnTo>
                  <a:pt x="263906" y="1583436"/>
                </a:lnTo>
                <a:lnTo>
                  <a:pt x="216456" y="1579185"/>
                </a:lnTo>
                <a:lnTo>
                  <a:pt x="171802" y="1566930"/>
                </a:lnTo>
                <a:lnTo>
                  <a:pt x="130687" y="1547415"/>
                </a:lnTo>
                <a:lnTo>
                  <a:pt x="93856" y="1521383"/>
                </a:lnTo>
                <a:lnTo>
                  <a:pt x="62052" y="1489579"/>
                </a:lnTo>
                <a:lnTo>
                  <a:pt x="36020" y="1452748"/>
                </a:lnTo>
                <a:lnTo>
                  <a:pt x="16505" y="1411633"/>
                </a:lnTo>
                <a:lnTo>
                  <a:pt x="4250" y="1366979"/>
                </a:lnTo>
                <a:lnTo>
                  <a:pt x="0" y="1319529"/>
                </a:lnTo>
                <a:lnTo>
                  <a:pt x="0" y="263905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0620" y="149605"/>
            <a:ext cx="53041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25" dirty="0"/>
              <a:t>to </a:t>
            </a:r>
            <a:r>
              <a:rPr dirty="0"/>
              <a:t>skip the</a:t>
            </a:r>
            <a:r>
              <a:rPr spc="-30" dirty="0"/>
              <a:t> </a:t>
            </a:r>
            <a:r>
              <a:rPr spc="-25" dirty="0"/>
              <a:t>kernel?</a:t>
            </a:r>
          </a:p>
        </p:txBody>
      </p:sp>
      <p:sp>
        <p:nvSpPr>
          <p:cNvPr id="11" name="object 11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5535168" y="0"/>
                </a:moveTo>
                <a:lnTo>
                  <a:pt x="263652" y="0"/>
                </a:lnTo>
                <a:lnTo>
                  <a:pt x="216244" y="4245"/>
                </a:lnTo>
                <a:lnTo>
                  <a:pt x="171631" y="16488"/>
                </a:lnTo>
                <a:lnTo>
                  <a:pt x="130556" y="35983"/>
                </a:lnTo>
                <a:lnTo>
                  <a:pt x="93760" y="61988"/>
                </a:lnTo>
                <a:lnTo>
                  <a:pt x="61988" y="93760"/>
                </a:lnTo>
                <a:lnTo>
                  <a:pt x="35983" y="130556"/>
                </a:lnTo>
                <a:lnTo>
                  <a:pt x="16488" y="171631"/>
                </a:lnTo>
                <a:lnTo>
                  <a:pt x="4245" y="216244"/>
                </a:lnTo>
                <a:lnTo>
                  <a:pt x="0" y="263651"/>
                </a:lnTo>
                <a:lnTo>
                  <a:pt x="0" y="1318260"/>
                </a:lnTo>
                <a:lnTo>
                  <a:pt x="4245" y="1365667"/>
                </a:lnTo>
                <a:lnTo>
                  <a:pt x="16488" y="1410280"/>
                </a:lnTo>
                <a:lnTo>
                  <a:pt x="35983" y="1451355"/>
                </a:lnTo>
                <a:lnTo>
                  <a:pt x="61988" y="1488151"/>
                </a:lnTo>
                <a:lnTo>
                  <a:pt x="93760" y="1519923"/>
                </a:lnTo>
                <a:lnTo>
                  <a:pt x="130556" y="1545928"/>
                </a:lnTo>
                <a:lnTo>
                  <a:pt x="171631" y="1565423"/>
                </a:lnTo>
                <a:lnTo>
                  <a:pt x="216244" y="1577666"/>
                </a:lnTo>
                <a:lnTo>
                  <a:pt x="263652" y="1581912"/>
                </a:lnTo>
                <a:lnTo>
                  <a:pt x="5535168" y="1581912"/>
                </a:lnTo>
                <a:lnTo>
                  <a:pt x="5582575" y="1577666"/>
                </a:lnTo>
                <a:lnTo>
                  <a:pt x="5627188" y="1565423"/>
                </a:lnTo>
                <a:lnTo>
                  <a:pt x="5668264" y="1545928"/>
                </a:lnTo>
                <a:lnTo>
                  <a:pt x="5705059" y="1519923"/>
                </a:lnTo>
                <a:lnTo>
                  <a:pt x="5736831" y="1488151"/>
                </a:lnTo>
                <a:lnTo>
                  <a:pt x="5762836" y="1451356"/>
                </a:lnTo>
                <a:lnTo>
                  <a:pt x="5782331" y="1410280"/>
                </a:lnTo>
                <a:lnTo>
                  <a:pt x="5794574" y="1365667"/>
                </a:lnTo>
                <a:lnTo>
                  <a:pt x="5798820" y="1318260"/>
                </a:lnTo>
                <a:lnTo>
                  <a:pt x="5798820" y="263651"/>
                </a:lnTo>
                <a:lnTo>
                  <a:pt x="5794574" y="216244"/>
                </a:lnTo>
                <a:lnTo>
                  <a:pt x="5782331" y="171631"/>
                </a:lnTo>
                <a:lnTo>
                  <a:pt x="5762836" y="130556"/>
                </a:lnTo>
                <a:lnTo>
                  <a:pt x="5736831" y="93760"/>
                </a:lnTo>
                <a:lnTo>
                  <a:pt x="5705059" y="61988"/>
                </a:lnTo>
                <a:lnTo>
                  <a:pt x="5668264" y="35983"/>
                </a:lnTo>
                <a:lnTo>
                  <a:pt x="5627188" y="16488"/>
                </a:lnTo>
                <a:lnTo>
                  <a:pt x="5582575" y="4245"/>
                </a:lnTo>
                <a:lnTo>
                  <a:pt x="55351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025" y="1175766"/>
            <a:ext cx="5798820" cy="1582420"/>
          </a:xfrm>
          <a:custGeom>
            <a:avLst/>
            <a:gdLst/>
            <a:ahLst/>
            <a:cxnLst/>
            <a:rect l="l" t="t" r="r" b="b"/>
            <a:pathLst>
              <a:path w="5798820" h="1582420">
                <a:moveTo>
                  <a:pt x="0" y="263651"/>
                </a:moveTo>
                <a:lnTo>
                  <a:pt x="4245" y="216244"/>
                </a:lnTo>
                <a:lnTo>
                  <a:pt x="16488" y="171631"/>
                </a:lnTo>
                <a:lnTo>
                  <a:pt x="35983" y="130556"/>
                </a:lnTo>
                <a:lnTo>
                  <a:pt x="61988" y="93760"/>
                </a:lnTo>
                <a:lnTo>
                  <a:pt x="93760" y="61988"/>
                </a:lnTo>
                <a:lnTo>
                  <a:pt x="130556" y="35983"/>
                </a:lnTo>
                <a:lnTo>
                  <a:pt x="171631" y="16488"/>
                </a:lnTo>
                <a:lnTo>
                  <a:pt x="216244" y="4245"/>
                </a:lnTo>
                <a:lnTo>
                  <a:pt x="263652" y="0"/>
                </a:lnTo>
                <a:lnTo>
                  <a:pt x="5535168" y="0"/>
                </a:lnTo>
                <a:lnTo>
                  <a:pt x="5582575" y="4245"/>
                </a:lnTo>
                <a:lnTo>
                  <a:pt x="5627188" y="16488"/>
                </a:lnTo>
                <a:lnTo>
                  <a:pt x="5668264" y="35983"/>
                </a:lnTo>
                <a:lnTo>
                  <a:pt x="5705059" y="61988"/>
                </a:lnTo>
                <a:lnTo>
                  <a:pt x="5736831" y="93760"/>
                </a:lnTo>
                <a:lnTo>
                  <a:pt x="5762836" y="130556"/>
                </a:lnTo>
                <a:lnTo>
                  <a:pt x="5782331" y="171631"/>
                </a:lnTo>
                <a:lnTo>
                  <a:pt x="5794574" y="216244"/>
                </a:lnTo>
                <a:lnTo>
                  <a:pt x="5798820" y="263651"/>
                </a:lnTo>
                <a:lnTo>
                  <a:pt x="5798820" y="1318260"/>
                </a:lnTo>
                <a:lnTo>
                  <a:pt x="5794574" y="1365667"/>
                </a:lnTo>
                <a:lnTo>
                  <a:pt x="5782331" y="1410280"/>
                </a:lnTo>
                <a:lnTo>
                  <a:pt x="5762836" y="1451356"/>
                </a:lnTo>
                <a:lnTo>
                  <a:pt x="5736831" y="1488151"/>
                </a:lnTo>
                <a:lnTo>
                  <a:pt x="5705059" y="1519923"/>
                </a:lnTo>
                <a:lnTo>
                  <a:pt x="5668264" y="1545928"/>
                </a:lnTo>
                <a:lnTo>
                  <a:pt x="5627188" y="1565423"/>
                </a:lnTo>
                <a:lnTo>
                  <a:pt x="5582575" y="1577666"/>
                </a:lnTo>
                <a:lnTo>
                  <a:pt x="5535168" y="1581912"/>
                </a:lnTo>
                <a:lnTo>
                  <a:pt x="263652" y="1581912"/>
                </a:lnTo>
                <a:lnTo>
                  <a:pt x="216244" y="1577666"/>
                </a:lnTo>
                <a:lnTo>
                  <a:pt x="171631" y="1565423"/>
                </a:lnTo>
                <a:lnTo>
                  <a:pt x="130556" y="1545928"/>
                </a:lnTo>
                <a:lnTo>
                  <a:pt x="93760" y="1519923"/>
                </a:lnTo>
                <a:lnTo>
                  <a:pt x="61988" y="1488151"/>
                </a:lnTo>
                <a:lnTo>
                  <a:pt x="35983" y="1451355"/>
                </a:lnTo>
                <a:lnTo>
                  <a:pt x="16488" y="1410280"/>
                </a:lnTo>
                <a:lnTo>
                  <a:pt x="4245" y="1365667"/>
                </a:lnTo>
                <a:lnTo>
                  <a:pt x="0" y="1318260"/>
                </a:lnTo>
                <a:lnTo>
                  <a:pt x="0" y="263651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6444233" y="0"/>
                </a:moveTo>
                <a:lnTo>
                  <a:pt x="243078" y="0"/>
                </a:lnTo>
                <a:lnTo>
                  <a:pt x="194088" y="4938"/>
                </a:lnTo>
                <a:lnTo>
                  <a:pt x="148459" y="19103"/>
                </a:lnTo>
                <a:lnTo>
                  <a:pt x="107169" y="41516"/>
                </a:lnTo>
                <a:lnTo>
                  <a:pt x="71194" y="71199"/>
                </a:lnTo>
                <a:lnTo>
                  <a:pt x="41513" y="107174"/>
                </a:lnTo>
                <a:lnTo>
                  <a:pt x="19101" y="148464"/>
                </a:lnTo>
                <a:lnTo>
                  <a:pt x="4938" y="194091"/>
                </a:lnTo>
                <a:lnTo>
                  <a:pt x="0" y="243078"/>
                </a:lnTo>
                <a:lnTo>
                  <a:pt x="0" y="1215390"/>
                </a:lnTo>
                <a:lnTo>
                  <a:pt x="4938" y="1264379"/>
                </a:lnTo>
                <a:lnTo>
                  <a:pt x="19101" y="1310008"/>
                </a:lnTo>
                <a:lnTo>
                  <a:pt x="41513" y="1351298"/>
                </a:lnTo>
                <a:lnTo>
                  <a:pt x="71194" y="1387273"/>
                </a:lnTo>
                <a:lnTo>
                  <a:pt x="107169" y="1416954"/>
                </a:lnTo>
                <a:lnTo>
                  <a:pt x="148459" y="1439366"/>
                </a:lnTo>
                <a:lnTo>
                  <a:pt x="194088" y="1453529"/>
                </a:lnTo>
                <a:lnTo>
                  <a:pt x="243078" y="1458468"/>
                </a:lnTo>
                <a:lnTo>
                  <a:pt x="6444233" y="1458468"/>
                </a:lnTo>
                <a:lnTo>
                  <a:pt x="6493220" y="1453529"/>
                </a:lnTo>
                <a:lnTo>
                  <a:pt x="6538847" y="1439366"/>
                </a:lnTo>
                <a:lnTo>
                  <a:pt x="6580137" y="1416954"/>
                </a:lnTo>
                <a:lnTo>
                  <a:pt x="6616112" y="1387273"/>
                </a:lnTo>
                <a:lnTo>
                  <a:pt x="6645795" y="1351298"/>
                </a:lnTo>
                <a:lnTo>
                  <a:pt x="6668208" y="1310008"/>
                </a:lnTo>
                <a:lnTo>
                  <a:pt x="6682373" y="1264379"/>
                </a:lnTo>
                <a:lnTo>
                  <a:pt x="6687312" y="1215390"/>
                </a:lnTo>
                <a:lnTo>
                  <a:pt x="6687312" y="243078"/>
                </a:lnTo>
                <a:lnTo>
                  <a:pt x="6682373" y="194091"/>
                </a:lnTo>
                <a:lnTo>
                  <a:pt x="6668208" y="148464"/>
                </a:lnTo>
                <a:lnTo>
                  <a:pt x="6645795" y="107174"/>
                </a:lnTo>
                <a:lnTo>
                  <a:pt x="6616112" y="71199"/>
                </a:lnTo>
                <a:lnTo>
                  <a:pt x="6580137" y="41516"/>
                </a:lnTo>
                <a:lnTo>
                  <a:pt x="6538847" y="19103"/>
                </a:lnTo>
                <a:lnTo>
                  <a:pt x="6493220" y="4938"/>
                </a:lnTo>
                <a:lnTo>
                  <a:pt x="644423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77" y="5275326"/>
            <a:ext cx="6687820" cy="1458595"/>
          </a:xfrm>
          <a:custGeom>
            <a:avLst/>
            <a:gdLst/>
            <a:ahLst/>
            <a:cxnLst/>
            <a:rect l="l" t="t" r="r" b="b"/>
            <a:pathLst>
              <a:path w="6687820" h="1458595">
                <a:moveTo>
                  <a:pt x="0" y="243078"/>
                </a:moveTo>
                <a:lnTo>
                  <a:pt x="4938" y="194091"/>
                </a:lnTo>
                <a:lnTo>
                  <a:pt x="19101" y="148464"/>
                </a:lnTo>
                <a:lnTo>
                  <a:pt x="41513" y="107174"/>
                </a:lnTo>
                <a:lnTo>
                  <a:pt x="71194" y="71199"/>
                </a:lnTo>
                <a:lnTo>
                  <a:pt x="107169" y="41516"/>
                </a:lnTo>
                <a:lnTo>
                  <a:pt x="148459" y="19103"/>
                </a:lnTo>
                <a:lnTo>
                  <a:pt x="194088" y="4938"/>
                </a:lnTo>
                <a:lnTo>
                  <a:pt x="243078" y="0"/>
                </a:lnTo>
                <a:lnTo>
                  <a:pt x="6444233" y="0"/>
                </a:lnTo>
                <a:lnTo>
                  <a:pt x="6493220" y="4938"/>
                </a:lnTo>
                <a:lnTo>
                  <a:pt x="6538847" y="19103"/>
                </a:lnTo>
                <a:lnTo>
                  <a:pt x="6580137" y="41516"/>
                </a:lnTo>
                <a:lnTo>
                  <a:pt x="6616112" y="71199"/>
                </a:lnTo>
                <a:lnTo>
                  <a:pt x="6645795" y="107174"/>
                </a:lnTo>
                <a:lnTo>
                  <a:pt x="6668208" y="148464"/>
                </a:lnTo>
                <a:lnTo>
                  <a:pt x="6682373" y="194091"/>
                </a:lnTo>
                <a:lnTo>
                  <a:pt x="6687312" y="243078"/>
                </a:lnTo>
                <a:lnTo>
                  <a:pt x="6687312" y="1215390"/>
                </a:lnTo>
                <a:lnTo>
                  <a:pt x="6682373" y="1264379"/>
                </a:lnTo>
                <a:lnTo>
                  <a:pt x="6668208" y="1310008"/>
                </a:lnTo>
                <a:lnTo>
                  <a:pt x="6645795" y="1351298"/>
                </a:lnTo>
                <a:lnTo>
                  <a:pt x="6616112" y="1387273"/>
                </a:lnTo>
                <a:lnTo>
                  <a:pt x="6580137" y="1416954"/>
                </a:lnTo>
                <a:lnTo>
                  <a:pt x="6538847" y="1439366"/>
                </a:lnTo>
                <a:lnTo>
                  <a:pt x="6493220" y="1453529"/>
                </a:lnTo>
                <a:lnTo>
                  <a:pt x="6444233" y="1458468"/>
                </a:lnTo>
                <a:lnTo>
                  <a:pt x="243078" y="1458468"/>
                </a:lnTo>
                <a:lnTo>
                  <a:pt x="194088" y="1453529"/>
                </a:lnTo>
                <a:lnTo>
                  <a:pt x="148459" y="1439366"/>
                </a:lnTo>
                <a:lnTo>
                  <a:pt x="107169" y="1416954"/>
                </a:lnTo>
                <a:lnTo>
                  <a:pt x="71194" y="1387273"/>
                </a:lnTo>
                <a:lnTo>
                  <a:pt x="41513" y="1351298"/>
                </a:lnTo>
                <a:lnTo>
                  <a:pt x="19101" y="1310008"/>
                </a:lnTo>
                <a:lnTo>
                  <a:pt x="4938" y="1264379"/>
                </a:lnTo>
                <a:lnTo>
                  <a:pt x="0" y="1215390"/>
                </a:lnTo>
                <a:lnTo>
                  <a:pt x="0" y="243078"/>
                </a:lnTo>
                <a:close/>
              </a:path>
            </a:pathLst>
          </a:custGeom>
          <a:ln w="1981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7355" y="3064764"/>
            <a:ext cx="216154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135" y="5737859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2135" y="6120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58211" y="4253484"/>
            <a:ext cx="2161540" cy="3143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1267" y="4256532"/>
            <a:ext cx="2162810" cy="3155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Copying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2135" y="5358384"/>
            <a:ext cx="2161540" cy="315595"/>
          </a:xfrm>
          <a:custGeom>
            <a:avLst/>
            <a:gdLst/>
            <a:ahLst/>
            <a:cxnLst/>
            <a:rect l="l" t="t" r="r" b="b"/>
            <a:pathLst>
              <a:path w="2161540" h="315595">
                <a:moveTo>
                  <a:pt x="0" y="315467"/>
                </a:moveTo>
                <a:lnTo>
                  <a:pt x="2161032" y="315467"/>
                </a:lnTo>
                <a:lnTo>
                  <a:pt x="216103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61147" y="2259329"/>
            <a:ext cx="151130" cy="3843654"/>
          </a:xfrm>
          <a:custGeom>
            <a:avLst/>
            <a:gdLst/>
            <a:ahLst/>
            <a:cxnLst/>
            <a:rect l="l" t="t" r="r" b="b"/>
            <a:pathLst>
              <a:path w="151129" h="3843654">
                <a:moveTo>
                  <a:pt x="50292" y="3692245"/>
                </a:moveTo>
                <a:lnTo>
                  <a:pt x="0" y="3692245"/>
                </a:lnTo>
                <a:lnTo>
                  <a:pt x="75437" y="3843121"/>
                </a:lnTo>
                <a:lnTo>
                  <a:pt x="138302" y="3717391"/>
                </a:lnTo>
                <a:lnTo>
                  <a:pt x="50292" y="3717391"/>
                </a:lnTo>
                <a:lnTo>
                  <a:pt x="50292" y="3692245"/>
                </a:lnTo>
                <a:close/>
              </a:path>
              <a:path w="151129" h="3843654">
                <a:moveTo>
                  <a:pt x="100583" y="125730"/>
                </a:moveTo>
                <a:lnTo>
                  <a:pt x="50292" y="125730"/>
                </a:lnTo>
                <a:lnTo>
                  <a:pt x="50292" y="3717391"/>
                </a:lnTo>
                <a:lnTo>
                  <a:pt x="100583" y="3717391"/>
                </a:lnTo>
                <a:lnTo>
                  <a:pt x="100583" y="125730"/>
                </a:lnTo>
                <a:close/>
              </a:path>
              <a:path w="151129" h="3843654">
                <a:moveTo>
                  <a:pt x="150875" y="3692245"/>
                </a:moveTo>
                <a:lnTo>
                  <a:pt x="100583" y="3692245"/>
                </a:lnTo>
                <a:lnTo>
                  <a:pt x="100583" y="3717391"/>
                </a:lnTo>
                <a:lnTo>
                  <a:pt x="138302" y="3717391"/>
                </a:lnTo>
                <a:lnTo>
                  <a:pt x="150875" y="3692245"/>
                </a:lnTo>
                <a:close/>
              </a:path>
              <a:path w="151129" h="3843654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2" y="125730"/>
                </a:lnTo>
                <a:lnTo>
                  <a:pt x="75437" y="0"/>
                </a:lnTo>
                <a:close/>
              </a:path>
              <a:path w="151129" h="3843654">
                <a:moveTo>
                  <a:pt x="138302" y="125730"/>
                </a:moveTo>
                <a:lnTo>
                  <a:pt x="100583" y="125730"/>
                </a:lnTo>
                <a:lnTo>
                  <a:pt x="100583" y="150875"/>
                </a:lnTo>
                <a:lnTo>
                  <a:pt x="150875" y="150875"/>
                </a:lnTo>
                <a:lnTo>
                  <a:pt x="138302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48041" y="3906773"/>
            <a:ext cx="81788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00882" y="5409310"/>
            <a:ext cx="138239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  <a:p>
            <a:pPr marL="12700" marR="5080" indent="1270" algn="ctr">
              <a:lnSpc>
                <a:spcPts val="3010"/>
              </a:lnSpc>
              <a:spcBef>
                <a:spcPts val="2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Multiplexing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1979" y="5865139"/>
            <a:ext cx="1480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latin typeface="Calibri"/>
                <a:cs typeface="Calibri"/>
              </a:rPr>
              <a:t>I/O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1501202" y="1736278"/>
            <a:ext cx="838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5" dirty="0" err="1" smtClean="0">
                <a:latin typeface="Calibri"/>
                <a:cs typeface="Calibri"/>
              </a:rPr>
              <a:t>Redis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0E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1701</Words>
  <Application>Microsoft Macintosh PowerPoint</Application>
  <PresentationFormat>On-screen Show (4:3)</PresentationFormat>
  <Paragraphs>422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Courier New</vt:lpstr>
      <vt:lpstr>Georgia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Building an OS for the Data Center</vt:lpstr>
      <vt:lpstr>Can’t we just use Linux?</vt:lpstr>
      <vt:lpstr>Linux I/O Performance</vt:lpstr>
      <vt:lpstr>Arrakis Goals</vt:lpstr>
      <vt:lpstr>Hardware I/O Virtualization</vt:lpstr>
      <vt:lpstr>How to skip the kernel?</vt:lpstr>
      <vt:lpstr>How to skip the kernel?</vt:lpstr>
      <vt:lpstr>How to skip the kernel?</vt:lpstr>
      <vt:lpstr>How to skip the kernel?</vt:lpstr>
      <vt:lpstr>Arrakis I/O Architecture Control Plane Data Plane</vt:lpstr>
      <vt:lpstr>Arrakis Control Plane</vt:lpstr>
      <vt:lpstr>Global Naming</vt:lpstr>
      <vt:lpstr>Arrakis I/O Architecture Control Plane Data Plane</vt:lpstr>
      <vt:lpstr>Storage Data Plane:  Persistent Data Structures</vt:lpstr>
      <vt:lpstr>Network Data Plane:</vt:lpstr>
      <vt:lpstr>Evaluation</vt:lpstr>
      <vt:lpstr>Redis Latency</vt:lpstr>
      <vt:lpstr>Redis Throughput</vt:lpstr>
      <vt:lpstr>memcached Scalability</vt:lpstr>
      <vt:lpstr>Single-core Performance</vt:lpstr>
      <vt:lpstr>Summary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TenaciousD:</dc:title>
  <dc:creator>Simon Peter</dc:creator>
  <cp:lastModifiedBy>Shuai Bai</cp:lastModifiedBy>
  <cp:revision>124</cp:revision>
  <dcterms:created xsi:type="dcterms:W3CDTF">2016-04-10T03:07:25Z</dcterms:created>
  <dcterms:modified xsi:type="dcterms:W3CDTF">2016-06-12T10:26:59Z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2016-04-10T00:00:00Z</vt:filetime>
  </property>
</Properties>
</file>