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0" y="0"/>
                </a:moveTo>
                <a:lnTo>
                  <a:pt x="9144000" y="0"/>
                </a:lnTo>
                <a:lnTo>
                  <a:pt x="9144000" y="365760"/>
                </a:lnTo>
                <a:lnTo>
                  <a:pt x="0" y="365760"/>
                </a:lnTo>
                <a:lnTo>
                  <a:pt x="0" y="0"/>
                </a:lnTo>
                <a:close/>
              </a:path>
            </a:pathLst>
          </a:custGeom>
          <a:solidFill>
            <a:srgbClr val="A4B1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25.png"/><Relationship Id="rId19" Type="http://schemas.openxmlformats.org/officeDocument/2006/relationships/image" Target="../media/image26.png"/><Relationship Id="rId20" Type="http://schemas.openxmlformats.org/officeDocument/2006/relationships/image" Target="../media/image27.png"/><Relationship Id="rId21" Type="http://schemas.openxmlformats.org/officeDocument/2006/relationships/image" Target="../media/image28.png"/><Relationship Id="rId22" Type="http://schemas.openxmlformats.org/officeDocument/2006/relationships/image" Target="../media/image29.png"/><Relationship Id="rId23" Type="http://schemas.openxmlformats.org/officeDocument/2006/relationships/image" Target="../media/image30.png"/><Relationship Id="rId24" Type="http://schemas.openxmlformats.org/officeDocument/2006/relationships/image" Target="../media/image31.png"/><Relationship Id="rId25" Type="http://schemas.openxmlformats.org/officeDocument/2006/relationships/image" Target="../media/image32.png"/><Relationship Id="rId26" Type="http://schemas.openxmlformats.org/officeDocument/2006/relationships/image" Target="../media/image33.png"/><Relationship Id="rId27" Type="http://schemas.openxmlformats.org/officeDocument/2006/relationships/image" Target="../media/image34.png"/><Relationship Id="rId28" Type="http://schemas.openxmlformats.org/officeDocument/2006/relationships/image" Target="../media/image35.png"/><Relationship Id="rId29" Type="http://schemas.openxmlformats.org/officeDocument/2006/relationships/image" Target="../media/image36.png"/><Relationship Id="rId30" Type="http://schemas.openxmlformats.org/officeDocument/2006/relationships/image" Target="../media/image37.png"/><Relationship Id="rId31" Type="http://schemas.openxmlformats.org/officeDocument/2006/relationships/image" Target="../media/image38.png"/><Relationship Id="rId32" Type="http://schemas.openxmlformats.org/officeDocument/2006/relationships/image" Target="../media/image39.png"/><Relationship Id="rId33" Type="http://schemas.openxmlformats.org/officeDocument/2006/relationships/image" Target="../media/image40.png"/><Relationship Id="rId34" Type="http://schemas.openxmlformats.org/officeDocument/2006/relationships/image" Target="../media/image41.png"/><Relationship Id="rId35" Type="http://schemas.openxmlformats.org/officeDocument/2006/relationships/image" Target="../media/image42.png"/><Relationship Id="rId36" Type="http://schemas.openxmlformats.org/officeDocument/2006/relationships/image" Target="../media/image43.png"/><Relationship Id="rId37" Type="http://schemas.openxmlformats.org/officeDocument/2006/relationships/image" Target="../media/image44.png"/><Relationship Id="rId38" Type="http://schemas.openxmlformats.org/officeDocument/2006/relationships/image" Target="../media/image45.png"/><Relationship Id="rId39" Type="http://schemas.openxmlformats.org/officeDocument/2006/relationships/image" Target="../media/image46.png"/><Relationship Id="rId40" Type="http://schemas.openxmlformats.org/officeDocument/2006/relationships/image" Target="../media/image47.png"/><Relationship Id="rId41" Type="http://schemas.openxmlformats.org/officeDocument/2006/relationships/image" Target="../media/image48.png"/><Relationship Id="rId42" Type="http://schemas.openxmlformats.org/officeDocument/2006/relationships/image" Target="../media/image49.png"/><Relationship Id="rId43" Type="http://schemas.openxmlformats.org/officeDocument/2006/relationships/image" Target="../media/image50.png"/><Relationship Id="rId44" Type="http://schemas.openxmlformats.org/officeDocument/2006/relationships/image" Target="../media/image51.png"/><Relationship Id="rId45" Type="http://schemas.openxmlformats.org/officeDocument/2006/relationships/image" Target="../media/image52.png"/><Relationship Id="rId46" Type="http://schemas.openxmlformats.org/officeDocument/2006/relationships/image" Target="../media/image53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Relationship Id="rId10" Type="http://schemas.openxmlformats.org/officeDocument/2006/relationships/image" Target="../media/image62.png"/><Relationship Id="rId11" Type="http://schemas.openxmlformats.org/officeDocument/2006/relationships/image" Target="../media/image63.png"/><Relationship Id="rId12" Type="http://schemas.openxmlformats.org/officeDocument/2006/relationships/image" Target="../media/image64.png"/><Relationship Id="rId13" Type="http://schemas.openxmlformats.org/officeDocument/2006/relationships/image" Target="../media/image65.png"/><Relationship Id="rId14" Type="http://schemas.openxmlformats.org/officeDocument/2006/relationships/image" Target="../media/image66.png"/><Relationship Id="rId15" Type="http://schemas.openxmlformats.org/officeDocument/2006/relationships/image" Target="../media/image67.png"/><Relationship Id="rId16" Type="http://schemas.openxmlformats.org/officeDocument/2006/relationships/image" Target="../media/image68.png"/><Relationship Id="rId17" Type="http://schemas.openxmlformats.org/officeDocument/2006/relationships/image" Target="../media/image69.png"/><Relationship Id="rId18" Type="http://schemas.openxmlformats.org/officeDocument/2006/relationships/image" Target="../media/image70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Relationship Id="rId9" Type="http://schemas.openxmlformats.org/officeDocument/2006/relationships/image" Target="../media/image78.png"/><Relationship Id="rId10" Type="http://schemas.openxmlformats.org/officeDocument/2006/relationships/image" Target="../media/image79.png"/><Relationship Id="rId11" Type="http://schemas.openxmlformats.org/officeDocument/2006/relationships/image" Target="../media/image80.png"/><Relationship Id="rId12" Type="http://schemas.openxmlformats.org/officeDocument/2006/relationships/image" Target="../media/image81.png"/><Relationship Id="rId13" Type="http://schemas.openxmlformats.org/officeDocument/2006/relationships/image" Target="../media/image82.png"/><Relationship Id="rId14" Type="http://schemas.openxmlformats.org/officeDocument/2006/relationships/image" Target="../media/image83.png"/><Relationship Id="rId15" Type="http://schemas.openxmlformats.org/officeDocument/2006/relationships/image" Target="../media/image84.png"/><Relationship Id="rId16" Type="http://schemas.openxmlformats.org/officeDocument/2006/relationships/image" Target="../media/image85.png"/><Relationship Id="rId17" Type="http://schemas.openxmlformats.org/officeDocument/2006/relationships/image" Target="../media/image86.png"/><Relationship Id="rId18" Type="http://schemas.openxmlformats.org/officeDocument/2006/relationships/image" Target="../media/image87.png"/><Relationship Id="rId19" Type="http://schemas.openxmlformats.org/officeDocument/2006/relationships/image" Target="../media/image88.png"/><Relationship Id="rId20" Type="http://schemas.openxmlformats.org/officeDocument/2006/relationships/image" Target="../media/image89.png"/><Relationship Id="rId21" Type="http://schemas.openxmlformats.org/officeDocument/2006/relationships/image" Target="../media/image90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Relationship Id="rId8" Type="http://schemas.openxmlformats.org/officeDocument/2006/relationships/image" Target="../media/image97.png"/><Relationship Id="rId9" Type="http://schemas.openxmlformats.org/officeDocument/2006/relationships/image" Target="../media/image98.png"/><Relationship Id="rId10" Type="http://schemas.openxmlformats.org/officeDocument/2006/relationships/image" Target="../media/image99.png"/><Relationship Id="rId11" Type="http://schemas.openxmlformats.org/officeDocument/2006/relationships/image" Target="../media/image100.png"/><Relationship Id="rId12" Type="http://schemas.openxmlformats.org/officeDocument/2006/relationships/image" Target="../media/image101.png"/><Relationship Id="rId13" Type="http://schemas.openxmlformats.org/officeDocument/2006/relationships/image" Target="../media/image102.png"/><Relationship Id="rId14" Type="http://schemas.openxmlformats.org/officeDocument/2006/relationships/image" Target="../media/image103.png"/><Relationship Id="rId15" Type="http://schemas.openxmlformats.org/officeDocument/2006/relationships/image" Target="../media/image104.png"/><Relationship Id="rId16" Type="http://schemas.openxmlformats.org/officeDocument/2006/relationships/image" Target="../media/image105.png"/><Relationship Id="rId17" Type="http://schemas.openxmlformats.org/officeDocument/2006/relationships/image" Target="../media/image106.png"/><Relationship Id="rId18" Type="http://schemas.openxmlformats.org/officeDocument/2006/relationships/image" Target="../media/image107.png"/><Relationship Id="rId19" Type="http://schemas.openxmlformats.org/officeDocument/2006/relationships/image" Target="../media/image108.png"/><Relationship Id="rId20" Type="http://schemas.openxmlformats.org/officeDocument/2006/relationships/image" Target="../media/image109.png"/><Relationship Id="rId21" Type="http://schemas.openxmlformats.org/officeDocument/2006/relationships/image" Target="../media/image110.png"/><Relationship Id="rId22" Type="http://schemas.openxmlformats.org/officeDocument/2006/relationships/image" Target="../media/image111.png"/><Relationship Id="rId23" Type="http://schemas.openxmlformats.org/officeDocument/2006/relationships/image" Target="../media/image112.png"/><Relationship Id="rId24" Type="http://schemas.openxmlformats.org/officeDocument/2006/relationships/image" Target="../media/image113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4.png"/><Relationship Id="rId3" Type="http://schemas.openxmlformats.org/officeDocument/2006/relationships/image" Target="../media/image115.png"/><Relationship Id="rId4" Type="http://schemas.openxmlformats.org/officeDocument/2006/relationships/image" Target="../media/image116.png"/><Relationship Id="rId5" Type="http://schemas.openxmlformats.org/officeDocument/2006/relationships/image" Target="../media/image117.png"/><Relationship Id="rId6" Type="http://schemas.openxmlformats.org/officeDocument/2006/relationships/image" Target="../media/image118.png"/><Relationship Id="rId7" Type="http://schemas.openxmlformats.org/officeDocument/2006/relationships/image" Target="../media/image119.png"/><Relationship Id="rId8" Type="http://schemas.openxmlformats.org/officeDocument/2006/relationships/image" Target="../media/image120.png"/><Relationship Id="rId9" Type="http://schemas.openxmlformats.org/officeDocument/2006/relationships/image" Target="../media/image121.png"/><Relationship Id="rId10" Type="http://schemas.openxmlformats.org/officeDocument/2006/relationships/image" Target="../media/image122.png"/><Relationship Id="rId11" Type="http://schemas.openxmlformats.org/officeDocument/2006/relationships/image" Target="../media/image123.png"/><Relationship Id="rId12" Type="http://schemas.openxmlformats.org/officeDocument/2006/relationships/image" Target="../media/image124.png"/><Relationship Id="rId13" Type="http://schemas.openxmlformats.org/officeDocument/2006/relationships/image" Target="../media/image125.png"/><Relationship Id="rId14" Type="http://schemas.openxmlformats.org/officeDocument/2006/relationships/image" Target="../media/image126.png"/><Relationship Id="rId15" Type="http://schemas.openxmlformats.org/officeDocument/2006/relationships/image" Target="../media/image127.png"/><Relationship Id="rId16" Type="http://schemas.openxmlformats.org/officeDocument/2006/relationships/image" Target="../media/image128.png"/><Relationship Id="rId17" Type="http://schemas.openxmlformats.org/officeDocument/2006/relationships/image" Target="../media/image129.png"/><Relationship Id="rId18" Type="http://schemas.openxmlformats.org/officeDocument/2006/relationships/image" Target="../media/image130.png"/><Relationship Id="rId19" Type="http://schemas.openxmlformats.org/officeDocument/2006/relationships/image" Target="../media/image131.png"/><Relationship Id="rId20" Type="http://schemas.openxmlformats.org/officeDocument/2006/relationships/image" Target="../media/image132.png"/><Relationship Id="rId21" Type="http://schemas.openxmlformats.org/officeDocument/2006/relationships/image" Target="../media/image133.png"/><Relationship Id="rId22" Type="http://schemas.openxmlformats.org/officeDocument/2006/relationships/image" Target="../media/image134.png"/><Relationship Id="rId23" Type="http://schemas.openxmlformats.org/officeDocument/2006/relationships/image" Target="../media/image135.png"/><Relationship Id="rId24" Type="http://schemas.openxmlformats.org/officeDocument/2006/relationships/image" Target="../media/image136.png"/><Relationship Id="rId25" Type="http://schemas.openxmlformats.org/officeDocument/2006/relationships/image" Target="../media/image137.png"/><Relationship Id="rId26" Type="http://schemas.openxmlformats.org/officeDocument/2006/relationships/image" Target="../media/image138.png"/><Relationship Id="rId27" Type="http://schemas.openxmlformats.org/officeDocument/2006/relationships/image" Target="../media/image139.png"/><Relationship Id="rId28" Type="http://schemas.openxmlformats.org/officeDocument/2006/relationships/image" Target="../media/image140.png"/><Relationship Id="rId29" Type="http://schemas.openxmlformats.org/officeDocument/2006/relationships/image" Target="../media/image141.png"/><Relationship Id="rId30" Type="http://schemas.openxmlformats.org/officeDocument/2006/relationships/image" Target="../media/image142.png"/><Relationship Id="rId31" Type="http://schemas.openxmlformats.org/officeDocument/2006/relationships/image" Target="../media/image143.png"/><Relationship Id="rId32" Type="http://schemas.openxmlformats.org/officeDocument/2006/relationships/image" Target="../media/image144.png"/><Relationship Id="rId33" Type="http://schemas.openxmlformats.org/officeDocument/2006/relationships/image" Target="../media/image145.png"/><Relationship Id="rId34" Type="http://schemas.openxmlformats.org/officeDocument/2006/relationships/image" Target="../media/image146.png"/><Relationship Id="rId35" Type="http://schemas.openxmlformats.org/officeDocument/2006/relationships/image" Target="../media/image147.png"/><Relationship Id="rId36" Type="http://schemas.openxmlformats.org/officeDocument/2006/relationships/image" Target="../media/image148.png"/><Relationship Id="rId37" Type="http://schemas.openxmlformats.org/officeDocument/2006/relationships/image" Target="../media/image149.png"/><Relationship Id="rId38" Type="http://schemas.openxmlformats.org/officeDocument/2006/relationships/image" Target="../media/image150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1.png"/><Relationship Id="rId3" Type="http://schemas.openxmlformats.org/officeDocument/2006/relationships/image" Target="../media/image152.png"/><Relationship Id="rId4" Type="http://schemas.openxmlformats.org/officeDocument/2006/relationships/image" Target="../media/image153.png"/><Relationship Id="rId5" Type="http://schemas.openxmlformats.org/officeDocument/2006/relationships/image" Target="../media/image154.png"/><Relationship Id="rId6" Type="http://schemas.openxmlformats.org/officeDocument/2006/relationships/image" Target="../media/image155.png"/><Relationship Id="rId7" Type="http://schemas.openxmlformats.org/officeDocument/2006/relationships/image" Target="../media/image156.png"/><Relationship Id="rId8" Type="http://schemas.openxmlformats.org/officeDocument/2006/relationships/image" Target="../media/image157.png"/><Relationship Id="rId9" Type="http://schemas.openxmlformats.org/officeDocument/2006/relationships/image" Target="../media/image158.png"/><Relationship Id="rId10" Type="http://schemas.openxmlformats.org/officeDocument/2006/relationships/image" Target="../media/image159.png"/><Relationship Id="rId11" Type="http://schemas.openxmlformats.org/officeDocument/2006/relationships/image" Target="../media/image160.png"/><Relationship Id="rId12" Type="http://schemas.openxmlformats.org/officeDocument/2006/relationships/image" Target="../media/image161.png"/><Relationship Id="rId13" Type="http://schemas.openxmlformats.org/officeDocument/2006/relationships/image" Target="../media/image162.png"/><Relationship Id="rId14" Type="http://schemas.openxmlformats.org/officeDocument/2006/relationships/image" Target="../media/image163.png"/><Relationship Id="rId15" Type="http://schemas.openxmlformats.org/officeDocument/2006/relationships/image" Target="../media/image164.png"/><Relationship Id="rId16" Type="http://schemas.openxmlformats.org/officeDocument/2006/relationships/image" Target="../media/image165.png"/><Relationship Id="rId17" Type="http://schemas.openxmlformats.org/officeDocument/2006/relationships/image" Target="../media/image166.png"/><Relationship Id="rId18" Type="http://schemas.openxmlformats.org/officeDocument/2006/relationships/image" Target="../media/image167.png"/><Relationship Id="rId19" Type="http://schemas.openxmlformats.org/officeDocument/2006/relationships/image" Target="../media/image168.png"/><Relationship Id="rId20" Type="http://schemas.openxmlformats.org/officeDocument/2006/relationships/image" Target="../media/image169.png"/><Relationship Id="rId21" Type="http://schemas.openxmlformats.org/officeDocument/2006/relationships/image" Target="../media/image170.png"/><Relationship Id="rId22" Type="http://schemas.openxmlformats.org/officeDocument/2006/relationships/image" Target="../media/image171.png"/><Relationship Id="rId23" Type="http://schemas.openxmlformats.org/officeDocument/2006/relationships/image" Target="../media/image172.png"/><Relationship Id="rId24" Type="http://schemas.openxmlformats.org/officeDocument/2006/relationships/image" Target="../media/image173.png"/><Relationship Id="rId25" Type="http://schemas.openxmlformats.org/officeDocument/2006/relationships/image" Target="../media/image174.png"/><Relationship Id="rId26" Type="http://schemas.openxmlformats.org/officeDocument/2006/relationships/image" Target="../media/image175.png"/><Relationship Id="rId27" Type="http://schemas.openxmlformats.org/officeDocument/2006/relationships/image" Target="../media/image176.png"/><Relationship Id="rId28" Type="http://schemas.openxmlformats.org/officeDocument/2006/relationships/image" Target="../media/image177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8.png"/><Relationship Id="rId3" Type="http://schemas.openxmlformats.org/officeDocument/2006/relationships/image" Target="../media/image179.png"/><Relationship Id="rId4" Type="http://schemas.openxmlformats.org/officeDocument/2006/relationships/image" Target="../media/image180.png"/><Relationship Id="rId5" Type="http://schemas.openxmlformats.org/officeDocument/2006/relationships/image" Target="../media/image181.png"/><Relationship Id="rId6" Type="http://schemas.openxmlformats.org/officeDocument/2006/relationships/image" Target="../media/image182.png"/><Relationship Id="rId7" Type="http://schemas.openxmlformats.org/officeDocument/2006/relationships/image" Target="../media/image183.png"/><Relationship Id="rId8" Type="http://schemas.openxmlformats.org/officeDocument/2006/relationships/image" Target="../media/image184.png"/><Relationship Id="rId9" Type="http://schemas.openxmlformats.org/officeDocument/2006/relationships/image" Target="../media/image185.png"/><Relationship Id="rId10" Type="http://schemas.openxmlformats.org/officeDocument/2006/relationships/image" Target="../media/image186.png"/><Relationship Id="rId11" Type="http://schemas.openxmlformats.org/officeDocument/2006/relationships/image" Target="../media/image187.png"/><Relationship Id="rId12" Type="http://schemas.openxmlformats.org/officeDocument/2006/relationships/image" Target="../media/image188.png"/><Relationship Id="rId13" Type="http://schemas.openxmlformats.org/officeDocument/2006/relationships/image" Target="../media/image189.png"/><Relationship Id="rId14" Type="http://schemas.openxmlformats.org/officeDocument/2006/relationships/image" Target="../media/image190.png"/><Relationship Id="rId15" Type="http://schemas.openxmlformats.org/officeDocument/2006/relationships/image" Target="../media/image191.png"/><Relationship Id="rId16" Type="http://schemas.openxmlformats.org/officeDocument/2006/relationships/image" Target="../media/image192.png"/><Relationship Id="rId17" Type="http://schemas.openxmlformats.org/officeDocument/2006/relationships/image" Target="../media/image193.png"/><Relationship Id="rId18" Type="http://schemas.openxmlformats.org/officeDocument/2006/relationships/image" Target="../media/image194.png"/><Relationship Id="rId19" Type="http://schemas.openxmlformats.org/officeDocument/2006/relationships/image" Target="../media/image195.png"/><Relationship Id="rId20" Type="http://schemas.openxmlformats.org/officeDocument/2006/relationships/image" Target="../media/image196.png"/><Relationship Id="rId21" Type="http://schemas.openxmlformats.org/officeDocument/2006/relationships/image" Target="../media/image197.png"/><Relationship Id="rId22" Type="http://schemas.openxmlformats.org/officeDocument/2006/relationships/image" Target="../media/image198.png"/><Relationship Id="rId23" Type="http://schemas.openxmlformats.org/officeDocument/2006/relationships/image" Target="../media/image199.png"/><Relationship Id="rId24" Type="http://schemas.openxmlformats.org/officeDocument/2006/relationships/image" Target="../media/image200.png"/><Relationship Id="rId25" Type="http://schemas.openxmlformats.org/officeDocument/2006/relationships/image" Target="../media/image201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2.png"/><Relationship Id="rId3" Type="http://schemas.openxmlformats.org/officeDocument/2006/relationships/image" Target="../media/image203.png"/><Relationship Id="rId4" Type="http://schemas.openxmlformats.org/officeDocument/2006/relationships/image" Target="../media/image204.png"/><Relationship Id="rId5" Type="http://schemas.openxmlformats.org/officeDocument/2006/relationships/image" Target="../media/image205.png"/><Relationship Id="rId6" Type="http://schemas.openxmlformats.org/officeDocument/2006/relationships/image" Target="../media/image206.png"/><Relationship Id="rId7" Type="http://schemas.openxmlformats.org/officeDocument/2006/relationships/image" Target="../media/image207.png"/><Relationship Id="rId8" Type="http://schemas.openxmlformats.org/officeDocument/2006/relationships/image" Target="../media/image208.png"/><Relationship Id="rId9" Type="http://schemas.openxmlformats.org/officeDocument/2006/relationships/image" Target="../media/image209.png"/><Relationship Id="rId10" Type="http://schemas.openxmlformats.org/officeDocument/2006/relationships/image" Target="../media/image210.png"/><Relationship Id="rId11" Type="http://schemas.openxmlformats.org/officeDocument/2006/relationships/image" Target="../media/image211.png"/><Relationship Id="rId12" Type="http://schemas.openxmlformats.org/officeDocument/2006/relationships/image" Target="../media/image212.png"/><Relationship Id="rId13" Type="http://schemas.openxmlformats.org/officeDocument/2006/relationships/image" Target="../media/image213.png"/><Relationship Id="rId14" Type="http://schemas.openxmlformats.org/officeDocument/2006/relationships/image" Target="../media/image214.png"/><Relationship Id="rId15" Type="http://schemas.openxmlformats.org/officeDocument/2006/relationships/image" Target="../media/image215.png"/><Relationship Id="rId16" Type="http://schemas.openxmlformats.org/officeDocument/2006/relationships/image" Target="../media/image216.png"/><Relationship Id="rId17" Type="http://schemas.openxmlformats.org/officeDocument/2006/relationships/image" Target="../media/image217.png"/><Relationship Id="rId18" Type="http://schemas.openxmlformats.org/officeDocument/2006/relationships/image" Target="../media/image218.png"/><Relationship Id="rId19" Type="http://schemas.openxmlformats.org/officeDocument/2006/relationships/image" Target="../media/image219.png"/><Relationship Id="rId20" Type="http://schemas.openxmlformats.org/officeDocument/2006/relationships/image" Target="../media/image220.png"/><Relationship Id="rId21" Type="http://schemas.openxmlformats.org/officeDocument/2006/relationships/image" Target="../media/image221.png"/><Relationship Id="rId22" Type="http://schemas.openxmlformats.org/officeDocument/2006/relationships/image" Target="../media/image222.png"/><Relationship Id="rId23" Type="http://schemas.openxmlformats.org/officeDocument/2006/relationships/image" Target="../media/image223.png"/><Relationship Id="rId24" Type="http://schemas.openxmlformats.org/officeDocument/2006/relationships/image" Target="../media/image224.png"/><Relationship Id="rId25" Type="http://schemas.openxmlformats.org/officeDocument/2006/relationships/image" Target="../media/image225.png"/><Relationship Id="rId26" Type="http://schemas.openxmlformats.org/officeDocument/2006/relationships/image" Target="../media/image226.png"/><Relationship Id="rId27" Type="http://schemas.openxmlformats.org/officeDocument/2006/relationships/image" Target="../media/image227.png"/><Relationship Id="rId28" Type="http://schemas.openxmlformats.org/officeDocument/2006/relationships/image" Target="../media/image228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9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0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5" Type="http://schemas.openxmlformats.org/officeDocument/2006/relationships/image" Target="../media/image7.png"/><Relationship Id="rId6" Type="http://schemas.openxmlformats.org/officeDocument/2006/relationships/image" Target="../media/image8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1.png"/><Relationship Id="rId3" Type="http://schemas.openxmlformats.org/officeDocument/2006/relationships/image" Target="../media/image232.png"/><Relationship Id="rId4" Type="http://schemas.openxmlformats.org/officeDocument/2006/relationships/image" Target="../media/image233.png"/><Relationship Id="rId5" Type="http://schemas.openxmlformats.org/officeDocument/2006/relationships/image" Target="../media/image234.png"/><Relationship Id="rId6" Type="http://schemas.openxmlformats.org/officeDocument/2006/relationships/image" Target="../media/image235.png"/><Relationship Id="rId7" Type="http://schemas.openxmlformats.org/officeDocument/2006/relationships/image" Target="../media/image236.png"/><Relationship Id="rId8" Type="http://schemas.openxmlformats.org/officeDocument/2006/relationships/image" Target="../media/image237.png"/><Relationship Id="rId9" Type="http://schemas.openxmlformats.org/officeDocument/2006/relationships/image" Target="../media/image238.png"/><Relationship Id="rId10" Type="http://schemas.openxmlformats.org/officeDocument/2006/relationships/image" Target="../media/image239.png"/><Relationship Id="rId11" Type="http://schemas.openxmlformats.org/officeDocument/2006/relationships/image" Target="../media/image240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1.png"/><Relationship Id="rId3" Type="http://schemas.openxmlformats.org/officeDocument/2006/relationships/image" Target="../media/image242.png"/><Relationship Id="rId4" Type="http://schemas.openxmlformats.org/officeDocument/2006/relationships/image" Target="../media/image243.png"/><Relationship Id="rId5" Type="http://schemas.openxmlformats.org/officeDocument/2006/relationships/image" Target="../media/image244.png"/><Relationship Id="rId6" Type="http://schemas.openxmlformats.org/officeDocument/2006/relationships/image" Target="../media/image245.png"/><Relationship Id="rId7" Type="http://schemas.openxmlformats.org/officeDocument/2006/relationships/image" Target="../media/image246.png"/><Relationship Id="rId8" Type="http://schemas.openxmlformats.org/officeDocument/2006/relationships/image" Target="../media/image247.png"/><Relationship Id="rId9" Type="http://schemas.openxmlformats.org/officeDocument/2006/relationships/image" Target="../media/image248.png"/><Relationship Id="rId10" Type="http://schemas.openxmlformats.org/officeDocument/2006/relationships/image" Target="../media/image249.png"/><Relationship Id="rId11" Type="http://schemas.openxmlformats.org/officeDocument/2006/relationships/image" Target="../media/image250.png"/><Relationship Id="rId12" Type="http://schemas.openxmlformats.org/officeDocument/2006/relationships/image" Target="../media/image251.png"/><Relationship Id="rId13" Type="http://schemas.openxmlformats.org/officeDocument/2006/relationships/image" Target="../media/image252.png"/><Relationship Id="rId14" Type="http://schemas.openxmlformats.org/officeDocument/2006/relationships/image" Target="../media/image253.png"/><Relationship Id="rId15" Type="http://schemas.openxmlformats.org/officeDocument/2006/relationships/image" Target="../media/image254.png"/><Relationship Id="rId16" Type="http://schemas.openxmlformats.org/officeDocument/2006/relationships/image" Target="../media/image255.png"/><Relationship Id="rId17" Type="http://schemas.openxmlformats.org/officeDocument/2006/relationships/image" Target="../media/image256.png"/><Relationship Id="rId18" Type="http://schemas.openxmlformats.org/officeDocument/2006/relationships/image" Target="../media/image257.png"/><Relationship Id="rId19" Type="http://schemas.openxmlformats.org/officeDocument/2006/relationships/image" Target="../media/image258.png"/><Relationship Id="rId20" Type="http://schemas.openxmlformats.org/officeDocument/2006/relationships/image" Target="../media/image259.png"/><Relationship Id="rId21" Type="http://schemas.openxmlformats.org/officeDocument/2006/relationships/image" Target="../media/image260.png"/><Relationship Id="rId22" Type="http://schemas.openxmlformats.org/officeDocument/2006/relationships/image" Target="../media/image261.png"/><Relationship Id="rId23" Type="http://schemas.openxmlformats.org/officeDocument/2006/relationships/image" Target="../media/image262.png"/><Relationship Id="rId24" Type="http://schemas.openxmlformats.org/officeDocument/2006/relationships/image" Target="../media/image263.png"/><Relationship Id="rId25" Type="http://schemas.openxmlformats.org/officeDocument/2006/relationships/image" Target="../media/image264.png"/><Relationship Id="rId26" Type="http://schemas.openxmlformats.org/officeDocument/2006/relationships/image" Target="../media/image265.png"/><Relationship Id="rId27" Type="http://schemas.openxmlformats.org/officeDocument/2006/relationships/image" Target="../media/image266.png"/><Relationship Id="rId28" Type="http://schemas.openxmlformats.org/officeDocument/2006/relationships/image" Target="../media/image267.png"/><Relationship Id="rId29" Type="http://schemas.openxmlformats.org/officeDocument/2006/relationships/image" Target="../media/image268.png"/><Relationship Id="rId30" Type="http://schemas.openxmlformats.org/officeDocument/2006/relationships/image" Target="../media/image269.png"/><Relationship Id="rId31" Type="http://schemas.openxmlformats.org/officeDocument/2006/relationships/image" Target="../media/image270.png"/><Relationship Id="rId32" Type="http://schemas.openxmlformats.org/officeDocument/2006/relationships/image" Target="../media/image271.png"/><Relationship Id="rId33" Type="http://schemas.openxmlformats.org/officeDocument/2006/relationships/image" Target="../media/image272.png"/><Relationship Id="rId34" Type="http://schemas.openxmlformats.org/officeDocument/2006/relationships/image" Target="../media/image273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4.png"/><Relationship Id="rId3" Type="http://schemas.openxmlformats.org/officeDocument/2006/relationships/image" Target="../media/image275.png"/><Relationship Id="rId4" Type="http://schemas.openxmlformats.org/officeDocument/2006/relationships/image" Target="../media/image276.png"/><Relationship Id="rId5" Type="http://schemas.openxmlformats.org/officeDocument/2006/relationships/image" Target="../media/image277.png"/><Relationship Id="rId6" Type="http://schemas.openxmlformats.org/officeDocument/2006/relationships/image" Target="../media/image278.png"/><Relationship Id="rId7" Type="http://schemas.openxmlformats.org/officeDocument/2006/relationships/image" Target="../media/image279.png"/><Relationship Id="rId8" Type="http://schemas.openxmlformats.org/officeDocument/2006/relationships/image" Target="../media/image280.png"/><Relationship Id="rId9" Type="http://schemas.openxmlformats.org/officeDocument/2006/relationships/image" Target="../media/image281.png"/><Relationship Id="rId10" Type="http://schemas.openxmlformats.org/officeDocument/2006/relationships/image" Target="../media/image282.png"/><Relationship Id="rId11" Type="http://schemas.openxmlformats.org/officeDocument/2006/relationships/image" Target="../media/image283.png"/><Relationship Id="rId12" Type="http://schemas.openxmlformats.org/officeDocument/2006/relationships/image" Target="../media/image284.png"/><Relationship Id="rId13" Type="http://schemas.openxmlformats.org/officeDocument/2006/relationships/image" Target="../media/image285.png"/><Relationship Id="rId14" Type="http://schemas.openxmlformats.org/officeDocument/2006/relationships/image" Target="../media/image286.png"/><Relationship Id="rId15" Type="http://schemas.openxmlformats.org/officeDocument/2006/relationships/image" Target="../media/image287.png"/><Relationship Id="rId16" Type="http://schemas.openxmlformats.org/officeDocument/2006/relationships/image" Target="../media/image288.png"/><Relationship Id="rId17" Type="http://schemas.openxmlformats.org/officeDocument/2006/relationships/image" Target="../media/image289.png"/><Relationship Id="rId18" Type="http://schemas.openxmlformats.org/officeDocument/2006/relationships/image" Target="../media/image290.png"/><Relationship Id="rId19" Type="http://schemas.openxmlformats.org/officeDocument/2006/relationships/image" Target="../media/image291.png"/><Relationship Id="rId20" Type="http://schemas.openxmlformats.org/officeDocument/2006/relationships/image" Target="../media/image292.png"/><Relationship Id="rId21" Type="http://schemas.openxmlformats.org/officeDocument/2006/relationships/image" Target="../media/image293.png"/><Relationship Id="rId22" Type="http://schemas.openxmlformats.org/officeDocument/2006/relationships/image" Target="../media/image294.png"/><Relationship Id="rId23" Type="http://schemas.openxmlformats.org/officeDocument/2006/relationships/image" Target="../media/image295.png"/><Relationship Id="rId24" Type="http://schemas.openxmlformats.org/officeDocument/2006/relationships/image" Target="../media/image296.png"/><Relationship Id="rId25" Type="http://schemas.openxmlformats.org/officeDocument/2006/relationships/image" Target="../media/image297.png"/><Relationship Id="rId26" Type="http://schemas.openxmlformats.org/officeDocument/2006/relationships/image" Target="../media/image298.png"/><Relationship Id="rId27" Type="http://schemas.openxmlformats.org/officeDocument/2006/relationships/image" Target="../media/image299.png"/><Relationship Id="rId28" Type="http://schemas.openxmlformats.org/officeDocument/2006/relationships/image" Target="../media/image300.png"/><Relationship Id="rId29" Type="http://schemas.openxmlformats.org/officeDocument/2006/relationships/image" Target="../media/image301.png"/><Relationship Id="rId30" Type="http://schemas.openxmlformats.org/officeDocument/2006/relationships/image" Target="../media/image302.png"/><Relationship Id="rId31" Type="http://schemas.openxmlformats.org/officeDocument/2006/relationships/image" Target="../media/image303.png"/><Relationship Id="rId32" Type="http://schemas.openxmlformats.org/officeDocument/2006/relationships/image" Target="../media/image304.png"/><Relationship Id="rId33" Type="http://schemas.openxmlformats.org/officeDocument/2006/relationships/image" Target="../media/image305.png"/><Relationship Id="rId34" Type="http://schemas.openxmlformats.org/officeDocument/2006/relationships/image" Target="../media/image306.png"/><Relationship Id="rId35" Type="http://schemas.openxmlformats.org/officeDocument/2006/relationships/image" Target="../media/image307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8.png"/><Relationship Id="rId3" Type="http://schemas.openxmlformats.org/officeDocument/2006/relationships/image" Target="../media/image309.png"/><Relationship Id="rId4" Type="http://schemas.openxmlformats.org/officeDocument/2006/relationships/image" Target="../media/image310.png"/><Relationship Id="rId5" Type="http://schemas.openxmlformats.org/officeDocument/2006/relationships/image" Target="../media/image311.png"/><Relationship Id="rId6" Type="http://schemas.openxmlformats.org/officeDocument/2006/relationships/image" Target="../media/image312.png"/><Relationship Id="rId7" Type="http://schemas.openxmlformats.org/officeDocument/2006/relationships/image" Target="../media/image313.png"/><Relationship Id="rId8" Type="http://schemas.openxmlformats.org/officeDocument/2006/relationships/image" Target="../media/image314.png"/><Relationship Id="rId9" Type="http://schemas.openxmlformats.org/officeDocument/2006/relationships/image" Target="../media/image315.png"/><Relationship Id="rId10" Type="http://schemas.openxmlformats.org/officeDocument/2006/relationships/image" Target="../media/image316.png"/><Relationship Id="rId11" Type="http://schemas.openxmlformats.org/officeDocument/2006/relationships/image" Target="../media/image317.png"/><Relationship Id="rId12" Type="http://schemas.openxmlformats.org/officeDocument/2006/relationships/image" Target="../media/image318.png"/><Relationship Id="rId13" Type="http://schemas.openxmlformats.org/officeDocument/2006/relationships/image" Target="../media/image319.png"/><Relationship Id="rId14" Type="http://schemas.openxmlformats.org/officeDocument/2006/relationships/image" Target="../media/image320.png"/><Relationship Id="rId15" Type="http://schemas.openxmlformats.org/officeDocument/2006/relationships/image" Target="../media/image321.png"/><Relationship Id="rId16" Type="http://schemas.openxmlformats.org/officeDocument/2006/relationships/image" Target="../media/image322.png"/><Relationship Id="rId17" Type="http://schemas.openxmlformats.org/officeDocument/2006/relationships/image" Target="../media/image323.png"/><Relationship Id="rId18" Type="http://schemas.openxmlformats.org/officeDocument/2006/relationships/image" Target="../media/image324.png"/><Relationship Id="rId19" Type="http://schemas.openxmlformats.org/officeDocument/2006/relationships/image" Target="../media/image325.png"/><Relationship Id="rId20" Type="http://schemas.openxmlformats.org/officeDocument/2006/relationships/image" Target="../media/image326.png"/><Relationship Id="rId21" Type="http://schemas.openxmlformats.org/officeDocument/2006/relationships/image" Target="../media/image327.png"/><Relationship Id="rId22" Type="http://schemas.openxmlformats.org/officeDocument/2006/relationships/image" Target="../media/image328.png"/><Relationship Id="rId23" Type="http://schemas.openxmlformats.org/officeDocument/2006/relationships/image" Target="../media/image329.png"/><Relationship Id="rId24" Type="http://schemas.openxmlformats.org/officeDocument/2006/relationships/image" Target="../media/image330.png"/><Relationship Id="rId25" Type="http://schemas.openxmlformats.org/officeDocument/2006/relationships/image" Target="../media/image331.png"/><Relationship Id="rId26" Type="http://schemas.openxmlformats.org/officeDocument/2006/relationships/image" Target="../media/image332.png"/><Relationship Id="rId27" Type="http://schemas.openxmlformats.org/officeDocument/2006/relationships/image" Target="../media/image333.png"/><Relationship Id="rId28" Type="http://schemas.openxmlformats.org/officeDocument/2006/relationships/image" Target="../media/image334.png"/><Relationship Id="rId29" Type="http://schemas.openxmlformats.org/officeDocument/2006/relationships/image" Target="../media/image335.png"/><Relationship Id="rId30" Type="http://schemas.openxmlformats.org/officeDocument/2006/relationships/image" Target="../media/image336.png"/><Relationship Id="rId31" Type="http://schemas.openxmlformats.org/officeDocument/2006/relationships/image" Target="../media/image337.png"/><Relationship Id="rId32" Type="http://schemas.openxmlformats.org/officeDocument/2006/relationships/image" Target="../media/image338.png"/><Relationship Id="rId33" Type="http://schemas.openxmlformats.org/officeDocument/2006/relationships/image" Target="../media/image339.png"/><Relationship Id="rId34" Type="http://schemas.openxmlformats.org/officeDocument/2006/relationships/image" Target="../media/image340.png"/><Relationship Id="rId35" Type="http://schemas.openxmlformats.org/officeDocument/2006/relationships/image" Target="../media/image341.png"/><Relationship Id="rId36" Type="http://schemas.openxmlformats.org/officeDocument/2006/relationships/image" Target="../media/image342.png"/><Relationship Id="rId37" Type="http://schemas.openxmlformats.org/officeDocument/2006/relationships/image" Target="../media/image343.png"/><Relationship Id="rId38" Type="http://schemas.openxmlformats.org/officeDocument/2006/relationships/image" Target="../media/image344.png"/><Relationship Id="rId39" Type="http://schemas.openxmlformats.org/officeDocument/2006/relationships/image" Target="../media/image345.png"/><Relationship Id="rId40" Type="http://schemas.openxmlformats.org/officeDocument/2006/relationships/image" Target="../media/image346.png"/><Relationship Id="rId41" Type="http://schemas.openxmlformats.org/officeDocument/2006/relationships/image" Target="../media/image347.png"/><Relationship Id="rId42" Type="http://schemas.openxmlformats.org/officeDocument/2006/relationships/image" Target="../media/image348.png"/><Relationship Id="rId43" Type="http://schemas.openxmlformats.org/officeDocument/2006/relationships/image" Target="../media/image349.png"/><Relationship Id="rId44" Type="http://schemas.openxmlformats.org/officeDocument/2006/relationships/image" Target="../media/image350.png"/><Relationship Id="rId45" Type="http://schemas.openxmlformats.org/officeDocument/2006/relationships/image" Target="../media/image351.png"/><Relationship Id="rId46" Type="http://schemas.openxmlformats.org/officeDocument/2006/relationships/image" Target="../media/image352.png"/><Relationship Id="rId47" Type="http://schemas.openxmlformats.org/officeDocument/2006/relationships/image" Target="../media/image353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3398520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4">
                <a:moveTo>
                  <a:pt x="0" y="0"/>
                </a:moveTo>
                <a:lnTo>
                  <a:pt x="7848594" y="1587"/>
                </a:lnTo>
              </a:path>
            </a:pathLst>
          </a:custGeom>
          <a:ln w="19049">
            <a:solidFill>
              <a:srgbClr val="DC694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64540" y="1942464"/>
            <a:ext cx="7294245" cy="278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5200"/>
              </a:lnSpc>
            </a:pPr>
            <a:r>
              <a:rPr dirty="0" sz="4400" spc="-95">
                <a:solidFill>
                  <a:srgbClr val="D2533C"/>
                </a:solidFill>
                <a:latin typeface="Arial"/>
                <a:cs typeface="Arial"/>
              </a:rPr>
              <a:t>CleanOS: Limiting </a:t>
            </a:r>
            <a:r>
              <a:rPr dirty="0" sz="4400" spc="-90">
                <a:solidFill>
                  <a:srgbClr val="D2533C"/>
                </a:solidFill>
                <a:latin typeface="Arial"/>
                <a:cs typeface="Arial"/>
              </a:rPr>
              <a:t>Mobile</a:t>
            </a:r>
            <a:r>
              <a:rPr dirty="0" sz="4400" spc="-440">
                <a:solidFill>
                  <a:srgbClr val="D2533C"/>
                </a:solidFill>
                <a:latin typeface="Arial"/>
                <a:cs typeface="Arial"/>
              </a:rPr>
              <a:t> </a:t>
            </a:r>
            <a:r>
              <a:rPr dirty="0" sz="4400" spc="-105">
                <a:solidFill>
                  <a:srgbClr val="D2533C"/>
                </a:solidFill>
                <a:latin typeface="Arial"/>
                <a:cs typeface="Arial"/>
              </a:rPr>
              <a:t>Data  </a:t>
            </a:r>
            <a:r>
              <a:rPr dirty="0" sz="4400" spc="-90">
                <a:solidFill>
                  <a:srgbClr val="D2533C"/>
                </a:solidFill>
                <a:latin typeface="Arial"/>
                <a:cs typeface="Arial"/>
              </a:rPr>
              <a:t>Exposure </a:t>
            </a:r>
            <a:r>
              <a:rPr dirty="0" sz="4400" spc="-80">
                <a:solidFill>
                  <a:srgbClr val="D2533C"/>
                </a:solidFill>
                <a:latin typeface="Arial"/>
                <a:cs typeface="Arial"/>
              </a:rPr>
              <a:t>with </a:t>
            </a:r>
            <a:r>
              <a:rPr dirty="0" sz="4400" spc="-75">
                <a:solidFill>
                  <a:srgbClr val="D2533C"/>
                </a:solidFill>
                <a:latin typeface="Arial"/>
                <a:cs typeface="Arial"/>
              </a:rPr>
              <a:t>Idle</a:t>
            </a:r>
            <a:r>
              <a:rPr dirty="0" sz="4400" spc="-515">
                <a:solidFill>
                  <a:srgbClr val="D2533C"/>
                </a:solidFill>
                <a:latin typeface="Arial"/>
                <a:cs typeface="Arial"/>
              </a:rPr>
              <a:t> </a:t>
            </a:r>
            <a:r>
              <a:rPr dirty="0" sz="4400" spc="-100">
                <a:solidFill>
                  <a:srgbClr val="D2533C"/>
                </a:solidFill>
                <a:latin typeface="Arial"/>
                <a:cs typeface="Arial"/>
              </a:rPr>
              <a:t>Eviction</a:t>
            </a:r>
            <a:endParaRPr sz="4400">
              <a:latin typeface="Arial"/>
              <a:cs typeface="Arial"/>
            </a:endParaRPr>
          </a:p>
          <a:p>
            <a:pPr marL="12700" marR="852805">
              <a:lnSpc>
                <a:spcPts val="2800"/>
              </a:lnSpc>
              <a:spcBef>
                <a:spcPts val="2425"/>
              </a:spcBef>
            </a:pPr>
            <a:r>
              <a:rPr dirty="0" sz="2400" spc="-35" b="1">
                <a:solidFill>
                  <a:srgbClr val="57576E"/>
                </a:solidFill>
                <a:latin typeface="Arial"/>
                <a:cs typeface="Arial"/>
              </a:rPr>
              <a:t>Yang </a:t>
            </a:r>
            <a:r>
              <a:rPr dirty="0" sz="2400" spc="-40" b="1">
                <a:solidFill>
                  <a:srgbClr val="57576E"/>
                </a:solidFill>
                <a:latin typeface="Arial"/>
                <a:cs typeface="Arial"/>
              </a:rPr>
              <a:t>Tang</a:t>
            </a:r>
            <a:r>
              <a:rPr dirty="0" sz="2400" spc="-40">
                <a:solidFill>
                  <a:srgbClr val="57576E"/>
                </a:solidFill>
                <a:latin typeface="Arial"/>
                <a:cs typeface="Arial"/>
              </a:rPr>
              <a:t>, </a:t>
            </a:r>
            <a:r>
              <a:rPr dirty="0" sz="2400">
                <a:solidFill>
                  <a:srgbClr val="57576E"/>
                </a:solidFill>
                <a:latin typeface="Arial"/>
                <a:cs typeface="Arial"/>
              </a:rPr>
              <a:t>Phillip Ames, Sravan </a:t>
            </a:r>
            <a:r>
              <a:rPr dirty="0" sz="2400" spc="-5">
                <a:solidFill>
                  <a:srgbClr val="57576E"/>
                </a:solidFill>
                <a:latin typeface="Arial"/>
                <a:cs typeface="Arial"/>
              </a:rPr>
              <a:t>Bhamidipati,  </a:t>
            </a:r>
            <a:r>
              <a:rPr dirty="0" sz="2400">
                <a:solidFill>
                  <a:srgbClr val="57576E"/>
                </a:solidFill>
                <a:latin typeface="Arial"/>
                <a:cs typeface="Arial"/>
              </a:rPr>
              <a:t>Ashish </a:t>
            </a:r>
            <a:r>
              <a:rPr dirty="0" sz="2400" spc="-5">
                <a:solidFill>
                  <a:srgbClr val="57576E"/>
                </a:solidFill>
                <a:latin typeface="Arial"/>
                <a:cs typeface="Arial"/>
              </a:rPr>
              <a:t>Bijlani, </a:t>
            </a:r>
            <a:r>
              <a:rPr dirty="0" sz="2400">
                <a:solidFill>
                  <a:srgbClr val="57576E"/>
                </a:solidFill>
                <a:latin typeface="Arial"/>
                <a:cs typeface="Arial"/>
              </a:rPr>
              <a:t>Roxana </a:t>
            </a:r>
            <a:r>
              <a:rPr dirty="0" sz="2400" spc="-5">
                <a:solidFill>
                  <a:srgbClr val="57576E"/>
                </a:solidFill>
                <a:latin typeface="Arial"/>
                <a:cs typeface="Arial"/>
              </a:rPr>
              <a:t>Geambasu, </a:t>
            </a:r>
            <a:r>
              <a:rPr dirty="0" sz="2400">
                <a:solidFill>
                  <a:srgbClr val="57576E"/>
                </a:solidFill>
                <a:latin typeface="Arial"/>
                <a:cs typeface="Arial"/>
              </a:rPr>
              <a:t>Nikhil</a:t>
            </a:r>
            <a:r>
              <a:rPr dirty="0" sz="2400" spc="-40">
                <a:solidFill>
                  <a:srgbClr val="57576E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57576E"/>
                </a:solidFill>
                <a:latin typeface="Arial"/>
                <a:cs typeface="Arial"/>
              </a:rPr>
              <a:t>Sarda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2400">
                <a:solidFill>
                  <a:srgbClr val="57576E"/>
                </a:solidFill>
                <a:latin typeface="Arial"/>
                <a:cs typeface="Arial"/>
              </a:rPr>
              <a:t>Columbia</a:t>
            </a:r>
            <a:r>
              <a:rPr dirty="0" sz="2400" spc="-100">
                <a:solidFill>
                  <a:srgbClr val="57576E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57576E"/>
                </a:solidFill>
                <a:latin typeface="Arial"/>
                <a:cs typeface="Arial"/>
              </a:rPr>
              <a:t>University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91440"/>
            <a:ext cx="13811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Columbia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88856" y="76200"/>
            <a:ext cx="12446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97445" y="91440"/>
            <a:ext cx="397319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CleanOS: Limiting Mobile Data Exposure with Idle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Eviction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2387" y="723900"/>
            <a:ext cx="8036559" cy="2171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6045">
              <a:lnSpc>
                <a:spcPct val="100000"/>
              </a:lnSpc>
            </a:pPr>
            <a:r>
              <a:rPr dirty="0" sz="4000" spc="-75">
                <a:solidFill>
                  <a:srgbClr val="D2533C"/>
                </a:solidFill>
                <a:latin typeface="Arial"/>
                <a:cs typeface="Arial"/>
              </a:rPr>
              <a:t>This</a:t>
            </a:r>
            <a:r>
              <a:rPr dirty="0" sz="4000" spc="-380">
                <a:solidFill>
                  <a:srgbClr val="D2533C"/>
                </a:solidFill>
                <a:latin typeface="Arial"/>
                <a:cs typeface="Arial"/>
              </a:rPr>
              <a:t> </a:t>
            </a:r>
            <a:r>
              <a:rPr dirty="0" sz="4000" spc="-215">
                <a:solidFill>
                  <a:srgbClr val="D2533C"/>
                </a:solidFill>
                <a:latin typeface="Arial"/>
                <a:cs typeface="Arial"/>
              </a:rPr>
              <a:t>Talk</a:t>
            </a:r>
            <a:endParaRPr sz="4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460"/>
              </a:spcBef>
              <a:buClr>
                <a:srgbClr val="93A2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All layers of current OSes require</a:t>
            </a:r>
            <a:r>
              <a:rPr dirty="0" sz="2400" spc="-1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cleanup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95"/>
              </a:spcBef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As first step, we focus on cleaning up the </a:t>
            </a:r>
            <a:r>
              <a:rPr dirty="0" sz="2400">
                <a:solidFill>
                  <a:srgbClr val="0070C0"/>
                </a:solidFill>
                <a:latin typeface="Arial"/>
                <a:cs typeface="Arial"/>
              </a:rPr>
              <a:t>application</a:t>
            </a:r>
            <a:r>
              <a:rPr dirty="0" sz="2400" spc="-114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70C0"/>
                </a:solidFill>
                <a:latin typeface="Arial"/>
                <a:cs typeface="Arial"/>
              </a:rPr>
              <a:t>layer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620"/>
              </a:spcBef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This talk: limit exposure of sensitive data </a:t>
            </a:r>
            <a:r>
              <a:rPr dirty="0" sz="2400">
                <a:solidFill>
                  <a:srgbClr val="0070C0"/>
                </a:solidFill>
                <a:latin typeface="Arial"/>
                <a:cs typeface="Arial"/>
              </a:rPr>
              <a:t>hoarded by</a:t>
            </a:r>
            <a:r>
              <a:rPr dirty="0" sz="2400" spc="-12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70C0"/>
                </a:solidFill>
                <a:latin typeface="Arial"/>
                <a:cs typeface="Arial"/>
              </a:rPr>
              <a:t>apps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91440"/>
            <a:ext cx="13811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Columbia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97445" y="91440"/>
            <a:ext cx="397319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CleanOS: Limiting Mobile Data Exposure with Idle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Eviction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9971" y="7620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48125" y="4898844"/>
            <a:ext cx="2937814" cy="900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89973" y="3679713"/>
            <a:ext cx="1200398" cy="11803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932428" y="3679713"/>
            <a:ext cx="1200398" cy="11803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385536" y="3679713"/>
            <a:ext cx="1200398" cy="11803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48125" y="5690894"/>
            <a:ext cx="2937814" cy="8914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31731" y="5667598"/>
            <a:ext cx="3872661" cy="8852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847530" y="5683129"/>
            <a:ext cx="3790734" cy="7920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847539" y="5683154"/>
            <a:ext cx="3790950" cy="792480"/>
          </a:xfrm>
          <a:custGeom>
            <a:avLst/>
            <a:gdLst/>
            <a:ahLst/>
            <a:cxnLst/>
            <a:rect l="l" t="t" r="r" b="b"/>
            <a:pathLst>
              <a:path w="3790950" h="792479">
                <a:moveTo>
                  <a:pt x="0" y="0"/>
                </a:moveTo>
                <a:lnTo>
                  <a:pt x="3790736" y="0"/>
                </a:lnTo>
                <a:lnTo>
                  <a:pt x="3790736" y="792052"/>
                </a:lnTo>
                <a:lnTo>
                  <a:pt x="0" y="792052"/>
                </a:lnTo>
                <a:lnTo>
                  <a:pt x="0" y="0"/>
                </a:lnTo>
                <a:close/>
              </a:path>
            </a:pathLst>
          </a:custGeom>
          <a:ln w="15541">
            <a:solidFill>
              <a:srgbClr val="4242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984270" y="5934393"/>
            <a:ext cx="374015" cy="281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45">
                <a:solidFill>
                  <a:srgbClr val="424242"/>
                </a:solidFill>
                <a:latin typeface="Verdana"/>
                <a:cs typeface="Verdana"/>
              </a:rPr>
              <a:t>OS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31731" y="4875547"/>
            <a:ext cx="3872661" cy="8852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847530" y="4891074"/>
            <a:ext cx="3790734" cy="7920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847539" y="4891101"/>
            <a:ext cx="3790950" cy="792480"/>
          </a:xfrm>
          <a:custGeom>
            <a:avLst/>
            <a:gdLst/>
            <a:ahLst/>
            <a:cxnLst/>
            <a:rect l="l" t="t" r="r" b="b"/>
            <a:pathLst>
              <a:path w="3790950" h="792479">
                <a:moveTo>
                  <a:pt x="0" y="0"/>
                </a:moveTo>
                <a:lnTo>
                  <a:pt x="3790736" y="0"/>
                </a:lnTo>
                <a:lnTo>
                  <a:pt x="3790736" y="792052"/>
                </a:lnTo>
                <a:lnTo>
                  <a:pt x="0" y="792052"/>
                </a:lnTo>
                <a:lnTo>
                  <a:pt x="0" y="0"/>
                </a:lnTo>
                <a:close/>
              </a:path>
            </a:pathLst>
          </a:custGeom>
          <a:ln w="15541">
            <a:solidFill>
              <a:srgbClr val="4242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984270" y="5142346"/>
            <a:ext cx="493395" cy="281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30">
                <a:solidFill>
                  <a:srgbClr val="424242"/>
                </a:solidFill>
                <a:latin typeface="Verdana"/>
                <a:cs typeface="Verdana"/>
              </a:rPr>
              <a:t>Libs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831731" y="3508883"/>
            <a:ext cx="3872661" cy="145985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847530" y="3524402"/>
            <a:ext cx="3790734" cy="13666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847539" y="3524422"/>
            <a:ext cx="3790950" cy="1367155"/>
          </a:xfrm>
          <a:custGeom>
            <a:avLst/>
            <a:gdLst/>
            <a:ahLst/>
            <a:cxnLst/>
            <a:rect l="l" t="t" r="r" b="b"/>
            <a:pathLst>
              <a:path w="3790950" h="1367154">
                <a:moveTo>
                  <a:pt x="0" y="0"/>
                </a:moveTo>
                <a:lnTo>
                  <a:pt x="3790736" y="0"/>
                </a:lnTo>
                <a:lnTo>
                  <a:pt x="3790736" y="1366679"/>
                </a:lnTo>
                <a:lnTo>
                  <a:pt x="0" y="1366679"/>
                </a:lnTo>
                <a:lnTo>
                  <a:pt x="0" y="0"/>
                </a:lnTo>
                <a:close/>
              </a:path>
            </a:pathLst>
          </a:custGeom>
          <a:ln w="15560">
            <a:solidFill>
              <a:srgbClr val="4242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821861" y="5007559"/>
            <a:ext cx="1137285" cy="559435"/>
          </a:xfrm>
          <a:custGeom>
            <a:avLst/>
            <a:gdLst/>
            <a:ahLst/>
            <a:cxnLst/>
            <a:rect l="l" t="t" r="r" b="b"/>
            <a:pathLst>
              <a:path w="1137285" h="559435">
                <a:moveTo>
                  <a:pt x="995070" y="0"/>
                </a:moveTo>
                <a:lnTo>
                  <a:pt x="142151" y="0"/>
                </a:lnTo>
                <a:lnTo>
                  <a:pt x="97223" y="7125"/>
                </a:lnTo>
                <a:lnTo>
                  <a:pt x="58202" y="26966"/>
                </a:lnTo>
                <a:lnTo>
                  <a:pt x="27429" y="57223"/>
                </a:lnTo>
                <a:lnTo>
                  <a:pt x="7247" y="95593"/>
                </a:lnTo>
                <a:lnTo>
                  <a:pt x="0" y="139776"/>
                </a:lnTo>
                <a:lnTo>
                  <a:pt x="0" y="419315"/>
                </a:lnTo>
                <a:lnTo>
                  <a:pt x="7247" y="463498"/>
                </a:lnTo>
                <a:lnTo>
                  <a:pt x="27429" y="501868"/>
                </a:lnTo>
                <a:lnTo>
                  <a:pt x="58202" y="532125"/>
                </a:lnTo>
                <a:lnTo>
                  <a:pt x="97223" y="551966"/>
                </a:lnTo>
                <a:lnTo>
                  <a:pt x="142151" y="559092"/>
                </a:lnTo>
                <a:lnTo>
                  <a:pt x="995070" y="559092"/>
                </a:lnTo>
                <a:lnTo>
                  <a:pt x="1040002" y="551966"/>
                </a:lnTo>
                <a:lnTo>
                  <a:pt x="1079024" y="532125"/>
                </a:lnTo>
                <a:lnTo>
                  <a:pt x="1109795" y="501868"/>
                </a:lnTo>
                <a:lnTo>
                  <a:pt x="1129974" y="463498"/>
                </a:lnTo>
                <a:lnTo>
                  <a:pt x="1137221" y="419315"/>
                </a:lnTo>
                <a:lnTo>
                  <a:pt x="1137221" y="139776"/>
                </a:lnTo>
                <a:lnTo>
                  <a:pt x="1129974" y="95593"/>
                </a:lnTo>
                <a:lnTo>
                  <a:pt x="1109795" y="57223"/>
                </a:lnTo>
                <a:lnTo>
                  <a:pt x="1079024" y="26966"/>
                </a:lnTo>
                <a:lnTo>
                  <a:pt x="1040002" y="7125"/>
                </a:lnTo>
                <a:lnTo>
                  <a:pt x="9950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821869" y="5007580"/>
            <a:ext cx="1137285" cy="559435"/>
          </a:xfrm>
          <a:custGeom>
            <a:avLst/>
            <a:gdLst/>
            <a:ahLst/>
            <a:cxnLst/>
            <a:rect l="l" t="t" r="r" b="b"/>
            <a:pathLst>
              <a:path w="1137285" h="559435">
                <a:moveTo>
                  <a:pt x="142152" y="0"/>
                </a:moveTo>
                <a:lnTo>
                  <a:pt x="995068" y="0"/>
                </a:lnTo>
                <a:lnTo>
                  <a:pt x="1040002" y="7125"/>
                </a:lnTo>
                <a:lnTo>
                  <a:pt x="1079024" y="26966"/>
                </a:lnTo>
                <a:lnTo>
                  <a:pt x="1109795" y="57222"/>
                </a:lnTo>
                <a:lnTo>
                  <a:pt x="1129974" y="95592"/>
                </a:lnTo>
                <a:lnTo>
                  <a:pt x="1137220" y="139774"/>
                </a:lnTo>
                <a:lnTo>
                  <a:pt x="1137220" y="419322"/>
                </a:lnTo>
                <a:lnTo>
                  <a:pt x="1129974" y="463498"/>
                </a:lnTo>
                <a:lnTo>
                  <a:pt x="1109795" y="501867"/>
                </a:lnTo>
                <a:lnTo>
                  <a:pt x="1079024" y="532125"/>
                </a:lnTo>
                <a:lnTo>
                  <a:pt x="1040002" y="551969"/>
                </a:lnTo>
                <a:lnTo>
                  <a:pt x="995068" y="559096"/>
                </a:lnTo>
                <a:lnTo>
                  <a:pt x="142152" y="559096"/>
                </a:lnTo>
                <a:lnTo>
                  <a:pt x="97218" y="551969"/>
                </a:lnTo>
                <a:lnTo>
                  <a:pt x="58196" y="532125"/>
                </a:lnTo>
                <a:lnTo>
                  <a:pt x="27425" y="501867"/>
                </a:lnTo>
                <a:lnTo>
                  <a:pt x="7246" y="463498"/>
                </a:lnTo>
                <a:lnTo>
                  <a:pt x="0" y="419322"/>
                </a:lnTo>
                <a:lnTo>
                  <a:pt x="0" y="139774"/>
                </a:lnTo>
                <a:lnTo>
                  <a:pt x="7246" y="95592"/>
                </a:lnTo>
                <a:lnTo>
                  <a:pt x="27425" y="57222"/>
                </a:lnTo>
                <a:lnTo>
                  <a:pt x="58196" y="26966"/>
                </a:lnTo>
                <a:lnTo>
                  <a:pt x="97218" y="7125"/>
                </a:lnTo>
                <a:lnTo>
                  <a:pt x="142152" y="0"/>
                </a:lnTo>
                <a:close/>
              </a:path>
            </a:pathLst>
          </a:custGeom>
          <a:ln w="155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075219" y="5155736"/>
            <a:ext cx="605155" cy="2400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20">
                <a:latin typeface="Arial"/>
                <a:cs typeface="Arial"/>
              </a:rPr>
              <a:t>SQLite</a:t>
            </a:r>
            <a:endParaRPr sz="14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274983" y="5007559"/>
            <a:ext cx="1137285" cy="559435"/>
          </a:xfrm>
          <a:custGeom>
            <a:avLst/>
            <a:gdLst/>
            <a:ahLst/>
            <a:cxnLst/>
            <a:rect l="l" t="t" r="r" b="b"/>
            <a:pathLst>
              <a:path w="1137285" h="559435">
                <a:moveTo>
                  <a:pt x="995057" y="0"/>
                </a:moveTo>
                <a:lnTo>
                  <a:pt x="142151" y="0"/>
                </a:lnTo>
                <a:lnTo>
                  <a:pt x="97219" y="7125"/>
                </a:lnTo>
                <a:lnTo>
                  <a:pt x="58196" y="26966"/>
                </a:lnTo>
                <a:lnTo>
                  <a:pt x="27425" y="57223"/>
                </a:lnTo>
                <a:lnTo>
                  <a:pt x="7246" y="95593"/>
                </a:lnTo>
                <a:lnTo>
                  <a:pt x="0" y="139776"/>
                </a:lnTo>
                <a:lnTo>
                  <a:pt x="0" y="419315"/>
                </a:lnTo>
                <a:lnTo>
                  <a:pt x="7246" y="463498"/>
                </a:lnTo>
                <a:lnTo>
                  <a:pt x="27425" y="501868"/>
                </a:lnTo>
                <a:lnTo>
                  <a:pt x="58196" y="532125"/>
                </a:lnTo>
                <a:lnTo>
                  <a:pt x="97219" y="551966"/>
                </a:lnTo>
                <a:lnTo>
                  <a:pt x="142151" y="559092"/>
                </a:lnTo>
                <a:lnTo>
                  <a:pt x="995057" y="559092"/>
                </a:lnTo>
                <a:lnTo>
                  <a:pt x="1039989" y="551966"/>
                </a:lnTo>
                <a:lnTo>
                  <a:pt x="1079011" y="532125"/>
                </a:lnTo>
                <a:lnTo>
                  <a:pt x="1109782" y="501868"/>
                </a:lnTo>
                <a:lnTo>
                  <a:pt x="1129962" y="463498"/>
                </a:lnTo>
                <a:lnTo>
                  <a:pt x="1137208" y="419315"/>
                </a:lnTo>
                <a:lnTo>
                  <a:pt x="1137208" y="139776"/>
                </a:lnTo>
                <a:lnTo>
                  <a:pt x="1129962" y="95593"/>
                </a:lnTo>
                <a:lnTo>
                  <a:pt x="1109782" y="57223"/>
                </a:lnTo>
                <a:lnTo>
                  <a:pt x="1079011" y="26966"/>
                </a:lnTo>
                <a:lnTo>
                  <a:pt x="1039989" y="7125"/>
                </a:lnTo>
                <a:lnTo>
                  <a:pt x="9950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274984" y="5007580"/>
            <a:ext cx="1137285" cy="559435"/>
          </a:xfrm>
          <a:custGeom>
            <a:avLst/>
            <a:gdLst/>
            <a:ahLst/>
            <a:cxnLst/>
            <a:rect l="l" t="t" r="r" b="b"/>
            <a:pathLst>
              <a:path w="1137285" h="559435">
                <a:moveTo>
                  <a:pt x="142152" y="0"/>
                </a:moveTo>
                <a:lnTo>
                  <a:pt x="995068" y="0"/>
                </a:lnTo>
                <a:lnTo>
                  <a:pt x="1040002" y="7125"/>
                </a:lnTo>
                <a:lnTo>
                  <a:pt x="1079024" y="26966"/>
                </a:lnTo>
                <a:lnTo>
                  <a:pt x="1109795" y="57222"/>
                </a:lnTo>
                <a:lnTo>
                  <a:pt x="1129974" y="95592"/>
                </a:lnTo>
                <a:lnTo>
                  <a:pt x="1137220" y="139774"/>
                </a:lnTo>
                <a:lnTo>
                  <a:pt x="1137220" y="419322"/>
                </a:lnTo>
                <a:lnTo>
                  <a:pt x="1129974" y="463498"/>
                </a:lnTo>
                <a:lnTo>
                  <a:pt x="1109795" y="501867"/>
                </a:lnTo>
                <a:lnTo>
                  <a:pt x="1079024" y="532125"/>
                </a:lnTo>
                <a:lnTo>
                  <a:pt x="1040002" y="551969"/>
                </a:lnTo>
                <a:lnTo>
                  <a:pt x="995068" y="559096"/>
                </a:lnTo>
                <a:lnTo>
                  <a:pt x="142152" y="559096"/>
                </a:lnTo>
                <a:lnTo>
                  <a:pt x="97218" y="551969"/>
                </a:lnTo>
                <a:lnTo>
                  <a:pt x="58196" y="532125"/>
                </a:lnTo>
                <a:lnTo>
                  <a:pt x="27425" y="501867"/>
                </a:lnTo>
                <a:lnTo>
                  <a:pt x="7246" y="463498"/>
                </a:lnTo>
                <a:lnTo>
                  <a:pt x="0" y="419322"/>
                </a:lnTo>
                <a:lnTo>
                  <a:pt x="0" y="139774"/>
                </a:lnTo>
                <a:lnTo>
                  <a:pt x="7246" y="95592"/>
                </a:lnTo>
                <a:lnTo>
                  <a:pt x="27425" y="57222"/>
                </a:lnTo>
                <a:lnTo>
                  <a:pt x="58196" y="26966"/>
                </a:lnTo>
                <a:lnTo>
                  <a:pt x="97218" y="7125"/>
                </a:lnTo>
                <a:lnTo>
                  <a:pt x="142152" y="0"/>
                </a:lnTo>
                <a:close/>
              </a:path>
            </a:pathLst>
          </a:custGeom>
          <a:ln w="155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675861" y="5155736"/>
            <a:ext cx="309880" cy="2400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15">
                <a:latin typeface="Arial"/>
                <a:cs typeface="Arial"/>
              </a:rPr>
              <a:t>libc</a:t>
            </a:r>
            <a:endParaRPr sz="14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63722" y="3788422"/>
            <a:ext cx="853440" cy="838835"/>
          </a:xfrm>
          <a:custGeom>
            <a:avLst/>
            <a:gdLst/>
            <a:ahLst/>
            <a:cxnLst/>
            <a:rect l="l" t="t" r="r" b="b"/>
            <a:pathLst>
              <a:path w="853439" h="838835">
                <a:moveTo>
                  <a:pt x="710755" y="0"/>
                </a:moveTo>
                <a:lnTo>
                  <a:pt x="142151" y="0"/>
                </a:lnTo>
                <a:lnTo>
                  <a:pt x="97219" y="7125"/>
                </a:lnTo>
                <a:lnTo>
                  <a:pt x="58196" y="26966"/>
                </a:lnTo>
                <a:lnTo>
                  <a:pt x="27425" y="57223"/>
                </a:lnTo>
                <a:lnTo>
                  <a:pt x="7246" y="95593"/>
                </a:lnTo>
                <a:lnTo>
                  <a:pt x="0" y="139776"/>
                </a:lnTo>
                <a:lnTo>
                  <a:pt x="0" y="698868"/>
                </a:lnTo>
                <a:lnTo>
                  <a:pt x="7246" y="743046"/>
                </a:lnTo>
                <a:lnTo>
                  <a:pt x="27425" y="781415"/>
                </a:lnTo>
                <a:lnTo>
                  <a:pt x="58196" y="811674"/>
                </a:lnTo>
                <a:lnTo>
                  <a:pt x="97219" y="831518"/>
                </a:lnTo>
                <a:lnTo>
                  <a:pt x="142151" y="838644"/>
                </a:lnTo>
                <a:lnTo>
                  <a:pt x="710755" y="838644"/>
                </a:lnTo>
                <a:lnTo>
                  <a:pt x="755687" y="831518"/>
                </a:lnTo>
                <a:lnTo>
                  <a:pt x="794709" y="811674"/>
                </a:lnTo>
                <a:lnTo>
                  <a:pt x="825480" y="781415"/>
                </a:lnTo>
                <a:lnTo>
                  <a:pt x="845659" y="743046"/>
                </a:lnTo>
                <a:lnTo>
                  <a:pt x="852906" y="698868"/>
                </a:lnTo>
                <a:lnTo>
                  <a:pt x="852906" y="139776"/>
                </a:lnTo>
                <a:lnTo>
                  <a:pt x="845659" y="95593"/>
                </a:lnTo>
                <a:lnTo>
                  <a:pt x="825480" y="57223"/>
                </a:lnTo>
                <a:lnTo>
                  <a:pt x="794709" y="26966"/>
                </a:lnTo>
                <a:lnTo>
                  <a:pt x="755687" y="7125"/>
                </a:lnTo>
                <a:lnTo>
                  <a:pt x="7107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063721" y="3788440"/>
            <a:ext cx="853440" cy="838835"/>
          </a:xfrm>
          <a:custGeom>
            <a:avLst/>
            <a:gdLst/>
            <a:ahLst/>
            <a:cxnLst/>
            <a:rect l="l" t="t" r="r" b="b"/>
            <a:pathLst>
              <a:path w="853439" h="838835">
                <a:moveTo>
                  <a:pt x="142152" y="0"/>
                </a:moveTo>
                <a:lnTo>
                  <a:pt x="710763" y="0"/>
                </a:lnTo>
                <a:lnTo>
                  <a:pt x="755696" y="7125"/>
                </a:lnTo>
                <a:lnTo>
                  <a:pt x="794719" y="26966"/>
                </a:lnTo>
                <a:lnTo>
                  <a:pt x="825490" y="57222"/>
                </a:lnTo>
                <a:lnTo>
                  <a:pt x="845669" y="95592"/>
                </a:lnTo>
                <a:lnTo>
                  <a:pt x="852915" y="139774"/>
                </a:lnTo>
                <a:lnTo>
                  <a:pt x="852915" y="698870"/>
                </a:lnTo>
                <a:lnTo>
                  <a:pt x="845669" y="743046"/>
                </a:lnTo>
                <a:lnTo>
                  <a:pt x="825490" y="781415"/>
                </a:lnTo>
                <a:lnTo>
                  <a:pt x="794719" y="811673"/>
                </a:lnTo>
                <a:lnTo>
                  <a:pt x="755696" y="831517"/>
                </a:lnTo>
                <a:lnTo>
                  <a:pt x="710763" y="838644"/>
                </a:lnTo>
                <a:lnTo>
                  <a:pt x="142152" y="838644"/>
                </a:lnTo>
                <a:lnTo>
                  <a:pt x="97218" y="831517"/>
                </a:lnTo>
                <a:lnTo>
                  <a:pt x="58196" y="811673"/>
                </a:lnTo>
                <a:lnTo>
                  <a:pt x="27425" y="781415"/>
                </a:lnTo>
                <a:lnTo>
                  <a:pt x="7246" y="743046"/>
                </a:lnTo>
                <a:lnTo>
                  <a:pt x="0" y="698870"/>
                </a:lnTo>
                <a:lnTo>
                  <a:pt x="0" y="139774"/>
                </a:lnTo>
                <a:lnTo>
                  <a:pt x="7246" y="95592"/>
                </a:lnTo>
                <a:lnTo>
                  <a:pt x="27425" y="57222"/>
                </a:lnTo>
                <a:lnTo>
                  <a:pt x="58196" y="26966"/>
                </a:lnTo>
                <a:lnTo>
                  <a:pt x="97218" y="7125"/>
                </a:lnTo>
                <a:lnTo>
                  <a:pt x="142152" y="0"/>
                </a:lnTo>
                <a:close/>
              </a:path>
            </a:pathLst>
          </a:custGeom>
          <a:ln w="156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216979" y="4076375"/>
            <a:ext cx="521334" cy="2400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25">
                <a:latin typeface="Arial"/>
                <a:cs typeface="Arial"/>
              </a:rPr>
              <a:t>App</a:t>
            </a:r>
            <a:r>
              <a:rPr dirty="0" sz="1450" spc="-90">
                <a:latin typeface="Arial"/>
                <a:cs typeface="Arial"/>
              </a:rPr>
              <a:t> </a:t>
            </a:r>
            <a:r>
              <a:rPr dirty="0" sz="1450" spc="20">
                <a:latin typeface="Arial"/>
                <a:cs typeface="Arial"/>
              </a:rPr>
              <a:t>1</a:t>
            </a:r>
            <a:endParaRPr sz="14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106164" y="3788422"/>
            <a:ext cx="853440" cy="838835"/>
          </a:xfrm>
          <a:custGeom>
            <a:avLst/>
            <a:gdLst/>
            <a:ahLst/>
            <a:cxnLst/>
            <a:rect l="l" t="t" r="r" b="b"/>
            <a:pathLst>
              <a:path w="853439" h="838835">
                <a:moveTo>
                  <a:pt x="710768" y="0"/>
                </a:moveTo>
                <a:lnTo>
                  <a:pt x="142163" y="0"/>
                </a:lnTo>
                <a:lnTo>
                  <a:pt x="97230" y="7125"/>
                </a:lnTo>
                <a:lnTo>
                  <a:pt x="58205" y="26966"/>
                </a:lnTo>
                <a:lnTo>
                  <a:pt x="27430" y="57223"/>
                </a:lnTo>
                <a:lnTo>
                  <a:pt x="7247" y="95593"/>
                </a:lnTo>
                <a:lnTo>
                  <a:pt x="0" y="139776"/>
                </a:lnTo>
                <a:lnTo>
                  <a:pt x="0" y="698868"/>
                </a:lnTo>
                <a:lnTo>
                  <a:pt x="7247" y="743046"/>
                </a:lnTo>
                <a:lnTo>
                  <a:pt x="27430" y="781415"/>
                </a:lnTo>
                <a:lnTo>
                  <a:pt x="58205" y="811674"/>
                </a:lnTo>
                <a:lnTo>
                  <a:pt x="97230" y="831518"/>
                </a:lnTo>
                <a:lnTo>
                  <a:pt x="142163" y="838644"/>
                </a:lnTo>
                <a:lnTo>
                  <a:pt x="710768" y="838644"/>
                </a:lnTo>
                <a:lnTo>
                  <a:pt x="755700" y="831518"/>
                </a:lnTo>
                <a:lnTo>
                  <a:pt x="794722" y="811674"/>
                </a:lnTo>
                <a:lnTo>
                  <a:pt x="825493" y="781415"/>
                </a:lnTo>
                <a:lnTo>
                  <a:pt x="845672" y="743046"/>
                </a:lnTo>
                <a:lnTo>
                  <a:pt x="852919" y="698868"/>
                </a:lnTo>
                <a:lnTo>
                  <a:pt x="852919" y="139776"/>
                </a:lnTo>
                <a:lnTo>
                  <a:pt x="845672" y="95593"/>
                </a:lnTo>
                <a:lnTo>
                  <a:pt x="825493" y="57223"/>
                </a:lnTo>
                <a:lnTo>
                  <a:pt x="794722" y="26966"/>
                </a:lnTo>
                <a:lnTo>
                  <a:pt x="755700" y="7125"/>
                </a:lnTo>
                <a:lnTo>
                  <a:pt x="710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106174" y="3788440"/>
            <a:ext cx="853440" cy="838835"/>
          </a:xfrm>
          <a:custGeom>
            <a:avLst/>
            <a:gdLst/>
            <a:ahLst/>
            <a:cxnLst/>
            <a:rect l="l" t="t" r="r" b="b"/>
            <a:pathLst>
              <a:path w="853439" h="838835">
                <a:moveTo>
                  <a:pt x="142152" y="0"/>
                </a:moveTo>
                <a:lnTo>
                  <a:pt x="710763" y="0"/>
                </a:lnTo>
                <a:lnTo>
                  <a:pt x="755696" y="7125"/>
                </a:lnTo>
                <a:lnTo>
                  <a:pt x="794719" y="26966"/>
                </a:lnTo>
                <a:lnTo>
                  <a:pt x="825490" y="57222"/>
                </a:lnTo>
                <a:lnTo>
                  <a:pt x="845669" y="95592"/>
                </a:lnTo>
                <a:lnTo>
                  <a:pt x="852915" y="139774"/>
                </a:lnTo>
                <a:lnTo>
                  <a:pt x="852915" y="698870"/>
                </a:lnTo>
                <a:lnTo>
                  <a:pt x="845669" y="743046"/>
                </a:lnTo>
                <a:lnTo>
                  <a:pt x="825490" y="781415"/>
                </a:lnTo>
                <a:lnTo>
                  <a:pt x="794719" y="811673"/>
                </a:lnTo>
                <a:lnTo>
                  <a:pt x="755696" y="831517"/>
                </a:lnTo>
                <a:lnTo>
                  <a:pt x="710763" y="838644"/>
                </a:lnTo>
                <a:lnTo>
                  <a:pt x="142152" y="838644"/>
                </a:lnTo>
                <a:lnTo>
                  <a:pt x="97218" y="831517"/>
                </a:lnTo>
                <a:lnTo>
                  <a:pt x="58196" y="811673"/>
                </a:lnTo>
                <a:lnTo>
                  <a:pt x="27425" y="781415"/>
                </a:lnTo>
                <a:lnTo>
                  <a:pt x="7246" y="743046"/>
                </a:lnTo>
                <a:lnTo>
                  <a:pt x="0" y="698870"/>
                </a:lnTo>
                <a:lnTo>
                  <a:pt x="0" y="139774"/>
                </a:lnTo>
                <a:lnTo>
                  <a:pt x="7246" y="95592"/>
                </a:lnTo>
                <a:lnTo>
                  <a:pt x="27425" y="57222"/>
                </a:lnTo>
                <a:lnTo>
                  <a:pt x="58196" y="26966"/>
                </a:lnTo>
                <a:lnTo>
                  <a:pt x="97218" y="7125"/>
                </a:lnTo>
                <a:lnTo>
                  <a:pt x="142152" y="0"/>
                </a:lnTo>
                <a:close/>
              </a:path>
            </a:pathLst>
          </a:custGeom>
          <a:ln w="156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4259433" y="4076375"/>
            <a:ext cx="521334" cy="2400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25">
                <a:latin typeface="Arial"/>
                <a:cs typeface="Arial"/>
              </a:rPr>
              <a:t>App</a:t>
            </a:r>
            <a:r>
              <a:rPr dirty="0" sz="1450" spc="-90">
                <a:latin typeface="Arial"/>
                <a:cs typeface="Arial"/>
              </a:rPr>
              <a:t> </a:t>
            </a:r>
            <a:r>
              <a:rPr dirty="0" sz="1450" spc="20">
                <a:latin typeface="Arial"/>
                <a:cs typeface="Arial"/>
              </a:rPr>
              <a:t>2</a:t>
            </a:r>
            <a:endParaRPr sz="145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559285" y="3788422"/>
            <a:ext cx="853440" cy="838835"/>
          </a:xfrm>
          <a:custGeom>
            <a:avLst/>
            <a:gdLst/>
            <a:ahLst/>
            <a:cxnLst/>
            <a:rect l="l" t="t" r="r" b="b"/>
            <a:pathLst>
              <a:path w="853439" h="838835">
                <a:moveTo>
                  <a:pt x="710755" y="0"/>
                </a:moveTo>
                <a:lnTo>
                  <a:pt x="142151" y="0"/>
                </a:lnTo>
                <a:lnTo>
                  <a:pt x="97219" y="7125"/>
                </a:lnTo>
                <a:lnTo>
                  <a:pt x="58196" y="26966"/>
                </a:lnTo>
                <a:lnTo>
                  <a:pt x="27425" y="57223"/>
                </a:lnTo>
                <a:lnTo>
                  <a:pt x="7246" y="95593"/>
                </a:lnTo>
                <a:lnTo>
                  <a:pt x="0" y="139776"/>
                </a:lnTo>
                <a:lnTo>
                  <a:pt x="0" y="698868"/>
                </a:lnTo>
                <a:lnTo>
                  <a:pt x="7246" y="743046"/>
                </a:lnTo>
                <a:lnTo>
                  <a:pt x="27425" y="781415"/>
                </a:lnTo>
                <a:lnTo>
                  <a:pt x="58196" y="811674"/>
                </a:lnTo>
                <a:lnTo>
                  <a:pt x="97219" y="831518"/>
                </a:lnTo>
                <a:lnTo>
                  <a:pt x="142151" y="838644"/>
                </a:lnTo>
                <a:lnTo>
                  <a:pt x="710755" y="838644"/>
                </a:lnTo>
                <a:lnTo>
                  <a:pt x="755687" y="831518"/>
                </a:lnTo>
                <a:lnTo>
                  <a:pt x="794709" y="811674"/>
                </a:lnTo>
                <a:lnTo>
                  <a:pt x="825480" y="781415"/>
                </a:lnTo>
                <a:lnTo>
                  <a:pt x="845659" y="743046"/>
                </a:lnTo>
                <a:lnTo>
                  <a:pt x="852906" y="698868"/>
                </a:lnTo>
                <a:lnTo>
                  <a:pt x="852906" y="139776"/>
                </a:lnTo>
                <a:lnTo>
                  <a:pt x="845659" y="95593"/>
                </a:lnTo>
                <a:lnTo>
                  <a:pt x="825480" y="57223"/>
                </a:lnTo>
                <a:lnTo>
                  <a:pt x="794709" y="26966"/>
                </a:lnTo>
                <a:lnTo>
                  <a:pt x="755687" y="7125"/>
                </a:lnTo>
                <a:lnTo>
                  <a:pt x="7107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559290" y="3788440"/>
            <a:ext cx="853440" cy="838835"/>
          </a:xfrm>
          <a:custGeom>
            <a:avLst/>
            <a:gdLst/>
            <a:ahLst/>
            <a:cxnLst/>
            <a:rect l="l" t="t" r="r" b="b"/>
            <a:pathLst>
              <a:path w="853439" h="838835">
                <a:moveTo>
                  <a:pt x="142152" y="0"/>
                </a:moveTo>
                <a:lnTo>
                  <a:pt x="710763" y="0"/>
                </a:lnTo>
                <a:lnTo>
                  <a:pt x="755696" y="7125"/>
                </a:lnTo>
                <a:lnTo>
                  <a:pt x="794719" y="26966"/>
                </a:lnTo>
                <a:lnTo>
                  <a:pt x="825490" y="57222"/>
                </a:lnTo>
                <a:lnTo>
                  <a:pt x="845669" y="95592"/>
                </a:lnTo>
                <a:lnTo>
                  <a:pt x="852915" y="139774"/>
                </a:lnTo>
                <a:lnTo>
                  <a:pt x="852915" y="698870"/>
                </a:lnTo>
                <a:lnTo>
                  <a:pt x="845669" y="743046"/>
                </a:lnTo>
                <a:lnTo>
                  <a:pt x="825490" y="781415"/>
                </a:lnTo>
                <a:lnTo>
                  <a:pt x="794719" y="811673"/>
                </a:lnTo>
                <a:lnTo>
                  <a:pt x="755696" y="831517"/>
                </a:lnTo>
                <a:lnTo>
                  <a:pt x="710763" y="838644"/>
                </a:lnTo>
                <a:lnTo>
                  <a:pt x="142152" y="838644"/>
                </a:lnTo>
                <a:lnTo>
                  <a:pt x="97218" y="831517"/>
                </a:lnTo>
                <a:lnTo>
                  <a:pt x="58196" y="811673"/>
                </a:lnTo>
                <a:lnTo>
                  <a:pt x="27425" y="781415"/>
                </a:lnTo>
                <a:lnTo>
                  <a:pt x="7246" y="743046"/>
                </a:lnTo>
                <a:lnTo>
                  <a:pt x="0" y="698870"/>
                </a:lnTo>
                <a:lnTo>
                  <a:pt x="0" y="139774"/>
                </a:lnTo>
                <a:lnTo>
                  <a:pt x="7246" y="95592"/>
                </a:lnTo>
                <a:lnTo>
                  <a:pt x="27425" y="57222"/>
                </a:lnTo>
                <a:lnTo>
                  <a:pt x="58196" y="26966"/>
                </a:lnTo>
                <a:lnTo>
                  <a:pt x="97218" y="7125"/>
                </a:lnTo>
                <a:lnTo>
                  <a:pt x="142152" y="0"/>
                </a:lnTo>
                <a:close/>
              </a:path>
            </a:pathLst>
          </a:custGeom>
          <a:ln w="156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5712554" y="4076375"/>
            <a:ext cx="521334" cy="2400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25">
                <a:latin typeface="Arial"/>
                <a:cs typeface="Arial"/>
              </a:rPr>
              <a:t>App</a:t>
            </a:r>
            <a:r>
              <a:rPr dirty="0" sz="1450" spc="-90">
                <a:latin typeface="Arial"/>
                <a:cs typeface="Arial"/>
              </a:rPr>
              <a:t> </a:t>
            </a:r>
            <a:r>
              <a:rPr dirty="0" sz="1450" spc="20" i="1">
                <a:latin typeface="Arial"/>
                <a:cs typeface="Arial"/>
              </a:rPr>
              <a:t>n</a:t>
            </a:r>
            <a:endParaRPr sz="14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130959" y="3934524"/>
            <a:ext cx="262890" cy="356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10">
                <a:latin typeface="Arial"/>
                <a:cs typeface="Arial"/>
              </a:rPr>
              <a:t>...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821861" y="5799607"/>
            <a:ext cx="1137285" cy="559435"/>
          </a:xfrm>
          <a:custGeom>
            <a:avLst/>
            <a:gdLst/>
            <a:ahLst/>
            <a:cxnLst/>
            <a:rect l="l" t="t" r="r" b="b"/>
            <a:pathLst>
              <a:path w="1137285" h="559435">
                <a:moveTo>
                  <a:pt x="995070" y="0"/>
                </a:moveTo>
                <a:lnTo>
                  <a:pt x="142151" y="0"/>
                </a:lnTo>
                <a:lnTo>
                  <a:pt x="97223" y="7125"/>
                </a:lnTo>
                <a:lnTo>
                  <a:pt x="58202" y="26967"/>
                </a:lnTo>
                <a:lnTo>
                  <a:pt x="27429" y="57224"/>
                </a:lnTo>
                <a:lnTo>
                  <a:pt x="7247" y="95594"/>
                </a:lnTo>
                <a:lnTo>
                  <a:pt x="0" y="139773"/>
                </a:lnTo>
                <a:lnTo>
                  <a:pt x="0" y="419319"/>
                </a:lnTo>
                <a:lnTo>
                  <a:pt x="7247" y="463499"/>
                </a:lnTo>
                <a:lnTo>
                  <a:pt x="27429" y="501868"/>
                </a:lnTo>
                <a:lnTo>
                  <a:pt x="58202" y="532125"/>
                </a:lnTo>
                <a:lnTo>
                  <a:pt x="97223" y="551967"/>
                </a:lnTo>
                <a:lnTo>
                  <a:pt x="142151" y="559093"/>
                </a:lnTo>
                <a:lnTo>
                  <a:pt x="995070" y="559093"/>
                </a:lnTo>
                <a:lnTo>
                  <a:pt x="1040002" y="551967"/>
                </a:lnTo>
                <a:lnTo>
                  <a:pt x="1079024" y="532125"/>
                </a:lnTo>
                <a:lnTo>
                  <a:pt x="1109795" y="501868"/>
                </a:lnTo>
                <a:lnTo>
                  <a:pt x="1129974" y="463499"/>
                </a:lnTo>
                <a:lnTo>
                  <a:pt x="1137221" y="419319"/>
                </a:lnTo>
                <a:lnTo>
                  <a:pt x="1137221" y="139773"/>
                </a:lnTo>
                <a:lnTo>
                  <a:pt x="1129974" y="95594"/>
                </a:lnTo>
                <a:lnTo>
                  <a:pt x="1109795" y="57224"/>
                </a:lnTo>
                <a:lnTo>
                  <a:pt x="1079024" y="26967"/>
                </a:lnTo>
                <a:lnTo>
                  <a:pt x="1040002" y="7125"/>
                </a:lnTo>
                <a:lnTo>
                  <a:pt x="9950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821869" y="5799633"/>
            <a:ext cx="1137285" cy="559435"/>
          </a:xfrm>
          <a:custGeom>
            <a:avLst/>
            <a:gdLst/>
            <a:ahLst/>
            <a:cxnLst/>
            <a:rect l="l" t="t" r="r" b="b"/>
            <a:pathLst>
              <a:path w="1137285" h="559435">
                <a:moveTo>
                  <a:pt x="142152" y="0"/>
                </a:moveTo>
                <a:lnTo>
                  <a:pt x="995068" y="0"/>
                </a:lnTo>
                <a:lnTo>
                  <a:pt x="1040002" y="7125"/>
                </a:lnTo>
                <a:lnTo>
                  <a:pt x="1079024" y="26966"/>
                </a:lnTo>
                <a:lnTo>
                  <a:pt x="1109795" y="57222"/>
                </a:lnTo>
                <a:lnTo>
                  <a:pt x="1129974" y="95592"/>
                </a:lnTo>
                <a:lnTo>
                  <a:pt x="1137220" y="139774"/>
                </a:lnTo>
                <a:lnTo>
                  <a:pt x="1137220" y="419322"/>
                </a:lnTo>
                <a:lnTo>
                  <a:pt x="1129974" y="463498"/>
                </a:lnTo>
                <a:lnTo>
                  <a:pt x="1109795" y="501867"/>
                </a:lnTo>
                <a:lnTo>
                  <a:pt x="1079024" y="532125"/>
                </a:lnTo>
                <a:lnTo>
                  <a:pt x="1040002" y="551969"/>
                </a:lnTo>
                <a:lnTo>
                  <a:pt x="995068" y="559096"/>
                </a:lnTo>
                <a:lnTo>
                  <a:pt x="142152" y="559096"/>
                </a:lnTo>
                <a:lnTo>
                  <a:pt x="97218" y="551969"/>
                </a:lnTo>
                <a:lnTo>
                  <a:pt x="58196" y="532125"/>
                </a:lnTo>
                <a:lnTo>
                  <a:pt x="27425" y="501867"/>
                </a:lnTo>
                <a:lnTo>
                  <a:pt x="7246" y="463498"/>
                </a:lnTo>
                <a:lnTo>
                  <a:pt x="0" y="419322"/>
                </a:lnTo>
                <a:lnTo>
                  <a:pt x="0" y="139774"/>
                </a:lnTo>
                <a:lnTo>
                  <a:pt x="7246" y="95592"/>
                </a:lnTo>
                <a:lnTo>
                  <a:pt x="27425" y="57222"/>
                </a:lnTo>
                <a:lnTo>
                  <a:pt x="58196" y="26966"/>
                </a:lnTo>
                <a:lnTo>
                  <a:pt x="97218" y="7125"/>
                </a:lnTo>
                <a:lnTo>
                  <a:pt x="142152" y="0"/>
                </a:lnTo>
                <a:close/>
              </a:path>
            </a:pathLst>
          </a:custGeom>
          <a:ln w="155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4080588" y="5947783"/>
            <a:ext cx="594360" cy="2400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15">
                <a:latin typeface="Arial"/>
                <a:cs typeface="Arial"/>
              </a:rPr>
              <a:t>drivers</a:t>
            </a:r>
            <a:endParaRPr sz="145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274983" y="5799607"/>
            <a:ext cx="1137285" cy="559435"/>
          </a:xfrm>
          <a:custGeom>
            <a:avLst/>
            <a:gdLst/>
            <a:ahLst/>
            <a:cxnLst/>
            <a:rect l="l" t="t" r="r" b="b"/>
            <a:pathLst>
              <a:path w="1137285" h="559435">
                <a:moveTo>
                  <a:pt x="995057" y="0"/>
                </a:moveTo>
                <a:lnTo>
                  <a:pt x="142151" y="0"/>
                </a:lnTo>
                <a:lnTo>
                  <a:pt x="97219" y="7125"/>
                </a:lnTo>
                <a:lnTo>
                  <a:pt x="58196" y="26967"/>
                </a:lnTo>
                <a:lnTo>
                  <a:pt x="27425" y="57224"/>
                </a:lnTo>
                <a:lnTo>
                  <a:pt x="7246" y="95594"/>
                </a:lnTo>
                <a:lnTo>
                  <a:pt x="0" y="139773"/>
                </a:lnTo>
                <a:lnTo>
                  <a:pt x="0" y="419319"/>
                </a:lnTo>
                <a:lnTo>
                  <a:pt x="7246" y="463499"/>
                </a:lnTo>
                <a:lnTo>
                  <a:pt x="27425" y="501868"/>
                </a:lnTo>
                <a:lnTo>
                  <a:pt x="58196" y="532125"/>
                </a:lnTo>
                <a:lnTo>
                  <a:pt x="97219" y="551967"/>
                </a:lnTo>
                <a:lnTo>
                  <a:pt x="142151" y="559093"/>
                </a:lnTo>
                <a:lnTo>
                  <a:pt x="995057" y="559093"/>
                </a:lnTo>
                <a:lnTo>
                  <a:pt x="1039989" y="551967"/>
                </a:lnTo>
                <a:lnTo>
                  <a:pt x="1079011" y="532125"/>
                </a:lnTo>
                <a:lnTo>
                  <a:pt x="1109782" y="501868"/>
                </a:lnTo>
                <a:lnTo>
                  <a:pt x="1129962" y="463499"/>
                </a:lnTo>
                <a:lnTo>
                  <a:pt x="1137208" y="419319"/>
                </a:lnTo>
                <a:lnTo>
                  <a:pt x="1137208" y="139773"/>
                </a:lnTo>
                <a:lnTo>
                  <a:pt x="1129962" y="95594"/>
                </a:lnTo>
                <a:lnTo>
                  <a:pt x="1109782" y="57224"/>
                </a:lnTo>
                <a:lnTo>
                  <a:pt x="1079011" y="26967"/>
                </a:lnTo>
                <a:lnTo>
                  <a:pt x="1039989" y="7125"/>
                </a:lnTo>
                <a:lnTo>
                  <a:pt x="9950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274984" y="5799633"/>
            <a:ext cx="1137285" cy="559435"/>
          </a:xfrm>
          <a:custGeom>
            <a:avLst/>
            <a:gdLst/>
            <a:ahLst/>
            <a:cxnLst/>
            <a:rect l="l" t="t" r="r" b="b"/>
            <a:pathLst>
              <a:path w="1137285" h="559435">
                <a:moveTo>
                  <a:pt x="142152" y="0"/>
                </a:moveTo>
                <a:lnTo>
                  <a:pt x="995068" y="0"/>
                </a:lnTo>
                <a:lnTo>
                  <a:pt x="1040002" y="7125"/>
                </a:lnTo>
                <a:lnTo>
                  <a:pt x="1079024" y="26966"/>
                </a:lnTo>
                <a:lnTo>
                  <a:pt x="1109795" y="57222"/>
                </a:lnTo>
                <a:lnTo>
                  <a:pt x="1129974" y="95592"/>
                </a:lnTo>
                <a:lnTo>
                  <a:pt x="1137220" y="139774"/>
                </a:lnTo>
                <a:lnTo>
                  <a:pt x="1137220" y="419322"/>
                </a:lnTo>
                <a:lnTo>
                  <a:pt x="1129974" y="463498"/>
                </a:lnTo>
                <a:lnTo>
                  <a:pt x="1109795" y="501867"/>
                </a:lnTo>
                <a:lnTo>
                  <a:pt x="1079024" y="532125"/>
                </a:lnTo>
                <a:lnTo>
                  <a:pt x="1040002" y="551969"/>
                </a:lnTo>
                <a:lnTo>
                  <a:pt x="995068" y="559096"/>
                </a:lnTo>
                <a:lnTo>
                  <a:pt x="142152" y="559096"/>
                </a:lnTo>
                <a:lnTo>
                  <a:pt x="97218" y="551969"/>
                </a:lnTo>
                <a:lnTo>
                  <a:pt x="58196" y="532125"/>
                </a:lnTo>
                <a:lnTo>
                  <a:pt x="27425" y="501867"/>
                </a:lnTo>
                <a:lnTo>
                  <a:pt x="7246" y="463498"/>
                </a:lnTo>
                <a:lnTo>
                  <a:pt x="0" y="419322"/>
                </a:lnTo>
                <a:lnTo>
                  <a:pt x="0" y="139774"/>
                </a:lnTo>
                <a:lnTo>
                  <a:pt x="7246" y="95592"/>
                </a:lnTo>
                <a:lnTo>
                  <a:pt x="27425" y="57222"/>
                </a:lnTo>
                <a:lnTo>
                  <a:pt x="58196" y="26966"/>
                </a:lnTo>
                <a:lnTo>
                  <a:pt x="97218" y="7125"/>
                </a:lnTo>
                <a:lnTo>
                  <a:pt x="142152" y="0"/>
                </a:lnTo>
                <a:close/>
              </a:path>
            </a:pathLst>
          </a:custGeom>
          <a:ln w="155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5370455" y="5947783"/>
            <a:ext cx="920750" cy="2400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10">
                <a:latin typeface="Arial"/>
                <a:cs typeface="Arial"/>
              </a:rPr>
              <a:t>file</a:t>
            </a:r>
            <a:r>
              <a:rPr dirty="0" sz="1450" spc="-65">
                <a:latin typeface="Arial"/>
                <a:cs typeface="Arial"/>
              </a:rPr>
              <a:t> </a:t>
            </a:r>
            <a:r>
              <a:rPr dirty="0" sz="1450" spc="20">
                <a:latin typeface="Arial"/>
                <a:cs typeface="Arial"/>
              </a:rPr>
              <a:t>system</a:t>
            </a:r>
            <a:endParaRPr sz="145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000895" y="6209606"/>
            <a:ext cx="203662" cy="20366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031998" y="6241784"/>
            <a:ext cx="104775" cy="10276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031998" y="6241784"/>
            <a:ext cx="104775" cy="102870"/>
          </a:xfrm>
          <a:custGeom>
            <a:avLst/>
            <a:gdLst/>
            <a:ahLst/>
            <a:cxnLst/>
            <a:rect l="l" t="t" r="r" b="b"/>
            <a:pathLst>
              <a:path w="104775" h="102870">
                <a:moveTo>
                  <a:pt x="0" y="51380"/>
                </a:moveTo>
                <a:lnTo>
                  <a:pt x="4116" y="31381"/>
                </a:lnTo>
                <a:lnTo>
                  <a:pt x="15343" y="15049"/>
                </a:lnTo>
                <a:lnTo>
                  <a:pt x="31995" y="4037"/>
                </a:lnTo>
                <a:lnTo>
                  <a:pt x="52386" y="0"/>
                </a:lnTo>
                <a:lnTo>
                  <a:pt x="72778" y="4037"/>
                </a:lnTo>
                <a:lnTo>
                  <a:pt x="89430" y="15049"/>
                </a:lnTo>
                <a:lnTo>
                  <a:pt x="100657" y="31381"/>
                </a:lnTo>
                <a:lnTo>
                  <a:pt x="104773" y="51380"/>
                </a:lnTo>
                <a:lnTo>
                  <a:pt x="100657" y="71380"/>
                </a:lnTo>
                <a:lnTo>
                  <a:pt x="89430" y="87712"/>
                </a:lnTo>
                <a:lnTo>
                  <a:pt x="72778" y="98724"/>
                </a:lnTo>
                <a:lnTo>
                  <a:pt x="52386" y="102761"/>
                </a:lnTo>
                <a:lnTo>
                  <a:pt x="31995" y="98724"/>
                </a:lnTo>
                <a:lnTo>
                  <a:pt x="15343" y="87712"/>
                </a:lnTo>
                <a:lnTo>
                  <a:pt x="4116" y="71380"/>
                </a:lnTo>
                <a:lnTo>
                  <a:pt x="0" y="51380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861257" y="5868785"/>
            <a:ext cx="207817" cy="20366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895064" y="5900822"/>
            <a:ext cx="104775" cy="10276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895064" y="5900822"/>
            <a:ext cx="104775" cy="102870"/>
          </a:xfrm>
          <a:custGeom>
            <a:avLst/>
            <a:gdLst/>
            <a:ahLst/>
            <a:cxnLst/>
            <a:rect l="l" t="t" r="r" b="b"/>
            <a:pathLst>
              <a:path w="104775" h="102870">
                <a:moveTo>
                  <a:pt x="0" y="51380"/>
                </a:moveTo>
                <a:lnTo>
                  <a:pt x="4116" y="31381"/>
                </a:lnTo>
                <a:lnTo>
                  <a:pt x="15343" y="15049"/>
                </a:lnTo>
                <a:lnTo>
                  <a:pt x="31995" y="4037"/>
                </a:lnTo>
                <a:lnTo>
                  <a:pt x="52387" y="0"/>
                </a:lnTo>
                <a:lnTo>
                  <a:pt x="72778" y="4037"/>
                </a:lnTo>
                <a:lnTo>
                  <a:pt x="89430" y="15049"/>
                </a:lnTo>
                <a:lnTo>
                  <a:pt x="100657" y="31381"/>
                </a:lnTo>
                <a:lnTo>
                  <a:pt x="104774" y="51380"/>
                </a:lnTo>
                <a:lnTo>
                  <a:pt x="100657" y="71380"/>
                </a:lnTo>
                <a:lnTo>
                  <a:pt x="89430" y="87712"/>
                </a:lnTo>
                <a:lnTo>
                  <a:pt x="72778" y="98724"/>
                </a:lnTo>
                <a:lnTo>
                  <a:pt x="52387" y="102761"/>
                </a:lnTo>
                <a:lnTo>
                  <a:pt x="31995" y="98724"/>
                </a:lnTo>
                <a:lnTo>
                  <a:pt x="15343" y="87712"/>
                </a:lnTo>
                <a:lnTo>
                  <a:pt x="4116" y="71380"/>
                </a:lnTo>
                <a:lnTo>
                  <a:pt x="0" y="51380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188824" y="6159729"/>
            <a:ext cx="207817" cy="20366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221844" y="6190404"/>
            <a:ext cx="104775" cy="10276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221844" y="6190404"/>
            <a:ext cx="104775" cy="102870"/>
          </a:xfrm>
          <a:custGeom>
            <a:avLst/>
            <a:gdLst/>
            <a:ahLst/>
            <a:cxnLst/>
            <a:rect l="l" t="t" r="r" b="b"/>
            <a:pathLst>
              <a:path w="104775" h="102870">
                <a:moveTo>
                  <a:pt x="0" y="51380"/>
                </a:moveTo>
                <a:lnTo>
                  <a:pt x="4116" y="31381"/>
                </a:lnTo>
                <a:lnTo>
                  <a:pt x="15343" y="15049"/>
                </a:lnTo>
                <a:lnTo>
                  <a:pt x="31995" y="4037"/>
                </a:lnTo>
                <a:lnTo>
                  <a:pt x="52387" y="0"/>
                </a:lnTo>
                <a:lnTo>
                  <a:pt x="72778" y="4037"/>
                </a:lnTo>
                <a:lnTo>
                  <a:pt x="89430" y="15049"/>
                </a:lnTo>
                <a:lnTo>
                  <a:pt x="100656" y="31381"/>
                </a:lnTo>
                <a:lnTo>
                  <a:pt x="104773" y="51380"/>
                </a:lnTo>
                <a:lnTo>
                  <a:pt x="100656" y="71380"/>
                </a:lnTo>
                <a:lnTo>
                  <a:pt x="89430" y="87712"/>
                </a:lnTo>
                <a:lnTo>
                  <a:pt x="72778" y="98724"/>
                </a:lnTo>
                <a:lnTo>
                  <a:pt x="52387" y="102761"/>
                </a:lnTo>
                <a:lnTo>
                  <a:pt x="31995" y="98724"/>
                </a:lnTo>
                <a:lnTo>
                  <a:pt x="15343" y="87712"/>
                </a:lnTo>
                <a:lnTo>
                  <a:pt x="4116" y="71380"/>
                </a:lnTo>
                <a:lnTo>
                  <a:pt x="0" y="51380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350031" y="5764875"/>
            <a:ext cx="207817" cy="20366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383254" y="5798059"/>
            <a:ext cx="104775" cy="10276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383254" y="5798059"/>
            <a:ext cx="104775" cy="102870"/>
          </a:xfrm>
          <a:custGeom>
            <a:avLst/>
            <a:gdLst/>
            <a:ahLst/>
            <a:cxnLst/>
            <a:rect l="l" t="t" r="r" b="b"/>
            <a:pathLst>
              <a:path w="104775" h="102870">
                <a:moveTo>
                  <a:pt x="0" y="51380"/>
                </a:moveTo>
                <a:lnTo>
                  <a:pt x="4116" y="31381"/>
                </a:lnTo>
                <a:lnTo>
                  <a:pt x="15343" y="15049"/>
                </a:lnTo>
                <a:lnTo>
                  <a:pt x="31995" y="4037"/>
                </a:lnTo>
                <a:lnTo>
                  <a:pt x="52387" y="0"/>
                </a:lnTo>
                <a:lnTo>
                  <a:pt x="72778" y="4037"/>
                </a:lnTo>
                <a:lnTo>
                  <a:pt x="89430" y="15049"/>
                </a:lnTo>
                <a:lnTo>
                  <a:pt x="100657" y="31381"/>
                </a:lnTo>
                <a:lnTo>
                  <a:pt x="104774" y="51380"/>
                </a:lnTo>
                <a:lnTo>
                  <a:pt x="100657" y="71380"/>
                </a:lnTo>
                <a:lnTo>
                  <a:pt x="89430" y="87712"/>
                </a:lnTo>
                <a:lnTo>
                  <a:pt x="72778" y="98724"/>
                </a:lnTo>
                <a:lnTo>
                  <a:pt x="52387" y="102761"/>
                </a:lnTo>
                <a:lnTo>
                  <a:pt x="31995" y="98724"/>
                </a:lnTo>
                <a:lnTo>
                  <a:pt x="15343" y="87712"/>
                </a:lnTo>
                <a:lnTo>
                  <a:pt x="4116" y="71380"/>
                </a:lnTo>
                <a:lnTo>
                  <a:pt x="0" y="51380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594464" y="5818908"/>
            <a:ext cx="203662" cy="20366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626137" y="5849441"/>
            <a:ext cx="104775" cy="10276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626137" y="5849441"/>
            <a:ext cx="104775" cy="102870"/>
          </a:xfrm>
          <a:custGeom>
            <a:avLst/>
            <a:gdLst/>
            <a:ahLst/>
            <a:cxnLst/>
            <a:rect l="l" t="t" r="r" b="b"/>
            <a:pathLst>
              <a:path w="104775" h="102870">
                <a:moveTo>
                  <a:pt x="0" y="51380"/>
                </a:moveTo>
                <a:lnTo>
                  <a:pt x="4116" y="31381"/>
                </a:lnTo>
                <a:lnTo>
                  <a:pt x="15343" y="15049"/>
                </a:lnTo>
                <a:lnTo>
                  <a:pt x="31995" y="4037"/>
                </a:lnTo>
                <a:lnTo>
                  <a:pt x="52387" y="0"/>
                </a:lnTo>
                <a:lnTo>
                  <a:pt x="72778" y="4037"/>
                </a:lnTo>
                <a:lnTo>
                  <a:pt x="89430" y="15049"/>
                </a:lnTo>
                <a:lnTo>
                  <a:pt x="100657" y="31381"/>
                </a:lnTo>
                <a:lnTo>
                  <a:pt x="104774" y="51380"/>
                </a:lnTo>
                <a:lnTo>
                  <a:pt x="100657" y="71380"/>
                </a:lnTo>
                <a:lnTo>
                  <a:pt x="89430" y="87712"/>
                </a:lnTo>
                <a:lnTo>
                  <a:pt x="72778" y="98724"/>
                </a:lnTo>
                <a:lnTo>
                  <a:pt x="52387" y="102761"/>
                </a:lnTo>
                <a:lnTo>
                  <a:pt x="31995" y="98724"/>
                </a:lnTo>
                <a:lnTo>
                  <a:pt x="15343" y="87712"/>
                </a:lnTo>
                <a:lnTo>
                  <a:pt x="4116" y="71380"/>
                </a:lnTo>
                <a:lnTo>
                  <a:pt x="0" y="51380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524593" y="5457304"/>
            <a:ext cx="207817" cy="20366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558400" y="5489993"/>
            <a:ext cx="104775" cy="10276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558400" y="5489993"/>
            <a:ext cx="104775" cy="102870"/>
          </a:xfrm>
          <a:custGeom>
            <a:avLst/>
            <a:gdLst/>
            <a:ahLst/>
            <a:cxnLst/>
            <a:rect l="l" t="t" r="r" b="b"/>
            <a:pathLst>
              <a:path w="104775" h="102870">
                <a:moveTo>
                  <a:pt x="0" y="51380"/>
                </a:moveTo>
                <a:lnTo>
                  <a:pt x="4116" y="31381"/>
                </a:lnTo>
                <a:lnTo>
                  <a:pt x="15343" y="15049"/>
                </a:lnTo>
                <a:lnTo>
                  <a:pt x="31995" y="4037"/>
                </a:lnTo>
                <a:lnTo>
                  <a:pt x="52387" y="0"/>
                </a:lnTo>
                <a:lnTo>
                  <a:pt x="72778" y="4037"/>
                </a:lnTo>
                <a:lnTo>
                  <a:pt x="89430" y="15049"/>
                </a:lnTo>
                <a:lnTo>
                  <a:pt x="100657" y="31381"/>
                </a:lnTo>
                <a:lnTo>
                  <a:pt x="104774" y="51380"/>
                </a:lnTo>
                <a:lnTo>
                  <a:pt x="100657" y="71380"/>
                </a:lnTo>
                <a:lnTo>
                  <a:pt x="89430" y="87712"/>
                </a:lnTo>
                <a:lnTo>
                  <a:pt x="72778" y="98724"/>
                </a:lnTo>
                <a:lnTo>
                  <a:pt x="52387" y="102761"/>
                </a:lnTo>
                <a:lnTo>
                  <a:pt x="31995" y="98724"/>
                </a:lnTo>
                <a:lnTo>
                  <a:pt x="15343" y="87712"/>
                </a:lnTo>
                <a:lnTo>
                  <a:pt x="4116" y="71380"/>
                </a:lnTo>
                <a:lnTo>
                  <a:pt x="0" y="51380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729937" y="5029194"/>
            <a:ext cx="203662" cy="20366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761674" y="5060035"/>
            <a:ext cx="104775" cy="10275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761674" y="5060035"/>
            <a:ext cx="104775" cy="102870"/>
          </a:xfrm>
          <a:custGeom>
            <a:avLst/>
            <a:gdLst/>
            <a:ahLst/>
            <a:cxnLst/>
            <a:rect l="l" t="t" r="r" b="b"/>
            <a:pathLst>
              <a:path w="104775" h="102870">
                <a:moveTo>
                  <a:pt x="0" y="51380"/>
                </a:moveTo>
                <a:lnTo>
                  <a:pt x="4116" y="31381"/>
                </a:lnTo>
                <a:lnTo>
                  <a:pt x="15343" y="15049"/>
                </a:lnTo>
                <a:lnTo>
                  <a:pt x="31995" y="4037"/>
                </a:lnTo>
                <a:lnTo>
                  <a:pt x="52387" y="0"/>
                </a:lnTo>
                <a:lnTo>
                  <a:pt x="72778" y="4037"/>
                </a:lnTo>
                <a:lnTo>
                  <a:pt x="89430" y="15049"/>
                </a:lnTo>
                <a:lnTo>
                  <a:pt x="100657" y="31381"/>
                </a:lnTo>
                <a:lnTo>
                  <a:pt x="104773" y="51380"/>
                </a:lnTo>
                <a:lnTo>
                  <a:pt x="100657" y="71380"/>
                </a:lnTo>
                <a:lnTo>
                  <a:pt x="89430" y="87712"/>
                </a:lnTo>
                <a:lnTo>
                  <a:pt x="72778" y="98724"/>
                </a:lnTo>
                <a:lnTo>
                  <a:pt x="52387" y="102761"/>
                </a:lnTo>
                <a:lnTo>
                  <a:pt x="31995" y="98724"/>
                </a:lnTo>
                <a:lnTo>
                  <a:pt x="15343" y="87712"/>
                </a:lnTo>
                <a:lnTo>
                  <a:pt x="4116" y="71380"/>
                </a:lnTo>
                <a:lnTo>
                  <a:pt x="0" y="51380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626025" y="5353400"/>
            <a:ext cx="203662" cy="20366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656899" y="5387238"/>
            <a:ext cx="104775" cy="10275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656899" y="5387238"/>
            <a:ext cx="104775" cy="102870"/>
          </a:xfrm>
          <a:custGeom>
            <a:avLst/>
            <a:gdLst/>
            <a:ahLst/>
            <a:cxnLst/>
            <a:rect l="l" t="t" r="r" b="b"/>
            <a:pathLst>
              <a:path w="104775" h="102870">
                <a:moveTo>
                  <a:pt x="0" y="51380"/>
                </a:moveTo>
                <a:lnTo>
                  <a:pt x="4116" y="31381"/>
                </a:lnTo>
                <a:lnTo>
                  <a:pt x="15343" y="15049"/>
                </a:lnTo>
                <a:lnTo>
                  <a:pt x="31995" y="4037"/>
                </a:lnTo>
                <a:lnTo>
                  <a:pt x="52387" y="0"/>
                </a:lnTo>
                <a:lnTo>
                  <a:pt x="72778" y="4037"/>
                </a:lnTo>
                <a:lnTo>
                  <a:pt x="89430" y="15049"/>
                </a:lnTo>
                <a:lnTo>
                  <a:pt x="100657" y="31381"/>
                </a:lnTo>
                <a:lnTo>
                  <a:pt x="104774" y="51380"/>
                </a:lnTo>
                <a:lnTo>
                  <a:pt x="100657" y="71380"/>
                </a:lnTo>
                <a:lnTo>
                  <a:pt x="89430" y="87712"/>
                </a:lnTo>
                <a:lnTo>
                  <a:pt x="72778" y="98724"/>
                </a:lnTo>
                <a:lnTo>
                  <a:pt x="52387" y="102761"/>
                </a:lnTo>
                <a:lnTo>
                  <a:pt x="31995" y="98724"/>
                </a:lnTo>
                <a:lnTo>
                  <a:pt x="15343" y="87712"/>
                </a:lnTo>
                <a:lnTo>
                  <a:pt x="4116" y="71380"/>
                </a:lnTo>
                <a:lnTo>
                  <a:pt x="0" y="51380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802286" y="5029194"/>
            <a:ext cx="207817" cy="20366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835929" y="5060035"/>
            <a:ext cx="104775" cy="10275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835929" y="5060035"/>
            <a:ext cx="104775" cy="102870"/>
          </a:xfrm>
          <a:custGeom>
            <a:avLst/>
            <a:gdLst/>
            <a:ahLst/>
            <a:cxnLst/>
            <a:rect l="l" t="t" r="r" b="b"/>
            <a:pathLst>
              <a:path w="104775" h="102870">
                <a:moveTo>
                  <a:pt x="0" y="51380"/>
                </a:moveTo>
                <a:lnTo>
                  <a:pt x="4116" y="31381"/>
                </a:lnTo>
                <a:lnTo>
                  <a:pt x="15343" y="15049"/>
                </a:lnTo>
                <a:lnTo>
                  <a:pt x="31995" y="4037"/>
                </a:lnTo>
                <a:lnTo>
                  <a:pt x="52387" y="0"/>
                </a:lnTo>
                <a:lnTo>
                  <a:pt x="72778" y="4037"/>
                </a:lnTo>
                <a:lnTo>
                  <a:pt x="89430" y="15049"/>
                </a:lnTo>
                <a:lnTo>
                  <a:pt x="100657" y="31381"/>
                </a:lnTo>
                <a:lnTo>
                  <a:pt x="104774" y="51380"/>
                </a:lnTo>
                <a:lnTo>
                  <a:pt x="100657" y="71380"/>
                </a:lnTo>
                <a:lnTo>
                  <a:pt x="89430" y="87712"/>
                </a:lnTo>
                <a:lnTo>
                  <a:pt x="72778" y="98724"/>
                </a:lnTo>
                <a:lnTo>
                  <a:pt x="52387" y="102761"/>
                </a:lnTo>
                <a:lnTo>
                  <a:pt x="31995" y="98724"/>
                </a:lnTo>
                <a:lnTo>
                  <a:pt x="15343" y="87712"/>
                </a:lnTo>
                <a:lnTo>
                  <a:pt x="4116" y="71380"/>
                </a:lnTo>
                <a:lnTo>
                  <a:pt x="0" y="51380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163894" y="5353400"/>
            <a:ext cx="203662" cy="20366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195161" y="5387238"/>
            <a:ext cx="104775" cy="10275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195161" y="5387238"/>
            <a:ext cx="104775" cy="102870"/>
          </a:xfrm>
          <a:custGeom>
            <a:avLst/>
            <a:gdLst/>
            <a:ahLst/>
            <a:cxnLst/>
            <a:rect l="l" t="t" r="r" b="b"/>
            <a:pathLst>
              <a:path w="104775" h="102870">
                <a:moveTo>
                  <a:pt x="0" y="51380"/>
                </a:moveTo>
                <a:lnTo>
                  <a:pt x="4116" y="31381"/>
                </a:lnTo>
                <a:lnTo>
                  <a:pt x="15343" y="15049"/>
                </a:lnTo>
                <a:lnTo>
                  <a:pt x="31995" y="4037"/>
                </a:lnTo>
                <a:lnTo>
                  <a:pt x="52387" y="0"/>
                </a:lnTo>
                <a:lnTo>
                  <a:pt x="72778" y="4037"/>
                </a:lnTo>
                <a:lnTo>
                  <a:pt x="89430" y="15049"/>
                </a:lnTo>
                <a:lnTo>
                  <a:pt x="100657" y="31381"/>
                </a:lnTo>
                <a:lnTo>
                  <a:pt x="104774" y="51380"/>
                </a:lnTo>
                <a:lnTo>
                  <a:pt x="100657" y="71380"/>
                </a:lnTo>
                <a:lnTo>
                  <a:pt x="89430" y="87712"/>
                </a:lnTo>
                <a:lnTo>
                  <a:pt x="72778" y="98724"/>
                </a:lnTo>
                <a:lnTo>
                  <a:pt x="52387" y="102761"/>
                </a:lnTo>
                <a:lnTo>
                  <a:pt x="31995" y="98724"/>
                </a:lnTo>
                <a:lnTo>
                  <a:pt x="15343" y="87712"/>
                </a:lnTo>
                <a:lnTo>
                  <a:pt x="4116" y="71380"/>
                </a:lnTo>
                <a:lnTo>
                  <a:pt x="0" y="51380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179622" y="4343394"/>
            <a:ext cx="207817" cy="20366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214116" y="4374438"/>
            <a:ext cx="104774" cy="102755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214116" y="4374438"/>
            <a:ext cx="104775" cy="102870"/>
          </a:xfrm>
          <a:custGeom>
            <a:avLst/>
            <a:gdLst/>
            <a:ahLst/>
            <a:cxnLst/>
            <a:rect l="l" t="t" r="r" b="b"/>
            <a:pathLst>
              <a:path w="104775" h="102870">
                <a:moveTo>
                  <a:pt x="0" y="51380"/>
                </a:moveTo>
                <a:lnTo>
                  <a:pt x="4116" y="31381"/>
                </a:lnTo>
                <a:lnTo>
                  <a:pt x="15343" y="15049"/>
                </a:lnTo>
                <a:lnTo>
                  <a:pt x="31995" y="4037"/>
                </a:lnTo>
                <a:lnTo>
                  <a:pt x="52386" y="0"/>
                </a:lnTo>
                <a:lnTo>
                  <a:pt x="72778" y="4037"/>
                </a:lnTo>
                <a:lnTo>
                  <a:pt x="89430" y="15049"/>
                </a:lnTo>
                <a:lnTo>
                  <a:pt x="100657" y="31381"/>
                </a:lnTo>
                <a:lnTo>
                  <a:pt x="104773" y="51380"/>
                </a:lnTo>
                <a:lnTo>
                  <a:pt x="100657" y="71380"/>
                </a:lnTo>
                <a:lnTo>
                  <a:pt x="89430" y="87712"/>
                </a:lnTo>
                <a:lnTo>
                  <a:pt x="72778" y="98724"/>
                </a:lnTo>
                <a:lnTo>
                  <a:pt x="52386" y="102761"/>
                </a:lnTo>
                <a:lnTo>
                  <a:pt x="31995" y="98724"/>
                </a:lnTo>
                <a:lnTo>
                  <a:pt x="15343" y="87712"/>
                </a:lnTo>
                <a:lnTo>
                  <a:pt x="4116" y="71380"/>
                </a:lnTo>
                <a:lnTo>
                  <a:pt x="0" y="51380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524593" y="3852946"/>
            <a:ext cx="207817" cy="20366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558400" y="3884879"/>
            <a:ext cx="104775" cy="10276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558400" y="3884879"/>
            <a:ext cx="104775" cy="102870"/>
          </a:xfrm>
          <a:custGeom>
            <a:avLst/>
            <a:gdLst/>
            <a:ahLst/>
            <a:cxnLst/>
            <a:rect l="l" t="t" r="r" b="b"/>
            <a:pathLst>
              <a:path w="104775" h="102870">
                <a:moveTo>
                  <a:pt x="0" y="51380"/>
                </a:moveTo>
                <a:lnTo>
                  <a:pt x="4116" y="31381"/>
                </a:lnTo>
                <a:lnTo>
                  <a:pt x="15343" y="15049"/>
                </a:lnTo>
                <a:lnTo>
                  <a:pt x="31995" y="4037"/>
                </a:lnTo>
                <a:lnTo>
                  <a:pt x="52387" y="0"/>
                </a:lnTo>
                <a:lnTo>
                  <a:pt x="72778" y="4037"/>
                </a:lnTo>
                <a:lnTo>
                  <a:pt x="89430" y="15049"/>
                </a:lnTo>
                <a:lnTo>
                  <a:pt x="100657" y="31381"/>
                </a:lnTo>
                <a:lnTo>
                  <a:pt x="104774" y="51380"/>
                </a:lnTo>
                <a:lnTo>
                  <a:pt x="100657" y="71380"/>
                </a:lnTo>
                <a:lnTo>
                  <a:pt x="89430" y="87712"/>
                </a:lnTo>
                <a:lnTo>
                  <a:pt x="72778" y="98724"/>
                </a:lnTo>
                <a:lnTo>
                  <a:pt x="52387" y="102761"/>
                </a:lnTo>
                <a:lnTo>
                  <a:pt x="31995" y="98724"/>
                </a:lnTo>
                <a:lnTo>
                  <a:pt x="15343" y="87712"/>
                </a:lnTo>
                <a:lnTo>
                  <a:pt x="4116" y="71380"/>
                </a:lnTo>
                <a:lnTo>
                  <a:pt x="0" y="51380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524593" y="4443153"/>
            <a:ext cx="203662" cy="203662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556711" y="4477194"/>
            <a:ext cx="104775" cy="102768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556711" y="4477194"/>
            <a:ext cx="104775" cy="102870"/>
          </a:xfrm>
          <a:custGeom>
            <a:avLst/>
            <a:gdLst/>
            <a:ahLst/>
            <a:cxnLst/>
            <a:rect l="l" t="t" r="r" b="b"/>
            <a:pathLst>
              <a:path w="104775" h="102870">
                <a:moveTo>
                  <a:pt x="0" y="51380"/>
                </a:moveTo>
                <a:lnTo>
                  <a:pt x="4116" y="31381"/>
                </a:lnTo>
                <a:lnTo>
                  <a:pt x="15343" y="15049"/>
                </a:lnTo>
                <a:lnTo>
                  <a:pt x="31995" y="4037"/>
                </a:lnTo>
                <a:lnTo>
                  <a:pt x="52387" y="0"/>
                </a:lnTo>
                <a:lnTo>
                  <a:pt x="72778" y="4037"/>
                </a:lnTo>
                <a:lnTo>
                  <a:pt x="89430" y="15049"/>
                </a:lnTo>
                <a:lnTo>
                  <a:pt x="100657" y="31381"/>
                </a:lnTo>
                <a:lnTo>
                  <a:pt x="104774" y="51380"/>
                </a:lnTo>
                <a:lnTo>
                  <a:pt x="100657" y="71380"/>
                </a:lnTo>
                <a:lnTo>
                  <a:pt x="89430" y="87712"/>
                </a:lnTo>
                <a:lnTo>
                  <a:pt x="72778" y="98724"/>
                </a:lnTo>
                <a:lnTo>
                  <a:pt x="52387" y="102761"/>
                </a:lnTo>
                <a:lnTo>
                  <a:pt x="31995" y="98724"/>
                </a:lnTo>
                <a:lnTo>
                  <a:pt x="15343" y="87712"/>
                </a:lnTo>
                <a:lnTo>
                  <a:pt x="4116" y="71380"/>
                </a:lnTo>
                <a:lnTo>
                  <a:pt x="0" y="51380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138951" y="3952704"/>
            <a:ext cx="203662" cy="203662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169456" y="3985983"/>
            <a:ext cx="104775" cy="102768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169456" y="3985983"/>
            <a:ext cx="104775" cy="102870"/>
          </a:xfrm>
          <a:custGeom>
            <a:avLst/>
            <a:gdLst/>
            <a:ahLst/>
            <a:cxnLst/>
            <a:rect l="l" t="t" r="r" b="b"/>
            <a:pathLst>
              <a:path w="104775" h="102870">
                <a:moveTo>
                  <a:pt x="0" y="51380"/>
                </a:moveTo>
                <a:lnTo>
                  <a:pt x="4116" y="31381"/>
                </a:lnTo>
                <a:lnTo>
                  <a:pt x="15343" y="15049"/>
                </a:lnTo>
                <a:lnTo>
                  <a:pt x="31995" y="4037"/>
                </a:lnTo>
                <a:lnTo>
                  <a:pt x="52387" y="0"/>
                </a:lnTo>
                <a:lnTo>
                  <a:pt x="72778" y="4037"/>
                </a:lnTo>
                <a:lnTo>
                  <a:pt x="89430" y="15049"/>
                </a:lnTo>
                <a:lnTo>
                  <a:pt x="100657" y="31381"/>
                </a:lnTo>
                <a:lnTo>
                  <a:pt x="104774" y="51380"/>
                </a:lnTo>
                <a:lnTo>
                  <a:pt x="100657" y="71380"/>
                </a:lnTo>
                <a:lnTo>
                  <a:pt x="89430" y="87712"/>
                </a:lnTo>
                <a:lnTo>
                  <a:pt x="72778" y="98724"/>
                </a:lnTo>
                <a:lnTo>
                  <a:pt x="52387" y="102761"/>
                </a:lnTo>
                <a:lnTo>
                  <a:pt x="31995" y="98724"/>
                </a:lnTo>
                <a:lnTo>
                  <a:pt x="15343" y="87712"/>
                </a:lnTo>
                <a:lnTo>
                  <a:pt x="4116" y="71380"/>
                </a:lnTo>
                <a:lnTo>
                  <a:pt x="0" y="51380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727471" y="3782296"/>
            <a:ext cx="203662" cy="20366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759513" y="3814711"/>
            <a:ext cx="104775" cy="102768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759513" y="3814711"/>
            <a:ext cx="104775" cy="102870"/>
          </a:xfrm>
          <a:custGeom>
            <a:avLst/>
            <a:gdLst/>
            <a:ahLst/>
            <a:cxnLst/>
            <a:rect l="l" t="t" r="r" b="b"/>
            <a:pathLst>
              <a:path w="104775" h="102870">
                <a:moveTo>
                  <a:pt x="0" y="51380"/>
                </a:moveTo>
                <a:lnTo>
                  <a:pt x="4116" y="31381"/>
                </a:lnTo>
                <a:lnTo>
                  <a:pt x="15343" y="15049"/>
                </a:lnTo>
                <a:lnTo>
                  <a:pt x="31995" y="4037"/>
                </a:lnTo>
                <a:lnTo>
                  <a:pt x="52387" y="0"/>
                </a:lnTo>
                <a:lnTo>
                  <a:pt x="72778" y="4037"/>
                </a:lnTo>
                <a:lnTo>
                  <a:pt x="89430" y="15049"/>
                </a:lnTo>
                <a:lnTo>
                  <a:pt x="100657" y="31381"/>
                </a:lnTo>
                <a:lnTo>
                  <a:pt x="104774" y="51380"/>
                </a:lnTo>
                <a:lnTo>
                  <a:pt x="100657" y="71380"/>
                </a:lnTo>
                <a:lnTo>
                  <a:pt x="89430" y="87712"/>
                </a:lnTo>
                <a:lnTo>
                  <a:pt x="72778" y="98724"/>
                </a:lnTo>
                <a:lnTo>
                  <a:pt x="52387" y="102761"/>
                </a:lnTo>
                <a:lnTo>
                  <a:pt x="31995" y="98724"/>
                </a:lnTo>
                <a:lnTo>
                  <a:pt x="15343" y="87712"/>
                </a:lnTo>
                <a:lnTo>
                  <a:pt x="4116" y="71380"/>
                </a:lnTo>
                <a:lnTo>
                  <a:pt x="0" y="51380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197142" y="4293522"/>
            <a:ext cx="207817" cy="20366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230086" y="4324883"/>
            <a:ext cx="104775" cy="102768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230086" y="4324883"/>
            <a:ext cx="104775" cy="102870"/>
          </a:xfrm>
          <a:custGeom>
            <a:avLst/>
            <a:gdLst/>
            <a:ahLst/>
            <a:cxnLst/>
            <a:rect l="l" t="t" r="r" b="b"/>
            <a:pathLst>
              <a:path w="104775" h="102870">
                <a:moveTo>
                  <a:pt x="0" y="51380"/>
                </a:moveTo>
                <a:lnTo>
                  <a:pt x="4116" y="31381"/>
                </a:lnTo>
                <a:lnTo>
                  <a:pt x="15343" y="15049"/>
                </a:lnTo>
                <a:lnTo>
                  <a:pt x="31995" y="4037"/>
                </a:lnTo>
                <a:lnTo>
                  <a:pt x="52387" y="0"/>
                </a:lnTo>
                <a:lnTo>
                  <a:pt x="72778" y="4037"/>
                </a:lnTo>
                <a:lnTo>
                  <a:pt x="89430" y="15049"/>
                </a:lnTo>
                <a:lnTo>
                  <a:pt x="100657" y="31381"/>
                </a:lnTo>
                <a:lnTo>
                  <a:pt x="104773" y="51380"/>
                </a:lnTo>
                <a:lnTo>
                  <a:pt x="100657" y="71380"/>
                </a:lnTo>
                <a:lnTo>
                  <a:pt x="89430" y="87712"/>
                </a:lnTo>
                <a:lnTo>
                  <a:pt x="72778" y="98724"/>
                </a:lnTo>
                <a:lnTo>
                  <a:pt x="52387" y="102761"/>
                </a:lnTo>
                <a:lnTo>
                  <a:pt x="31995" y="98724"/>
                </a:lnTo>
                <a:lnTo>
                  <a:pt x="15343" y="87712"/>
                </a:lnTo>
                <a:lnTo>
                  <a:pt x="4116" y="71380"/>
                </a:lnTo>
                <a:lnTo>
                  <a:pt x="0" y="51380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839688" y="4418210"/>
            <a:ext cx="203662" cy="20366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870714" y="4451477"/>
            <a:ext cx="104775" cy="102755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870714" y="4451477"/>
            <a:ext cx="104775" cy="102870"/>
          </a:xfrm>
          <a:custGeom>
            <a:avLst/>
            <a:gdLst/>
            <a:ahLst/>
            <a:cxnLst/>
            <a:rect l="l" t="t" r="r" b="b"/>
            <a:pathLst>
              <a:path w="104775" h="102870">
                <a:moveTo>
                  <a:pt x="0" y="51380"/>
                </a:moveTo>
                <a:lnTo>
                  <a:pt x="4116" y="31381"/>
                </a:lnTo>
                <a:lnTo>
                  <a:pt x="15343" y="15049"/>
                </a:lnTo>
                <a:lnTo>
                  <a:pt x="31995" y="4037"/>
                </a:lnTo>
                <a:lnTo>
                  <a:pt x="52387" y="0"/>
                </a:lnTo>
                <a:lnTo>
                  <a:pt x="72778" y="4037"/>
                </a:lnTo>
                <a:lnTo>
                  <a:pt x="89430" y="15049"/>
                </a:lnTo>
                <a:lnTo>
                  <a:pt x="100657" y="31381"/>
                </a:lnTo>
                <a:lnTo>
                  <a:pt x="104773" y="51380"/>
                </a:lnTo>
                <a:lnTo>
                  <a:pt x="100657" y="71380"/>
                </a:lnTo>
                <a:lnTo>
                  <a:pt x="89430" y="87712"/>
                </a:lnTo>
                <a:lnTo>
                  <a:pt x="72778" y="98724"/>
                </a:lnTo>
                <a:lnTo>
                  <a:pt x="52387" y="102761"/>
                </a:lnTo>
                <a:lnTo>
                  <a:pt x="31995" y="98724"/>
                </a:lnTo>
                <a:lnTo>
                  <a:pt x="15343" y="87712"/>
                </a:lnTo>
                <a:lnTo>
                  <a:pt x="4116" y="71380"/>
                </a:lnTo>
                <a:lnTo>
                  <a:pt x="0" y="51380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2803106" y="3484003"/>
            <a:ext cx="3901440" cy="1403350"/>
          </a:xfrm>
          <a:custGeom>
            <a:avLst/>
            <a:gdLst/>
            <a:ahLst/>
            <a:cxnLst/>
            <a:rect l="l" t="t" r="r" b="b"/>
            <a:pathLst>
              <a:path w="3901440" h="1403350">
                <a:moveTo>
                  <a:pt x="0" y="0"/>
                </a:moveTo>
                <a:lnTo>
                  <a:pt x="3901287" y="0"/>
                </a:lnTo>
                <a:lnTo>
                  <a:pt x="3901287" y="1402868"/>
                </a:lnTo>
                <a:lnTo>
                  <a:pt x="0" y="1402868"/>
                </a:lnTo>
                <a:lnTo>
                  <a:pt x="0" y="0"/>
                </a:lnTo>
                <a:close/>
              </a:path>
            </a:pathLst>
          </a:custGeom>
          <a:ln w="126999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23900"/>
            <a:ext cx="3817620" cy="2831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100">
                <a:solidFill>
                  <a:srgbClr val="D2533C"/>
                </a:solidFill>
                <a:latin typeface="Arial"/>
                <a:cs typeface="Arial"/>
              </a:rPr>
              <a:t>Outline</a:t>
            </a:r>
            <a:endParaRPr sz="4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460"/>
              </a:spcBef>
              <a:buClr>
                <a:srgbClr val="93A2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Motivation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1095"/>
              </a:spcBef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C00000"/>
                </a:solidFill>
                <a:latin typeface="Arial"/>
                <a:cs typeface="Arial"/>
              </a:rPr>
              <a:t>Architecture and</a:t>
            </a:r>
            <a:r>
              <a:rPr dirty="0" sz="2400" spc="-10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C00000"/>
                </a:solidFill>
                <a:latin typeface="Arial"/>
                <a:cs typeface="Arial"/>
              </a:rPr>
              <a:t>Prototype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1220"/>
              </a:spcBef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Evaluation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1120"/>
              </a:spcBef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Conclusions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91440"/>
            <a:ext cx="13811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Columbia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97445" y="91440"/>
            <a:ext cx="397319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CleanOS: Limiting Mobile Data Exposure with Idle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Eviction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99782" y="76200"/>
            <a:ext cx="20383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80" b="1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3369" y="723900"/>
            <a:ext cx="8364855" cy="5095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5090">
              <a:lnSpc>
                <a:spcPct val="100000"/>
              </a:lnSpc>
            </a:pPr>
            <a:r>
              <a:rPr dirty="0" sz="4000" spc="-85">
                <a:solidFill>
                  <a:srgbClr val="D2533C"/>
                </a:solidFill>
                <a:latin typeface="Arial"/>
                <a:cs typeface="Arial"/>
              </a:rPr>
              <a:t>Mobile </a:t>
            </a:r>
            <a:r>
              <a:rPr dirty="0" sz="4000" spc="-50">
                <a:solidFill>
                  <a:srgbClr val="D2533C"/>
                </a:solidFill>
                <a:latin typeface="Arial"/>
                <a:cs typeface="Arial"/>
              </a:rPr>
              <a:t>OS</a:t>
            </a:r>
            <a:r>
              <a:rPr dirty="0" sz="4000" spc="-409">
                <a:solidFill>
                  <a:srgbClr val="D2533C"/>
                </a:solidFill>
                <a:latin typeface="Arial"/>
                <a:cs typeface="Arial"/>
              </a:rPr>
              <a:t> </a:t>
            </a:r>
            <a:r>
              <a:rPr dirty="0" sz="4000" spc="-100">
                <a:solidFill>
                  <a:srgbClr val="D2533C"/>
                </a:solidFill>
                <a:latin typeface="Arial"/>
                <a:cs typeface="Arial"/>
              </a:rPr>
              <a:t>Insights</a:t>
            </a:r>
            <a:endParaRPr sz="4000">
              <a:latin typeface="Arial"/>
              <a:cs typeface="Arial"/>
            </a:endParaRPr>
          </a:p>
          <a:p>
            <a:pPr marL="355600" marR="5080" indent="-342900">
              <a:lnSpc>
                <a:spcPts val="2800"/>
              </a:lnSpc>
              <a:spcBef>
                <a:spcPts val="2620"/>
              </a:spcBef>
              <a:buClr>
                <a:srgbClr val="93A299"/>
              </a:buClr>
              <a:buSzPct val="83333"/>
              <a:buAutoNum type="arabicPeriod"/>
              <a:tabLst>
                <a:tab pos="3606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Although </a:t>
            </a: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exposed </a:t>
            </a:r>
            <a:r>
              <a:rPr dirty="0" sz="2400" spc="-15">
                <a:solidFill>
                  <a:srgbClr val="FF0000"/>
                </a:solidFill>
                <a:latin typeface="Arial"/>
                <a:cs typeface="Arial"/>
              </a:rPr>
              <a:t>permanently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,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much sensitive data is</a:t>
            </a:r>
            <a:r>
              <a:rPr dirty="0" sz="2400" spc="-9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only  actually </a:t>
            </a:r>
            <a:r>
              <a:rPr dirty="0" sz="2400">
                <a:solidFill>
                  <a:srgbClr val="0070C0"/>
                </a:solidFill>
                <a:latin typeface="Arial"/>
                <a:cs typeface="Arial"/>
              </a:rPr>
              <a:t>used very</a:t>
            </a:r>
            <a:r>
              <a:rPr dirty="0" sz="2400" spc="-11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70C0"/>
                </a:solidFill>
                <a:latin typeface="Arial"/>
                <a:cs typeface="Arial"/>
              </a:rPr>
              <a:t>rarely</a:t>
            </a:r>
            <a:endParaRPr sz="2400">
              <a:latin typeface="Arial"/>
              <a:cs typeface="Arial"/>
            </a:endParaRPr>
          </a:p>
          <a:p>
            <a:pPr lvl="1" marL="741680" indent="-182880">
              <a:lnSpc>
                <a:spcPct val="100000"/>
              </a:lnSpc>
              <a:spcBef>
                <a:spcPts val="420"/>
              </a:spcBef>
              <a:buClr>
                <a:srgbClr val="93A299"/>
              </a:buClr>
              <a:buSzPct val="90000"/>
              <a:buChar char="•"/>
              <a:tabLst>
                <a:tab pos="7416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Email password is constantly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exposed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,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but only </a:t>
            </a:r>
            <a:r>
              <a:rPr dirty="0" sz="2000">
                <a:solidFill>
                  <a:srgbClr val="0070C0"/>
                </a:solidFill>
                <a:latin typeface="Arial"/>
                <a:cs typeface="Arial"/>
              </a:rPr>
              <a:t>used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upon</a:t>
            </a:r>
            <a:r>
              <a:rPr dirty="0" sz="2000" spc="-8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refresh</a:t>
            </a:r>
            <a:endParaRPr sz="2000">
              <a:latin typeface="Arial"/>
              <a:cs typeface="Arial"/>
            </a:endParaRPr>
          </a:p>
          <a:p>
            <a:pPr lvl="1" marL="741680" indent="-182880">
              <a:lnSpc>
                <a:spcPct val="100000"/>
              </a:lnSpc>
              <a:spcBef>
                <a:spcPts val="500"/>
              </a:spcBef>
              <a:buClr>
                <a:srgbClr val="93A299"/>
              </a:buClr>
              <a:buSzPct val="90000"/>
              <a:buChar char="•"/>
              <a:tabLst>
                <a:tab pos="7416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Subjects are constantly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exposed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,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but only </a:t>
            </a:r>
            <a:r>
              <a:rPr dirty="0" sz="2000">
                <a:solidFill>
                  <a:srgbClr val="0070C0"/>
                </a:solidFill>
                <a:latin typeface="Arial"/>
                <a:cs typeface="Arial"/>
              </a:rPr>
              <a:t>used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upon inbox</a:t>
            </a:r>
            <a:r>
              <a:rPr dirty="0" sz="2000" spc="-8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listing</a:t>
            </a:r>
            <a:endParaRPr sz="2000">
              <a:latin typeface="Arial"/>
              <a:cs typeface="Arial"/>
            </a:endParaRPr>
          </a:p>
          <a:p>
            <a:pPr lvl="1" marL="741680" indent="-182880">
              <a:lnSpc>
                <a:spcPct val="100000"/>
              </a:lnSpc>
              <a:spcBef>
                <a:spcPts val="500"/>
              </a:spcBef>
              <a:buClr>
                <a:srgbClr val="93A299"/>
              </a:buClr>
              <a:buSzPct val="90000"/>
              <a:buChar char="•"/>
              <a:tabLst>
                <a:tab pos="7416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Contents are often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exposed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,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but only </a:t>
            </a:r>
            <a:r>
              <a:rPr dirty="0" sz="2000">
                <a:solidFill>
                  <a:srgbClr val="0070C0"/>
                </a:solidFill>
                <a:latin typeface="Arial"/>
                <a:cs typeface="Arial"/>
              </a:rPr>
              <a:t>used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when user reads</a:t>
            </a:r>
            <a:r>
              <a:rPr dirty="0" sz="2000" spc="-8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email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355600" marR="168910" indent="-342900">
              <a:lnSpc>
                <a:spcPct val="101499"/>
              </a:lnSpc>
              <a:buClr>
                <a:srgbClr val="93A299"/>
              </a:buClr>
              <a:buSzPct val="83333"/>
              <a:buAutoNum type="arabicPeriod"/>
              <a:tabLst>
                <a:tab pos="3606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Most mobile apps have a </a:t>
            </a:r>
            <a:r>
              <a:rPr dirty="0" sz="2400">
                <a:solidFill>
                  <a:srgbClr val="0070C0"/>
                </a:solidFill>
                <a:latin typeface="Arial"/>
                <a:cs typeface="Arial"/>
              </a:rPr>
              <a:t>cloud </a:t>
            </a:r>
            <a:r>
              <a:rPr dirty="0" sz="2400" spc="-5">
                <a:solidFill>
                  <a:srgbClr val="0070C0"/>
                </a:solidFill>
                <a:latin typeface="Arial"/>
                <a:cs typeface="Arial"/>
              </a:rPr>
              <a:t>component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,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which</a:t>
            </a:r>
            <a:r>
              <a:rPr dirty="0" sz="2400" spc="-6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already  stores the</a:t>
            </a:r>
            <a:r>
              <a:rPr dirty="0" sz="24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3A299"/>
              </a:buClr>
              <a:buFont typeface="Arial"/>
              <a:buAutoNum type="arabicPeriod"/>
            </a:pPr>
            <a:endParaRPr sz="2950">
              <a:latin typeface="Times New Roman"/>
              <a:cs typeface="Times New Roman"/>
            </a:endParaRPr>
          </a:p>
          <a:p>
            <a:pPr marL="360045" indent="-347345">
              <a:lnSpc>
                <a:spcPct val="100000"/>
              </a:lnSpc>
              <a:buClr>
                <a:srgbClr val="93A299"/>
              </a:buClr>
              <a:buSzPct val="83333"/>
              <a:buAutoNum type="arabicPeriod"/>
              <a:tabLst>
                <a:tab pos="3606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Mobiles are (becoming) </a:t>
            </a:r>
            <a:r>
              <a:rPr dirty="0" sz="2400">
                <a:solidFill>
                  <a:srgbClr val="0070C0"/>
                </a:solidFill>
                <a:latin typeface="Arial"/>
                <a:cs typeface="Arial"/>
              </a:rPr>
              <a:t>mostly</a:t>
            </a:r>
            <a:r>
              <a:rPr dirty="0" sz="2400" spc="-105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70C0"/>
                </a:solidFill>
                <a:latin typeface="Arial"/>
                <a:cs typeface="Arial"/>
              </a:rPr>
              <a:t>connected</a:t>
            </a:r>
            <a:endParaRPr sz="2400">
              <a:latin typeface="Arial"/>
              <a:cs typeface="Arial"/>
            </a:endParaRPr>
          </a:p>
          <a:p>
            <a:pPr lvl="1" marL="462280" indent="-182880">
              <a:lnSpc>
                <a:spcPct val="100000"/>
              </a:lnSpc>
              <a:spcBef>
                <a:spcPts val="525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Wi-Fi / cellular coverage is becoming</a:t>
            </a:r>
            <a:r>
              <a:rPr dirty="0" sz="2000" spc="-10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pervasive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91440"/>
            <a:ext cx="13811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Columbia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9971" y="7620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97445" y="91440"/>
            <a:ext cx="397319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CleanOS: Limiting Mobile Data Exposure with Idle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Eviction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7" y="723900"/>
            <a:ext cx="7917180" cy="2821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90">
                <a:solidFill>
                  <a:srgbClr val="D2533C"/>
                </a:solidFill>
                <a:latin typeface="Arial"/>
                <a:cs typeface="Arial"/>
              </a:rPr>
              <a:t>CleanOS </a:t>
            </a:r>
            <a:r>
              <a:rPr dirty="0" sz="4000" spc="-85">
                <a:solidFill>
                  <a:srgbClr val="D2533C"/>
                </a:solidFill>
                <a:latin typeface="Arial"/>
                <a:cs typeface="Arial"/>
              </a:rPr>
              <a:t>Basic</a:t>
            </a:r>
            <a:r>
              <a:rPr dirty="0" sz="4000" spc="-385">
                <a:solidFill>
                  <a:srgbClr val="D2533C"/>
                </a:solidFill>
                <a:latin typeface="Arial"/>
                <a:cs typeface="Arial"/>
              </a:rPr>
              <a:t> </a:t>
            </a:r>
            <a:r>
              <a:rPr dirty="0" sz="4000" spc="-100">
                <a:solidFill>
                  <a:srgbClr val="D2533C"/>
                </a:solidFill>
                <a:latin typeface="Arial"/>
                <a:cs typeface="Arial"/>
              </a:rPr>
              <a:t>Functioning</a:t>
            </a:r>
            <a:endParaRPr sz="4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460"/>
              </a:spcBef>
              <a:buClr>
                <a:srgbClr val="93A2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Applications </a:t>
            </a:r>
            <a:r>
              <a:rPr dirty="0" sz="2400">
                <a:solidFill>
                  <a:srgbClr val="0070C0"/>
                </a:solidFill>
                <a:latin typeface="Arial"/>
                <a:cs typeface="Arial"/>
              </a:rPr>
              <a:t>create SDOs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and </a:t>
            </a:r>
            <a:r>
              <a:rPr dirty="0" sz="2400">
                <a:solidFill>
                  <a:srgbClr val="0070C0"/>
                </a:solidFill>
                <a:latin typeface="Arial"/>
                <a:cs typeface="Arial"/>
              </a:rPr>
              <a:t>add sensitive data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to</a:t>
            </a:r>
            <a:r>
              <a:rPr dirty="0" sz="2400" spc="-1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them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95"/>
              </a:spcBef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CleanOS implements three </a:t>
            </a:r>
            <a:r>
              <a:rPr dirty="0" sz="2400">
                <a:solidFill>
                  <a:srgbClr val="0070C0"/>
                </a:solidFill>
                <a:latin typeface="Arial"/>
                <a:cs typeface="Arial"/>
              </a:rPr>
              <a:t>functions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for</a:t>
            </a:r>
            <a:r>
              <a:rPr dirty="0" sz="2400" spc="-114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SDOs:</a:t>
            </a:r>
            <a:endParaRPr sz="2400">
              <a:latin typeface="Arial"/>
              <a:cs typeface="Arial"/>
            </a:endParaRPr>
          </a:p>
          <a:p>
            <a:pPr lvl="1" marL="736600" indent="-457200">
              <a:lnSpc>
                <a:spcPct val="100000"/>
              </a:lnSpc>
              <a:spcBef>
                <a:spcPts val="525"/>
              </a:spcBef>
              <a:buClr>
                <a:srgbClr val="93A299"/>
              </a:buClr>
              <a:buSzPct val="85000"/>
              <a:buAutoNum type="arabicPeriod"/>
              <a:tabLst>
                <a:tab pos="735965" algn="l"/>
                <a:tab pos="736600" algn="l"/>
              </a:tabLst>
            </a:pPr>
            <a:r>
              <a:rPr dirty="0" sz="2000" spc="-15">
                <a:solidFill>
                  <a:srgbClr val="FF0000"/>
                </a:solidFill>
                <a:latin typeface="Arial"/>
                <a:cs typeface="Arial"/>
              </a:rPr>
              <a:t>Tracks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data in SDOs using taint</a:t>
            </a:r>
            <a:r>
              <a:rPr dirty="0" sz="2000" spc="-7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tracking</a:t>
            </a:r>
            <a:endParaRPr sz="2000">
              <a:latin typeface="Arial"/>
              <a:cs typeface="Arial"/>
            </a:endParaRPr>
          </a:p>
          <a:p>
            <a:pPr lvl="1" marL="736600" indent="-457200">
              <a:lnSpc>
                <a:spcPct val="100000"/>
              </a:lnSpc>
              <a:spcBef>
                <a:spcPts val="500"/>
              </a:spcBef>
              <a:buClr>
                <a:srgbClr val="93A299"/>
              </a:buClr>
              <a:buSzPct val="85000"/>
              <a:buAutoNum type="arabicPeriod"/>
              <a:tabLst>
                <a:tab pos="735965" algn="l"/>
                <a:tab pos="736600" algn="l"/>
              </a:tabLst>
            </a:pP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Evicts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SDOs to a trusted cloud whenever</a:t>
            </a:r>
            <a:r>
              <a:rPr dirty="0" sz="2000" spc="-10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idle</a:t>
            </a:r>
            <a:endParaRPr sz="2000">
              <a:latin typeface="Arial"/>
              <a:cs typeface="Arial"/>
            </a:endParaRPr>
          </a:p>
          <a:p>
            <a:pPr lvl="1" marL="736600" indent="-45720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AutoNum type="arabicPeriod"/>
              <a:tabLst>
                <a:tab pos="735965" algn="l"/>
                <a:tab pos="736600" algn="l"/>
              </a:tabLst>
            </a:pP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Decrypts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SDO data when it is accessed</a:t>
            </a:r>
            <a:r>
              <a:rPr dirty="0" sz="2000" spc="-114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again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91440"/>
            <a:ext cx="13811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Columbia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97445" y="91440"/>
            <a:ext cx="397319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CleanOS: Limiting Mobile Data Exposure with Idle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Eviction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9971" y="7620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08732" y="5160213"/>
            <a:ext cx="561975" cy="561975"/>
          </a:xfrm>
          <a:custGeom>
            <a:avLst/>
            <a:gdLst/>
            <a:ahLst/>
            <a:cxnLst/>
            <a:rect l="l" t="t" r="r" b="b"/>
            <a:pathLst>
              <a:path w="561975" h="561975">
                <a:moveTo>
                  <a:pt x="280974" y="0"/>
                </a:moveTo>
                <a:lnTo>
                  <a:pt x="235398" y="3677"/>
                </a:lnTo>
                <a:lnTo>
                  <a:pt x="192163" y="14323"/>
                </a:lnTo>
                <a:lnTo>
                  <a:pt x="151849" y="31360"/>
                </a:lnTo>
                <a:lnTo>
                  <a:pt x="115033" y="54210"/>
                </a:lnTo>
                <a:lnTo>
                  <a:pt x="82294" y="82292"/>
                </a:lnTo>
                <a:lnTo>
                  <a:pt x="54210" y="115030"/>
                </a:lnTo>
                <a:lnTo>
                  <a:pt x="31361" y="151844"/>
                </a:lnTo>
                <a:lnTo>
                  <a:pt x="14323" y="192157"/>
                </a:lnTo>
                <a:lnTo>
                  <a:pt x="3677" y="235389"/>
                </a:lnTo>
                <a:lnTo>
                  <a:pt x="0" y="280962"/>
                </a:lnTo>
                <a:lnTo>
                  <a:pt x="3677" y="326538"/>
                </a:lnTo>
                <a:lnTo>
                  <a:pt x="14323" y="369772"/>
                </a:lnTo>
                <a:lnTo>
                  <a:pt x="31361" y="410087"/>
                </a:lnTo>
                <a:lnTo>
                  <a:pt x="54210" y="446903"/>
                </a:lnTo>
                <a:lnTo>
                  <a:pt x="82294" y="479642"/>
                </a:lnTo>
                <a:lnTo>
                  <a:pt x="115033" y="507725"/>
                </a:lnTo>
                <a:lnTo>
                  <a:pt x="151849" y="530575"/>
                </a:lnTo>
                <a:lnTo>
                  <a:pt x="192163" y="547612"/>
                </a:lnTo>
                <a:lnTo>
                  <a:pt x="235398" y="558259"/>
                </a:lnTo>
                <a:lnTo>
                  <a:pt x="280974" y="561936"/>
                </a:lnTo>
                <a:lnTo>
                  <a:pt x="326548" y="558259"/>
                </a:lnTo>
                <a:lnTo>
                  <a:pt x="369780" y="547612"/>
                </a:lnTo>
                <a:lnTo>
                  <a:pt x="410094" y="530575"/>
                </a:lnTo>
                <a:lnTo>
                  <a:pt x="446910" y="507725"/>
                </a:lnTo>
                <a:lnTo>
                  <a:pt x="479650" y="479642"/>
                </a:lnTo>
                <a:lnTo>
                  <a:pt x="507735" y="446903"/>
                </a:lnTo>
                <a:lnTo>
                  <a:pt x="530585" y="410087"/>
                </a:lnTo>
                <a:lnTo>
                  <a:pt x="547624" y="369772"/>
                </a:lnTo>
                <a:lnTo>
                  <a:pt x="558271" y="326538"/>
                </a:lnTo>
                <a:lnTo>
                  <a:pt x="561949" y="280962"/>
                </a:lnTo>
                <a:lnTo>
                  <a:pt x="558271" y="235389"/>
                </a:lnTo>
                <a:lnTo>
                  <a:pt x="547624" y="192157"/>
                </a:lnTo>
                <a:lnTo>
                  <a:pt x="530585" y="151844"/>
                </a:lnTo>
                <a:lnTo>
                  <a:pt x="507735" y="115030"/>
                </a:lnTo>
                <a:lnTo>
                  <a:pt x="479650" y="82292"/>
                </a:lnTo>
                <a:lnTo>
                  <a:pt x="446910" y="54210"/>
                </a:lnTo>
                <a:lnTo>
                  <a:pt x="410094" y="31360"/>
                </a:lnTo>
                <a:lnTo>
                  <a:pt x="369780" y="14323"/>
                </a:lnTo>
                <a:lnTo>
                  <a:pt x="326548" y="3677"/>
                </a:lnTo>
                <a:lnTo>
                  <a:pt x="280974" y="0"/>
                </a:lnTo>
                <a:close/>
              </a:path>
            </a:pathLst>
          </a:custGeom>
          <a:solidFill>
            <a:srgbClr val="EBED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408732" y="5160213"/>
            <a:ext cx="561975" cy="561975"/>
          </a:xfrm>
          <a:custGeom>
            <a:avLst/>
            <a:gdLst/>
            <a:ahLst/>
            <a:cxnLst/>
            <a:rect l="l" t="t" r="r" b="b"/>
            <a:pathLst>
              <a:path w="561975" h="561975">
                <a:moveTo>
                  <a:pt x="0" y="280969"/>
                </a:moveTo>
                <a:lnTo>
                  <a:pt x="3677" y="235395"/>
                </a:lnTo>
                <a:lnTo>
                  <a:pt x="14324" y="192161"/>
                </a:lnTo>
                <a:lnTo>
                  <a:pt x="31361" y="151848"/>
                </a:lnTo>
                <a:lnTo>
                  <a:pt x="54210" y="115032"/>
                </a:lnTo>
                <a:lnTo>
                  <a:pt x="82294" y="82294"/>
                </a:lnTo>
                <a:lnTo>
                  <a:pt x="115032" y="54210"/>
                </a:lnTo>
                <a:lnTo>
                  <a:pt x="151848" y="31361"/>
                </a:lnTo>
                <a:lnTo>
                  <a:pt x="192161" y="14324"/>
                </a:lnTo>
                <a:lnTo>
                  <a:pt x="235395" y="3677"/>
                </a:lnTo>
                <a:lnTo>
                  <a:pt x="280969" y="0"/>
                </a:lnTo>
                <a:lnTo>
                  <a:pt x="326544" y="3677"/>
                </a:lnTo>
                <a:lnTo>
                  <a:pt x="369777" y="14324"/>
                </a:lnTo>
                <a:lnTo>
                  <a:pt x="410091" y="31361"/>
                </a:lnTo>
                <a:lnTo>
                  <a:pt x="446906" y="54210"/>
                </a:lnTo>
                <a:lnTo>
                  <a:pt x="479645" y="82294"/>
                </a:lnTo>
                <a:lnTo>
                  <a:pt x="507728" y="115032"/>
                </a:lnTo>
                <a:lnTo>
                  <a:pt x="530578" y="151848"/>
                </a:lnTo>
                <a:lnTo>
                  <a:pt x="547615" y="192161"/>
                </a:lnTo>
                <a:lnTo>
                  <a:pt x="558262" y="235395"/>
                </a:lnTo>
                <a:lnTo>
                  <a:pt x="561939" y="280969"/>
                </a:lnTo>
                <a:lnTo>
                  <a:pt x="558262" y="326544"/>
                </a:lnTo>
                <a:lnTo>
                  <a:pt x="547615" y="369778"/>
                </a:lnTo>
                <a:lnTo>
                  <a:pt x="530578" y="410091"/>
                </a:lnTo>
                <a:lnTo>
                  <a:pt x="507728" y="446907"/>
                </a:lnTo>
                <a:lnTo>
                  <a:pt x="479645" y="479645"/>
                </a:lnTo>
                <a:lnTo>
                  <a:pt x="446906" y="507728"/>
                </a:lnTo>
                <a:lnTo>
                  <a:pt x="410091" y="530578"/>
                </a:lnTo>
                <a:lnTo>
                  <a:pt x="369777" y="547615"/>
                </a:lnTo>
                <a:lnTo>
                  <a:pt x="326544" y="558262"/>
                </a:lnTo>
                <a:lnTo>
                  <a:pt x="280969" y="561939"/>
                </a:lnTo>
                <a:lnTo>
                  <a:pt x="235395" y="558262"/>
                </a:lnTo>
                <a:lnTo>
                  <a:pt x="192161" y="547615"/>
                </a:lnTo>
                <a:lnTo>
                  <a:pt x="151848" y="530578"/>
                </a:lnTo>
                <a:lnTo>
                  <a:pt x="115032" y="507728"/>
                </a:lnTo>
                <a:lnTo>
                  <a:pt x="82294" y="479645"/>
                </a:lnTo>
                <a:lnTo>
                  <a:pt x="54210" y="446907"/>
                </a:lnTo>
                <a:lnTo>
                  <a:pt x="31361" y="410091"/>
                </a:lnTo>
                <a:lnTo>
                  <a:pt x="14324" y="369778"/>
                </a:lnTo>
                <a:lnTo>
                  <a:pt x="3677" y="326544"/>
                </a:lnTo>
                <a:lnTo>
                  <a:pt x="0" y="280969"/>
                </a:lnTo>
                <a:close/>
              </a:path>
            </a:pathLst>
          </a:custGeom>
          <a:ln w="28574">
            <a:solidFill>
              <a:srgbClr val="929F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97342" y="5160213"/>
            <a:ext cx="561975" cy="561975"/>
          </a:xfrm>
          <a:custGeom>
            <a:avLst/>
            <a:gdLst/>
            <a:ahLst/>
            <a:cxnLst/>
            <a:rect l="l" t="t" r="r" b="b"/>
            <a:pathLst>
              <a:path w="561975" h="561975">
                <a:moveTo>
                  <a:pt x="280962" y="0"/>
                </a:moveTo>
                <a:lnTo>
                  <a:pt x="235389" y="3677"/>
                </a:lnTo>
                <a:lnTo>
                  <a:pt x="192157" y="14323"/>
                </a:lnTo>
                <a:lnTo>
                  <a:pt x="151844" y="31360"/>
                </a:lnTo>
                <a:lnTo>
                  <a:pt x="115030" y="54210"/>
                </a:lnTo>
                <a:lnTo>
                  <a:pt x="82292" y="82292"/>
                </a:lnTo>
                <a:lnTo>
                  <a:pt x="54210" y="115030"/>
                </a:lnTo>
                <a:lnTo>
                  <a:pt x="31360" y="151844"/>
                </a:lnTo>
                <a:lnTo>
                  <a:pt x="14323" y="192157"/>
                </a:lnTo>
                <a:lnTo>
                  <a:pt x="3677" y="235389"/>
                </a:lnTo>
                <a:lnTo>
                  <a:pt x="0" y="280962"/>
                </a:lnTo>
                <a:lnTo>
                  <a:pt x="3677" y="326538"/>
                </a:lnTo>
                <a:lnTo>
                  <a:pt x="14323" y="369772"/>
                </a:lnTo>
                <a:lnTo>
                  <a:pt x="31360" y="410087"/>
                </a:lnTo>
                <a:lnTo>
                  <a:pt x="54210" y="446903"/>
                </a:lnTo>
                <a:lnTo>
                  <a:pt x="82292" y="479642"/>
                </a:lnTo>
                <a:lnTo>
                  <a:pt x="115030" y="507725"/>
                </a:lnTo>
                <a:lnTo>
                  <a:pt x="151844" y="530575"/>
                </a:lnTo>
                <a:lnTo>
                  <a:pt x="192157" y="547612"/>
                </a:lnTo>
                <a:lnTo>
                  <a:pt x="235389" y="558259"/>
                </a:lnTo>
                <a:lnTo>
                  <a:pt x="280962" y="561936"/>
                </a:lnTo>
                <a:lnTo>
                  <a:pt x="326538" y="558259"/>
                </a:lnTo>
                <a:lnTo>
                  <a:pt x="369773" y="547612"/>
                </a:lnTo>
                <a:lnTo>
                  <a:pt x="410087" y="530575"/>
                </a:lnTo>
                <a:lnTo>
                  <a:pt x="446903" y="507725"/>
                </a:lnTo>
                <a:lnTo>
                  <a:pt x="479642" y="479642"/>
                </a:lnTo>
                <a:lnTo>
                  <a:pt x="507725" y="446903"/>
                </a:lnTo>
                <a:lnTo>
                  <a:pt x="530575" y="410087"/>
                </a:lnTo>
                <a:lnTo>
                  <a:pt x="547612" y="369772"/>
                </a:lnTo>
                <a:lnTo>
                  <a:pt x="558259" y="326538"/>
                </a:lnTo>
                <a:lnTo>
                  <a:pt x="561936" y="280962"/>
                </a:lnTo>
                <a:lnTo>
                  <a:pt x="558259" y="235389"/>
                </a:lnTo>
                <a:lnTo>
                  <a:pt x="547612" y="192157"/>
                </a:lnTo>
                <a:lnTo>
                  <a:pt x="530575" y="151844"/>
                </a:lnTo>
                <a:lnTo>
                  <a:pt x="507725" y="115030"/>
                </a:lnTo>
                <a:lnTo>
                  <a:pt x="479642" y="82292"/>
                </a:lnTo>
                <a:lnTo>
                  <a:pt x="446903" y="54210"/>
                </a:lnTo>
                <a:lnTo>
                  <a:pt x="410087" y="31360"/>
                </a:lnTo>
                <a:lnTo>
                  <a:pt x="369773" y="14323"/>
                </a:lnTo>
                <a:lnTo>
                  <a:pt x="326538" y="3677"/>
                </a:lnTo>
                <a:lnTo>
                  <a:pt x="280962" y="0"/>
                </a:lnTo>
                <a:close/>
              </a:path>
            </a:pathLst>
          </a:custGeom>
          <a:solidFill>
            <a:srgbClr val="C0C7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97342" y="5160213"/>
            <a:ext cx="561975" cy="561975"/>
          </a:xfrm>
          <a:custGeom>
            <a:avLst/>
            <a:gdLst/>
            <a:ahLst/>
            <a:cxnLst/>
            <a:rect l="l" t="t" r="r" b="b"/>
            <a:pathLst>
              <a:path w="561975" h="561975">
                <a:moveTo>
                  <a:pt x="0" y="280969"/>
                </a:moveTo>
                <a:lnTo>
                  <a:pt x="3677" y="235395"/>
                </a:lnTo>
                <a:lnTo>
                  <a:pt x="14324" y="192161"/>
                </a:lnTo>
                <a:lnTo>
                  <a:pt x="31361" y="151848"/>
                </a:lnTo>
                <a:lnTo>
                  <a:pt x="54211" y="115032"/>
                </a:lnTo>
                <a:lnTo>
                  <a:pt x="82294" y="82294"/>
                </a:lnTo>
                <a:lnTo>
                  <a:pt x="115032" y="54210"/>
                </a:lnTo>
                <a:lnTo>
                  <a:pt x="151848" y="31361"/>
                </a:lnTo>
                <a:lnTo>
                  <a:pt x="192161" y="14324"/>
                </a:lnTo>
                <a:lnTo>
                  <a:pt x="235395" y="3677"/>
                </a:lnTo>
                <a:lnTo>
                  <a:pt x="280969" y="0"/>
                </a:lnTo>
                <a:lnTo>
                  <a:pt x="326544" y="3677"/>
                </a:lnTo>
                <a:lnTo>
                  <a:pt x="369777" y="14324"/>
                </a:lnTo>
                <a:lnTo>
                  <a:pt x="410091" y="31361"/>
                </a:lnTo>
                <a:lnTo>
                  <a:pt x="446906" y="54210"/>
                </a:lnTo>
                <a:lnTo>
                  <a:pt x="479645" y="82294"/>
                </a:lnTo>
                <a:lnTo>
                  <a:pt x="507728" y="115032"/>
                </a:lnTo>
                <a:lnTo>
                  <a:pt x="530578" y="151848"/>
                </a:lnTo>
                <a:lnTo>
                  <a:pt x="547615" y="192161"/>
                </a:lnTo>
                <a:lnTo>
                  <a:pt x="558262" y="235395"/>
                </a:lnTo>
                <a:lnTo>
                  <a:pt x="561939" y="280969"/>
                </a:lnTo>
                <a:lnTo>
                  <a:pt x="558262" y="326544"/>
                </a:lnTo>
                <a:lnTo>
                  <a:pt x="547615" y="369778"/>
                </a:lnTo>
                <a:lnTo>
                  <a:pt x="530578" y="410091"/>
                </a:lnTo>
                <a:lnTo>
                  <a:pt x="507728" y="446907"/>
                </a:lnTo>
                <a:lnTo>
                  <a:pt x="479645" y="479645"/>
                </a:lnTo>
                <a:lnTo>
                  <a:pt x="446906" y="507728"/>
                </a:lnTo>
                <a:lnTo>
                  <a:pt x="410091" y="530578"/>
                </a:lnTo>
                <a:lnTo>
                  <a:pt x="369777" y="547615"/>
                </a:lnTo>
                <a:lnTo>
                  <a:pt x="326544" y="558262"/>
                </a:lnTo>
                <a:lnTo>
                  <a:pt x="280969" y="561939"/>
                </a:lnTo>
                <a:lnTo>
                  <a:pt x="235395" y="558262"/>
                </a:lnTo>
                <a:lnTo>
                  <a:pt x="192161" y="547615"/>
                </a:lnTo>
                <a:lnTo>
                  <a:pt x="151848" y="530578"/>
                </a:lnTo>
                <a:lnTo>
                  <a:pt x="115032" y="507728"/>
                </a:lnTo>
                <a:lnTo>
                  <a:pt x="82294" y="479645"/>
                </a:lnTo>
                <a:lnTo>
                  <a:pt x="54211" y="446907"/>
                </a:lnTo>
                <a:lnTo>
                  <a:pt x="31361" y="410091"/>
                </a:lnTo>
                <a:lnTo>
                  <a:pt x="14324" y="369778"/>
                </a:lnTo>
                <a:lnTo>
                  <a:pt x="3677" y="326544"/>
                </a:lnTo>
                <a:lnTo>
                  <a:pt x="0" y="280969"/>
                </a:lnTo>
                <a:close/>
              </a:path>
            </a:pathLst>
          </a:custGeom>
          <a:ln w="28574">
            <a:solidFill>
              <a:srgbClr val="929F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330800" y="4623485"/>
            <a:ext cx="737235" cy="485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47955" marR="5080" indent="-135890">
              <a:lnSpc>
                <a:spcPts val="1900"/>
              </a:lnSpc>
            </a:pPr>
            <a:r>
              <a:rPr dirty="0" sz="1600" spc="-5" i="1">
                <a:solidFill>
                  <a:srgbClr val="292934"/>
                </a:solidFill>
                <a:latin typeface="Arial"/>
                <a:cs typeface="Arial"/>
              </a:rPr>
              <a:t>Content </a:t>
            </a:r>
            <a:r>
              <a:rPr dirty="0" sz="1600" spc="-5" i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600" i="1">
                <a:solidFill>
                  <a:srgbClr val="292934"/>
                </a:solidFill>
                <a:latin typeface="Arial"/>
                <a:cs typeface="Arial"/>
              </a:rPr>
              <a:t>SDO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40216" y="4609807"/>
            <a:ext cx="918210" cy="485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0" marR="5080" indent="-241300">
              <a:lnSpc>
                <a:spcPts val="1900"/>
              </a:lnSpc>
            </a:pPr>
            <a:r>
              <a:rPr dirty="0" sz="1600" i="1">
                <a:solidFill>
                  <a:srgbClr val="292934"/>
                </a:solidFill>
                <a:latin typeface="Arial"/>
                <a:cs typeface="Arial"/>
              </a:rPr>
              <a:t>Password </a:t>
            </a:r>
            <a:r>
              <a:rPr dirty="0" sz="1600" i="1">
                <a:solidFill>
                  <a:srgbClr val="292934"/>
                </a:solidFill>
                <a:latin typeface="Arial"/>
                <a:cs typeface="Arial"/>
              </a:rPr>
              <a:t> SDO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67192" y="5291053"/>
            <a:ext cx="207817" cy="2078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97939" y="5323370"/>
            <a:ext cx="108000" cy="10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97939" y="5323370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4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4000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7999" y="53999"/>
                </a:lnTo>
                <a:lnTo>
                  <a:pt x="103756" y="75019"/>
                </a:lnTo>
                <a:lnTo>
                  <a:pt x="92183" y="92183"/>
                </a:lnTo>
                <a:lnTo>
                  <a:pt x="75019" y="103756"/>
                </a:lnTo>
                <a:lnTo>
                  <a:pt x="54000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9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716582" y="5278582"/>
            <a:ext cx="211974" cy="2078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750110" y="5310492"/>
            <a:ext cx="108000" cy="10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750110" y="5310492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3999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7999" y="53999"/>
                </a:lnTo>
                <a:lnTo>
                  <a:pt x="103756" y="75019"/>
                </a:lnTo>
                <a:lnTo>
                  <a:pt x="92183" y="92183"/>
                </a:lnTo>
                <a:lnTo>
                  <a:pt x="75019" y="103756"/>
                </a:lnTo>
                <a:lnTo>
                  <a:pt x="53999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9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575257" y="5482243"/>
            <a:ext cx="207817" cy="2078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608607" y="5512739"/>
            <a:ext cx="108000" cy="1079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608607" y="5512739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3999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7999" y="53999"/>
                </a:lnTo>
                <a:lnTo>
                  <a:pt x="103756" y="75019"/>
                </a:lnTo>
                <a:lnTo>
                  <a:pt x="92183" y="92183"/>
                </a:lnTo>
                <a:lnTo>
                  <a:pt x="75019" y="103756"/>
                </a:lnTo>
                <a:lnTo>
                  <a:pt x="53999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9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622359" y="5257800"/>
            <a:ext cx="108000" cy="1079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622359" y="5257800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3999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7999" y="53999"/>
                </a:lnTo>
                <a:lnTo>
                  <a:pt x="103756" y="75019"/>
                </a:lnTo>
                <a:lnTo>
                  <a:pt x="92183" y="92183"/>
                </a:lnTo>
                <a:lnTo>
                  <a:pt x="75019" y="103756"/>
                </a:lnTo>
                <a:lnTo>
                  <a:pt x="53999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9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469718" y="5433059"/>
            <a:ext cx="108000" cy="108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469718" y="5433059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3999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7999" y="53999"/>
                </a:lnTo>
                <a:lnTo>
                  <a:pt x="103756" y="75019"/>
                </a:lnTo>
                <a:lnTo>
                  <a:pt x="92183" y="92183"/>
                </a:lnTo>
                <a:lnTo>
                  <a:pt x="75019" y="103756"/>
                </a:lnTo>
                <a:lnTo>
                  <a:pt x="53999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9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826880" y="5367959"/>
            <a:ext cx="108000" cy="1079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826880" y="5367959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3999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8000" y="53999"/>
                </a:lnTo>
                <a:lnTo>
                  <a:pt x="103756" y="75019"/>
                </a:lnTo>
                <a:lnTo>
                  <a:pt x="92183" y="92183"/>
                </a:lnTo>
                <a:lnTo>
                  <a:pt x="75019" y="103756"/>
                </a:lnTo>
                <a:lnTo>
                  <a:pt x="53999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9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654579" y="5485091"/>
            <a:ext cx="108000" cy="1080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654579" y="5485091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3999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8000" y="53999"/>
                </a:lnTo>
                <a:lnTo>
                  <a:pt x="103756" y="75019"/>
                </a:lnTo>
                <a:lnTo>
                  <a:pt x="92183" y="92183"/>
                </a:lnTo>
                <a:lnTo>
                  <a:pt x="75019" y="103756"/>
                </a:lnTo>
                <a:lnTo>
                  <a:pt x="53999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9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072498" y="4169232"/>
            <a:ext cx="2270125" cy="1673225"/>
          </a:xfrm>
          <a:custGeom>
            <a:avLst/>
            <a:gdLst/>
            <a:ahLst/>
            <a:cxnLst/>
            <a:rect l="l" t="t" r="r" b="b"/>
            <a:pathLst>
              <a:path w="2270125" h="1673225">
                <a:moveTo>
                  <a:pt x="0" y="0"/>
                </a:moveTo>
                <a:lnTo>
                  <a:pt x="2269958" y="0"/>
                </a:lnTo>
                <a:lnTo>
                  <a:pt x="2269958" y="1673138"/>
                </a:lnTo>
                <a:lnTo>
                  <a:pt x="0" y="1673138"/>
                </a:lnTo>
                <a:lnTo>
                  <a:pt x="0" y="0"/>
                </a:lnTo>
                <a:close/>
              </a:path>
            </a:pathLst>
          </a:custGeom>
          <a:ln w="26424">
            <a:solidFill>
              <a:srgbClr val="3637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707007" y="4214952"/>
            <a:ext cx="10547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Email</a:t>
            </a:r>
            <a:r>
              <a:rPr dirty="0" sz="1800" spc="-2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App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72498" y="4538560"/>
            <a:ext cx="2270125" cy="0"/>
          </a:xfrm>
          <a:custGeom>
            <a:avLst/>
            <a:gdLst/>
            <a:ahLst/>
            <a:cxnLst/>
            <a:rect l="l" t="t" r="r" b="b"/>
            <a:pathLst>
              <a:path w="2270125" h="0">
                <a:moveTo>
                  <a:pt x="0" y="0"/>
                </a:moveTo>
                <a:lnTo>
                  <a:pt x="2269958" y="0"/>
                </a:lnTo>
              </a:path>
            </a:pathLst>
          </a:custGeom>
          <a:ln w="26424">
            <a:solidFill>
              <a:srgbClr val="3637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901999" y="5935653"/>
            <a:ext cx="264350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when user reads an</a:t>
            </a:r>
            <a:r>
              <a:rPr dirty="0" sz="18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email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719521" y="5174729"/>
            <a:ext cx="561975" cy="561975"/>
          </a:xfrm>
          <a:custGeom>
            <a:avLst/>
            <a:gdLst/>
            <a:ahLst/>
            <a:cxnLst/>
            <a:rect l="l" t="t" r="r" b="b"/>
            <a:pathLst>
              <a:path w="561975" h="561975">
                <a:moveTo>
                  <a:pt x="280974" y="0"/>
                </a:moveTo>
                <a:lnTo>
                  <a:pt x="235398" y="3677"/>
                </a:lnTo>
                <a:lnTo>
                  <a:pt x="192163" y="14323"/>
                </a:lnTo>
                <a:lnTo>
                  <a:pt x="151849" y="31360"/>
                </a:lnTo>
                <a:lnTo>
                  <a:pt x="115033" y="54210"/>
                </a:lnTo>
                <a:lnTo>
                  <a:pt x="82294" y="82292"/>
                </a:lnTo>
                <a:lnTo>
                  <a:pt x="54210" y="115030"/>
                </a:lnTo>
                <a:lnTo>
                  <a:pt x="31361" y="151844"/>
                </a:lnTo>
                <a:lnTo>
                  <a:pt x="14323" y="192157"/>
                </a:lnTo>
                <a:lnTo>
                  <a:pt x="3677" y="235389"/>
                </a:lnTo>
                <a:lnTo>
                  <a:pt x="0" y="280962"/>
                </a:lnTo>
                <a:lnTo>
                  <a:pt x="3677" y="326537"/>
                </a:lnTo>
                <a:lnTo>
                  <a:pt x="14323" y="369771"/>
                </a:lnTo>
                <a:lnTo>
                  <a:pt x="31361" y="410085"/>
                </a:lnTo>
                <a:lnTo>
                  <a:pt x="54210" y="446901"/>
                </a:lnTo>
                <a:lnTo>
                  <a:pt x="82294" y="479639"/>
                </a:lnTo>
                <a:lnTo>
                  <a:pt x="115033" y="507723"/>
                </a:lnTo>
                <a:lnTo>
                  <a:pt x="151849" y="530572"/>
                </a:lnTo>
                <a:lnTo>
                  <a:pt x="192163" y="547610"/>
                </a:lnTo>
                <a:lnTo>
                  <a:pt x="235398" y="558256"/>
                </a:lnTo>
                <a:lnTo>
                  <a:pt x="280974" y="561934"/>
                </a:lnTo>
                <a:lnTo>
                  <a:pt x="326547" y="558256"/>
                </a:lnTo>
                <a:lnTo>
                  <a:pt x="369779" y="547610"/>
                </a:lnTo>
                <a:lnTo>
                  <a:pt x="410091" y="530572"/>
                </a:lnTo>
                <a:lnTo>
                  <a:pt x="446906" y="507723"/>
                </a:lnTo>
                <a:lnTo>
                  <a:pt x="479644" y="479639"/>
                </a:lnTo>
                <a:lnTo>
                  <a:pt x="507726" y="446901"/>
                </a:lnTo>
                <a:lnTo>
                  <a:pt x="530575" y="410085"/>
                </a:lnTo>
                <a:lnTo>
                  <a:pt x="547613" y="369771"/>
                </a:lnTo>
                <a:lnTo>
                  <a:pt x="558259" y="326537"/>
                </a:lnTo>
                <a:lnTo>
                  <a:pt x="561936" y="280962"/>
                </a:lnTo>
                <a:lnTo>
                  <a:pt x="558259" y="235389"/>
                </a:lnTo>
                <a:lnTo>
                  <a:pt x="547613" y="192157"/>
                </a:lnTo>
                <a:lnTo>
                  <a:pt x="530575" y="151844"/>
                </a:lnTo>
                <a:lnTo>
                  <a:pt x="507726" y="115030"/>
                </a:lnTo>
                <a:lnTo>
                  <a:pt x="479644" y="82292"/>
                </a:lnTo>
                <a:lnTo>
                  <a:pt x="446906" y="54210"/>
                </a:lnTo>
                <a:lnTo>
                  <a:pt x="410091" y="31360"/>
                </a:lnTo>
                <a:lnTo>
                  <a:pt x="369779" y="14323"/>
                </a:lnTo>
                <a:lnTo>
                  <a:pt x="326547" y="3677"/>
                </a:lnTo>
                <a:lnTo>
                  <a:pt x="280974" y="0"/>
                </a:lnTo>
                <a:close/>
              </a:path>
            </a:pathLst>
          </a:custGeom>
          <a:solidFill>
            <a:srgbClr val="EBED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719521" y="5174729"/>
            <a:ext cx="561975" cy="561975"/>
          </a:xfrm>
          <a:custGeom>
            <a:avLst/>
            <a:gdLst/>
            <a:ahLst/>
            <a:cxnLst/>
            <a:rect l="l" t="t" r="r" b="b"/>
            <a:pathLst>
              <a:path w="561975" h="561975">
                <a:moveTo>
                  <a:pt x="0" y="280969"/>
                </a:moveTo>
                <a:lnTo>
                  <a:pt x="3677" y="235395"/>
                </a:lnTo>
                <a:lnTo>
                  <a:pt x="14324" y="192161"/>
                </a:lnTo>
                <a:lnTo>
                  <a:pt x="31361" y="151848"/>
                </a:lnTo>
                <a:lnTo>
                  <a:pt x="54211" y="115032"/>
                </a:lnTo>
                <a:lnTo>
                  <a:pt x="82294" y="82294"/>
                </a:lnTo>
                <a:lnTo>
                  <a:pt x="115032" y="54210"/>
                </a:lnTo>
                <a:lnTo>
                  <a:pt x="151848" y="31361"/>
                </a:lnTo>
                <a:lnTo>
                  <a:pt x="192161" y="14324"/>
                </a:lnTo>
                <a:lnTo>
                  <a:pt x="235395" y="3677"/>
                </a:lnTo>
                <a:lnTo>
                  <a:pt x="280969" y="0"/>
                </a:lnTo>
                <a:lnTo>
                  <a:pt x="326544" y="3677"/>
                </a:lnTo>
                <a:lnTo>
                  <a:pt x="369777" y="14324"/>
                </a:lnTo>
                <a:lnTo>
                  <a:pt x="410091" y="31361"/>
                </a:lnTo>
                <a:lnTo>
                  <a:pt x="446906" y="54210"/>
                </a:lnTo>
                <a:lnTo>
                  <a:pt x="479645" y="82294"/>
                </a:lnTo>
                <a:lnTo>
                  <a:pt x="507728" y="115032"/>
                </a:lnTo>
                <a:lnTo>
                  <a:pt x="530578" y="151848"/>
                </a:lnTo>
                <a:lnTo>
                  <a:pt x="547615" y="192161"/>
                </a:lnTo>
                <a:lnTo>
                  <a:pt x="558262" y="235395"/>
                </a:lnTo>
                <a:lnTo>
                  <a:pt x="561939" y="280969"/>
                </a:lnTo>
                <a:lnTo>
                  <a:pt x="558262" y="326544"/>
                </a:lnTo>
                <a:lnTo>
                  <a:pt x="547615" y="369778"/>
                </a:lnTo>
                <a:lnTo>
                  <a:pt x="530578" y="410091"/>
                </a:lnTo>
                <a:lnTo>
                  <a:pt x="507728" y="446907"/>
                </a:lnTo>
                <a:lnTo>
                  <a:pt x="479645" y="479645"/>
                </a:lnTo>
                <a:lnTo>
                  <a:pt x="446906" y="507728"/>
                </a:lnTo>
                <a:lnTo>
                  <a:pt x="410091" y="530578"/>
                </a:lnTo>
                <a:lnTo>
                  <a:pt x="369777" y="547615"/>
                </a:lnTo>
                <a:lnTo>
                  <a:pt x="326544" y="558262"/>
                </a:lnTo>
                <a:lnTo>
                  <a:pt x="280969" y="561939"/>
                </a:lnTo>
                <a:lnTo>
                  <a:pt x="235395" y="558262"/>
                </a:lnTo>
                <a:lnTo>
                  <a:pt x="192161" y="547615"/>
                </a:lnTo>
                <a:lnTo>
                  <a:pt x="151848" y="530578"/>
                </a:lnTo>
                <a:lnTo>
                  <a:pt x="115032" y="507728"/>
                </a:lnTo>
                <a:lnTo>
                  <a:pt x="82294" y="479645"/>
                </a:lnTo>
                <a:lnTo>
                  <a:pt x="54211" y="446907"/>
                </a:lnTo>
                <a:lnTo>
                  <a:pt x="31361" y="410091"/>
                </a:lnTo>
                <a:lnTo>
                  <a:pt x="14324" y="369778"/>
                </a:lnTo>
                <a:lnTo>
                  <a:pt x="3677" y="326544"/>
                </a:lnTo>
                <a:lnTo>
                  <a:pt x="0" y="280969"/>
                </a:lnTo>
                <a:close/>
              </a:path>
            </a:pathLst>
          </a:custGeom>
          <a:ln w="28574">
            <a:solidFill>
              <a:srgbClr val="929F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730924" y="5160213"/>
            <a:ext cx="561975" cy="561975"/>
          </a:xfrm>
          <a:custGeom>
            <a:avLst/>
            <a:gdLst/>
            <a:ahLst/>
            <a:cxnLst/>
            <a:rect l="l" t="t" r="r" b="b"/>
            <a:pathLst>
              <a:path w="561975" h="561975">
                <a:moveTo>
                  <a:pt x="280974" y="0"/>
                </a:moveTo>
                <a:lnTo>
                  <a:pt x="235398" y="3677"/>
                </a:lnTo>
                <a:lnTo>
                  <a:pt x="192163" y="14323"/>
                </a:lnTo>
                <a:lnTo>
                  <a:pt x="151849" y="31360"/>
                </a:lnTo>
                <a:lnTo>
                  <a:pt x="115033" y="54210"/>
                </a:lnTo>
                <a:lnTo>
                  <a:pt x="82294" y="82292"/>
                </a:lnTo>
                <a:lnTo>
                  <a:pt x="54210" y="115030"/>
                </a:lnTo>
                <a:lnTo>
                  <a:pt x="31361" y="151844"/>
                </a:lnTo>
                <a:lnTo>
                  <a:pt x="14323" y="192157"/>
                </a:lnTo>
                <a:lnTo>
                  <a:pt x="3677" y="235389"/>
                </a:lnTo>
                <a:lnTo>
                  <a:pt x="0" y="280962"/>
                </a:lnTo>
                <a:lnTo>
                  <a:pt x="3677" y="326538"/>
                </a:lnTo>
                <a:lnTo>
                  <a:pt x="14323" y="369772"/>
                </a:lnTo>
                <a:lnTo>
                  <a:pt x="31361" y="410087"/>
                </a:lnTo>
                <a:lnTo>
                  <a:pt x="54210" y="446903"/>
                </a:lnTo>
                <a:lnTo>
                  <a:pt x="82294" y="479642"/>
                </a:lnTo>
                <a:lnTo>
                  <a:pt x="115033" y="507725"/>
                </a:lnTo>
                <a:lnTo>
                  <a:pt x="151849" y="530575"/>
                </a:lnTo>
                <a:lnTo>
                  <a:pt x="192163" y="547612"/>
                </a:lnTo>
                <a:lnTo>
                  <a:pt x="235398" y="558259"/>
                </a:lnTo>
                <a:lnTo>
                  <a:pt x="280974" y="561936"/>
                </a:lnTo>
                <a:lnTo>
                  <a:pt x="326547" y="558259"/>
                </a:lnTo>
                <a:lnTo>
                  <a:pt x="369779" y="547612"/>
                </a:lnTo>
                <a:lnTo>
                  <a:pt x="410091" y="530575"/>
                </a:lnTo>
                <a:lnTo>
                  <a:pt x="446906" y="507725"/>
                </a:lnTo>
                <a:lnTo>
                  <a:pt x="479644" y="479642"/>
                </a:lnTo>
                <a:lnTo>
                  <a:pt x="507726" y="446903"/>
                </a:lnTo>
                <a:lnTo>
                  <a:pt x="530575" y="410087"/>
                </a:lnTo>
                <a:lnTo>
                  <a:pt x="547613" y="369772"/>
                </a:lnTo>
                <a:lnTo>
                  <a:pt x="558259" y="326538"/>
                </a:lnTo>
                <a:lnTo>
                  <a:pt x="561936" y="280962"/>
                </a:lnTo>
                <a:lnTo>
                  <a:pt x="558259" y="235389"/>
                </a:lnTo>
                <a:lnTo>
                  <a:pt x="547613" y="192157"/>
                </a:lnTo>
                <a:lnTo>
                  <a:pt x="530575" y="151844"/>
                </a:lnTo>
                <a:lnTo>
                  <a:pt x="507726" y="115030"/>
                </a:lnTo>
                <a:lnTo>
                  <a:pt x="479644" y="82292"/>
                </a:lnTo>
                <a:lnTo>
                  <a:pt x="446906" y="54210"/>
                </a:lnTo>
                <a:lnTo>
                  <a:pt x="410091" y="31360"/>
                </a:lnTo>
                <a:lnTo>
                  <a:pt x="369779" y="14323"/>
                </a:lnTo>
                <a:lnTo>
                  <a:pt x="326547" y="3677"/>
                </a:lnTo>
                <a:lnTo>
                  <a:pt x="280974" y="0"/>
                </a:lnTo>
                <a:close/>
              </a:path>
            </a:pathLst>
          </a:custGeom>
          <a:solidFill>
            <a:srgbClr val="EBED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730924" y="5160213"/>
            <a:ext cx="561975" cy="561975"/>
          </a:xfrm>
          <a:custGeom>
            <a:avLst/>
            <a:gdLst/>
            <a:ahLst/>
            <a:cxnLst/>
            <a:rect l="l" t="t" r="r" b="b"/>
            <a:pathLst>
              <a:path w="561975" h="561975">
                <a:moveTo>
                  <a:pt x="0" y="280969"/>
                </a:moveTo>
                <a:lnTo>
                  <a:pt x="3677" y="235395"/>
                </a:lnTo>
                <a:lnTo>
                  <a:pt x="14324" y="192161"/>
                </a:lnTo>
                <a:lnTo>
                  <a:pt x="31361" y="151848"/>
                </a:lnTo>
                <a:lnTo>
                  <a:pt x="54210" y="115032"/>
                </a:lnTo>
                <a:lnTo>
                  <a:pt x="82294" y="82294"/>
                </a:lnTo>
                <a:lnTo>
                  <a:pt x="115032" y="54210"/>
                </a:lnTo>
                <a:lnTo>
                  <a:pt x="151848" y="31361"/>
                </a:lnTo>
                <a:lnTo>
                  <a:pt x="192161" y="14324"/>
                </a:lnTo>
                <a:lnTo>
                  <a:pt x="235395" y="3677"/>
                </a:lnTo>
                <a:lnTo>
                  <a:pt x="280969" y="0"/>
                </a:lnTo>
                <a:lnTo>
                  <a:pt x="326544" y="3677"/>
                </a:lnTo>
                <a:lnTo>
                  <a:pt x="369778" y="14324"/>
                </a:lnTo>
                <a:lnTo>
                  <a:pt x="410091" y="31361"/>
                </a:lnTo>
                <a:lnTo>
                  <a:pt x="446907" y="54210"/>
                </a:lnTo>
                <a:lnTo>
                  <a:pt x="479645" y="82294"/>
                </a:lnTo>
                <a:lnTo>
                  <a:pt x="507728" y="115032"/>
                </a:lnTo>
                <a:lnTo>
                  <a:pt x="530578" y="151848"/>
                </a:lnTo>
                <a:lnTo>
                  <a:pt x="547615" y="192161"/>
                </a:lnTo>
                <a:lnTo>
                  <a:pt x="558262" y="235395"/>
                </a:lnTo>
                <a:lnTo>
                  <a:pt x="561939" y="280969"/>
                </a:lnTo>
                <a:lnTo>
                  <a:pt x="558262" y="326544"/>
                </a:lnTo>
                <a:lnTo>
                  <a:pt x="547615" y="369778"/>
                </a:lnTo>
                <a:lnTo>
                  <a:pt x="530578" y="410091"/>
                </a:lnTo>
                <a:lnTo>
                  <a:pt x="507728" y="446907"/>
                </a:lnTo>
                <a:lnTo>
                  <a:pt x="479645" y="479645"/>
                </a:lnTo>
                <a:lnTo>
                  <a:pt x="446907" y="507728"/>
                </a:lnTo>
                <a:lnTo>
                  <a:pt x="410091" y="530578"/>
                </a:lnTo>
                <a:lnTo>
                  <a:pt x="369778" y="547615"/>
                </a:lnTo>
                <a:lnTo>
                  <a:pt x="326544" y="558262"/>
                </a:lnTo>
                <a:lnTo>
                  <a:pt x="280969" y="561939"/>
                </a:lnTo>
                <a:lnTo>
                  <a:pt x="235395" y="558262"/>
                </a:lnTo>
                <a:lnTo>
                  <a:pt x="192161" y="547615"/>
                </a:lnTo>
                <a:lnTo>
                  <a:pt x="151848" y="530578"/>
                </a:lnTo>
                <a:lnTo>
                  <a:pt x="115032" y="507728"/>
                </a:lnTo>
                <a:lnTo>
                  <a:pt x="82294" y="479645"/>
                </a:lnTo>
                <a:lnTo>
                  <a:pt x="54210" y="446907"/>
                </a:lnTo>
                <a:lnTo>
                  <a:pt x="31361" y="410091"/>
                </a:lnTo>
                <a:lnTo>
                  <a:pt x="14324" y="369778"/>
                </a:lnTo>
                <a:lnTo>
                  <a:pt x="3677" y="326544"/>
                </a:lnTo>
                <a:lnTo>
                  <a:pt x="0" y="280969"/>
                </a:lnTo>
                <a:close/>
              </a:path>
            </a:pathLst>
          </a:custGeom>
          <a:ln w="28574">
            <a:solidFill>
              <a:srgbClr val="929F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5565927" y="4623485"/>
            <a:ext cx="737235" cy="485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77800" marR="5080" indent="-165100">
              <a:lnSpc>
                <a:spcPts val="1900"/>
              </a:lnSpc>
            </a:pPr>
            <a:r>
              <a:rPr dirty="0" sz="1600" spc="-5" i="1">
                <a:solidFill>
                  <a:srgbClr val="292934"/>
                </a:solidFill>
                <a:latin typeface="Arial"/>
                <a:cs typeface="Arial"/>
              </a:rPr>
              <a:t>Content </a:t>
            </a:r>
            <a:r>
              <a:rPr dirty="0" sz="1600" spc="-5" i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600" i="1">
                <a:solidFill>
                  <a:srgbClr val="292934"/>
                </a:solidFill>
                <a:latin typeface="Arial"/>
                <a:cs typeface="Arial"/>
              </a:rPr>
              <a:t>SDO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537007" y="4609794"/>
            <a:ext cx="918210" cy="485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0" marR="5080" indent="-241300">
              <a:lnSpc>
                <a:spcPts val="1900"/>
              </a:lnSpc>
            </a:pPr>
            <a:r>
              <a:rPr dirty="0" sz="1600" i="1">
                <a:solidFill>
                  <a:srgbClr val="292934"/>
                </a:solidFill>
                <a:latin typeface="Arial"/>
                <a:cs typeface="Arial"/>
              </a:rPr>
              <a:t>Password </a:t>
            </a:r>
            <a:r>
              <a:rPr dirty="0" sz="1600" i="1">
                <a:solidFill>
                  <a:srgbClr val="292934"/>
                </a:solidFill>
                <a:latin typeface="Arial"/>
                <a:cs typeface="Arial"/>
              </a:rPr>
              <a:t> SDO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820130" y="5337886"/>
            <a:ext cx="108000" cy="108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820130" y="5337886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3999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8000" y="53999"/>
                </a:lnTo>
                <a:lnTo>
                  <a:pt x="103756" y="75019"/>
                </a:lnTo>
                <a:lnTo>
                  <a:pt x="92183" y="92183"/>
                </a:lnTo>
                <a:lnTo>
                  <a:pt x="75019" y="103756"/>
                </a:lnTo>
                <a:lnTo>
                  <a:pt x="53999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9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072289" y="5325008"/>
            <a:ext cx="108000" cy="1079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072289" y="5325008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3999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7999" y="53999"/>
                </a:lnTo>
                <a:lnTo>
                  <a:pt x="103756" y="75019"/>
                </a:lnTo>
                <a:lnTo>
                  <a:pt x="92183" y="92183"/>
                </a:lnTo>
                <a:lnTo>
                  <a:pt x="75019" y="103756"/>
                </a:lnTo>
                <a:lnTo>
                  <a:pt x="53999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9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930798" y="5527243"/>
            <a:ext cx="108000" cy="10800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930798" y="5527243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3999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7999" y="53999"/>
                </a:lnTo>
                <a:lnTo>
                  <a:pt x="103756" y="75019"/>
                </a:lnTo>
                <a:lnTo>
                  <a:pt x="92183" y="92183"/>
                </a:lnTo>
                <a:lnTo>
                  <a:pt x="75019" y="103756"/>
                </a:lnTo>
                <a:lnTo>
                  <a:pt x="53999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9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944538" y="5257800"/>
            <a:ext cx="108000" cy="10798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944537" y="5257800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4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3999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8000" y="53999"/>
                </a:lnTo>
                <a:lnTo>
                  <a:pt x="103756" y="75019"/>
                </a:lnTo>
                <a:lnTo>
                  <a:pt x="92183" y="92183"/>
                </a:lnTo>
                <a:lnTo>
                  <a:pt x="75019" y="103756"/>
                </a:lnTo>
                <a:lnTo>
                  <a:pt x="53999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9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791909" y="5433059"/>
            <a:ext cx="108000" cy="1080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791909" y="5433059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4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3999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7999" y="53999"/>
                </a:lnTo>
                <a:lnTo>
                  <a:pt x="103756" y="75019"/>
                </a:lnTo>
                <a:lnTo>
                  <a:pt x="92183" y="92183"/>
                </a:lnTo>
                <a:lnTo>
                  <a:pt x="75019" y="103756"/>
                </a:lnTo>
                <a:lnTo>
                  <a:pt x="53999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9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149058" y="5367959"/>
            <a:ext cx="108000" cy="10798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149058" y="5367959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4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3999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7999" y="53999"/>
                </a:lnTo>
                <a:lnTo>
                  <a:pt x="103756" y="75019"/>
                </a:lnTo>
                <a:lnTo>
                  <a:pt x="92183" y="92183"/>
                </a:lnTo>
                <a:lnTo>
                  <a:pt x="75019" y="103756"/>
                </a:lnTo>
                <a:lnTo>
                  <a:pt x="53999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9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976757" y="5485091"/>
            <a:ext cx="108000" cy="10800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976757" y="5485091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4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3999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5" y="32980"/>
                </a:lnTo>
                <a:lnTo>
                  <a:pt x="107999" y="53999"/>
                </a:lnTo>
                <a:lnTo>
                  <a:pt x="103755" y="75019"/>
                </a:lnTo>
                <a:lnTo>
                  <a:pt x="92183" y="92183"/>
                </a:lnTo>
                <a:lnTo>
                  <a:pt x="75019" y="103756"/>
                </a:lnTo>
                <a:lnTo>
                  <a:pt x="53999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9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394680" y="4169232"/>
            <a:ext cx="2270125" cy="1673225"/>
          </a:xfrm>
          <a:custGeom>
            <a:avLst/>
            <a:gdLst/>
            <a:ahLst/>
            <a:cxnLst/>
            <a:rect l="l" t="t" r="r" b="b"/>
            <a:pathLst>
              <a:path w="2270125" h="1673225">
                <a:moveTo>
                  <a:pt x="0" y="0"/>
                </a:moveTo>
                <a:lnTo>
                  <a:pt x="2269958" y="0"/>
                </a:lnTo>
                <a:lnTo>
                  <a:pt x="2269958" y="1673138"/>
                </a:lnTo>
                <a:lnTo>
                  <a:pt x="0" y="1673138"/>
                </a:lnTo>
                <a:lnTo>
                  <a:pt x="0" y="0"/>
                </a:lnTo>
                <a:close/>
              </a:path>
            </a:pathLst>
          </a:custGeom>
          <a:ln w="26424">
            <a:solidFill>
              <a:srgbClr val="3637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6043714" y="4214952"/>
            <a:ext cx="10547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Email</a:t>
            </a:r>
            <a:r>
              <a:rPr dirty="0" sz="1800" spc="-2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App</a:t>
            </a:r>
            <a:endParaRPr sz="18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394680" y="4538560"/>
            <a:ext cx="2270125" cy="0"/>
          </a:xfrm>
          <a:custGeom>
            <a:avLst/>
            <a:gdLst/>
            <a:ahLst/>
            <a:cxnLst/>
            <a:rect l="l" t="t" r="r" b="b"/>
            <a:pathLst>
              <a:path w="2270125" h="0">
                <a:moveTo>
                  <a:pt x="0" y="0"/>
                </a:moveTo>
                <a:lnTo>
                  <a:pt x="2269958" y="0"/>
                </a:lnTo>
              </a:path>
            </a:pathLst>
          </a:custGeom>
          <a:ln w="26424">
            <a:solidFill>
              <a:srgbClr val="3637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4546333" y="5906626"/>
            <a:ext cx="385127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when the app goes to the</a:t>
            </a:r>
            <a:r>
              <a:rPr dirty="0" sz="18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background</a:t>
            </a:r>
            <a:endParaRPr sz="18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970682" y="5257790"/>
            <a:ext cx="679450" cy="183515"/>
          </a:xfrm>
          <a:custGeom>
            <a:avLst/>
            <a:gdLst/>
            <a:ahLst/>
            <a:cxnLst/>
            <a:rect l="l" t="t" r="r" b="b"/>
            <a:pathLst>
              <a:path w="679450" h="183514">
                <a:moveTo>
                  <a:pt x="0" y="183384"/>
                </a:moveTo>
                <a:lnTo>
                  <a:pt x="678996" y="0"/>
                </a:lnTo>
              </a:path>
            </a:pathLst>
          </a:custGeom>
          <a:ln w="9524">
            <a:solidFill>
              <a:srgbClr val="A4B1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3690315" y="5086362"/>
            <a:ext cx="7499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evicted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51" y="2964573"/>
            <a:ext cx="9092565" cy="1677035"/>
          </a:xfrm>
          <a:custGeom>
            <a:avLst/>
            <a:gdLst/>
            <a:ahLst/>
            <a:cxnLst/>
            <a:rect l="l" t="t" r="r" b="b"/>
            <a:pathLst>
              <a:path w="9092565" h="1677035">
                <a:moveTo>
                  <a:pt x="0" y="0"/>
                </a:moveTo>
                <a:lnTo>
                  <a:pt x="9092243" y="0"/>
                </a:lnTo>
                <a:lnTo>
                  <a:pt x="9092243" y="1676438"/>
                </a:lnTo>
                <a:lnTo>
                  <a:pt x="0" y="1676438"/>
                </a:lnTo>
                <a:lnTo>
                  <a:pt x="0" y="0"/>
                </a:lnTo>
                <a:close/>
              </a:path>
            </a:pathLst>
          </a:custGeom>
          <a:solidFill>
            <a:srgbClr val="FF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5991" y="3548036"/>
            <a:ext cx="1042035" cy="314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Attacker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673" y="723900"/>
            <a:ext cx="8160384" cy="617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90">
                <a:solidFill>
                  <a:srgbClr val="D2533C"/>
                </a:solidFill>
                <a:latin typeface="Arial"/>
                <a:cs typeface="Arial"/>
              </a:rPr>
              <a:t>CleanOS Increases </a:t>
            </a:r>
            <a:r>
              <a:rPr dirty="0" sz="4000" spc="-95">
                <a:solidFill>
                  <a:srgbClr val="D2533C"/>
                </a:solidFill>
                <a:latin typeface="Arial"/>
                <a:cs typeface="Arial"/>
              </a:rPr>
              <a:t>Post-Loss</a:t>
            </a:r>
            <a:r>
              <a:rPr dirty="0" sz="4000" spc="-490">
                <a:solidFill>
                  <a:srgbClr val="D2533C"/>
                </a:solidFill>
                <a:latin typeface="Arial"/>
                <a:cs typeface="Arial"/>
              </a:rPr>
              <a:t> </a:t>
            </a:r>
            <a:r>
              <a:rPr dirty="0" sz="4000" spc="-105">
                <a:solidFill>
                  <a:srgbClr val="D2533C"/>
                </a:solidFill>
                <a:latin typeface="Arial"/>
                <a:cs typeface="Arial"/>
              </a:rPr>
              <a:t>Control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91440"/>
            <a:ext cx="13811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Columbia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97445" y="91440"/>
            <a:ext cx="397319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CleanOS: Limiting Mobile Data Exposure with Idle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Eviction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9971" y="7620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626" y="4911293"/>
            <a:ext cx="9109710" cy="1677035"/>
          </a:xfrm>
          <a:custGeom>
            <a:avLst/>
            <a:gdLst/>
            <a:ahLst/>
            <a:cxnLst/>
            <a:rect l="l" t="t" r="r" b="b"/>
            <a:pathLst>
              <a:path w="9109710" h="1677034">
                <a:moveTo>
                  <a:pt x="0" y="0"/>
                </a:moveTo>
                <a:lnTo>
                  <a:pt x="9109490" y="0"/>
                </a:lnTo>
                <a:lnTo>
                  <a:pt x="9109490" y="1676429"/>
                </a:lnTo>
                <a:lnTo>
                  <a:pt x="0" y="1676429"/>
                </a:lnTo>
                <a:lnTo>
                  <a:pt x="0" y="0"/>
                </a:lnTo>
                <a:close/>
              </a:path>
            </a:pathLst>
          </a:custGeom>
          <a:solidFill>
            <a:srgbClr val="EBFE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8607" y="5477484"/>
            <a:ext cx="1084580" cy="314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solidFill>
                  <a:srgbClr val="00B050"/>
                </a:solidFill>
                <a:latin typeface="Arial"/>
                <a:cs typeface="Arial"/>
              </a:rPr>
              <a:t>CleanOS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15294" y="5270449"/>
            <a:ext cx="1380490" cy="924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</a:pPr>
            <a:r>
              <a:rPr dirty="0" sz="2000" b="1">
                <a:solidFill>
                  <a:srgbClr val="00B050"/>
                </a:solidFill>
                <a:latin typeface="Arial"/>
                <a:cs typeface="Arial"/>
              </a:rPr>
              <a:t>Minimize  data</a:t>
            </a:r>
            <a:r>
              <a:rPr dirty="0" sz="2000" spc="-50" b="1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B050"/>
                </a:solidFill>
                <a:latin typeface="Arial"/>
                <a:cs typeface="Arial"/>
              </a:rPr>
              <a:t>on</a:t>
            </a:r>
            <a:r>
              <a:rPr dirty="0" sz="2000" spc="-55" b="1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B050"/>
                </a:solidFill>
                <a:latin typeface="Arial"/>
                <a:cs typeface="Arial"/>
              </a:rPr>
              <a:t>the  device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36803" y="5014810"/>
            <a:ext cx="1588135" cy="0"/>
          </a:xfrm>
          <a:custGeom>
            <a:avLst/>
            <a:gdLst/>
            <a:ahLst/>
            <a:cxnLst/>
            <a:rect l="l" t="t" r="r" b="b"/>
            <a:pathLst>
              <a:path w="1588135" h="0">
                <a:moveTo>
                  <a:pt x="0" y="0"/>
                </a:moveTo>
                <a:lnTo>
                  <a:pt x="1587587" y="0"/>
                </a:lnTo>
              </a:path>
            </a:pathLst>
          </a:custGeom>
          <a:ln w="9524">
            <a:solidFill>
              <a:srgbClr val="3637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410652" y="4936794"/>
            <a:ext cx="155575" cy="156210"/>
          </a:xfrm>
          <a:custGeom>
            <a:avLst/>
            <a:gdLst/>
            <a:ahLst/>
            <a:cxnLst/>
            <a:rect l="l" t="t" r="r" b="b"/>
            <a:pathLst>
              <a:path w="155575" h="156210">
                <a:moveTo>
                  <a:pt x="140423" y="0"/>
                </a:moveTo>
                <a:lnTo>
                  <a:pt x="0" y="78016"/>
                </a:lnTo>
                <a:lnTo>
                  <a:pt x="140423" y="156019"/>
                </a:lnTo>
                <a:lnTo>
                  <a:pt x="148158" y="153809"/>
                </a:lnTo>
                <a:lnTo>
                  <a:pt x="154965" y="141554"/>
                </a:lnTo>
                <a:lnTo>
                  <a:pt x="152755" y="133819"/>
                </a:lnTo>
                <a:lnTo>
                  <a:pt x="52311" y="78016"/>
                </a:lnTo>
                <a:lnTo>
                  <a:pt x="152755" y="22212"/>
                </a:lnTo>
                <a:lnTo>
                  <a:pt x="154965" y="14478"/>
                </a:lnTo>
                <a:lnTo>
                  <a:pt x="148158" y="2209"/>
                </a:lnTo>
                <a:lnTo>
                  <a:pt x="140423" y="0"/>
                </a:lnTo>
                <a:close/>
              </a:path>
            </a:pathLst>
          </a:custGeom>
          <a:solidFill>
            <a:srgbClr val="3637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895587" y="4936794"/>
            <a:ext cx="154940" cy="156210"/>
          </a:xfrm>
          <a:custGeom>
            <a:avLst/>
            <a:gdLst/>
            <a:ahLst/>
            <a:cxnLst/>
            <a:rect l="l" t="t" r="r" b="b"/>
            <a:pathLst>
              <a:path w="154939" h="156210">
                <a:moveTo>
                  <a:pt x="14541" y="0"/>
                </a:moveTo>
                <a:lnTo>
                  <a:pt x="6807" y="2209"/>
                </a:lnTo>
                <a:lnTo>
                  <a:pt x="0" y="14478"/>
                </a:lnTo>
                <a:lnTo>
                  <a:pt x="2209" y="22212"/>
                </a:lnTo>
                <a:lnTo>
                  <a:pt x="102654" y="78016"/>
                </a:lnTo>
                <a:lnTo>
                  <a:pt x="2209" y="133819"/>
                </a:lnTo>
                <a:lnTo>
                  <a:pt x="0" y="141554"/>
                </a:lnTo>
                <a:lnTo>
                  <a:pt x="6807" y="153809"/>
                </a:lnTo>
                <a:lnTo>
                  <a:pt x="14541" y="156019"/>
                </a:lnTo>
                <a:lnTo>
                  <a:pt x="154952" y="78016"/>
                </a:lnTo>
                <a:lnTo>
                  <a:pt x="14541" y="0"/>
                </a:lnTo>
                <a:close/>
              </a:path>
            </a:pathLst>
          </a:custGeom>
          <a:solidFill>
            <a:srgbClr val="3637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576522" y="3548036"/>
            <a:ext cx="1338580" cy="924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 indent="63500">
              <a:lnSpc>
                <a:spcPct val="100000"/>
              </a:lnSpc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No access  to device</a:t>
            </a:r>
            <a:r>
              <a:rPr dirty="0" sz="20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or  cloud</a:t>
            </a:r>
            <a:r>
              <a:rPr dirty="0" sz="20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keys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39686" y="3050844"/>
            <a:ext cx="1588135" cy="0"/>
          </a:xfrm>
          <a:custGeom>
            <a:avLst/>
            <a:gdLst/>
            <a:ahLst/>
            <a:cxnLst/>
            <a:rect l="l" t="t" r="r" b="b"/>
            <a:pathLst>
              <a:path w="1588135" h="0">
                <a:moveTo>
                  <a:pt x="0" y="0"/>
                </a:moveTo>
                <a:lnTo>
                  <a:pt x="1587587" y="0"/>
                </a:lnTo>
              </a:path>
            </a:pathLst>
          </a:custGeom>
          <a:ln w="9524">
            <a:solidFill>
              <a:srgbClr val="3637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413535" y="2972841"/>
            <a:ext cx="155575" cy="156210"/>
          </a:xfrm>
          <a:custGeom>
            <a:avLst/>
            <a:gdLst/>
            <a:ahLst/>
            <a:cxnLst/>
            <a:rect l="l" t="t" r="r" b="b"/>
            <a:pathLst>
              <a:path w="155575" h="156210">
                <a:moveTo>
                  <a:pt x="140411" y="0"/>
                </a:moveTo>
                <a:lnTo>
                  <a:pt x="0" y="78003"/>
                </a:lnTo>
                <a:lnTo>
                  <a:pt x="140411" y="156006"/>
                </a:lnTo>
                <a:lnTo>
                  <a:pt x="148145" y="153797"/>
                </a:lnTo>
                <a:lnTo>
                  <a:pt x="154965" y="141541"/>
                </a:lnTo>
                <a:lnTo>
                  <a:pt x="152755" y="133807"/>
                </a:lnTo>
                <a:lnTo>
                  <a:pt x="52298" y="78003"/>
                </a:lnTo>
                <a:lnTo>
                  <a:pt x="152755" y="22199"/>
                </a:lnTo>
                <a:lnTo>
                  <a:pt x="154965" y="14465"/>
                </a:lnTo>
                <a:lnTo>
                  <a:pt x="148145" y="2209"/>
                </a:lnTo>
                <a:lnTo>
                  <a:pt x="140411" y="0"/>
                </a:lnTo>
                <a:close/>
              </a:path>
            </a:pathLst>
          </a:custGeom>
          <a:solidFill>
            <a:srgbClr val="3637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898457" y="2972841"/>
            <a:ext cx="155575" cy="156210"/>
          </a:xfrm>
          <a:custGeom>
            <a:avLst/>
            <a:gdLst/>
            <a:ahLst/>
            <a:cxnLst/>
            <a:rect l="l" t="t" r="r" b="b"/>
            <a:pathLst>
              <a:path w="155575" h="156210">
                <a:moveTo>
                  <a:pt x="14554" y="0"/>
                </a:moveTo>
                <a:lnTo>
                  <a:pt x="6819" y="2209"/>
                </a:lnTo>
                <a:lnTo>
                  <a:pt x="0" y="14465"/>
                </a:lnTo>
                <a:lnTo>
                  <a:pt x="2209" y="22199"/>
                </a:lnTo>
                <a:lnTo>
                  <a:pt x="102666" y="78003"/>
                </a:lnTo>
                <a:lnTo>
                  <a:pt x="2209" y="133807"/>
                </a:lnTo>
                <a:lnTo>
                  <a:pt x="0" y="141541"/>
                </a:lnTo>
                <a:lnTo>
                  <a:pt x="6819" y="153797"/>
                </a:lnTo>
                <a:lnTo>
                  <a:pt x="14554" y="156006"/>
                </a:lnTo>
                <a:lnTo>
                  <a:pt x="154965" y="78003"/>
                </a:lnTo>
                <a:lnTo>
                  <a:pt x="14554" y="0"/>
                </a:lnTo>
                <a:close/>
              </a:path>
            </a:pathLst>
          </a:custGeom>
          <a:solidFill>
            <a:srgbClr val="3637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012822" y="3157258"/>
            <a:ext cx="379730" cy="362585"/>
          </a:xfrm>
          <a:custGeom>
            <a:avLst/>
            <a:gdLst/>
            <a:ahLst/>
            <a:cxnLst/>
            <a:rect l="l" t="t" r="r" b="b"/>
            <a:pathLst>
              <a:path w="379730" h="362585">
                <a:moveTo>
                  <a:pt x="0" y="181148"/>
                </a:moveTo>
                <a:lnTo>
                  <a:pt x="6779" y="132992"/>
                </a:lnTo>
                <a:lnTo>
                  <a:pt x="25910" y="89719"/>
                </a:lnTo>
                <a:lnTo>
                  <a:pt x="55585" y="53057"/>
                </a:lnTo>
                <a:lnTo>
                  <a:pt x="93994" y="24732"/>
                </a:lnTo>
                <a:lnTo>
                  <a:pt x="139328" y="6470"/>
                </a:lnTo>
                <a:lnTo>
                  <a:pt x="189779" y="0"/>
                </a:lnTo>
                <a:lnTo>
                  <a:pt x="240230" y="6470"/>
                </a:lnTo>
                <a:lnTo>
                  <a:pt x="285565" y="24732"/>
                </a:lnTo>
                <a:lnTo>
                  <a:pt x="323974" y="53057"/>
                </a:lnTo>
                <a:lnTo>
                  <a:pt x="353649" y="89719"/>
                </a:lnTo>
                <a:lnTo>
                  <a:pt x="372780" y="132992"/>
                </a:lnTo>
                <a:lnTo>
                  <a:pt x="379559" y="181148"/>
                </a:lnTo>
                <a:lnTo>
                  <a:pt x="372780" y="229305"/>
                </a:lnTo>
                <a:lnTo>
                  <a:pt x="353649" y="272578"/>
                </a:lnTo>
                <a:lnTo>
                  <a:pt x="323974" y="309240"/>
                </a:lnTo>
                <a:lnTo>
                  <a:pt x="285565" y="337565"/>
                </a:lnTo>
                <a:lnTo>
                  <a:pt x="240230" y="355826"/>
                </a:lnTo>
                <a:lnTo>
                  <a:pt x="189779" y="362297"/>
                </a:lnTo>
                <a:lnTo>
                  <a:pt x="139328" y="355826"/>
                </a:lnTo>
                <a:lnTo>
                  <a:pt x="93994" y="337565"/>
                </a:lnTo>
                <a:lnTo>
                  <a:pt x="55585" y="309240"/>
                </a:lnTo>
                <a:lnTo>
                  <a:pt x="25910" y="272578"/>
                </a:lnTo>
                <a:lnTo>
                  <a:pt x="6779" y="229305"/>
                </a:lnTo>
                <a:lnTo>
                  <a:pt x="0" y="181148"/>
                </a:lnTo>
                <a:close/>
              </a:path>
            </a:pathLst>
          </a:custGeom>
          <a:ln w="88899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068410" y="3210306"/>
            <a:ext cx="268605" cy="256540"/>
          </a:xfrm>
          <a:custGeom>
            <a:avLst/>
            <a:gdLst/>
            <a:ahLst/>
            <a:cxnLst/>
            <a:rect l="l" t="t" r="r" b="b"/>
            <a:pathLst>
              <a:path w="268605" h="256539">
                <a:moveTo>
                  <a:pt x="0" y="256183"/>
                </a:moveTo>
                <a:lnTo>
                  <a:pt x="268389" y="0"/>
                </a:lnTo>
              </a:path>
            </a:pathLst>
          </a:custGeom>
          <a:ln w="88899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904801" y="2494775"/>
            <a:ext cx="39370" cy="4091304"/>
          </a:xfrm>
          <a:custGeom>
            <a:avLst/>
            <a:gdLst/>
            <a:ahLst/>
            <a:cxnLst/>
            <a:rect l="l" t="t" r="r" b="b"/>
            <a:pathLst>
              <a:path w="39370" h="4091304">
                <a:moveTo>
                  <a:pt x="0" y="0"/>
                </a:moveTo>
                <a:lnTo>
                  <a:pt x="38801" y="4091097"/>
                </a:lnTo>
              </a:path>
            </a:pathLst>
          </a:custGeom>
          <a:ln w="38099">
            <a:solidFill>
              <a:srgbClr val="3637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431988" y="2518892"/>
            <a:ext cx="7625080" cy="0"/>
          </a:xfrm>
          <a:custGeom>
            <a:avLst/>
            <a:gdLst/>
            <a:ahLst/>
            <a:cxnLst/>
            <a:rect l="l" t="t" r="r" b="b"/>
            <a:pathLst>
              <a:path w="7625080" h="0">
                <a:moveTo>
                  <a:pt x="0" y="0"/>
                </a:moveTo>
                <a:lnTo>
                  <a:pt x="7624844" y="0"/>
                </a:lnTo>
              </a:path>
            </a:pathLst>
          </a:custGeom>
          <a:ln w="50799">
            <a:solidFill>
              <a:srgbClr val="3637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802974" y="2366637"/>
            <a:ext cx="306705" cy="304800"/>
          </a:xfrm>
          <a:custGeom>
            <a:avLst/>
            <a:gdLst/>
            <a:ahLst/>
            <a:cxnLst/>
            <a:rect l="l" t="t" r="r" b="b"/>
            <a:pathLst>
              <a:path w="306704" h="304800">
                <a:moveTo>
                  <a:pt x="27983" y="0"/>
                </a:moveTo>
                <a:lnTo>
                  <a:pt x="18282" y="835"/>
                </a:lnTo>
                <a:lnTo>
                  <a:pt x="9602" y="5248"/>
                </a:lnTo>
                <a:lnTo>
                  <a:pt x="3053" y="12923"/>
                </a:lnTo>
                <a:lnTo>
                  <a:pt x="0" y="22531"/>
                </a:lnTo>
                <a:lnTo>
                  <a:pt x="838" y="32233"/>
                </a:lnTo>
                <a:lnTo>
                  <a:pt x="5251" y="40915"/>
                </a:lnTo>
                <a:lnTo>
                  <a:pt x="12921" y="47467"/>
                </a:lnTo>
                <a:lnTo>
                  <a:pt x="201554" y="152254"/>
                </a:lnTo>
                <a:lnTo>
                  <a:pt x="12921" y="257055"/>
                </a:lnTo>
                <a:lnTo>
                  <a:pt x="5251" y="263599"/>
                </a:lnTo>
                <a:lnTo>
                  <a:pt x="838" y="272279"/>
                </a:lnTo>
                <a:lnTo>
                  <a:pt x="0" y="281983"/>
                </a:lnTo>
                <a:lnTo>
                  <a:pt x="3053" y="291599"/>
                </a:lnTo>
                <a:lnTo>
                  <a:pt x="9602" y="299268"/>
                </a:lnTo>
                <a:lnTo>
                  <a:pt x="18282" y="303681"/>
                </a:lnTo>
                <a:lnTo>
                  <a:pt x="27983" y="304520"/>
                </a:lnTo>
                <a:lnTo>
                  <a:pt x="37597" y="301467"/>
                </a:lnTo>
                <a:lnTo>
                  <a:pt x="306164" y="152254"/>
                </a:lnTo>
                <a:lnTo>
                  <a:pt x="37597" y="3055"/>
                </a:lnTo>
                <a:lnTo>
                  <a:pt x="27983" y="0"/>
                </a:lnTo>
                <a:close/>
              </a:path>
            </a:pathLst>
          </a:custGeom>
          <a:solidFill>
            <a:srgbClr val="3637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8411870" y="2029777"/>
            <a:ext cx="505459" cy="314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i="1">
                <a:solidFill>
                  <a:srgbClr val="292934"/>
                </a:solidFill>
                <a:latin typeface="Arial"/>
                <a:cs typeface="Arial"/>
              </a:rPr>
              <a:t>time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26063" y="1615706"/>
            <a:ext cx="1296035" cy="619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225425">
              <a:lnSpc>
                <a:spcPct val="100000"/>
              </a:lnSpc>
            </a:pPr>
            <a:r>
              <a:rPr dirty="0" sz="2000" spc="-5" b="1">
                <a:solidFill>
                  <a:srgbClr val="0070C0"/>
                </a:solidFill>
                <a:latin typeface="Arial"/>
                <a:cs typeface="Arial"/>
              </a:rPr>
              <a:t>Device  </a:t>
            </a:r>
            <a:r>
              <a:rPr dirty="0" sz="2000" b="1">
                <a:solidFill>
                  <a:srgbClr val="0070C0"/>
                </a:solidFill>
                <a:latin typeface="Arial"/>
                <a:cs typeface="Arial"/>
              </a:rPr>
              <a:t>lost/stolen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78743" y="1595577"/>
            <a:ext cx="1550670" cy="619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20700" marR="5080" indent="-508634">
              <a:lnSpc>
                <a:spcPct val="100000"/>
              </a:lnSpc>
            </a:pPr>
            <a:r>
              <a:rPr dirty="0" sz="2000" b="1">
                <a:solidFill>
                  <a:srgbClr val="0070C0"/>
                </a:solidFill>
                <a:latin typeface="Arial"/>
                <a:cs typeface="Arial"/>
              </a:rPr>
              <a:t>User</a:t>
            </a:r>
            <a:r>
              <a:rPr dirty="0" sz="2000" spc="-100" b="1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70C0"/>
                </a:solidFill>
                <a:latin typeface="Arial"/>
                <a:cs typeface="Arial"/>
              </a:rPr>
              <a:t>notices  loss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863976" y="2272245"/>
            <a:ext cx="379730" cy="416559"/>
          </a:xfrm>
          <a:custGeom>
            <a:avLst/>
            <a:gdLst/>
            <a:ahLst/>
            <a:cxnLst/>
            <a:rect l="l" t="t" r="r" b="b"/>
            <a:pathLst>
              <a:path w="379730" h="416560">
                <a:moveTo>
                  <a:pt x="0" y="0"/>
                </a:moveTo>
                <a:lnTo>
                  <a:pt x="379557" y="416300"/>
                </a:lnTo>
              </a:path>
            </a:pathLst>
          </a:custGeom>
          <a:ln w="63499">
            <a:solidFill>
              <a:srgbClr val="0085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878343" y="2272245"/>
            <a:ext cx="365760" cy="416559"/>
          </a:xfrm>
          <a:custGeom>
            <a:avLst/>
            <a:gdLst/>
            <a:ahLst/>
            <a:cxnLst/>
            <a:rect l="l" t="t" r="r" b="b"/>
            <a:pathLst>
              <a:path w="365760" h="416560">
                <a:moveTo>
                  <a:pt x="365185" y="0"/>
                </a:moveTo>
                <a:lnTo>
                  <a:pt x="0" y="416300"/>
                </a:lnTo>
              </a:path>
            </a:pathLst>
          </a:custGeom>
          <a:ln w="63499">
            <a:solidFill>
              <a:srgbClr val="0085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690590" y="2286622"/>
            <a:ext cx="379730" cy="416559"/>
          </a:xfrm>
          <a:custGeom>
            <a:avLst/>
            <a:gdLst/>
            <a:ahLst/>
            <a:cxnLst/>
            <a:rect l="l" t="t" r="r" b="b"/>
            <a:pathLst>
              <a:path w="379729" h="416560">
                <a:moveTo>
                  <a:pt x="0" y="0"/>
                </a:moveTo>
                <a:lnTo>
                  <a:pt x="379557" y="416300"/>
                </a:lnTo>
              </a:path>
            </a:pathLst>
          </a:custGeom>
          <a:ln w="63499">
            <a:solidFill>
              <a:srgbClr val="0085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704957" y="2286622"/>
            <a:ext cx="365760" cy="416559"/>
          </a:xfrm>
          <a:custGeom>
            <a:avLst/>
            <a:gdLst/>
            <a:ahLst/>
            <a:cxnLst/>
            <a:rect l="l" t="t" r="r" b="b"/>
            <a:pathLst>
              <a:path w="365760" h="416560">
                <a:moveTo>
                  <a:pt x="365185" y="0"/>
                </a:moveTo>
                <a:lnTo>
                  <a:pt x="0" y="416300"/>
                </a:lnTo>
              </a:path>
            </a:pathLst>
          </a:custGeom>
          <a:ln w="63499">
            <a:solidFill>
              <a:srgbClr val="0085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053745" y="2543175"/>
            <a:ext cx="17780" cy="4010025"/>
          </a:xfrm>
          <a:custGeom>
            <a:avLst/>
            <a:gdLst/>
            <a:ahLst/>
            <a:cxnLst/>
            <a:rect l="l" t="t" r="r" b="b"/>
            <a:pathLst>
              <a:path w="17780" h="4010025">
                <a:moveTo>
                  <a:pt x="17254" y="0"/>
                </a:moveTo>
                <a:lnTo>
                  <a:pt x="0" y="4010036"/>
                </a:lnTo>
              </a:path>
            </a:pathLst>
          </a:custGeom>
          <a:ln w="38099">
            <a:solidFill>
              <a:srgbClr val="3637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163011" y="3060217"/>
            <a:ext cx="5826125" cy="1670685"/>
          </a:xfrm>
          <a:custGeom>
            <a:avLst/>
            <a:gdLst/>
            <a:ahLst/>
            <a:cxnLst/>
            <a:rect l="l" t="t" r="r" b="b"/>
            <a:pathLst>
              <a:path w="5826125" h="1670685">
                <a:moveTo>
                  <a:pt x="0" y="0"/>
                </a:moveTo>
                <a:lnTo>
                  <a:pt x="5825705" y="0"/>
                </a:lnTo>
                <a:lnTo>
                  <a:pt x="5825705" y="1670659"/>
                </a:lnTo>
                <a:lnTo>
                  <a:pt x="0" y="1670659"/>
                </a:lnTo>
                <a:lnTo>
                  <a:pt x="0" y="0"/>
                </a:lnTo>
                <a:close/>
              </a:path>
            </a:pathLst>
          </a:custGeom>
          <a:solidFill>
            <a:srgbClr val="FF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3342913" y="3202978"/>
            <a:ext cx="5483860" cy="314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25" b="1">
                <a:solidFill>
                  <a:srgbClr val="FF0000"/>
                </a:solidFill>
                <a:latin typeface="Arial"/>
                <a:cs typeface="Arial"/>
              </a:rPr>
              <a:t>Tamper </a:t>
            </a: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with device physically or in</a:t>
            </a:r>
            <a:r>
              <a:rPr dirty="0" sz="2000" spc="-8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software: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246621" y="3603510"/>
            <a:ext cx="2668905" cy="924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break user</a:t>
            </a:r>
            <a:r>
              <a:rPr dirty="0" sz="20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password</a:t>
            </a:r>
            <a:endParaRPr sz="20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decrypt all</a:t>
            </a:r>
            <a:r>
              <a:rPr dirty="0" sz="2000" spc="-10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SDOs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297815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•	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267646" y="3598481"/>
            <a:ext cx="2513965" cy="924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dump</a:t>
            </a:r>
            <a:r>
              <a:rPr dirty="0" sz="20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RAM</a:t>
            </a:r>
            <a:endParaRPr sz="20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cold boot</a:t>
            </a:r>
            <a:r>
              <a:rPr dirty="0" sz="2000" spc="-10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attacks</a:t>
            </a:r>
            <a:endParaRPr sz="20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disable</a:t>
            </a:r>
            <a:r>
              <a:rPr dirty="0" sz="20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connectivity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097150" y="3070986"/>
            <a:ext cx="5951855" cy="0"/>
          </a:xfrm>
          <a:custGeom>
            <a:avLst/>
            <a:gdLst/>
            <a:ahLst/>
            <a:cxnLst/>
            <a:rect l="l" t="t" r="r" b="b"/>
            <a:pathLst>
              <a:path w="5951855" h="0">
                <a:moveTo>
                  <a:pt x="0" y="0"/>
                </a:moveTo>
                <a:lnTo>
                  <a:pt x="5951624" y="0"/>
                </a:lnTo>
              </a:path>
            </a:pathLst>
          </a:custGeom>
          <a:ln w="9524">
            <a:solidFill>
              <a:srgbClr val="3637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070999" y="2992983"/>
            <a:ext cx="155575" cy="156210"/>
          </a:xfrm>
          <a:custGeom>
            <a:avLst/>
            <a:gdLst/>
            <a:ahLst/>
            <a:cxnLst/>
            <a:rect l="l" t="t" r="r" b="b"/>
            <a:pathLst>
              <a:path w="155575" h="156210">
                <a:moveTo>
                  <a:pt x="140423" y="0"/>
                </a:moveTo>
                <a:lnTo>
                  <a:pt x="0" y="78003"/>
                </a:lnTo>
                <a:lnTo>
                  <a:pt x="140423" y="156019"/>
                </a:lnTo>
                <a:lnTo>
                  <a:pt x="148145" y="153809"/>
                </a:lnTo>
                <a:lnTo>
                  <a:pt x="154965" y="141541"/>
                </a:lnTo>
                <a:lnTo>
                  <a:pt x="152755" y="133807"/>
                </a:lnTo>
                <a:lnTo>
                  <a:pt x="52311" y="78003"/>
                </a:lnTo>
                <a:lnTo>
                  <a:pt x="152755" y="22199"/>
                </a:lnTo>
                <a:lnTo>
                  <a:pt x="154965" y="14465"/>
                </a:lnTo>
                <a:lnTo>
                  <a:pt x="148145" y="2209"/>
                </a:lnTo>
                <a:lnTo>
                  <a:pt x="140423" y="0"/>
                </a:lnTo>
                <a:close/>
              </a:path>
            </a:pathLst>
          </a:custGeom>
          <a:solidFill>
            <a:srgbClr val="3637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919971" y="2992983"/>
            <a:ext cx="155575" cy="156210"/>
          </a:xfrm>
          <a:custGeom>
            <a:avLst/>
            <a:gdLst/>
            <a:ahLst/>
            <a:cxnLst/>
            <a:rect l="l" t="t" r="r" b="b"/>
            <a:pathLst>
              <a:path w="155575" h="156210">
                <a:moveTo>
                  <a:pt x="14541" y="0"/>
                </a:moveTo>
                <a:lnTo>
                  <a:pt x="6807" y="2209"/>
                </a:lnTo>
                <a:lnTo>
                  <a:pt x="0" y="14465"/>
                </a:lnTo>
                <a:lnTo>
                  <a:pt x="2209" y="22199"/>
                </a:lnTo>
                <a:lnTo>
                  <a:pt x="102654" y="78003"/>
                </a:lnTo>
                <a:lnTo>
                  <a:pt x="2209" y="133807"/>
                </a:lnTo>
                <a:lnTo>
                  <a:pt x="0" y="141541"/>
                </a:lnTo>
                <a:lnTo>
                  <a:pt x="6807" y="153809"/>
                </a:lnTo>
                <a:lnTo>
                  <a:pt x="14541" y="156019"/>
                </a:lnTo>
                <a:lnTo>
                  <a:pt x="154952" y="78003"/>
                </a:lnTo>
                <a:lnTo>
                  <a:pt x="14541" y="0"/>
                </a:lnTo>
                <a:close/>
              </a:path>
            </a:pathLst>
          </a:custGeom>
          <a:solidFill>
            <a:srgbClr val="3637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097150" y="4997551"/>
            <a:ext cx="5986780" cy="0"/>
          </a:xfrm>
          <a:custGeom>
            <a:avLst/>
            <a:gdLst/>
            <a:ahLst/>
            <a:cxnLst/>
            <a:rect l="l" t="t" r="r" b="b"/>
            <a:pathLst>
              <a:path w="5986780" h="0">
                <a:moveTo>
                  <a:pt x="0" y="0"/>
                </a:moveTo>
                <a:lnTo>
                  <a:pt x="5986544" y="0"/>
                </a:lnTo>
              </a:path>
            </a:pathLst>
          </a:custGeom>
          <a:ln w="9524">
            <a:solidFill>
              <a:srgbClr val="3637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070999" y="4919548"/>
            <a:ext cx="155575" cy="156210"/>
          </a:xfrm>
          <a:custGeom>
            <a:avLst/>
            <a:gdLst/>
            <a:ahLst/>
            <a:cxnLst/>
            <a:rect l="l" t="t" r="r" b="b"/>
            <a:pathLst>
              <a:path w="155575" h="156210">
                <a:moveTo>
                  <a:pt x="140423" y="0"/>
                </a:moveTo>
                <a:lnTo>
                  <a:pt x="0" y="78003"/>
                </a:lnTo>
                <a:lnTo>
                  <a:pt x="140423" y="156019"/>
                </a:lnTo>
                <a:lnTo>
                  <a:pt x="148145" y="153809"/>
                </a:lnTo>
                <a:lnTo>
                  <a:pt x="154965" y="141541"/>
                </a:lnTo>
                <a:lnTo>
                  <a:pt x="152755" y="133807"/>
                </a:lnTo>
                <a:lnTo>
                  <a:pt x="52311" y="78003"/>
                </a:lnTo>
                <a:lnTo>
                  <a:pt x="152755" y="22199"/>
                </a:lnTo>
                <a:lnTo>
                  <a:pt x="154965" y="14465"/>
                </a:lnTo>
                <a:lnTo>
                  <a:pt x="148145" y="2209"/>
                </a:lnTo>
                <a:lnTo>
                  <a:pt x="140423" y="0"/>
                </a:lnTo>
                <a:close/>
              </a:path>
            </a:pathLst>
          </a:custGeom>
          <a:solidFill>
            <a:srgbClr val="3637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954896" y="4919548"/>
            <a:ext cx="155575" cy="156210"/>
          </a:xfrm>
          <a:custGeom>
            <a:avLst/>
            <a:gdLst/>
            <a:ahLst/>
            <a:cxnLst/>
            <a:rect l="l" t="t" r="r" b="b"/>
            <a:pathLst>
              <a:path w="155575" h="156210">
                <a:moveTo>
                  <a:pt x="14541" y="0"/>
                </a:moveTo>
                <a:lnTo>
                  <a:pt x="6807" y="2209"/>
                </a:lnTo>
                <a:lnTo>
                  <a:pt x="0" y="14465"/>
                </a:lnTo>
                <a:lnTo>
                  <a:pt x="2209" y="22199"/>
                </a:lnTo>
                <a:lnTo>
                  <a:pt x="102654" y="78003"/>
                </a:lnTo>
                <a:lnTo>
                  <a:pt x="2209" y="133807"/>
                </a:lnTo>
                <a:lnTo>
                  <a:pt x="0" y="141541"/>
                </a:lnTo>
                <a:lnTo>
                  <a:pt x="6807" y="153809"/>
                </a:lnTo>
                <a:lnTo>
                  <a:pt x="14541" y="156019"/>
                </a:lnTo>
                <a:lnTo>
                  <a:pt x="154952" y="78003"/>
                </a:lnTo>
                <a:lnTo>
                  <a:pt x="14541" y="0"/>
                </a:lnTo>
                <a:close/>
              </a:path>
            </a:pathLst>
          </a:custGeom>
          <a:solidFill>
            <a:srgbClr val="3637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976951" y="5519254"/>
            <a:ext cx="3123565" cy="0"/>
          </a:xfrm>
          <a:custGeom>
            <a:avLst/>
            <a:gdLst/>
            <a:ahLst/>
            <a:cxnLst/>
            <a:rect l="l" t="t" r="r" b="b"/>
            <a:pathLst>
              <a:path w="3123565" h="0">
                <a:moveTo>
                  <a:pt x="0" y="0"/>
                </a:moveTo>
                <a:lnTo>
                  <a:pt x="3123486" y="0"/>
                </a:lnTo>
              </a:path>
            </a:pathLst>
          </a:custGeom>
          <a:ln w="9524">
            <a:solidFill>
              <a:srgbClr val="3637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950800" y="5441251"/>
            <a:ext cx="154940" cy="156210"/>
          </a:xfrm>
          <a:custGeom>
            <a:avLst/>
            <a:gdLst/>
            <a:ahLst/>
            <a:cxnLst/>
            <a:rect l="l" t="t" r="r" b="b"/>
            <a:pathLst>
              <a:path w="154939" h="156210">
                <a:moveTo>
                  <a:pt x="140411" y="0"/>
                </a:moveTo>
                <a:lnTo>
                  <a:pt x="0" y="78003"/>
                </a:lnTo>
                <a:lnTo>
                  <a:pt x="140411" y="156018"/>
                </a:lnTo>
                <a:lnTo>
                  <a:pt x="148145" y="153809"/>
                </a:lnTo>
                <a:lnTo>
                  <a:pt x="154952" y="141541"/>
                </a:lnTo>
                <a:lnTo>
                  <a:pt x="152742" y="133819"/>
                </a:lnTo>
                <a:lnTo>
                  <a:pt x="52298" y="78003"/>
                </a:lnTo>
                <a:lnTo>
                  <a:pt x="152742" y="22199"/>
                </a:lnTo>
                <a:lnTo>
                  <a:pt x="154952" y="14478"/>
                </a:lnTo>
                <a:lnTo>
                  <a:pt x="148145" y="2209"/>
                </a:lnTo>
                <a:lnTo>
                  <a:pt x="140411" y="0"/>
                </a:lnTo>
                <a:close/>
              </a:path>
            </a:pathLst>
          </a:custGeom>
          <a:solidFill>
            <a:srgbClr val="3637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971635" y="5441251"/>
            <a:ext cx="155575" cy="156210"/>
          </a:xfrm>
          <a:custGeom>
            <a:avLst/>
            <a:gdLst/>
            <a:ahLst/>
            <a:cxnLst/>
            <a:rect l="l" t="t" r="r" b="b"/>
            <a:pathLst>
              <a:path w="155575" h="156210">
                <a:moveTo>
                  <a:pt x="14541" y="0"/>
                </a:moveTo>
                <a:lnTo>
                  <a:pt x="6807" y="2209"/>
                </a:lnTo>
                <a:lnTo>
                  <a:pt x="0" y="14478"/>
                </a:lnTo>
                <a:lnTo>
                  <a:pt x="2209" y="22199"/>
                </a:lnTo>
                <a:lnTo>
                  <a:pt x="102654" y="78003"/>
                </a:lnTo>
                <a:lnTo>
                  <a:pt x="2209" y="133819"/>
                </a:lnTo>
                <a:lnTo>
                  <a:pt x="0" y="141541"/>
                </a:lnTo>
                <a:lnTo>
                  <a:pt x="6807" y="153809"/>
                </a:lnTo>
                <a:lnTo>
                  <a:pt x="14541" y="156018"/>
                </a:lnTo>
                <a:lnTo>
                  <a:pt x="154965" y="78003"/>
                </a:lnTo>
                <a:lnTo>
                  <a:pt x="14541" y="0"/>
                </a:lnTo>
                <a:close/>
              </a:path>
            </a:pathLst>
          </a:custGeom>
          <a:solidFill>
            <a:srgbClr val="3637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206165" y="5066576"/>
            <a:ext cx="5782945" cy="400685"/>
          </a:xfrm>
          <a:custGeom>
            <a:avLst/>
            <a:gdLst/>
            <a:ahLst/>
            <a:cxnLst/>
            <a:rect l="l" t="t" r="r" b="b"/>
            <a:pathLst>
              <a:path w="5782945" h="400685">
                <a:moveTo>
                  <a:pt x="0" y="0"/>
                </a:moveTo>
                <a:lnTo>
                  <a:pt x="5782551" y="0"/>
                </a:lnTo>
                <a:lnTo>
                  <a:pt x="5782551" y="400113"/>
                </a:lnTo>
                <a:lnTo>
                  <a:pt x="0" y="400113"/>
                </a:lnTo>
                <a:lnTo>
                  <a:pt x="0" y="0"/>
                </a:lnTo>
                <a:close/>
              </a:path>
            </a:pathLst>
          </a:custGeom>
          <a:solidFill>
            <a:srgbClr val="EBFE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4697145" y="5112296"/>
            <a:ext cx="2806700" cy="314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solidFill>
                  <a:srgbClr val="00B050"/>
                </a:solidFill>
                <a:latin typeface="Arial"/>
                <a:cs typeface="Arial"/>
              </a:rPr>
              <a:t>Control data</a:t>
            </a:r>
            <a:r>
              <a:rPr dirty="0" sz="2000" spc="-105" b="1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B050"/>
                </a:solidFill>
                <a:latin typeface="Arial"/>
                <a:cs typeface="Arial"/>
              </a:rPr>
              <a:t>accesses: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241751" y="5650434"/>
            <a:ext cx="2176145" cy="351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36220" indent="-223520">
              <a:lnSpc>
                <a:spcPct val="100000"/>
              </a:lnSpc>
              <a:buChar char="•"/>
              <a:tabLst>
                <a:tab pos="236220" algn="l"/>
                <a:tab pos="236854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audit</a:t>
            </a:r>
            <a:r>
              <a:rPr dirty="0" sz="2000" spc="-10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accesses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241751" y="5980634"/>
            <a:ext cx="2395220" cy="314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36220" indent="-223520">
              <a:lnSpc>
                <a:spcPct val="100000"/>
              </a:lnSpc>
              <a:buChar char="•"/>
              <a:tabLst>
                <a:tab pos="236220" algn="l"/>
                <a:tab pos="236854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disable or</a:t>
            </a:r>
            <a:r>
              <a:rPr dirty="0" sz="20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rate-limit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523996" y="6285434"/>
            <a:ext cx="2341245" cy="314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suspicious</a:t>
            </a:r>
            <a:r>
              <a:rPr dirty="0" sz="20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accesses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097150" y="5519254"/>
            <a:ext cx="2827655" cy="0"/>
          </a:xfrm>
          <a:custGeom>
            <a:avLst/>
            <a:gdLst/>
            <a:ahLst/>
            <a:cxnLst/>
            <a:rect l="l" t="t" r="r" b="b"/>
            <a:pathLst>
              <a:path w="2827654" h="0">
                <a:moveTo>
                  <a:pt x="0" y="0"/>
                </a:moveTo>
                <a:lnTo>
                  <a:pt x="2827417" y="0"/>
                </a:lnTo>
              </a:path>
            </a:pathLst>
          </a:custGeom>
          <a:ln w="9524">
            <a:solidFill>
              <a:srgbClr val="3637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070999" y="5441251"/>
            <a:ext cx="155575" cy="156210"/>
          </a:xfrm>
          <a:custGeom>
            <a:avLst/>
            <a:gdLst/>
            <a:ahLst/>
            <a:cxnLst/>
            <a:rect l="l" t="t" r="r" b="b"/>
            <a:pathLst>
              <a:path w="155575" h="156210">
                <a:moveTo>
                  <a:pt x="140423" y="0"/>
                </a:moveTo>
                <a:lnTo>
                  <a:pt x="0" y="78003"/>
                </a:lnTo>
                <a:lnTo>
                  <a:pt x="140423" y="156018"/>
                </a:lnTo>
                <a:lnTo>
                  <a:pt x="148145" y="153809"/>
                </a:lnTo>
                <a:lnTo>
                  <a:pt x="154965" y="141541"/>
                </a:lnTo>
                <a:lnTo>
                  <a:pt x="152755" y="133819"/>
                </a:lnTo>
                <a:lnTo>
                  <a:pt x="52311" y="78003"/>
                </a:lnTo>
                <a:lnTo>
                  <a:pt x="152755" y="22199"/>
                </a:lnTo>
                <a:lnTo>
                  <a:pt x="154965" y="14478"/>
                </a:lnTo>
                <a:lnTo>
                  <a:pt x="148145" y="2209"/>
                </a:lnTo>
                <a:lnTo>
                  <a:pt x="140423" y="0"/>
                </a:lnTo>
                <a:close/>
              </a:path>
            </a:pathLst>
          </a:custGeom>
          <a:solidFill>
            <a:srgbClr val="3637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795771" y="5441251"/>
            <a:ext cx="154940" cy="156210"/>
          </a:xfrm>
          <a:custGeom>
            <a:avLst/>
            <a:gdLst/>
            <a:ahLst/>
            <a:cxnLst/>
            <a:rect l="l" t="t" r="r" b="b"/>
            <a:pathLst>
              <a:path w="154939" h="156210">
                <a:moveTo>
                  <a:pt x="14541" y="0"/>
                </a:moveTo>
                <a:lnTo>
                  <a:pt x="6807" y="2209"/>
                </a:lnTo>
                <a:lnTo>
                  <a:pt x="0" y="14478"/>
                </a:lnTo>
                <a:lnTo>
                  <a:pt x="2209" y="22199"/>
                </a:lnTo>
                <a:lnTo>
                  <a:pt x="102654" y="78003"/>
                </a:lnTo>
                <a:lnTo>
                  <a:pt x="2209" y="133819"/>
                </a:lnTo>
                <a:lnTo>
                  <a:pt x="0" y="141541"/>
                </a:lnTo>
                <a:lnTo>
                  <a:pt x="6807" y="153809"/>
                </a:lnTo>
                <a:lnTo>
                  <a:pt x="14541" y="156018"/>
                </a:lnTo>
                <a:lnTo>
                  <a:pt x="154952" y="78003"/>
                </a:lnTo>
                <a:lnTo>
                  <a:pt x="14541" y="0"/>
                </a:lnTo>
                <a:close/>
              </a:path>
            </a:pathLst>
          </a:custGeom>
          <a:solidFill>
            <a:srgbClr val="3637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6102832" y="5699316"/>
            <a:ext cx="2508885" cy="314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36220" indent="-223520">
              <a:lnSpc>
                <a:spcPct val="100000"/>
              </a:lnSpc>
              <a:buChar char="•"/>
              <a:tabLst>
                <a:tab pos="236220" algn="l"/>
                <a:tab pos="236854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disable all</a:t>
            </a:r>
            <a:r>
              <a:rPr dirty="0" sz="20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accesses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91440"/>
            <a:ext cx="13811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Columbia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97445" y="91440"/>
            <a:ext cx="397319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CleanOS: Limiting Mobile Data Exposure with Idle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Eviction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9971" y="7620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198" y="4095331"/>
            <a:ext cx="8229600" cy="2031364"/>
          </a:xfrm>
          <a:custGeom>
            <a:avLst/>
            <a:gdLst/>
            <a:ahLst/>
            <a:cxnLst/>
            <a:rect l="l" t="t" r="r" b="b"/>
            <a:pathLst>
              <a:path w="8229600" h="2031364">
                <a:moveTo>
                  <a:pt x="0" y="0"/>
                </a:moveTo>
                <a:lnTo>
                  <a:pt x="8229601" y="0"/>
                </a:lnTo>
                <a:lnTo>
                  <a:pt x="8229601" y="2031320"/>
                </a:lnTo>
                <a:lnTo>
                  <a:pt x="0" y="2031320"/>
                </a:lnTo>
                <a:lnTo>
                  <a:pt x="0" y="0"/>
                </a:lnTo>
                <a:close/>
              </a:path>
            </a:pathLst>
          </a:custGeom>
          <a:solidFill>
            <a:srgbClr val="E5FC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198" y="4095331"/>
            <a:ext cx="8229600" cy="2031364"/>
          </a:xfrm>
          <a:custGeom>
            <a:avLst/>
            <a:gdLst/>
            <a:ahLst/>
            <a:cxnLst/>
            <a:rect l="l" t="t" r="r" b="b"/>
            <a:pathLst>
              <a:path w="8229600" h="2031364">
                <a:moveTo>
                  <a:pt x="0" y="0"/>
                </a:moveTo>
                <a:lnTo>
                  <a:pt x="8229594" y="0"/>
                </a:lnTo>
                <a:lnTo>
                  <a:pt x="8229594" y="2031318"/>
                </a:lnTo>
                <a:lnTo>
                  <a:pt x="0" y="2031318"/>
                </a:lnTo>
                <a:lnTo>
                  <a:pt x="0" y="0"/>
                </a:lnTo>
                <a:close/>
              </a:path>
            </a:pathLst>
          </a:custGeom>
          <a:ln w="26424">
            <a:solidFill>
              <a:srgbClr val="A4B1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153254" y="4407751"/>
            <a:ext cx="3270250" cy="829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5">
                <a:solidFill>
                  <a:srgbClr val="292934"/>
                </a:solidFill>
                <a:latin typeface="Lucida Console"/>
                <a:cs typeface="Lucida Console"/>
              </a:rPr>
              <a:t>// create</a:t>
            </a:r>
            <a:r>
              <a:rPr dirty="0" sz="1800" spc="-175">
                <a:solidFill>
                  <a:srgbClr val="292934"/>
                </a:solidFill>
                <a:latin typeface="Lucida Console"/>
                <a:cs typeface="Lucida Console"/>
              </a:rPr>
              <a:t> </a:t>
            </a:r>
            <a:r>
              <a:rPr dirty="0" sz="1800" spc="-105">
                <a:solidFill>
                  <a:srgbClr val="292934"/>
                </a:solidFill>
                <a:latin typeface="Lucida Console"/>
                <a:cs typeface="Lucida Console"/>
              </a:rPr>
              <a:t>SDO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ts val="2130"/>
              </a:lnSpc>
              <a:spcBef>
                <a:spcPts val="40"/>
              </a:spcBef>
            </a:pPr>
            <a:r>
              <a:rPr dirty="0" sz="1800" spc="-105">
                <a:solidFill>
                  <a:srgbClr val="292934"/>
                </a:solidFill>
                <a:latin typeface="Lucida Console"/>
                <a:cs typeface="Lucida Console"/>
              </a:rPr>
              <a:t>// adds object to</a:t>
            </a:r>
            <a:r>
              <a:rPr dirty="0" sz="1800" spc="-155">
                <a:solidFill>
                  <a:srgbClr val="292934"/>
                </a:solidFill>
                <a:latin typeface="Lucida Console"/>
                <a:cs typeface="Lucida Console"/>
              </a:rPr>
              <a:t> </a:t>
            </a:r>
            <a:r>
              <a:rPr dirty="0" sz="1800" spc="-105">
                <a:solidFill>
                  <a:srgbClr val="292934"/>
                </a:solidFill>
                <a:latin typeface="Lucida Console"/>
                <a:cs typeface="Lucida Console"/>
              </a:rPr>
              <a:t>SDO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ts val="2130"/>
              </a:lnSpc>
            </a:pPr>
            <a:r>
              <a:rPr dirty="0" sz="1800" spc="-105">
                <a:solidFill>
                  <a:srgbClr val="292934"/>
                </a:solidFill>
                <a:latin typeface="Lucida Console"/>
                <a:cs typeface="Lucida Console"/>
              </a:rPr>
              <a:t>// removes object from</a:t>
            </a:r>
            <a:r>
              <a:rPr dirty="0" sz="1800" spc="-140">
                <a:solidFill>
                  <a:srgbClr val="292934"/>
                </a:solidFill>
                <a:latin typeface="Lucida Console"/>
                <a:cs typeface="Lucida Console"/>
              </a:rPr>
              <a:t> </a:t>
            </a:r>
            <a:r>
              <a:rPr dirty="0" sz="1800" spc="-105">
                <a:solidFill>
                  <a:srgbClr val="292934"/>
                </a:solidFill>
                <a:latin typeface="Lucida Console"/>
                <a:cs typeface="Lucida Console"/>
              </a:rPr>
              <a:t>SDO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53267" y="5499951"/>
            <a:ext cx="2521585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5">
                <a:solidFill>
                  <a:srgbClr val="292934"/>
                </a:solidFill>
                <a:latin typeface="Lucida Console"/>
                <a:cs typeface="Lucida Console"/>
              </a:rPr>
              <a:t>// unique ID for</a:t>
            </a:r>
            <a:r>
              <a:rPr dirty="0" sz="1800" spc="-160">
                <a:solidFill>
                  <a:srgbClr val="292934"/>
                </a:solidFill>
                <a:latin typeface="Lucida Console"/>
                <a:cs typeface="Lucida Console"/>
              </a:rPr>
              <a:t> </a:t>
            </a:r>
            <a:r>
              <a:rPr dirty="0" sz="1800" spc="-105">
                <a:solidFill>
                  <a:srgbClr val="292934"/>
                </a:solidFill>
                <a:latin typeface="Lucida Console"/>
                <a:cs typeface="Lucida Console"/>
              </a:rPr>
              <a:t>SDO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38" y="4141051"/>
            <a:ext cx="4144010" cy="1921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0"/>
              </a:lnSpc>
            </a:pPr>
            <a:r>
              <a:rPr dirty="0" sz="1800" spc="-105">
                <a:solidFill>
                  <a:srgbClr val="292934"/>
                </a:solidFill>
                <a:latin typeface="Lucida Console"/>
                <a:cs typeface="Lucida Console"/>
              </a:rPr>
              <a:t>class SDO</a:t>
            </a:r>
            <a:r>
              <a:rPr dirty="0" sz="1800" spc="-180">
                <a:solidFill>
                  <a:srgbClr val="292934"/>
                </a:solidFill>
                <a:latin typeface="Lucida Console"/>
                <a:cs typeface="Lucida Console"/>
              </a:rPr>
              <a:t> </a:t>
            </a:r>
            <a:r>
              <a:rPr dirty="0" sz="1800" spc="-105">
                <a:solidFill>
                  <a:srgbClr val="292934"/>
                </a:solidFill>
                <a:latin typeface="Lucida Console"/>
                <a:cs typeface="Lucida Console"/>
              </a:rPr>
              <a:t>{</a:t>
            </a:r>
            <a:endParaRPr sz="1800">
              <a:latin typeface="Lucida Console"/>
              <a:cs typeface="Lucida Console"/>
            </a:endParaRPr>
          </a:p>
          <a:p>
            <a:pPr marL="511809" marR="5080">
              <a:lnSpc>
                <a:spcPts val="2200"/>
              </a:lnSpc>
              <a:spcBef>
                <a:spcPts val="10"/>
              </a:spcBef>
            </a:pPr>
            <a:r>
              <a:rPr dirty="0" sz="1800" spc="-105">
                <a:solidFill>
                  <a:srgbClr val="292934"/>
                </a:solidFill>
                <a:latin typeface="Lucida Console"/>
                <a:cs typeface="Lucida Console"/>
              </a:rPr>
              <a:t>SDO(String </a:t>
            </a:r>
            <a:r>
              <a:rPr dirty="0" sz="1800" spc="-100" b="1">
                <a:solidFill>
                  <a:srgbClr val="FF0000"/>
                </a:solidFill>
                <a:latin typeface="Courier New"/>
                <a:cs typeface="Courier New"/>
              </a:rPr>
              <a:t>description</a:t>
            </a:r>
            <a:r>
              <a:rPr dirty="0" sz="1800" spc="-100">
                <a:solidFill>
                  <a:srgbClr val="292934"/>
                </a:solidFill>
                <a:latin typeface="Lucida Console"/>
                <a:cs typeface="Lucida Console"/>
              </a:rPr>
              <a:t>,</a:t>
            </a:r>
            <a:r>
              <a:rPr dirty="0" sz="1800" spc="-140">
                <a:solidFill>
                  <a:srgbClr val="292934"/>
                </a:solidFill>
                <a:latin typeface="Lucida Console"/>
                <a:cs typeface="Lucida Console"/>
              </a:rPr>
              <a:t> </a:t>
            </a:r>
            <a:r>
              <a:rPr dirty="0" sz="1800" spc="-105">
                <a:solidFill>
                  <a:srgbClr val="292934"/>
                </a:solidFill>
                <a:latin typeface="Lucida Console"/>
                <a:cs typeface="Lucida Console"/>
              </a:rPr>
              <a:t>...);  void add(Object</a:t>
            </a:r>
            <a:r>
              <a:rPr dirty="0" sz="1800" spc="-155">
                <a:solidFill>
                  <a:srgbClr val="292934"/>
                </a:solidFill>
                <a:latin typeface="Lucida Console"/>
                <a:cs typeface="Lucida Console"/>
              </a:rPr>
              <a:t> </a:t>
            </a:r>
            <a:r>
              <a:rPr dirty="0" sz="1800" spc="-105">
                <a:solidFill>
                  <a:srgbClr val="292934"/>
                </a:solidFill>
                <a:latin typeface="Lucida Console"/>
                <a:cs typeface="Lucida Console"/>
              </a:rPr>
              <a:t>o);</a:t>
            </a:r>
            <a:endParaRPr sz="1800">
              <a:latin typeface="Lucida Console"/>
              <a:cs typeface="Lucida Console"/>
            </a:endParaRPr>
          </a:p>
          <a:p>
            <a:pPr marL="511809">
              <a:lnSpc>
                <a:spcPts val="2020"/>
              </a:lnSpc>
            </a:pPr>
            <a:r>
              <a:rPr dirty="0" sz="1800" spc="-105">
                <a:solidFill>
                  <a:srgbClr val="292934"/>
                </a:solidFill>
                <a:latin typeface="Lucida Console"/>
                <a:cs typeface="Lucida Console"/>
              </a:rPr>
              <a:t>void remove(Object</a:t>
            </a:r>
            <a:r>
              <a:rPr dirty="0" sz="1800" spc="-145">
                <a:solidFill>
                  <a:srgbClr val="292934"/>
                </a:solidFill>
                <a:latin typeface="Lucida Console"/>
                <a:cs typeface="Lucida Console"/>
              </a:rPr>
              <a:t> </a:t>
            </a:r>
            <a:r>
              <a:rPr dirty="0" sz="1800" spc="-105">
                <a:solidFill>
                  <a:srgbClr val="292934"/>
                </a:solidFill>
                <a:latin typeface="Lucida Console"/>
                <a:cs typeface="Lucida Console"/>
              </a:rPr>
              <a:t>o);</a:t>
            </a:r>
            <a:endParaRPr sz="1800">
              <a:latin typeface="Lucida Console"/>
              <a:cs typeface="Lucida Console"/>
            </a:endParaRPr>
          </a:p>
          <a:p>
            <a:pPr marL="511809">
              <a:lnSpc>
                <a:spcPts val="2130"/>
              </a:lnSpc>
              <a:spcBef>
                <a:spcPts val="40"/>
              </a:spcBef>
            </a:pPr>
            <a:r>
              <a:rPr dirty="0" sz="1800" spc="-105">
                <a:solidFill>
                  <a:srgbClr val="292934"/>
                </a:solidFill>
                <a:latin typeface="Lucida Console"/>
                <a:cs typeface="Lucida Console"/>
              </a:rPr>
              <a:t>…</a:t>
            </a:r>
            <a:endParaRPr sz="1800">
              <a:latin typeface="Lucida Console"/>
              <a:cs typeface="Lucida Console"/>
            </a:endParaRPr>
          </a:p>
          <a:p>
            <a:pPr marL="511809">
              <a:lnSpc>
                <a:spcPts val="2130"/>
              </a:lnSpc>
            </a:pPr>
            <a:r>
              <a:rPr dirty="0" sz="1800" spc="-105">
                <a:solidFill>
                  <a:srgbClr val="292934"/>
                </a:solidFill>
                <a:latin typeface="Lucida Console"/>
                <a:cs typeface="Lucida Console"/>
              </a:rPr>
              <a:t>private int</a:t>
            </a:r>
            <a:r>
              <a:rPr dirty="0" sz="1800" spc="-165">
                <a:solidFill>
                  <a:srgbClr val="292934"/>
                </a:solidFill>
                <a:latin typeface="Lucida Console"/>
                <a:cs typeface="Lucida Console"/>
              </a:rPr>
              <a:t> </a:t>
            </a:r>
            <a:r>
              <a:rPr dirty="0" sz="1800" spc="-100" b="1">
                <a:solidFill>
                  <a:srgbClr val="0070C0"/>
                </a:solidFill>
                <a:latin typeface="Courier New"/>
                <a:cs typeface="Courier New"/>
              </a:rPr>
              <a:t>sdoID</a:t>
            </a:r>
            <a:r>
              <a:rPr dirty="0" sz="1800" spc="-100">
                <a:solidFill>
                  <a:srgbClr val="292934"/>
                </a:solidFill>
                <a:latin typeface="Lucida Console"/>
                <a:cs typeface="Lucida Console"/>
              </a:rPr>
              <a:t>;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800" spc="-105">
                <a:solidFill>
                  <a:srgbClr val="292934"/>
                </a:solidFill>
                <a:latin typeface="Lucida Console"/>
                <a:cs typeface="Lucida Console"/>
              </a:rPr>
              <a:t>}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50551" y="3894803"/>
            <a:ext cx="878205" cy="590550"/>
          </a:xfrm>
          <a:custGeom>
            <a:avLst/>
            <a:gdLst/>
            <a:ahLst/>
            <a:cxnLst/>
            <a:rect l="l" t="t" r="r" b="b"/>
            <a:pathLst>
              <a:path w="878204" h="590550">
                <a:moveTo>
                  <a:pt x="0" y="589934"/>
                </a:moveTo>
                <a:lnTo>
                  <a:pt x="877938" y="0"/>
                </a:lnTo>
              </a:path>
            </a:pathLst>
          </a:custGeom>
          <a:ln w="9524">
            <a:solidFill>
              <a:srgbClr val="3637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35938" y="723900"/>
            <a:ext cx="8204200" cy="3132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70">
                <a:solidFill>
                  <a:srgbClr val="D2533C"/>
                </a:solidFill>
                <a:latin typeface="Arial"/>
                <a:cs typeface="Arial"/>
              </a:rPr>
              <a:t>The SDO</a:t>
            </a:r>
            <a:r>
              <a:rPr dirty="0" sz="4000" spc="-650">
                <a:solidFill>
                  <a:srgbClr val="D2533C"/>
                </a:solidFill>
                <a:latin typeface="Arial"/>
                <a:cs typeface="Arial"/>
              </a:rPr>
              <a:t> </a:t>
            </a:r>
            <a:r>
              <a:rPr dirty="0" sz="4000" spc="-105">
                <a:solidFill>
                  <a:srgbClr val="D2533C"/>
                </a:solidFill>
                <a:latin typeface="Arial"/>
                <a:cs typeface="Arial"/>
              </a:rPr>
              <a:t>Abstraction</a:t>
            </a:r>
            <a:endParaRPr sz="4000">
              <a:latin typeface="Arial"/>
              <a:cs typeface="Arial"/>
            </a:endParaRPr>
          </a:p>
          <a:p>
            <a:pPr marL="190500" marR="240665" indent="-177800">
              <a:lnSpc>
                <a:spcPts val="2800"/>
              </a:lnSpc>
              <a:spcBef>
                <a:spcPts val="2620"/>
              </a:spcBef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An SDO is a logical collection of Java objects that</a:t>
            </a:r>
            <a:r>
              <a:rPr dirty="0" sz="2400" spc="-114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contain  sensitive data and that are related</a:t>
            </a:r>
            <a:r>
              <a:rPr dirty="0" sz="2400" spc="-10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somehow</a:t>
            </a:r>
            <a:endParaRPr sz="2400">
              <a:latin typeface="Arial"/>
              <a:cs typeface="Arial"/>
            </a:endParaRPr>
          </a:p>
          <a:p>
            <a:pPr lvl="1" marL="462280" indent="-182880">
              <a:lnSpc>
                <a:spcPct val="100000"/>
              </a:lnSpc>
              <a:spcBef>
                <a:spcPts val="42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Email-password SDO: password string + all objects computed from</a:t>
            </a:r>
            <a:r>
              <a:rPr dirty="0" sz="2000" spc="-10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it</a:t>
            </a:r>
            <a:endParaRPr sz="2000">
              <a:latin typeface="Arial"/>
              <a:cs typeface="Arial"/>
            </a:endParaRPr>
          </a:p>
          <a:p>
            <a:pPr lvl="1" marL="462280" indent="-182880">
              <a:lnSpc>
                <a:spcPct val="100000"/>
              </a:lnSpc>
              <a:spcBef>
                <a:spcPts val="50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Email-contents SDO: all emails in a</a:t>
            </a:r>
            <a:r>
              <a:rPr dirty="0" sz="2000" spc="-10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thread</a:t>
            </a:r>
            <a:endParaRPr sz="2000">
              <a:latin typeface="Arial"/>
              <a:cs typeface="Arial"/>
            </a:endParaRPr>
          </a:p>
          <a:p>
            <a:pPr lvl="1" marL="462280" indent="-182880">
              <a:lnSpc>
                <a:spcPct val="100000"/>
              </a:lnSpc>
              <a:spcBef>
                <a:spcPts val="50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Bank-account SDO: all transactions in an</a:t>
            </a:r>
            <a:r>
              <a:rPr dirty="0" sz="2000" spc="-1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account</a:t>
            </a:r>
            <a:endParaRPr sz="2000">
              <a:latin typeface="Arial"/>
              <a:cs typeface="Arial"/>
            </a:endParaRPr>
          </a:p>
          <a:p>
            <a:pPr marL="3740785">
              <a:lnSpc>
                <a:spcPct val="100000"/>
              </a:lnSpc>
              <a:spcBef>
                <a:spcPts val="780"/>
              </a:spcBef>
            </a:pP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human-readable and used for</a:t>
            </a:r>
            <a:r>
              <a:rPr dirty="0" sz="1800" spc="-1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auditing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47999" y="5803061"/>
            <a:ext cx="1242060" cy="676275"/>
          </a:xfrm>
          <a:custGeom>
            <a:avLst/>
            <a:gdLst/>
            <a:ahLst/>
            <a:cxnLst/>
            <a:rect l="l" t="t" r="r" b="b"/>
            <a:pathLst>
              <a:path w="1242060" h="676275">
                <a:moveTo>
                  <a:pt x="0" y="0"/>
                </a:moveTo>
                <a:lnTo>
                  <a:pt x="1241529" y="676109"/>
                </a:lnTo>
              </a:path>
            </a:pathLst>
          </a:custGeom>
          <a:ln w="9524">
            <a:solidFill>
              <a:srgbClr val="3637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873995" y="6473132"/>
            <a:ext cx="470154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0070C0"/>
                </a:solidFill>
                <a:latin typeface="Arial"/>
                <a:cs typeface="Arial"/>
              </a:rPr>
              <a:t>used for identifying SDOs locally and</a:t>
            </a:r>
            <a:r>
              <a:rPr dirty="0" sz="1800" spc="-10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70C0"/>
                </a:solidFill>
                <a:latin typeface="Arial"/>
                <a:cs typeface="Arial"/>
              </a:rPr>
              <a:t>remotely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8" y="723900"/>
            <a:ext cx="7984490" cy="2682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90">
                <a:solidFill>
                  <a:srgbClr val="D2533C"/>
                </a:solidFill>
                <a:latin typeface="Arial"/>
                <a:cs typeface="Arial"/>
              </a:rPr>
              <a:t>Example:</a:t>
            </a:r>
            <a:r>
              <a:rPr dirty="0" sz="4000" spc="-445">
                <a:solidFill>
                  <a:srgbClr val="D2533C"/>
                </a:solidFill>
                <a:latin typeface="Arial"/>
                <a:cs typeface="Arial"/>
              </a:rPr>
              <a:t> </a:t>
            </a:r>
            <a:r>
              <a:rPr dirty="0" sz="4000">
                <a:solidFill>
                  <a:srgbClr val="D2533C"/>
                </a:solidFill>
                <a:latin typeface="Arial"/>
                <a:cs typeface="Arial"/>
              </a:rPr>
              <a:t>A</a:t>
            </a:r>
            <a:r>
              <a:rPr dirty="0" sz="4000" spc="-440">
                <a:solidFill>
                  <a:srgbClr val="D2533C"/>
                </a:solidFill>
                <a:latin typeface="Arial"/>
                <a:cs typeface="Arial"/>
              </a:rPr>
              <a:t> </a:t>
            </a:r>
            <a:r>
              <a:rPr dirty="0" sz="4000" spc="-85">
                <a:solidFill>
                  <a:srgbClr val="D2533C"/>
                </a:solidFill>
                <a:latin typeface="Arial"/>
                <a:cs typeface="Arial"/>
              </a:rPr>
              <a:t>Clean</a:t>
            </a:r>
            <a:r>
              <a:rPr dirty="0" sz="4000" spc="-225">
                <a:solidFill>
                  <a:srgbClr val="D2533C"/>
                </a:solidFill>
                <a:latin typeface="Arial"/>
                <a:cs typeface="Arial"/>
              </a:rPr>
              <a:t> </a:t>
            </a:r>
            <a:r>
              <a:rPr dirty="0" sz="4000" spc="-80">
                <a:solidFill>
                  <a:srgbClr val="D2533C"/>
                </a:solidFill>
                <a:latin typeface="Arial"/>
                <a:cs typeface="Arial"/>
              </a:rPr>
              <a:t>Email</a:t>
            </a:r>
            <a:r>
              <a:rPr dirty="0" sz="4000" spc="-445">
                <a:solidFill>
                  <a:srgbClr val="D2533C"/>
                </a:solidFill>
                <a:latin typeface="Arial"/>
                <a:cs typeface="Arial"/>
              </a:rPr>
              <a:t> </a:t>
            </a:r>
            <a:r>
              <a:rPr dirty="0" sz="4000" spc="-100">
                <a:solidFill>
                  <a:srgbClr val="D2533C"/>
                </a:solidFill>
                <a:latin typeface="Arial"/>
                <a:cs typeface="Arial"/>
              </a:rPr>
              <a:t>App</a:t>
            </a:r>
            <a:endParaRPr sz="4000">
              <a:latin typeface="Arial"/>
              <a:cs typeface="Arial"/>
            </a:endParaRPr>
          </a:p>
          <a:p>
            <a:pPr marL="190500" indent="-177800">
              <a:lnSpc>
                <a:spcPct val="100000"/>
              </a:lnSpc>
              <a:spcBef>
                <a:spcPts val="2460"/>
              </a:spcBef>
              <a:buClr>
                <a:srgbClr val="93A2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Default Email app hoards passwords and</a:t>
            </a:r>
            <a:r>
              <a:rPr dirty="0" sz="2400" spc="-10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subjects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1095"/>
              </a:spcBef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Hard for apps to manage sensitive on their</a:t>
            </a:r>
            <a:r>
              <a:rPr dirty="0" sz="24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own</a:t>
            </a:r>
            <a:endParaRPr sz="2400">
              <a:latin typeface="Arial"/>
              <a:cs typeface="Arial"/>
            </a:endParaRPr>
          </a:p>
          <a:p>
            <a:pPr marL="190500" marR="5080" indent="-177800">
              <a:lnSpc>
                <a:spcPts val="2820"/>
              </a:lnSpc>
              <a:spcBef>
                <a:spcPts val="1360"/>
              </a:spcBef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With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CleanOS,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developers simply create SDOs and</a:t>
            </a:r>
            <a:r>
              <a:rPr dirty="0" sz="2400" spc="-7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place  their sensitive data in</a:t>
            </a:r>
            <a:r>
              <a:rPr dirty="0" sz="24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them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91440"/>
            <a:ext cx="13811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Columbia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97445" y="91440"/>
            <a:ext cx="397319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CleanOS: Limiting Mobile Data Exposure with Idle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Eviction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9971" y="7620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23859" y="3710013"/>
            <a:ext cx="5820410" cy="2585720"/>
          </a:xfrm>
          <a:prstGeom prst="rect">
            <a:avLst/>
          </a:prstGeom>
          <a:solidFill>
            <a:srgbClr val="E5FCDB"/>
          </a:solidFill>
          <a:ln w="26424">
            <a:solidFill>
              <a:srgbClr val="A4B1A9"/>
            </a:solidFill>
          </a:ln>
        </p:spPr>
        <p:txBody>
          <a:bodyPr wrap="square" lIns="0" tIns="47625" rIns="0" bIns="0" rtlCol="0" vert="horz">
            <a:spAutoFit/>
          </a:bodyPr>
          <a:lstStyle/>
          <a:p>
            <a:pPr marL="78105" marR="340995">
              <a:lnSpc>
                <a:spcPts val="2100"/>
              </a:lnSpc>
              <a:spcBef>
                <a:spcPts val="375"/>
              </a:spcBef>
            </a:pPr>
            <a:r>
              <a:rPr dirty="0" sz="1800" spc="-105">
                <a:solidFill>
                  <a:srgbClr val="292934"/>
                </a:solidFill>
                <a:latin typeface="Lucida Console"/>
                <a:cs typeface="Lucida Console"/>
              </a:rPr>
              <a:t>SDO </a:t>
            </a:r>
            <a:r>
              <a:rPr dirty="0" sz="1800" spc="-105">
                <a:solidFill>
                  <a:srgbClr val="FF0000"/>
                </a:solidFill>
                <a:latin typeface="Lucida Console"/>
                <a:cs typeface="Lucida Console"/>
              </a:rPr>
              <a:t>pwSDO </a:t>
            </a:r>
            <a:r>
              <a:rPr dirty="0" sz="1800" spc="-105">
                <a:solidFill>
                  <a:srgbClr val="292934"/>
                </a:solidFill>
                <a:latin typeface="Lucida Console"/>
                <a:cs typeface="Lucida Console"/>
              </a:rPr>
              <a:t>= new SDO(“Password of ” + user);  </a:t>
            </a:r>
            <a:r>
              <a:rPr dirty="0" sz="1800" spc="-105">
                <a:solidFill>
                  <a:srgbClr val="FF0000"/>
                </a:solidFill>
                <a:latin typeface="Lucida Console"/>
                <a:cs typeface="Lucida Console"/>
              </a:rPr>
              <a:t>pwSDO</a:t>
            </a:r>
            <a:r>
              <a:rPr dirty="0" sz="1800" spc="-105">
                <a:solidFill>
                  <a:srgbClr val="292934"/>
                </a:solidFill>
                <a:latin typeface="Lucida Console"/>
                <a:cs typeface="Lucida Console"/>
              </a:rPr>
              <a:t>.add(password);</a:t>
            </a:r>
            <a:endParaRPr sz="1800">
              <a:latin typeface="Lucida Console"/>
              <a:cs typeface="Lucida Console"/>
            </a:endParaRPr>
          </a:p>
          <a:p>
            <a:pPr marL="78105">
              <a:lnSpc>
                <a:spcPts val="2110"/>
              </a:lnSpc>
            </a:pPr>
            <a:r>
              <a:rPr dirty="0" sz="1800" spc="-105">
                <a:solidFill>
                  <a:srgbClr val="292934"/>
                </a:solidFill>
                <a:latin typeface="Lucida Console"/>
                <a:cs typeface="Lucida Console"/>
              </a:rPr>
              <a:t>...</a:t>
            </a:r>
            <a:endParaRPr sz="1800">
              <a:latin typeface="Lucida Console"/>
              <a:cs typeface="Lucida Console"/>
            </a:endParaRPr>
          </a:p>
          <a:p>
            <a:pPr marL="78105">
              <a:lnSpc>
                <a:spcPts val="2130"/>
              </a:lnSpc>
            </a:pPr>
            <a:r>
              <a:rPr dirty="0" sz="1800" spc="-105">
                <a:solidFill>
                  <a:srgbClr val="292934"/>
                </a:solidFill>
                <a:latin typeface="Lucida Console"/>
                <a:cs typeface="Lucida Console"/>
              </a:rPr>
              <a:t>SDO </a:t>
            </a:r>
            <a:r>
              <a:rPr dirty="0" sz="1800" spc="-105">
                <a:solidFill>
                  <a:srgbClr val="0070C0"/>
                </a:solidFill>
                <a:latin typeface="Lucida Console"/>
                <a:cs typeface="Lucida Console"/>
              </a:rPr>
              <a:t>emailSDO </a:t>
            </a:r>
            <a:r>
              <a:rPr dirty="0" sz="1800" spc="-105">
                <a:solidFill>
                  <a:srgbClr val="292934"/>
                </a:solidFill>
                <a:latin typeface="Lucida Console"/>
                <a:cs typeface="Lucida Console"/>
              </a:rPr>
              <a:t>= new SDO(“Email: ” +</a:t>
            </a:r>
            <a:r>
              <a:rPr dirty="0" sz="1800" spc="-90">
                <a:solidFill>
                  <a:srgbClr val="292934"/>
                </a:solidFill>
                <a:latin typeface="Lucida Console"/>
                <a:cs typeface="Lucida Console"/>
              </a:rPr>
              <a:t> </a:t>
            </a:r>
            <a:r>
              <a:rPr dirty="0" sz="1800" spc="-105">
                <a:solidFill>
                  <a:srgbClr val="292934"/>
                </a:solidFill>
                <a:latin typeface="Lucida Console"/>
                <a:cs typeface="Lucida Console"/>
              </a:rPr>
              <a:t>mSubject);</a:t>
            </a:r>
            <a:endParaRPr sz="1800">
              <a:latin typeface="Lucida Console"/>
              <a:cs typeface="Lucida Console"/>
            </a:endParaRPr>
          </a:p>
          <a:p>
            <a:pPr marL="78105" marR="2338070">
              <a:lnSpc>
                <a:spcPct val="99500"/>
              </a:lnSpc>
              <a:spcBef>
                <a:spcPts val="50"/>
              </a:spcBef>
            </a:pPr>
            <a:r>
              <a:rPr dirty="0" sz="1800" spc="-105">
                <a:solidFill>
                  <a:srgbClr val="0070C0"/>
                </a:solidFill>
                <a:latin typeface="Lucida Console"/>
                <a:cs typeface="Lucida Console"/>
              </a:rPr>
              <a:t>emailSDO</a:t>
            </a:r>
            <a:r>
              <a:rPr dirty="0" sz="1800" spc="-105">
                <a:solidFill>
                  <a:srgbClr val="292934"/>
                </a:solidFill>
                <a:latin typeface="Lucida Console"/>
                <a:cs typeface="Lucida Console"/>
              </a:rPr>
              <a:t>.add(mSubject);  </a:t>
            </a:r>
            <a:r>
              <a:rPr dirty="0" sz="1800" spc="-105">
                <a:solidFill>
                  <a:srgbClr val="0070C0"/>
                </a:solidFill>
                <a:latin typeface="Lucida Console"/>
                <a:cs typeface="Lucida Console"/>
              </a:rPr>
              <a:t>emailSDO</a:t>
            </a:r>
            <a:r>
              <a:rPr dirty="0" sz="1800" spc="-105">
                <a:solidFill>
                  <a:srgbClr val="292934"/>
                </a:solidFill>
                <a:latin typeface="Lucida Console"/>
                <a:cs typeface="Lucida Console"/>
              </a:rPr>
              <a:t>.add(mTextContent);  </a:t>
            </a:r>
            <a:r>
              <a:rPr dirty="0" sz="1800" spc="-105">
                <a:solidFill>
                  <a:srgbClr val="0070C0"/>
                </a:solidFill>
                <a:latin typeface="Lucida Console"/>
                <a:cs typeface="Lucida Console"/>
              </a:rPr>
              <a:t>emailSDO</a:t>
            </a:r>
            <a:r>
              <a:rPr dirty="0" sz="1800" spc="-105">
                <a:solidFill>
                  <a:srgbClr val="292934"/>
                </a:solidFill>
                <a:latin typeface="Lucida Console"/>
                <a:cs typeface="Lucida Console"/>
              </a:rPr>
              <a:t>.add(mHtmlContent);  </a:t>
            </a:r>
            <a:r>
              <a:rPr dirty="0" sz="1800" spc="-105">
                <a:solidFill>
                  <a:srgbClr val="0070C0"/>
                </a:solidFill>
                <a:latin typeface="Lucida Console"/>
                <a:cs typeface="Lucida Console"/>
              </a:rPr>
              <a:t>emailSDO</a:t>
            </a:r>
            <a:r>
              <a:rPr dirty="0" sz="1800" spc="-105">
                <a:solidFill>
                  <a:srgbClr val="292934"/>
                </a:solidFill>
                <a:latin typeface="Lucida Console"/>
                <a:cs typeface="Lucida Console"/>
              </a:rPr>
              <a:t>.add(mTextReply);  </a:t>
            </a:r>
            <a:r>
              <a:rPr dirty="0" sz="1800" spc="-105">
                <a:solidFill>
                  <a:srgbClr val="0070C0"/>
                </a:solidFill>
                <a:latin typeface="Lucida Console"/>
                <a:cs typeface="Lucida Console"/>
              </a:rPr>
              <a:t>emailSDO</a:t>
            </a:r>
            <a:r>
              <a:rPr dirty="0" sz="1800" spc="-105">
                <a:solidFill>
                  <a:srgbClr val="292934"/>
                </a:solidFill>
                <a:latin typeface="Lucida Console"/>
                <a:cs typeface="Lucida Console"/>
              </a:rPr>
              <a:t>.add(mHtmlReply);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71118" y="6595943"/>
            <a:ext cx="199263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i="1">
                <a:solidFill>
                  <a:srgbClr val="292934"/>
                </a:solidFill>
                <a:latin typeface="Arial"/>
                <a:cs typeface="Arial"/>
              </a:rPr>
              <a:t>(code adapted for</a:t>
            </a:r>
            <a:r>
              <a:rPr dirty="0" sz="1400" spc="-100" i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292934"/>
                </a:solidFill>
                <a:latin typeface="Arial"/>
                <a:cs typeface="Arial"/>
              </a:rPr>
              <a:t>clarity)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262" y="2050084"/>
            <a:ext cx="4331335" cy="2255520"/>
          </a:xfrm>
          <a:custGeom>
            <a:avLst/>
            <a:gdLst/>
            <a:ahLst/>
            <a:cxnLst/>
            <a:rect l="l" t="t" r="r" b="b"/>
            <a:pathLst>
              <a:path w="4331335" h="2255520">
                <a:moveTo>
                  <a:pt x="0" y="0"/>
                </a:moveTo>
                <a:lnTo>
                  <a:pt x="4331146" y="0"/>
                </a:lnTo>
                <a:lnTo>
                  <a:pt x="4331146" y="2255498"/>
                </a:lnTo>
                <a:lnTo>
                  <a:pt x="0" y="2255498"/>
                </a:lnTo>
                <a:lnTo>
                  <a:pt x="0" y="0"/>
                </a:lnTo>
                <a:close/>
              </a:path>
            </a:pathLst>
          </a:custGeom>
          <a:ln w="26424">
            <a:solidFill>
              <a:srgbClr val="3637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5940" y="91440"/>
            <a:ext cx="13811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Columbia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97445" y="91440"/>
            <a:ext cx="397319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CleanOS: Limiting Mobile Data Exposure with Idle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Eviction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9971" y="7620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723900"/>
            <a:ext cx="5634990" cy="16567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70">
                <a:solidFill>
                  <a:srgbClr val="D2533C"/>
                </a:solidFill>
                <a:latin typeface="Arial"/>
                <a:cs typeface="Arial"/>
              </a:rPr>
              <a:t>The </a:t>
            </a:r>
            <a:r>
              <a:rPr dirty="0" sz="4000" spc="-90">
                <a:solidFill>
                  <a:srgbClr val="D2533C"/>
                </a:solidFill>
                <a:latin typeface="Arial"/>
                <a:cs typeface="Arial"/>
              </a:rPr>
              <a:t>CleanOS</a:t>
            </a:r>
            <a:r>
              <a:rPr dirty="0" sz="4000" spc="-615">
                <a:solidFill>
                  <a:srgbClr val="D2533C"/>
                </a:solidFill>
                <a:latin typeface="Arial"/>
                <a:cs typeface="Arial"/>
              </a:rPr>
              <a:t> </a:t>
            </a:r>
            <a:r>
              <a:rPr dirty="0" sz="4000" spc="-95">
                <a:solidFill>
                  <a:srgbClr val="D2533C"/>
                </a:solidFill>
                <a:latin typeface="Arial"/>
                <a:cs typeface="Arial"/>
              </a:rPr>
              <a:t>Architecture</a:t>
            </a:r>
            <a:endParaRPr sz="4000">
              <a:latin typeface="Arial"/>
              <a:cs typeface="Arial"/>
            </a:endParaRPr>
          </a:p>
          <a:p>
            <a:pPr marL="845185" marR="2964180" indent="185420">
              <a:lnSpc>
                <a:spcPct val="156800"/>
              </a:lnSpc>
              <a:spcBef>
                <a:spcPts val="1385"/>
              </a:spcBef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Mobile Device  Application</a:t>
            </a:r>
            <a:r>
              <a:rPr dirty="0" sz="18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(Java)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7734" y="3586938"/>
            <a:ext cx="207817" cy="211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09784" y="3620541"/>
            <a:ext cx="107999" cy="10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09784" y="3620541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4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3999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7999" y="53999"/>
                </a:lnTo>
                <a:lnTo>
                  <a:pt x="103756" y="75019"/>
                </a:lnTo>
                <a:lnTo>
                  <a:pt x="92183" y="92183"/>
                </a:lnTo>
                <a:lnTo>
                  <a:pt x="75019" y="103756"/>
                </a:lnTo>
                <a:lnTo>
                  <a:pt x="53999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9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68433" y="2539531"/>
            <a:ext cx="207817" cy="211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99138" y="2573020"/>
            <a:ext cx="107999" cy="10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99138" y="2573020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4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3999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7999" y="53999"/>
                </a:lnTo>
                <a:lnTo>
                  <a:pt x="103756" y="75018"/>
                </a:lnTo>
                <a:lnTo>
                  <a:pt x="92183" y="92183"/>
                </a:lnTo>
                <a:lnTo>
                  <a:pt x="75019" y="103756"/>
                </a:lnTo>
                <a:lnTo>
                  <a:pt x="53999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8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338351" y="3956854"/>
            <a:ext cx="207817" cy="2078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369631" y="3988727"/>
            <a:ext cx="108000" cy="10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369631" y="3988727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4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3999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7999" y="53999"/>
                </a:lnTo>
                <a:lnTo>
                  <a:pt x="103756" y="75019"/>
                </a:lnTo>
                <a:lnTo>
                  <a:pt x="92183" y="92183"/>
                </a:lnTo>
                <a:lnTo>
                  <a:pt x="75019" y="103756"/>
                </a:lnTo>
                <a:lnTo>
                  <a:pt x="53999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9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406535" y="2709956"/>
            <a:ext cx="207817" cy="20781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438539" y="2741206"/>
            <a:ext cx="108000" cy="108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438539" y="2741206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3999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7999" y="53999"/>
                </a:lnTo>
                <a:lnTo>
                  <a:pt x="103756" y="75019"/>
                </a:lnTo>
                <a:lnTo>
                  <a:pt x="92183" y="92183"/>
                </a:lnTo>
                <a:lnTo>
                  <a:pt x="75019" y="103756"/>
                </a:lnTo>
                <a:lnTo>
                  <a:pt x="53999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9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015832" y="3092328"/>
            <a:ext cx="211974" cy="20781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049805" y="3125520"/>
            <a:ext cx="108000" cy="108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049805" y="3125520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3999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8000" y="53999"/>
                </a:lnTo>
                <a:lnTo>
                  <a:pt x="103756" y="75019"/>
                </a:lnTo>
                <a:lnTo>
                  <a:pt x="92183" y="92183"/>
                </a:lnTo>
                <a:lnTo>
                  <a:pt x="75019" y="103756"/>
                </a:lnTo>
                <a:lnTo>
                  <a:pt x="53999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9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408222" y="3183776"/>
            <a:ext cx="207817" cy="2119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440099" y="3217786"/>
            <a:ext cx="108000" cy="108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440099" y="3217786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3999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8000" y="53999"/>
                </a:lnTo>
                <a:lnTo>
                  <a:pt x="103756" y="75019"/>
                </a:lnTo>
                <a:lnTo>
                  <a:pt x="92183" y="92183"/>
                </a:lnTo>
                <a:lnTo>
                  <a:pt x="75019" y="103756"/>
                </a:lnTo>
                <a:lnTo>
                  <a:pt x="53999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9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055716" y="3179615"/>
            <a:ext cx="211974" cy="20781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089571" y="3212630"/>
            <a:ext cx="107999" cy="108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089570" y="3212630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4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4000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7999" y="53999"/>
                </a:lnTo>
                <a:lnTo>
                  <a:pt x="103756" y="75019"/>
                </a:lnTo>
                <a:lnTo>
                  <a:pt x="92183" y="92183"/>
                </a:lnTo>
                <a:lnTo>
                  <a:pt x="75019" y="103756"/>
                </a:lnTo>
                <a:lnTo>
                  <a:pt x="54000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9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772295" y="3079869"/>
            <a:ext cx="207817" cy="20781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804452" y="3112249"/>
            <a:ext cx="108000" cy="108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804452" y="3112249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3999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7999" y="53999"/>
                </a:lnTo>
                <a:lnTo>
                  <a:pt x="103756" y="75019"/>
                </a:lnTo>
                <a:lnTo>
                  <a:pt x="92183" y="92183"/>
                </a:lnTo>
                <a:lnTo>
                  <a:pt x="75019" y="103756"/>
                </a:lnTo>
                <a:lnTo>
                  <a:pt x="53999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9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601887" y="3757347"/>
            <a:ext cx="211974" cy="21197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635478" y="3791648"/>
            <a:ext cx="108000" cy="1080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635478" y="3791648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4000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8000" y="53999"/>
                </a:lnTo>
                <a:lnTo>
                  <a:pt x="103756" y="75019"/>
                </a:lnTo>
                <a:lnTo>
                  <a:pt x="92183" y="92183"/>
                </a:lnTo>
                <a:lnTo>
                  <a:pt x="75019" y="103756"/>
                </a:lnTo>
                <a:lnTo>
                  <a:pt x="54000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9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010888" y="2369122"/>
            <a:ext cx="207817" cy="21197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041673" y="2403436"/>
            <a:ext cx="108000" cy="1080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041673" y="2403437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3999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7999" y="53999"/>
                </a:lnTo>
                <a:lnTo>
                  <a:pt x="103756" y="75018"/>
                </a:lnTo>
                <a:lnTo>
                  <a:pt x="92183" y="92183"/>
                </a:lnTo>
                <a:lnTo>
                  <a:pt x="75019" y="103756"/>
                </a:lnTo>
                <a:lnTo>
                  <a:pt x="53999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8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21263" y="4303229"/>
            <a:ext cx="4331335" cy="1722755"/>
          </a:xfrm>
          <a:custGeom>
            <a:avLst/>
            <a:gdLst/>
            <a:ahLst/>
            <a:cxnLst/>
            <a:rect l="l" t="t" r="r" b="b"/>
            <a:pathLst>
              <a:path w="4331335" h="1722754">
                <a:moveTo>
                  <a:pt x="0" y="0"/>
                </a:moveTo>
                <a:lnTo>
                  <a:pt x="4331153" y="0"/>
                </a:lnTo>
                <a:lnTo>
                  <a:pt x="4331153" y="1722217"/>
                </a:lnTo>
                <a:lnTo>
                  <a:pt x="0" y="172221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21263" y="4303229"/>
            <a:ext cx="4331335" cy="1722755"/>
          </a:xfrm>
          <a:custGeom>
            <a:avLst/>
            <a:gdLst/>
            <a:ahLst/>
            <a:cxnLst/>
            <a:rect l="l" t="t" r="r" b="b"/>
            <a:pathLst>
              <a:path w="4331335" h="1722754">
                <a:moveTo>
                  <a:pt x="0" y="0"/>
                </a:moveTo>
                <a:lnTo>
                  <a:pt x="4331146" y="0"/>
                </a:lnTo>
                <a:lnTo>
                  <a:pt x="4331146" y="1722218"/>
                </a:lnTo>
                <a:lnTo>
                  <a:pt x="0" y="1722218"/>
                </a:lnTo>
                <a:lnTo>
                  <a:pt x="0" y="0"/>
                </a:lnTo>
                <a:close/>
              </a:path>
            </a:pathLst>
          </a:custGeom>
          <a:ln w="26424">
            <a:solidFill>
              <a:srgbClr val="3637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705690" y="5011940"/>
            <a:ext cx="1169035" cy="314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Dalvik</a:t>
            </a:r>
            <a:r>
              <a:rPr dirty="0" sz="2000" spc="-10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VM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21262" y="6025447"/>
            <a:ext cx="4331335" cy="485140"/>
          </a:xfrm>
          <a:custGeom>
            <a:avLst/>
            <a:gdLst/>
            <a:ahLst/>
            <a:cxnLst/>
            <a:rect l="l" t="t" r="r" b="b"/>
            <a:pathLst>
              <a:path w="4331335" h="485140">
                <a:moveTo>
                  <a:pt x="0" y="0"/>
                </a:moveTo>
                <a:lnTo>
                  <a:pt x="4331154" y="0"/>
                </a:lnTo>
                <a:lnTo>
                  <a:pt x="4331154" y="484972"/>
                </a:lnTo>
                <a:lnTo>
                  <a:pt x="0" y="4849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21262" y="6025447"/>
            <a:ext cx="4331335" cy="485140"/>
          </a:xfrm>
          <a:custGeom>
            <a:avLst/>
            <a:gdLst/>
            <a:ahLst/>
            <a:cxnLst/>
            <a:rect l="l" t="t" r="r" b="b"/>
            <a:pathLst>
              <a:path w="4331335" h="485140">
                <a:moveTo>
                  <a:pt x="0" y="0"/>
                </a:moveTo>
                <a:lnTo>
                  <a:pt x="4331146" y="0"/>
                </a:lnTo>
                <a:lnTo>
                  <a:pt x="4331146" y="484971"/>
                </a:lnTo>
                <a:lnTo>
                  <a:pt x="0" y="484971"/>
                </a:lnTo>
                <a:lnTo>
                  <a:pt x="0" y="0"/>
                </a:lnTo>
                <a:close/>
              </a:path>
            </a:pathLst>
          </a:custGeom>
          <a:ln w="26424">
            <a:solidFill>
              <a:srgbClr val="3637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2003998" y="6130773"/>
            <a:ext cx="5721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Linux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262" y="2050084"/>
            <a:ext cx="4331335" cy="2255520"/>
          </a:xfrm>
          <a:custGeom>
            <a:avLst/>
            <a:gdLst/>
            <a:ahLst/>
            <a:cxnLst/>
            <a:rect l="l" t="t" r="r" b="b"/>
            <a:pathLst>
              <a:path w="4331335" h="2255520">
                <a:moveTo>
                  <a:pt x="0" y="0"/>
                </a:moveTo>
                <a:lnTo>
                  <a:pt x="4331146" y="0"/>
                </a:lnTo>
                <a:lnTo>
                  <a:pt x="4331146" y="2255498"/>
                </a:lnTo>
                <a:lnTo>
                  <a:pt x="0" y="2255498"/>
                </a:lnTo>
                <a:lnTo>
                  <a:pt x="0" y="0"/>
                </a:lnTo>
                <a:close/>
              </a:path>
            </a:pathLst>
          </a:custGeom>
          <a:ln w="26424">
            <a:solidFill>
              <a:srgbClr val="3637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68761" y="2095804"/>
            <a:ext cx="184277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Application</a:t>
            </a:r>
            <a:r>
              <a:rPr dirty="0" sz="18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(Java)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263" y="4303229"/>
            <a:ext cx="4331335" cy="1722755"/>
          </a:xfrm>
          <a:custGeom>
            <a:avLst/>
            <a:gdLst/>
            <a:ahLst/>
            <a:cxnLst/>
            <a:rect l="l" t="t" r="r" b="b"/>
            <a:pathLst>
              <a:path w="4331335" h="1722754">
                <a:moveTo>
                  <a:pt x="0" y="0"/>
                </a:moveTo>
                <a:lnTo>
                  <a:pt x="4331153" y="0"/>
                </a:lnTo>
                <a:lnTo>
                  <a:pt x="4331153" y="1722217"/>
                </a:lnTo>
                <a:lnTo>
                  <a:pt x="0" y="172221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1263" y="4303229"/>
            <a:ext cx="4331335" cy="1722755"/>
          </a:xfrm>
          <a:custGeom>
            <a:avLst/>
            <a:gdLst/>
            <a:ahLst/>
            <a:cxnLst/>
            <a:rect l="l" t="t" r="r" b="b"/>
            <a:pathLst>
              <a:path w="4331335" h="1722754">
                <a:moveTo>
                  <a:pt x="0" y="0"/>
                </a:moveTo>
                <a:lnTo>
                  <a:pt x="4331146" y="0"/>
                </a:lnTo>
                <a:lnTo>
                  <a:pt x="4331146" y="1722218"/>
                </a:lnTo>
                <a:lnTo>
                  <a:pt x="0" y="1722218"/>
                </a:lnTo>
                <a:lnTo>
                  <a:pt x="0" y="0"/>
                </a:lnTo>
                <a:close/>
              </a:path>
            </a:pathLst>
          </a:custGeom>
          <a:ln w="26424">
            <a:solidFill>
              <a:srgbClr val="3637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85770" y="3098711"/>
            <a:ext cx="561975" cy="561975"/>
          </a:xfrm>
          <a:custGeom>
            <a:avLst/>
            <a:gdLst/>
            <a:ahLst/>
            <a:cxnLst/>
            <a:rect l="l" t="t" r="r" b="b"/>
            <a:pathLst>
              <a:path w="561975" h="561975">
                <a:moveTo>
                  <a:pt x="280969" y="0"/>
                </a:moveTo>
                <a:lnTo>
                  <a:pt x="235395" y="3677"/>
                </a:lnTo>
                <a:lnTo>
                  <a:pt x="192161" y="14323"/>
                </a:lnTo>
                <a:lnTo>
                  <a:pt x="151848" y="31360"/>
                </a:lnTo>
                <a:lnTo>
                  <a:pt x="115032" y="54210"/>
                </a:lnTo>
                <a:lnTo>
                  <a:pt x="82294" y="82292"/>
                </a:lnTo>
                <a:lnTo>
                  <a:pt x="54210" y="115030"/>
                </a:lnTo>
                <a:lnTo>
                  <a:pt x="31361" y="151844"/>
                </a:lnTo>
                <a:lnTo>
                  <a:pt x="14324" y="192157"/>
                </a:lnTo>
                <a:lnTo>
                  <a:pt x="3677" y="235389"/>
                </a:lnTo>
                <a:lnTo>
                  <a:pt x="0" y="280962"/>
                </a:lnTo>
                <a:lnTo>
                  <a:pt x="3677" y="326538"/>
                </a:lnTo>
                <a:lnTo>
                  <a:pt x="14324" y="369773"/>
                </a:lnTo>
                <a:lnTo>
                  <a:pt x="31361" y="410087"/>
                </a:lnTo>
                <a:lnTo>
                  <a:pt x="54210" y="446903"/>
                </a:lnTo>
                <a:lnTo>
                  <a:pt x="82294" y="479642"/>
                </a:lnTo>
                <a:lnTo>
                  <a:pt x="115032" y="507725"/>
                </a:lnTo>
                <a:lnTo>
                  <a:pt x="151848" y="530575"/>
                </a:lnTo>
                <a:lnTo>
                  <a:pt x="192161" y="547612"/>
                </a:lnTo>
                <a:lnTo>
                  <a:pt x="235395" y="558259"/>
                </a:lnTo>
                <a:lnTo>
                  <a:pt x="280969" y="561936"/>
                </a:lnTo>
                <a:lnTo>
                  <a:pt x="326545" y="558259"/>
                </a:lnTo>
                <a:lnTo>
                  <a:pt x="369778" y="547612"/>
                </a:lnTo>
                <a:lnTo>
                  <a:pt x="410092" y="530575"/>
                </a:lnTo>
                <a:lnTo>
                  <a:pt x="446908" y="507725"/>
                </a:lnTo>
                <a:lnTo>
                  <a:pt x="479646" y="479642"/>
                </a:lnTo>
                <a:lnTo>
                  <a:pt x="507730" y="446903"/>
                </a:lnTo>
                <a:lnTo>
                  <a:pt x="530579" y="410087"/>
                </a:lnTo>
                <a:lnTo>
                  <a:pt x="547616" y="369773"/>
                </a:lnTo>
                <a:lnTo>
                  <a:pt x="558263" y="326538"/>
                </a:lnTo>
                <a:lnTo>
                  <a:pt x="561940" y="280962"/>
                </a:lnTo>
                <a:lnTo>
                  <a:pt x="558263" y="235389"/>
                </a:lnTo>
                <a:lnTo>
                  <a:pt x="547616" y="192157"/>
                </a:lnTo>
                <a:lnTo>
                  <a:pt x="530579" y="151844"/>
                </a:lnTo>
                <a:lnTo>
                  <a:pt x="507730" y="115030"/>
                </a:lnTo>
                <a:lnTo>
                  <a:pt x="479646" y="82292"/>
                </a:lnTo>
                <a:lnTo>
                  <a:pt x="446908" y="54210"/>
                </a:lnTo>
                <a:lnTo>
                  <a:pt x="410092" y="31360"/>
                </a:lnTo>
                <a:lnTo>
                  <a:pt x="369778" y="14323"/>
                </a:lnTo>
                <a:lnTo>
                  <a:pt x="326545" y="3677"/>
                </a:lnTo>
                <a:lnTo>
                  <a:pt x="280969" y="0"/>
                </a:lnTo>
                <a:close/>
              </a:path>
            </a:pathLst>
          </a:custGeom>
          <a:solidFill>
            <a:srgbClr val="C0C7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85770" y="3098711"/>
            <a:ext cx="561975" cy="561975"/>
          </a:xfrm>
          <a:custGeom>
            <a:avLst/>
            <a:gdLst/>
            <a:ahLst/>
            <a:cxnLst/>
            <a:rect l="l" t="t" r="r" b="b"/>
            <a:pathLst>
              <a:path w="561975" h="561975">
                <a:moveTo>
                  <a:pt x="0" y="280969"/>
                </a:moveTo>
                <a:lnTo>
                  <a:pt x="3677" y="235395"/>
                </a:lnTo>
                <a:lnTo>
                  <a:pt x="14324" y="192161"/>
                </a:lnTo>
                <a:lnTo>
                  <a:pt x="31361" y="151848"/>
                </a:lnTo>
                <a:lnTo>
                  <a:pt x="54211" y="115032"/>
                </a:lnTo>
                <a:lnTo>
                  <a:pt x="82294" y="82294"/>
                </a:lnTo>
                <a:lnTo>
                  <a:pt x="115032" y="54211"/>
                </a:lnTo>
                <a:lnTo>
                  <a:pt x="151848" y="31361"/>
                </a:lnTo>
                <a:lnTo>
                  <a:pt x="192161" y="14324"/>
                </a:lnTo>
                <a:lnTo>
                  <a:pt x="235395" y="3677"/>
                </a:lnTo>
                <a:lnTo>
                  <a:pt x="280969" y="0"/>
                </a:lnTo>
                <a:lnTo>
                  <a:pt x="326544" y="3677"/>
                </a:lnTo>
                <a:lnTo>
                  <a:pt x="369777" y="14324"/>
                </a:lnTo>
                <a:lnTo>
                  <a:pt x="410091" y="31361"/>
                </a:lnTo>
                <a:lnTo>
                  <a:pt x="446906" y="54211"/>
                </a:lnTo>
                <a:lnTo>
                  <a:pt x="479645" y="82294"/>
                </a:lnTo>
                <a:lnTo>
                  <a:pt x="507728" y="115032"/>
                </a:lnTo>
                <a:lnTo>
                  <a:pt x="530578" y="151848"/>
                </a:lnTo>
                <a:lnTo>
                  <a:pt x="547615" y="192161"/>
                </a:lnTo>
                <a:lnTo>
                  <a:pt x="558262" y="235395"/>
                </a:lnTo>
                <a:lnTo>
                  <a:pt x="561939" y="280969"/>
                </a:lnTo>
                <a:lnTo>
                  <a:pt x="558262" y="326544"/>
                </a:lnTo>
                <a:lnTo>
                  <a:pt x="547615" y="369778"/>
                </a:lnTo>
                <a:lnTo>
                  <a:pt x="530578" y="410091"/>
                </a:lnTo>
                <a:lnTo>
                  <a:pt x="507728" y="446907"/>
                </a:lnTo>
                <a:lnTo>
                  <a:pt x="479645" y="479645"/>
                </a:lnTo>
                <a:lnTo>
                  <a:pt x="446906" y="507728"/>
                </a:lnTo>
                <a:lnTo>
                  <a:pt x="410091" y="530578"/>
                </a:lnTo>
                <a:lnTo>
                  <a:pt x="369777" y="547615"/>
                </a:lnTo>
                <a:lnTo>
                  <a:pt x="326544" y="558262"/>
                </a:lnTo>
                <a:lnTo>
                  <a:pt x="280969" y="561939"/>
                </a:lnTo>
                <a:lnTo>
                  <a:pt x="235395" y="558262"/>
                </a:lnTo>
                <a:lnTo>
                  <a:pt x="192161" y="547615"/>
                </a:lnTo>
                <a:lnTo>
                  <a:pt x="151848" y="530578"/>
                </a:lnTo>
                <a:lnTo>
                  <a:pt x="115032" y="507728"/>
                </a:lnTo>
                <a:lnTo>
                  <a:pt x="82294" y="479645"/>
                </a:lnTo>
                <a:lnTo>
                  <a:pt x="54211" y="446907"/>
                </a:lnTo>
                <a:lnTo>
                  <a:pt x="31361" y="410091"/>
                </a:lnTo>
                <a:lnTo>
                  <a:pt x="14324" y="369778"/>
                </a:lnTo>
                <a:lnTo>
                  <a:pt x="3677" y="326544"/>
                </a:lnTo>
                <a:lnTo>
                  <a:pt x="0" y="280969"/>
                </a:lnTo>
                <a:close/>
              </a:path>
            </a:pathLst>
          </a:custGeom>
          <a:ln w="28574">
            <a:solidFill>
              <a:srgbClr val="929F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76753" y="2768727"/>
            <a:ext cx="8134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i="1">
                <a:solidFill>
                  <a:srgbClr val="FF0000"/>
                </a:solidFill>
                <a:latin typeface="Arial"/>
                <a:cs typeface="Arial"/>
              </a:rPr>
              <a:t>pwSDO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91440"/>
            <a:ext cx="13811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Columbia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97445" y="91440"/>
            <a:ext cx="397319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CleanOS: Limiting Mobile Data Exposure with Idle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Eviction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89971" y="7620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723900"/>
            <a:ext cx="5634990" cy="1226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70">
                <a:solidFill>
                  <a:srgbClr val="D2533C"/>
                </a:solidFill>
                <a:latin typeface="Arial"/>
                <a:cs typeface="Arial"/>
              </a:rPr>
              <a:t>The </a:t>
            </a:r>
            <a:r>
              <a:rPr dirty="0" sz="4000" spc="-90">
                <a:solidFill>
                  <a:srgbClr val="D2533C"/>
                </a:solidFill>
                <a:latin typeface="Arial"/>
                <a:cs typeface="Arial"/>
              </a:rPr>
              <a:t>CleanOS</a:t>
            </a:r>
            <a:r>
              <a:rPr dirty="0" sz="4000" spc="-615">
                <a:solidFill>
                  <a:srgbClr val="D2533C"/>
                </a:solidFill>
                <a:latin typeface="Arial"/>
                <a:cs typeface="Arial"/>
              </a:rPr>
              <a:t> </a:t>
            </a:r>
            <a:r>
              <a:rPr dirty="0" sz="4000" spc="-95">
                <a:solidFill>
                  <a:srgbClr val="D2533C"/>
                </a:solidFill>
                <a:latin typeface="Arial"/>
                <a:cs typeface="Arial"/>
              </a:rPr>
              <a:t>Architecture</a:t>
            </a:r>
            <a:endParaRPr sz="4000">
              <a:latin typeface="Arial"/>
              <a:cs typeface="Arial"/>
            </a:endParaRPr>
          </a:p>
          <a:p>
            <a:pPr marL="1030605">
              <a:lnSpc>
                <a:spcPct val="100000"/>
              </a:lnSpc>
              <a:spcBef>
                <a:spcPts val="2615"/>
              </a:spcBef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Mobile</a:t>
            </a:r>
            <a:r>
              <a:rPr dirty="0" sz="18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Device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7734" y="3586938"/>
            <a:ext cx="207817" cy="211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09784" y="3620541"/>
            <a:ext cx="107999" cy="10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09784" y="3620541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4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3999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7999" y="53999"/>
                </a:lnTo>
                <a:lnTo>
                  <a:pt x="103756" y="75019"/>
                </a:lnTo>
                <a:lnTo>
                  <a:pt x="92183" y="92183"/>
                </a:lnTo>
                <a:lnTo>
                  <a:pt x="75019" y="103756"/>
                </a:lnTo>
                <a:lnTo>
                  <a:pt x="53999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9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68433" y="2539531"/>
            <a:ext cx="207817" cy="211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99138" y="2573020"/>
            <a:ext cx="107999" cy="10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99138" y="2573020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4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3999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7999" y="53999"/>
                </a:lnTo>
                <a:lnTo>
                  <a:pt x="103756" y="75018"/>
                </a:lnTo>
                <a:lnTo>
                  <a:pt x="92183" y="92183"/>
                </a:lnTo>
                <a:lnTo>
                  <a:pt x="75019" y="103756"/>
                </a:lnTo>
                <a:lnTo>
                  <a:pt x="53999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8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338351" y="3956854"/>
            <a:ext cx="207817" cy="2078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369631" y="3988727"/>
            <a:ext cx="108000" cy="10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369631" y="3988727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4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3999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7999" y="53999"/>
                </a:lnTo>
                <a:lnTo>
                  <a:pt x="103756" y="75019"/>
                </a:lnTo>
                <a:lnTo>
                  <a:pt x="92183" y="92183"/>
                </a:lnTo>
                <a:lnTo>
                  <a:pt x="75019" y="103756"/>
                </a:lnTo>
                <a:lnTo>
                  <a:pt x="53999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9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406535" y="2709956"/>
            <a:ext cx="207817" cy="20781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438539" y="2741206"/>
            <a:ext cx="108000" cy="108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438539" y="2741206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3999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7999" y="53999"/>
                </a:lnTo>
                <a:lnTo>
                  <a:pt x="103756" y="75019"/>
                </a:lnTo>
                <a:lnTo>
                  <a:pt x="92183" y="92183"/>
                </a:lnTo>
                <a:lnTo>
                  <a:pt x="75019" y="103756"/>
                </a:lnTo>
                <a:lnTo>
                  <a:pt x="53999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9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015832" y="3092328"/>
            <a:ext cx="211974" cy="20781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049805" y="3125520"/>
            <a:ext cx="108000" cy="108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049805" y="3125520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3999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8000" y="53999"/>
                </a:lnTo>
                <a:lnTo>
                  <a:pt x="103756" y="75019"/>
                </a:lnTo>
                <a:lnTo>
                  <a:pt x="92183" y="92183"/>
                </a:lnTo>
                <a:lnTo>
                  <a:pt x="75019" y="103756"/>
                </a:lnTo>
                <a:lnTo>
                  <a:pt x="53999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9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408222" y="3183776"/>
            <a:ext cx="207817" cy="2119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440099" y="3217786"/>
            <a:ext cx="108000" cy="108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440099" y="3217786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3999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8000" y="53999"/>
                </a:lnTo>
                <a:lnTo>
                  <a:pt x="103756" y="75019"/>
                </a:lnTo>
                <a:lnTo>
                  <a:pt x="92183" y="92183"/>
                </a:lnTo>
                <a:lnTo>
                  <a:pt x="75019" y="103756"/>
                </a:lnTo>
                <a:lnTo>
                  <a:pt x="53999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9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055716" y="3179615"/>
            <a:ext cx="211974" cy="20781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089571" y="3212630"/>
            <a:ext cx="107999" cy="108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089570" y="3212630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4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4000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7999" y="53999"/>
                </a:lnTo>
                <a:lnTo>
                  <a:pt x="103756" y="75019"/>
                </a:lnTo>
                <a:lnTo>
                  <a:pt x="92183" y="92183"/>
                </a:lnTo>
                <a:lnTo>
                  <a:pt x="75019" y="103756"/>
                </a:lnTo>
                <a:lnTo>
                  <a:pt x="54000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9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772295" y="3079869"/>
            <a:ext cx="207817" cy="20781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804452" y="3112249"/>
            <a:ext cx="108000" cy="108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804452" y="3112249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3999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7999" y="53999"/>
                </a:lnTo>
                <a:lnTo>
                  <a:pt x="103756" y="75019"/>
                </a:lnTo>
                <a:lnTo>
                  <a:pt x="92183" y="92183"/>
                </a:lnTo>
                <a:lnTo>
                  <a:pt x="75019" y="103756"/>
                </a:lnTo>
                <a:lnTo>
                  <a:pt x="53999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9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601887" y="3757347"/>
            <a:ext cx="211974" cy="21197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635478" y="3791648"/>
            <a:ext cx="108000" cy="1080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635478" y="3791648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4000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8000" y="53999"/>
                </a:lnTo>
                <a:lnTo>
                  <a:pt x="103756" y="75019"/>
                </a:lnTo>
                <a:lnTo>
                  <a:pt x="92183" y="92183"/>
                </a:lnTo>
                <a:lnTo>
                  <a:pt x="75019" y="103756"/>
                </a:lnTo>
                <a:lnTo>
                  <a:pt x="54000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9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010888" y="2369122"/>
            <a:ext cx="207817" cy="21197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041673" y="2403436"/>
            <a:ext cx="108000" cy="1080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041673" y="2403437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3999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7999" y="53999"/>
                </a:lnTo>
                <a:lnTo>
                  <a:pt x="103756" y="75018"/>
                </a:lnTo>
                <a:lnTo>
                  <a:pt x="92183" y="92183"/>
                </a:lnTo>
                <a:lnTo>
                  <a:pt x="75019" y="103756"/>
                </a:lnTo>
                <a:lnTo>
                  <a:pt x="53999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8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29957" y="4752200"/>
            <a:ext cx="1301027" cy="82984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229957" y="4752200"/>
            <a:ext cx="1301115" cy="829944"/>
          </a:xfrm>
          <a:prstGeom prst="rect">
            <a:avLst/>
          </a:prstGeom>
          <a:ln w="9524">
            <a:solidFill>
              <a:srgbClr val="363744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just" marL="95885" marR="82550" indent="118110">
              <a:lnSpc>
                <a:spcPct val="99500"/>
              </a:lnSpc>
            </a:pPr>
            <a:r>
              <a:rPr dirty="0" sz="1800" spc="-10">
                <a:solidFill>
                  <a:srgbClr val="292934"/>
                </a:solidFill>
                <a:latin typeface="Arial"/>
                <a:cs typeface="Arial"/>
              </a:rPr>
              <a:t>Tracking 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(modified  </a:t>
            </a:r>
            <a:r>
              <a:rPr dirty="0" sz="1800" spc="-200">
                <a:solidFill>
                  <a:srgbClr val="292934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aintDroi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517301" y="2464396"/>
            <a:ext cx="2160905" cy="1058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06375" marR="975360" indent="-194310">
              <a:lnSpc>
                <a:spcPts val="1600"/>
              </a:lnSpc>
            </a:pPr>
            <a:r>
              <a:rPr dirty="0" sz="1400" spc="-80">
                <a:solidFill>
                  <a:srgbClr val="FF0000"/>
                </a:solidFill>
                <a:latin typeface="Lucida Console"/>
                <a:cs typeface="Lucida Console"/>
              </a:rPr>
              <a:t>registerSDO(  </a:t>
            </a:r>
            <a:r>
              <a:rPr dirty="0" sz="1400" spc="-80">
                <a:solidFill>
                  <a:srgbClr val="FF0000"/>
                </a:solidFill>
                <a:latin typeface="Lucida Console"/>
                <a:cs typeface="Lucida Console"/>
              </a:rPr>
              <a:t>123,</a:t>
            </a:r>
            <a:endParaRPr sz="1400">
              <a:latin typeface="Lucida Console"/>
              <a:cs typeface="Lucida Console"/>
            </a:endParaRPr>
          </a:p>
          <a:p>
            <a:pPr marL="206375" marR="5080">
              <a:lnSpc>
                <a:spcPts val="1700"/>
              </a:lnSpc>
              <a:spcBef>
                <a:spcPts val="20"/>
              </a:spcBef>
            </a:pPr>
            <a:r>
              <a:rPr dirty="0" sz="1400" spc="-80">
                <a:solidFill>
                  <a:srgbClr val="FF0000"/>
                </a:solidFill>
                <a:latin typeface="Lucida Console"/>
                <a:cs typeface="Lucida Console"/>
              </a:rPr>
              <a:t>“com.android.email”,  </a:t>
            </a:r>
            <a:r>
              <a:rPr dirty="0" sz="1400" spc="-80">
                <a:solidFill>
                  <a:srgbClr val="FF0000"/>
                </a:solidFill>
                <a:latin typeface="Lucida Console"/>
                <a:cs typeface="Lucida Console"/>
              </a:rPr>
              <a:t>“Password of Yang”,  0x1a2b…)</a:t>
            </a:r>
            <a:endParaRPr sz="1400">
              <a:latin typeface="Lucida Console"/>
              <a:cs typeface="Lucida Console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520894" y="3599650"/>
            <a:ext cx="2072005" cy="0"/>
          </a:xfrm>
          <a:custGeom>
            <a:avLst/>
            <a:gdLst/>
            <a:ahLst/>
            <a:cxnLst/>
            <a:rect l="l" t="t" r="r" b="b"/>
            <a:pathLst>
              <a:path w="2072004" h="0">
                <a:moveTo>
                  <a:pt x="0" y="0"/>
                </a:moveTo>
                <a:lnTo>
                  <a:pt x="2071658" y="0"/>
                </a:lnTo>
              </a:path>
            </a:pathLst>
          </a:custGeom>
          <a:ln w="26424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498183" y="3538308"/>
            <a:ext cx="120650" cy="123189"/>
          </a:xfrm>
          <a:custGeom>
            <a:avLst/>
            <a:gdLst/>
            <a:ahLst/>
            <a:cxnLst/>
            <a:rect l="l" t="t" r="r" b="b"/>
            <a:pathLst>
              <a:path w="120650" h="123189">
                <a:moveTo>
                  <a:pt x="15443" y="0"/>
                </a:moveTo>
                <a:lnTo>
                  <a:pt x="7353" y="2133"/>
                </a:lnTo>
                <a:lnTo>
                  <a:pt x="0" y="14744"/>
                </a:lnTo>
                <a:lnTo>
                  <a:pt x="2133" y="22834"/>
                </a:lnTo>
                <a:lnTo>
                  <a:pt x="68148" y="61340"/>
                </a:lnTo>
                <a:lnTo>
                  <a:pt x="2133" y="99847"/>
                </a:lnTo>
                <a:lnTo>
                  <a:pt x="0" y="107937"/>
                </a:lnTo>
                <a:lnTo>
                  <a:pt x="7353" y="120535"/>
                </a:lnTo>
                <a:lnTo>
                  <a:pt x="15443" y="122669"/>
                </a:lnTo>
                <a:lnTo>
                  <a:pt x="120586" y="61340"/>
                </a:lnTo>
                <a:lnTo>
                  <a:pt x="15443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21262" y="6025447"/>
            <a:ext cx="4331335" cy="485140"/>
          </a:xfrm>
          <a:custGeom>
            <a:avLst/>
            <a:gdLst/>
            <a:ahLst/>
            <a:cxnLst/>
            <a:rect l="l" t="t" r="r" b="b"/>
            <a:pathLst>
              <a:path w="4331335" h="485140">
                <a:moveTo>
                  <a:pt x="0" y="0"/>
                </a:moveTo>
                <a:lnTo>
                  <a:pt x="4331154" y="0"/>
                </a:lnTo>
                <a:lnTo>
                  <a:pt x="4331154" y="484972"/>
                </a:lnTo>
                <a:lnTo>
                  <a:pt x="0" y="4849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21262" y="6025447"/>
            <a:ext cx="4331335" cy="485140"/>
          </a:xfrm>
          <a:custGeom>
            <a:avLst/>
            <a:gdLst/>
            <a:ahLst/>
            <a:cxnLst/>
            <a:rect l="l" t="t" r="r" b="b"/>
            <a:pathLst>
              <a:path w="4331335" h="485140">
                <a:moveTo>
                  <a:pt x="0" y="0"/>
                </a:moveTo>
                <a:lnTo>
                  <a:pt x="4331146" y="0"/>
                </a:lnTo>
                <a:lnTo>
                  <a:pt x="4331146" y="484971"/>
                </a:lnTo>
                <a:lnTo>
                  <a:pt x="0" y="484971"/>
                </a:lnTo>
                <a:lnTo>
                  <a:pt x="0" y="0"/>
                </a:lnTo>
                <a:close/>
              </a:path>
            </a:pathLst>
          </a:custGeom>
          <a:ln w="26424">
            <a:solidFill>
              <a:srgbClr val="3637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1112667" y="5674927"/>
            <a:ext cx="2354580" cy="741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2000" b="1">
                <a:solidFill>
                  <a:srgbClr val="0070C0"/>
                </a:solidFill>
                <a:latin typeface="Arial"/>
                <a:cs typeface="Arial"/>
              </a:rPr>
              <a:t>CleanOS Dalvik</a:t>
            </a:r>
            <a:r>
              <a:rPr dirty="0" sz="2000" spc="-110" b="1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70C0"/>
                </a:solidFill>
                <a:latin typeface="Arial"/>
                <a:cs typeface="Arial"/>
              </a:rPr>
              <a:t>VM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90"/>
              </a:spcBef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Linux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655457" y="4752200"/>
            <a:ext cx="1240053" cy="82984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1655457" y="4752200"/>
            <a:ext cx="1240155" cy="829944"/>
          </a:xfrm>
          <a:prstGeom prst="rect">
            <a:avLst/>
          </a:prstGeom>
          <a:ln w="9524">
            <a:solidFill>
              <a:srgbClr val="363744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128270" marR="115570" indent="-635">
              <a:lnSpc>
                <a:spcPct val="99500"/>
              </a:lnSpc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Eviction  (evict-idle  GC)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022726" y="4752200"/>
            <a:ext cx="1319250" cy="82984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3022727" y="4752200"/>
            <a:ext cx="1319530" cy="829944"/>
          </a:xfrm>
          <a:prstGeom prst="rect">
            <a:avLst/>
          </a:prstGeom>
          <a:ln w="9524">
            <a:solidFill>
              <a:srgbClr val="363744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97790" marR="85090">
              <a:lnSpc>
                <a:spcPct val="99500"/>
              </a:lnSpc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Decryption  (modified  interpreter)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08697" y="4383976"/>
            <a:ext cx="310070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i="1">
                <a:solidFill>
                  <a:srgbClr val="FF0000"/>
                </a:solidFill>
                <a:latin typeface="Arial"/>
                <a:cs typeface="Arial"/>
              </a:rPr>
              <a:t>(SDO ID: 123, Key:</a:t>
            </a:r>
            <a:r>
              <a:rPr dirty="0" sz="1800" spc="-12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FF0000"/>
                </a:solidFill>
                <a:latin typeface="Arial"/>
                <a:cs typeface="Arial"/>
              </a:rPr>
              <a:t>0x1a2b…)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682143" y="2050084"/>
            <a:ext cx="2364105" cy="4460875"/>
          </a:xfrm>
          <a:custGeom>
            <a:avLst/>
            <a:gdLst/>
            <a:ahLst/>
            <a:cxnLst/>
            <a:rect l="l" t="t" r="r" b="b"/>
            <a:pathLst>
              <a:path w="2364104" h="4460875">
                <a:moveTo>
                  <a:pt x="0" y="0"/>
                </a:moveTo>
                <a:lnTo>
                  <a:pt x="2363488" y="0"/>
                </a:lnTo>
                <a:lnTo>
                  <a:pt x="2363488" y="4460326"/>
                </a:lnTo>
                <a:lnTo>
                  <a:pt x="0" y="4460326"/>
                </a:lnTo>
                <a:lnTo>
                  <a:pt x="0" y="0"/>
                </a:lnTo>
                <a:close/>
              </a:path>
            </a:pathLst>
          </a:custGeom>
          <a:ln w="26424">
            <a:solidFill>
              <a:srgbClr val="3637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6995096" y="1655978"/>
            <a:ext cx="171958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>
                <a:solidFill>
                  <a:srgbClr val="292934"/>
                </a:solidFill>
                <a:latin typeface="Arial"/>
                <a:cs typeface="Arial"/>
              </a:rPr>
              <a:t>Trusted</a:t>
            </a:r>
            <a:r>
              <a:rPr dirty="0" sz="18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Cloud(s)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055522" y="2209228"/>
            <a:ext cx="156337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SDO</a:t>
            </a:r>
            <a:r>
              <a:rPr dirty="0" sz="1800" spc="-10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Database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337653" y="4248454"/>
            <a:ext cx="991869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Audit</a:t>
            </a:r>
            <a:r>
              <a:rPr dirty="0" sz="1800" spc="-10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Log</a:t>
            </a:r>
            <a:endParaRPr sz="18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796049" y="4606861"/>
            <a:ext cx="2150745" cy="523240"/>
          </a:xfrm>
          <a:prstGeom prst="rect">
            <a:avLst/>
          </a:prstGeom>
          <a:ln w="9524">
            <a:solidFill>
              <a:srgbClr val="363744"/>
            </a:solidFill>
          </a:ln>
        </p:spPr>
        <p:txBody>
          <a:bodyPr wrap="square" lIns="0" tIns="55880" rIns="0" bIns="0" rtlCol="0" vert="horz">
            <a:spAutoFit/>
          </a:bodyPr>
          <a:lstStyle/>
          <a:p>
            <a:pPr marL="86360" marR="450215">
              <a:lnSpc>
                <a:spcPts val="1600"/>
              </a:lnSpc>
              <a:spcBef>
                <a:spcPts val="440"/>
              </a:spcBef>
              <a:tabLst>
                <a:tab pos="1000760" algn="l"/>
              </a:tabLst>
            </a:pPr>
            <a:r>
              <a:rPr dirty="0" sz="1400">
                <a:solidFill>
                  <a:srgbClr val="FF0000"/>
                </a:solidFill>
                <a:latin typeface="Arial"/>
                <a:cs typeface="Arial"/>
              </a:rPr>
              <a:t>Create SDO 123  App: …	Desc:</a:t>
            </a:r>
            <a:r>
              <a:rPr dirty="0" sz="1400" spc="-1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0000"/>
                </a:solidFill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61" name="object 61"/>
          <p:cNvGraphicFramePr>
            <a:graphicFrameLocks noGrp="1"/>
          </p:cNvGraphicFramePr>
          <p:nvPr/>
        </p:nvGraphicFramePr>
        <p:xfrm>
          <a:off x="6791287" y="2528074"/>
          <a:ext cx="2165350" cy="1393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0538"/>
              </a:tblGrid>
              <a:tr h="107721">
                <a:tc>
                  <a:txBody>
                    <a:bodyPr/>
                    <a:lstStyle/>
                    <a:p>
                      <a:pPr/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4">
                      <a:solidFill>
                        <a:srgbClr val="363744"/>
                      </a:solidFill>
                      <a:prstDash val="solid"/>
                    </a:lnL>
                    <a:lnR w="9524">
                      <a:solidFill>
                        <a:srgbClr val="363744"/>
                      </a:solidFill>
                      <a:prstDash val="solid"/>
                    </a:lnR>
                    <a:lnT w="9524">
                      <a:solidFill>
                        <a:srgbClr val="363744"/>
                      </a:solidFill>
                      <a:prstDash val="solid"/>
                    </a:lnT>
                    <a:lnB w="9524">
                      <a:solidFill>
                        <a:srgbClr val="363744"/>
                      </a:solidFill>
                      <a:prstDash val="solid"/>
                    </a:lnB>
                  </a:tcPr>
                </a:tc>
              </a:tr>
              <a:tr h="106857">
                <a:tc>
                  <a:txBody>
                    <a:bodyPr/>
                    <a:lstStyle/>
                    <a:p>
                      <a:pPr/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4">
                      <a:solidFill>
                        <a:srgbClr val="363744"/>
                      </a:solidFill>
                      <a:prstDash val="solid"/>
                    </a:lnL>
                    <a:lnR w="9524">
                      <a:solidFill>
                        <a:srgbClr val="363744"/>
                      </a:solidFill>
                      <a:prstDash val="solid"/>
                    </a:lnR>
                    <a:lnT w="9524">
                      <a:solidFill>
                        <a:srgbClr val="363744"/>
                      </a:solidFill>
                      <a:prstDash val="solid"/>
                    </a:lnT>
                    <a:lnB w="9524">
                      <a:solidFill>
                        <a:srgbClr val="363744"/>
                      </a:solidFill>
                      <a:prstDash val="solid"/>
                    </a:lnB>
                  </a:tcPr>
                </a:tc>
              </a:tr>
              <a:tr h="953239">
                <a:tc>
                  <a:txBody>
                    <a:bodyPr/>
                    <a:lstStyle/>
                    <a:p>
                      <a:pPr marL="86360">
                        <a:lnSpc>
                          <a:spcPts val="1639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ID:</a:t>
                      </a:r>
                      <a:r>
                        <a:rPr dirty="0" sz="1400" spc="-10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123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86360" marR="116205">
                        <a:lnSpc>
                          <a:spcPts val="1700"/>
                        </a:lnSpc>
                      </a:pPr>
                      <a:r>
                        <a:rPr dirty="0" sz="140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App: com.android.email  </a:t>
                      </a:r>
                      <a:r>
                        <a:rPr dirty="0" sz="1400" spc="-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Desc: </a:t>
                      </a:r>
                      <a:r>
                        <a:rPr dirty="0" sz="140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Password of</a:t>
                      </a:r>
                      <a:r>
                        <a:rPr dirty="0" sz="1400" spc="-9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3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Yang  </a:t>
                      </a:r>
                      <a:r>
                        <a:rPr dirty="0" sz="140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Key:</a:t>
                      </a:r>
                      <a:r>
                        <a:rPr dirty="0" sz="1400" spc="-10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0x1a2b…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4">
                      <a:solidFill>
                        <a:srgbClr val="363744"/>
                      </a:solidFill>
                      <a:prstDash val="solid"/>
                    </a:lnL>
                    <a:lnR w="9524">
                      <a:solidFill>
                        <a:srgbClr val="363744"/>
                      </a:solidFill>
                      <a:prstDash val="solid"/>
                    </a:lnR>
                    <a:lnT w="9524">
                      <a:solidFill>
                        <a:srgbClr val="363744"/>
                      </a:solidFill>
                      <a:prstDash val="solid"/>
                    </a:lnT>
                    <a:lnB w="9524">
                      <a:solidFill>
                        <a:srgbClr val="363744"/>
                      </a:solidFill>
                      <a:prstDash val="solid"/>
                    </a:lnB>
                  </a:tcPr>
                </a:tc>
              </a:tr>
              <a:tr h="107718">
                <a:tc>
                  <a:txBody>
                    <a:bodyPr/>
                    <a:lstStyle/>
                    <a:p>
                      <a:pPr/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4">
                      <a:solidFill>
                        <a:srgbClr val="363744"/>
                      </a:solidFill>
                      <a:prstDash val="solid"/>
                    </a:lnL>
                    <a:lnR w="9524">
                      <a:solidFill>
                        <a:srgbClr val="363744"/>
                      </a:solidFill>
                      <a:prstDash val="solid"/>
                    </a:lnR>
                    <a:lnT w="9524">
                      <a:solidFill>
                        <a:srgbClr val="363744"/>
                      </a:solidFill>
                      <a:prstDash val="solid"/>
                    </a:lnT>
                    <a:lnB w="9524">
                      <a:solidFill>
                        <a:srgbClr val="363744"/>
                      </a:solidFill>
                      <a:prstDash val="solid"/>
                    </a:lnB>
                  </a:tcPr>
                </a:tc>
              </a:tr>
              <a:tr h="107721">
                <a:tc>
                  <a:txBody>
                    <a:bodyPr/>
                    <a:lstStyle/>
                    <a:p>
                      <a:pPr/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4">
                      <a:solidFill>
                        <a:srgbClr val="363744"/>
                      </a:solidFill>
                      <a:prstDash val="solid"/>
                    </a:lnL>
                    <a:lnR w="9524">
                      <a:solidFill>
                        <a:srgbClr val="363744"/>
                      </a:solidFill>
                      <a:prstDash val="solid"/>
                    </a:lnR>
                    <a:lnT w="9524">
                      <a:solidFill>
                        <a:srgbClr val="363744"/>
                      </a:solidFill>
                      <a:prstDash val="solid"/>
                    </a:lnT>
                    <a:lnB w="9524">
                      <a:solidFill>
                        <a:srgbClr val="36374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262" y="2050084"/>
            <a:ext cx="4331335" cy="2255520"/>
          </a:xfrm>
          <a:custGeom>
            <a:avLst/>
            <a:gdLst/>
            <a:ahLst/>
            <a:cxnLst/>
            <a:rect l="l" t="t" r="r" b="b"/>
            <a:pathLst>
              <a:path w="4331335" h="2255520">
                <a:moveTo>
                  <a:pt x="0" y="0"/>
                </a:moveTo>
                <a:lnTo>
                  <a:pt x="4331146" y="0"/>
                </a:lnTo>
                <a:lnTo>
                  <a:pt x="4331146" y="2255498"/>
                </a:lnTo>
                <a:lnTo>
                  <a:pt x="0" y="2255498"/>
                </a:lnTo>
                <a:lnTo>
                  <a:pt x="0" y="0"/>
                </a:lnTo>
                <a:close/>
              </a:path>
            </a:pathLst>
          </a:custGeom>
          <a:ln w="26424">
            <a:solidFill>
              <a:srgbClr val="3637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68761" y="2095804"/>
            <a:ext cx="184277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Application</a:t>
            </a:r>
            <a:r>
              <a:rPr dirty="0" sz="18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(Java)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263" y="4303229"/>
            <a:ext cx="4331335" cy="1722755"/>
          </a:xfrm>
          <a:custGeom>
            <a:avLst/>
            <a:gdLst/>
            <a:ahLst/>
            <a:cxnLst/>
            <a:rect l="l" t="t" r="r" b="b"/>
            <a:pathLst>
              <a:path w="4331335" h="1722754">
                <a:moveTo>
                  <a:pt x="0" y="0"/>
                </a:moveTo>
                <a:lnTo>
                  <a:pt x="4331153" y="0"/>
                </a:lnTo>
                <a:lnTo>
                  <a:pt x="4331153" y="1722217"/>
                </a:lnTo>
                <a:lnTo>
                  <a:pt x="0" y="172221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1263" y="4303229"/>
            <a:ext cx="4331335" cy="1722755"/>
          </a:xfrm>
          <a:custGeom>
            <a:avLst/>
            <a:gdLst/>
            <a:ahLst/>
            <a:cxnLst/>
            <a:rect l="l" t="t" r="r" b="b"/>
            <a:pathLst>
              <a:path w="4331335" h="1722754">
                <a:moveTo>
                  <a:pt x="0" y="0"/>
                </a:moveTo>
                <a:lnTo>
                  <a:pt x="4331146" y="0"/>
                </a:lnTo>
                <a:lnTo>
                  <a:pt x="4331146" y="1722218"/>
                </a:lnTo>
                <a:lnTo>
                  <a:pt x="0" y="1722218"/>
                </a:lnTo>
                <a:lnTo>
                  <a:pt x="0" y="0"/>
                </a:lnTo>
                <a:close/>
              </a:path>
            </a:pathLst>
          </a:custGeom>
          <a:ln w="26424">
            <a:solidFill>
              <a:srgbClr val="3637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77734" y="3586938"/>
            <a:ext cx="207817" cy="211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09784" y="3620541"/>
            <a:ext cx="107999" cy="10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09784" y="3620541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4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3999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7999" y="53999"/>
                </a:lnTo>
                <a:lnTo>
                  <a:pt x="103756" y="75019"/>
                </a:lnTo>
                <a:lnTo>
                  <a:pt x="92183" y="92183"/>
                </a:lnTo>
                <a:lnTo>
                  <a:pt x="75019" y="103756"/>
                </a:lnTo>
                <a:lnTo>
                  <a:pt x="53999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9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68433" y="2539531"/>
            <a:ext cx="207817" cy="211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99138" y="2573020"/>
            <a:ext cx="107999" cy="10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99138" y="2573020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4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3999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7999" y="53999"/>
                </a:lnTo>
                <a:lnTo>
                  <a:pt x="103756" y="75018"/>
                </a:lnTo>
                <a:lnTo>
                  <a:pt x="92183" y="92183"/>
                </a:lnTo>
                <a:lnTo>
                  <a:pt x="75019" y="103756"/>
                </a:lnTo>
                <a:lnTo>
                  <a:pt x="53999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8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338351" y="3956854"/>
            <a:ext cx="207817" cy="2078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369631" y="3988727"/>
            <a:ext cx="108000" cy="10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369631" y="3988727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4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3999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7999" y="53999"/>
                </a:lnTo>
                <a:lnTo>
                  <a:pt x="103756" y="75019"/>
                </a:lnTo>
                <a:lnTo>
                  <a:pt x="92183" y="92183"/>
                </a:lnTo>
                <a:lnTo>
                  <a:pt x="75019" y="103756"/>
                </a:lnTo>
                <a:lnTo>
                  <a:pt x="53999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9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406535" y="2709956"/>
            <a:ext cx="207817" cy="20781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438539" y="2741206"/>
            <a:ext cx="108000" cy="108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438539" y="2741206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3999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7999" y="53999"/>
                </a:lnTo>
                <a:lnTo>
                  <a:pt x="103756" y="75019"/>
                </a:lnTo>
                <a:lnTo>
                  <a:pt x="92183" y="92183"/>
                </a:lnTo>
                <a:lnTo>
                  <a:pt x="75019" y="103756"/>
                </a:lnTo>
                <a:lnTo>
                  <a:pt x="53999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9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015832" y="3092328"/>
            <a:ext cx="211974" cy="20781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049805" y="3125520"/>
            <a:ext cx="108000" cy="108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049805" y="3125520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3999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8000" y="53999"/>
                </a:lnTo>
                <a:lnTo>
                  <a:pt x="103756" y="75019"/>
                </a:lnTo>
                <a:lnTo>
                  <a:pt x="92183" y="92183"/>
                </a:lnTo>
                <a:lnTo>
                  <a:pt x="75019" y="103756"/>
                </a:lnTo>
                <a:lnTo>
                  <a:pt x="53999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9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408222" y="3183776"/>
            <a:ext cx="207817" cy="2119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440099" y="3217786"/>
            <a:ext cx="108000" cy="108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440099" y="3217786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3999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8000" y="53999"/>
                </a:lnTo>
                <a:lnTo>
                  <a:pt x="103756" y="75019"/>
                </a:lnTo>
                <a:lnTo>
                  <a:pt x="92183" y="92183"/>
                </a:lnTo>
                <a:lnTo>
                  <a:pt x="75019" y="103756"/>
                </a:lnTo>
                <a:lnTo>
                  <a:pt x="53999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9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772295" y="3079869"/>
            <a:ext cx="207817" cy="20781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804452" y="3112249"/>
            <a:ext cx="108000" cy="108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804452" y="3112249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3999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7999" y="53999"/>
                </a:lnTo>
                <a:lnTo>
                  <a:pt x="103756" y="75019"/>
                </a:lnTo>
                <a:lnTo>
                  <a:pt x="92183" y="92183"/>
                </a:lnTo>
                <a:lnTo>
                  <a:pt x="75019" y="103756"/>
                </a:lnTo>
                <a:lnTo>
                  <a:pt x="53999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9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601887" y="3757347"/>
            <a:ext cx="211974" cy="21197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635478" y="3791648"/>
            <a:ext cx="108000" cy="108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635478" y="3791648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4000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8000" y="53999"/>
                </a:lnTo>
                <a:lnTo>
                  <a:pt x="103756" y="75019"/>
                </a:lnTo>
                <a:lnTo>
                  <a:pt x="92183" y="92183"/>
                </a:lnTo>
                <a:lnTo>
                  <a:pt x="75019" y="103756"/>
                </a:lnTo>
                <a:lnTo>
                  <a:pt x="54000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9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010888" y="2369122"/>
            <a:ext cx="207817" cy="21197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041673" y="2403436"/>
            <a:ext cx="108000" cy="1080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041673" y="2403437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3999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7999" y="53999"/>
                </a:lnTo>
                <a:lnTo>
                  <a:pt x="103756" y="75018"/>
                </a:lnTo>
                <a:lnTo>
                  <a:pt x="92183" y="92183"/>
                </a:lnTo>
                <a:lnTo>
                  <a:pt x="75019" y="103756"/>
                </a:lnTo>
                <a:lnTo>
                  <a:pt x="53999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8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29957" y="4752200"/>
            <a:ext cx="1301027" cy="82984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29957" y="4752200"/>
            <a:ext cx="1301115" cy="829944"/>
          </a:xfrm>
          <a:prstGeom prst="rect">
            <a:avLst/>
          </a:prstGeom>
          <a:ln w="9524">
            <a:solidFill>
              <a:srgbClr val="363744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just" marL="95885" marR="82550" indent="118110">
              <a:lnSpc>
                <a:spcPct val="99500"/>
              </a:lnSpc>
            </a:pPr>
            <a:r>
              <a:rPr dirty="0" sz="1800" spc="-10">
                <a:solidFill>
                  <a:srgbClr val="292934"/>
                </a:solidFill>
                <a:latin typeface="Arial"/>
                <a:cs typeface="Arial"/>
              </a:rPr>
              <a:t>Tracking 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(modified  </a:t>
            </a:r>
            <a:r>
              <a:rPr dirty="0" sz="1800" spc="-200">
                <a:solidFill>
                  <a:srgbClr val="292934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aintDroi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711423" y="2652356"/>
            <a:ext cx="1967230" cy="4387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80">
                <a:solidFill>
                  <a:srgbClr val="292934"/>
                </a:solidFill>
                <a:latin typeface="Lucida Console"/>
                <a:cs typeface="Lucida Console"/>
              </a:rPr>
              <a:t>123,</a:t>
            </a:r>
            <a:endParaRPr sz="14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400" spc="-80">
                <a:solidFill>
                  <a:srgbClr val="292934"/>
                </a:solidFill>
                <a:latin typeface="Lucida Console"/>
                <a:cs typeface="Lucida Console"/>
              </a:rPr>
              <a:t>“com.android.email”,</a:t>
            </a:r>
            <a:endParaRPr sz="1400">
              <a:latin typeface="Lucida Console"/>
              <a:cs typeface="Lucida Consol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711423" y="3084156"/>
            <a:ext cx="1870075" cy="222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80">
                <a:solidFill>
                  <a:srgbClr val="292934"/>
                </a:solidFill>
                <a:latin typeface="Lucida Console"/>
                <a:cs typeface="Lucida Console"/>
              </a:rPr>
              <a:t>“Password of</a:t>
            </a:r>
            <a:r>
              <a:rPr dirty="0" sz="1400" spc="-175">
                <a:solidFill>
                  <a:srgbClr val="292934"/>
                </a:solidFill>
                <a:latin typeface="Lucida Console"/>
                <a:cs typeface="Lucida Console"/>
              </a:rPr>
              <a:t> </a:t>
            </a:r>
            <a:r>
              <a:rPr dirty="0" sz="1400" spc="-80">
                <a:solidFill>
                  <a:srgbClr val="292934"/>
                </a:solidFill>
                <a:latin typeface="Lucida Console"/>
                <a:cs typeface="Lucida Console"/>
              </a:rPr>
              <a:t>Yang”,</a:t>
            </a:r>
            <a:endParaRPr sz="1400">
              <a:latin typeface="Lucida Console"/>
              <a:cs typeface="Lucida Console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520894" y="3599650"/>
            <a:ext cx="2072005" cy="0"/>
          </a:xfrm>
          <a:custGeom>
            <a:avLst/>
            <a:gdLst/>
            <a:ahLst/>
            <a:cxnLst/>
            <a:rect l="l" t="t" r="r" b="b"/>
            <a:pathLst>
              <a:path w="2072004" h="0">
                <a:moveTo>
                  <a:pt x="0" y="0"/>
                </a:moveTo>
                <a:lnTo>
                  <a:pt x="2071658" y="0"/>
                </a:lnTo>
              </a:path>
            </a:pathLst>
          </a:custGeom>
          <a:ln w="26424">
            <a:solidFill>
              <a:srgbClr val="3637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498183" y="3538308"/>
            <a:ext cx="120650" cy="123189"/>
          </a:xfrm>
          <a:custGeom>
            <a:avLst/>
            <a:gdLst/>
            <a:ahLst/>
            <a:cxnLst/>
            <a:rect l="l" t="t" r="r" b="b"/>
            <a:pathLst>
              <a:path w="120650" h="123189">
                <a:moveTo>
                  <a:pt x="15443" y="0"/>
                </a:moveTo>
                <a:lnTo>
                  <a:pt x="7353" y="2133"/>
                </a:lnTo>
                <a:lnTo>
                  <a:pt x="0" y="14744"/>
                </a:lnTo>
                <a:lnTo>
                  <a:pt x="2133" y="22834"/>
                </a:lnTo>
                <a:lnTo>
                  <a:pt x="68148" y="61340"/>
                </a:lnTo>
                <a:lnTo>
                  <a:pt x="2133" y="99847"/>
                </a:lnTo>
                <a:lnTo>
                  <a:pt x="0" y="107937"/>
                </a:lnTo>
                <a:lnTo>
                  <a:pt x="7353" y="120535"/>
                </a:lnTo>
                <a:lnTo>
                  <a:pt x="15443" y="122669"/>
                </a:lnTo>
                <a:lnTo>
                  <a:pt x="120586" y="61340"/>
                </a:lnTo>
                <a:lnTo>
                  <a:pt x="15443" y="0"/>
                </a:lnTo>
                <a:close/>
              </a:path>
            </a:pathLst>
          </a:custGeom>
          <a:solidFill>
            <a:srgbClr val="3637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21262" y="6025447"/>
            <a:ext cx="4331335" cy="485140"/>
          </a:xfrm>
          <a:custGeom>
            <a:avLst/>
            <a:gdLst/>
            <a:ahLst/>
            <a:cxnLst/>
            <a:rect l="l" t="t" r="r" b="b"/>
            <a:pathLst>
              <a:path w="4331335" h="485140">
                <a:moveTo>
                  <a:pt x="0" y="0"/>
                </a:moveTo>
                <a:lnTo>
                  <a:pt x="4331154" y="0"/>
                </a:lnTo>
                <a:lnTo>
                  <a:pt x="4331154" y="484972"/>
                </a:lnTo>
                <a:lnTo>
                  <a:pt x="0" y="4849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21262" y="6025447"/>
            <a:ext cx="4331335" cy="485140"/>
          </a:xfrm>
          <a:custGeom>
            <a:avLst/>
            <a:gdLst/>
            <a:ahLst/>
            <a:cxnLst/>
            <a:rect l="l" t="t" r="r" b="b"/>
            <a:pathLst>
              <a:path w="4331335" h="485140">
                <a:moveTo>
                  <a:pt x="0" y="0"/>
                </a:moveTo>
                <a:lnTo>
                  <a:pt x="4331146" y="0"/>
                </a:lnTo>
                <a:lnTo>
                  <a:pt x="4331146" y="484971"/>
                </a:lnTo>
                <a:lnTo>
                  <a:pt x="0" y="484971"/>
                </a:lnTo>
                <a:lnTo>
                  <a:pt x="0" y="0"/>
                </a:lnTo>
                <a:close/>
              </a:path>
            </a:pathLst>
          </a:custGeom>
          <a:ln w="26424">
            <a:solidFill>
              <a:srgbClr val="3637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1112667" y="5674927"/>
            <a:ext cx="2354580" cy="741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2000" b="1">
                <a:solidFill>
                  <a:srgbClr val="0070C0"/>
                </a:solidFill>
                <a:latin typeface="Arial"/>
                <a:cs typeface="Arial"/>
              </a:rPr>
              <a:t>CleanOS Dalvik</a:t>
            </a:r>
            <a:r>
              <a:rPr dirty="0" sz="2000" spc="-110" b="1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70C0"/>
                </a:solidFill>
                <a:latin typeface="Arial"/>
                <a:cs typeface="Arial"/>
              </a:rPr>
              <a:t>VM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90"/>
              </a:spcBef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Linux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655457" y="4752200"/>
            <a:ext cx="1240053" cy="82984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1655457" y="4752200"/>
            <a:ext cx="1240155" cy="829944"/>
          </a:xfrm>
          <a:prstGeom prst="rect">
            <a:avLst/>
          </a:prstGeom>
          <a:ln w="9524">
            <a:solidFill>
              <a:srgbClr val="363744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128270" marR="115570" indent="-635">
              <a:lnSpc>
                <a:spcPct val="99500"/>
              </a:lnSpc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Eviction  (evict-idle  GC)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022726" y="4752200"/>
            <a:ext cx="1319250" cy="82984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3022727" y="4752200"/>
            <a:ext cx="1319530" cy="829944"/>
          </a:xfrm>
          <a:prstGeom prst="rect">
            <a:avLst/>
          </a:prstGeom>
          <a:ln w="9524">
            <a:solidFill>
              <a:srgbClr val="363744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97790" marR="85090">
              <a:lnSpc>
                <a:spcPct val="99500"/>
              </a:lnSpc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Decryption  (modified  interpreter)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08697" y="4383976"/>
            <a:ext cx="310070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i="1">
                <a:solidFill>
                  <a:srgbClr val="292934"/>
                </a:solidFill>
                <a:latin typeface="Arial"/>
                <a:cs typeface="Arial"/>
              </a:rPr>
              <a:t>(SDO ID: 123, Key:</a:t>
            </a:r>
            <a:r>
              <a:rPr dirty="0" sz="1800" spc="-120" i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292934"/>
                </a:solidFill>
                <a:latin typeface="Arial"/>
                <a:cs typeface="Arial"/>
              </a:rPr>
              <a:t>0x1a2b…)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682143" y="2050084"/>
            <a:ext cx="2364105" cy="4460875"/>
          </a:xfrm>
          <a:custGeom>
            <a:avLst/>
            <a:gdLst/>
            <a:ahLst/>
            <a:cxnLst/>
            <a:rect l="l" t="t" r="r" b="b"/>
            <a:pathLst>
              <a:path w="2364104" h="4460875">
                <a:moveTo>
                  <a:pt x="0" y="0"/>
                </a:moveTo>
                <a:lnTo>
                  <a:pt x="2363488" y="0"/>
                </a:lnTo>
                <a:lnTo>
                  <a:pt x="2363488" y="4460326"/>
                </a:lnTo>
                <a:lnTo>
                  <a:pt x="0" y="4460326"/>
                </a:lnTo>
                <a:lnTo>
                  <a:pt x="0" y="0"/>
                </a:lnTo>
                <a:close/>
              </a:path>
            </a:pathLst>
          </a:custGeom>
          <a:ln w="26424">
            <a:solidFill>
              <a:srgbClr val="3637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6995096" y="1655978"/>
            <a:ext cx="171958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>
                <a:solidFill>
                  <a:srgbClr val="292934"/>
                </a:solidFill>
                <a:latin typeface="Arial"/>
                <a:cs typeface="Arial"/>
              </a:rPr>
              <a:t>Trusted</a:t>
            </a:r>
            <a:r>
              <a:rPr dirty="0" sz="18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Cloud(s)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055522" y="2209228"/>
            <a:ext cx="156337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SDO</a:t>
            </a:r>
            <a:r>
              <a:rPr dirty="0" sz="1800" spc="-10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Database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796049" y="2746552"/>
            <a:ext cx="2150745" cy="954405"/>
          </a:xfrm>
          <a:custGeom>
            <a:avLst/>
            <a:gdLst/>
            <a:ahLst/>
            <a:cxnLst/>
            <a:rect l="l" t="t" r="r" b="b"/>
            <a:pathLst>
              <a:path w="2150745" h="954404">
                <a:moveTo>
                  <a:pt x="0" y="0"/>
                </a:moveTo>
                <a:lnTo>
                  <a:pt x="2150538" y="0"/>
                </a:lnTo>
                <a:lnTo>
                  <a:pt x="2150538" y="954106"/>
                </a:lnTo>
                <a:lnTo>
                  <a:pt x="0" y="95410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3637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6874789" y="2792272"/>
            <a:ext cx="1893570" cy="4279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9"/>
              </a:lnSpc>
            </a:pPr>
            <a:r>
              <a:rPr dirty="0" sz="1400">
                <a:solidFill>
                  <a:srgbClr val="292934"/>
                </a:solidFill>
                <a:latin typeface="Arial"/>
                <a:cs typeface="Arial"/>
              </a:rPr>
              <a:t>ID:</a:t>
            </a:r>
            <a:r>
              <a:rPr dirty="0" sz="1400" spc="-10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292934"/>
                </a:solidFill>
                <a:latin typeface="Arial"/>
                <a:cs typeface="Arial"/>
              </a:rPr>
              <a:t>123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39"/>
              </a:lnSpc>
            </a:pPr>
            <a:r>
              <a:rPr dirty="0" sz="1400">
                <a:solidFill>
                  <a:srgbClr val="292934"/>
                </a:solidFill>
                <a:latin typeface="Arial"/>
                <a:cs typeface="Arial"/>
              </a:rPr>
              <a:t>App:</a:t>
            </a:r>
            <a:r>
              <a:rPr dirty="0" sz="1400" spc="-10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92934"/>
                </a:solidFill>
                <a:latin typeface="Arial"/>
                <a:cs typeface="Arial"/>
              </a:rPr>
              <a:t>com.android.email</a:t>
            </a:r>
            <a:endParaRPr sz="1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874789" y="3427272"/>
            <a:ext cx="119189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292934"/>
                </a:solidFill>
                <a:latin typeface="Arial"/>
                <a:cs typeface="Arial"/>
              </a:rPr>
              <a:t>Key:</a:t>
            </a:r>
            <a:r>
              <a:rPr dirty="0" sz="14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92934"/>
                </a:solidFill>
                <a:latin typeface="Arial"/>
                <a:cs typeface="Arial"/>
              </a:rPr>
              <a:t>0x1a2b…</a:t>
            </a:r>
            <a:endParaRPr sz="14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796049" y="3700652"/>
            <a:ext cx="2150745" cy="107950"/>
          </a:xfrm>
          <a:custGeom>
            <a:avLst/>
            <a:gdLst/>
            <a:ahLst/>
            <a:cxnLst/>
            <a:rect l="l" t="t" r="r" b="b"/>
            <a:pathLst>
              <a:path w="2150745" h="107950">
                <a:moveTo>
                  <a:pt x="0" y="0"/>
                </a:moveTo>
                <a:lnTo>
                  <a:pt x="2150538" y="0"/>
                </a:lnTo>
                <a:lnTo>
                  <a:pt x="2150538" y="107721"/>
                </a:lnTo>
                <a:lnTo>
                  <a:pt x="0" y="10772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3637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7337653" y="4248454"/>
            <a:ext cx="991869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Audit</a:t>
            </a:r>
            <a:r>
              <a:rPr dirty="0" sz="1800" spc="-10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Log</a:t>
            </a:r>
            <a:endParaRPr sz="18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796049" y="4606861"/>
            <a:ext cx="2150745" cy="523240"/>
          </a:xfrm>
          <a:prstGeom prst="rect">
            <a:avLst/>
          </a:prstGeom>
          <a:ln w="9524">
            <a:solidFill>
              <a:srgbClr val="363744"/>
            </a:solidFill>
          </a:ln>
        </p:spPr>
        <p:txBody>
          <a:bodyPr wrap="square" lIns="0" tIns="55880" rIns="0" bIns="0" rtlCol="0" vert="horz">
            <a:spAutoFit/>
          </a:bodyPr>
          <a:lstStyle/>
          <a:p>
            <a:pPr marL="86360" marR="450215">
              <a:lnSpc>
                <a:spcPts val="1600"/>
              </a:lnSpc>
              <a:spcBef>
                <a:spcPts val="440"/>
              </a:spcBef>
              <a:tabLst>
                <a:tab pos="1000760" algn="l"/>
              </a:tabLst>
            </a:pPr>
            <a:r>
              <a:rPr dirty="0" sz="1400">
                <a:solidFill>
                  <a:srgbClr val="292934"/>
                </a:solidFill>
                <a:latin typeface="Arial"/>
                <a:cs typeface="Arial"/>
              </a:rPr>
              <a:t>Create SDO 123  App: …	Desc:</a:t>
            </a:r>
            <a:r>
              <a:rPr dirty="0" sz="14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92934"/>
                </a:solidFill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796049" y="3808374"/>
            <a:ext cx="2150745" cy="107950"/>
          </a:xfrm>
          <a:custGeom>
            <a:avLst/>
            <a:gdLst/>
            <a:ahLst/>
            <a:cxnLst/>
            <a:rect l="l" t="t" r="r" b="b"/>
            <a:pathLst>
              <a:path w="2150745" h="107950">
                <a:moveTo>
                  <a:pt x="0" y="0"/>
                </a:moveTo>
                <a:lnTo>
                  <a:pt x="2150538" y="0"/>
                </a:lnTo>
                <a:lnTo>
                  <a:pt x="2150538" y="107721"/>
                </a:lnTo>
                <a:lnTo>
                  <a:pt x="0" y="10772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3637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796049" y="2532837"/>
            <a:ext cx="2150745" cy="107950"/>
          </a:xfrm>
          <a:custGeom>
            <a:avLst/>
            <a:gdLst/>
            <a:ahLst/>
            <a:cxnLst/>
            <a:rect l="l" t="t" r="r" b="b"/>
            <a:pathLst>
              <a:path w="2150745" h="107950">
                <a:moveTo>
                  <a:pt x="0" y="0"/>
                </a:moveTo>
                <a:lnTo>
                  <a:pt x="2150538" y="0"/>
                </a:lnTo>
                <a:lnTo>
                  <a:pt x="2150538" y="107721"/>
                </a:lnTo>
                <a:lnTo>
                  <a:pt x="0" y="10772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3637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796049" y="2640558"/>
            <a:ext cx="2150745" cy="107950"/>
          </a:xfrm>
          <a:custGeom>
            <a:avLst/>
            <a:gdLst/>
            <a:ahLst/>
            <a:cxnLst/>
            <a:rect l="l" t="t" r="r" b="b"/>
            <a:pathLst>
              <a:path w="2150745" h="107950">
                <a:moveTo>
                  <a:pt x="0" y="0"/>
                </a:moveTo>
                <a:lnTo>
                  <a:pt x="2150538" y="0"/>
                </a:lnTo>
                <a:lnTo>
                  <a:pt x="2150538" y="107721"/>
                </a:lnTo>
                <a:lnTo>
                  <a:pt x="0" y="10772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3637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985770" y="3098711"/>
            <a:ext cx="561975" cy="561975"/>
          </a:xfrm>
          <a:custGeom>
            <a:avLst/>
            <a:gdLst/>
            <a:ahLst/>
            <a:cxnLst/>
            <a:rect l="l" t="t" r="r" b="b"/>
            <a:pathLst>
              <a:path w="561975" h="561975">
                <a:moveTo>
                  <a:pt x="280969" y="0"/>
                </a:moveTo>
                <a:lnTo>
                  <a:pt x="235395" y="3677"/>
                </a:lnTo>
                <a:lnTo>
                  <a:pt x="192161" y="14323"/>
                </a:lnTo>
                <a:lnTo>
                  <a:pt x="151848" y="31360"/>
                </a:lnTo>
                <a:lnTo>
                  <a:pt x="115032" y="54210"/>
                </a:lnTo>
                <a:lnTo>
                  <a:pt x="82294" y="82292"/>
                </a:lnTo>
                <a:lnTo>
                  <a:pt x="54210" y="115030"/>
                </a:lnTo>
                <a:lnTo>
                  <a:pt x="31361" y="151844"/>
                </a:lnTo>
                <a:lnTo>
                  <a:pt x="14324" y="192157"/>
                </a:lnTo>
                <a:lnTo>
                  <a:pt x="3677" y="235389"/>
                </a:lnTo>
                <a:lnTo>
                  <a:pt x="0" y="280962"/>
                </a:lnTo>
                <a:lnTo>
                  <a:pt x="3677" y="326538"/>
                </a:lnTo>
                <a:lnTo>
                  <a:pt x="14324" y="369773"/>
                </a:lnTo>
                <a:lnTo>
                  <a:pt x="31361" y="410087"/>
                </a:lnTo>
                <a:lnTo>
                  <a:pt x="54210" y="446903"/>
                </a:lnTo>
                <a:lnTo>
                  <a:pt x="82294" y="479642"/>
                </a:lnTo>
                <a:lnTo>
                  <a:pt x="115032" y="507725"/>
                </a:lnTo>
                <a:lnTo>
                  <a:pt x="151848" y="530575"/>
                </a:lnTo>
                <a:lnTo>
                  <a:pt x="192161" y="547612"/>
                </a:lnTo>
                <a:lnTo>
                  <a:pt x="235395" y="558259"/>
                </a:lnTo>
                <a:lnTo>
                  <a:pt x="280969" y="561936"/>
                </a:lnTo>
                <a:lnTo>
                  <a:pt x="326545" y="558259"/>
                </a:lnTo>
                <a:lnTo>
                  <a:pt x="369778" y="547612"/>
                </a:lnTo>
                <a:lnTo>
                  <a:pt x="410092" y="530575"/>
                </a:lnTo>
                <a:lnTo>
                  <a:pt x="446908" y="507725"/>
                </a:lnTo>
                <a:lnTo>
                  <a:pt x="479646" y="479642"/>
                </a:lnTo>
                <a:lnTo>
                  <a:pt x="507730" y="446903"/>
                </a:lnTo>
                <a:lnTo>
                  <a:pt x="530579" y="410087"/>
                </a:lnTo>
                <a:lnTo>
                  <a:pt x="547616" y="369773"/>
                </a:lnTo>
                <a:lnTo>
                  <a:pt x="558263" y="326538"/>
                </a:lnTo>
                <a:lnTo>
                  <a:pt x="561940" y="280962"/>
                </a:lnTo>
                <a:lnTo>
                  <a:pt x="558263" y="235389"/>
                </a:lnTo>
                <a:lnTo>
                  <a:pt x="547616" y="192157"/>
                </a:lnTo>
                <a:lnTo>
                  <a:pt x="530579" y="151844"/>
                </a:lnTo>
                <a:lnTo>
                  <a:pt x="507730" y="115030"/>
                </a:lnTo>
                <a:lnTo>
                  <a:pt x="479646" y="82292"/>
                </a:lnTo>
                <a:lnTo>
                  <a:pt x="446908" y="54210"/>
                </a:lnTo>
                <a:lnTo>
                  <a:pt x="410092" y="31360"/>
                </a:lnTo>
                <a:lnTo>
                  <a:pt x="369778" y="14323"/>
                </a:lnTo>
                <a:lnTo>
                  <a:pt x="326545" y="3677"/>
                </a:lnTo>
                <a:lnTo>
                  <a:pt x="280969" y="0"/>
                </a:lnTo>
                <a:close/>
              </a:path>
            </a:pathLst>
          </a:custGeom>
          <a:solidFill>
            <a:srgbClr val="C0C7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985770" y="3098711"/>
            <a:ext cx="561975" cy="561975"/>
          </a:xfrm>
          <a:custGeom>
            <a:avLst/>
            <a:gdLst/>
            <a:ahLst/>
            <a:cxnLst/>
            <a:rect l="l" t="t" r="r" b="b"/>
            <a:pathLst>
              <a:path w="561975" h="561975">
                <a:moveTo>
                  <a:pt x="0" y="280969"/>
                </a:moveTo>
                <a:lnTo>
                  <a:pt x="3677" y="235395"/>
                </a:lnTo>
                <a:lnTo>
                  <a:pt x="14324" y="192161"/>
                </a:lnTo>
                <a:lnTo>
                  <a:pt x="31361" y="151848"/>
                </a:lnTo>
                <a:lnTo>
                  <a:pt x="54211" y="115032"/>
                </a:lnTo>
                <a:lnTo>
                  <a:pt x="82294" y="82294"/>
                </a:lnTo>
                <a:lnTo>
                  <a:pt x="115032" y="54211"/>
                </a:lnTo>
                <a:lnTo>
                  <a:pt x="151848" y="31361"/>
                </a:lnTo>
                <a:lnTo>
                  <a:pt x="192161" y="14324"/>
                </a:lnTo>
                <a:lnTo>
                  <a:pt x="235395" y="3677"/>
                </a:lnTo>
                <a:lnTo>
                  <a:pt x="280969" y="0"/>
                </a:lnTo>
                <a:lnTo>
                  <a:pt x="326544" y="3677"/>
                </a:lnTo>
                <a:lnTo>
                  <a:pt x="369777" y="14324"/>
                </a:lnTo>
                <a:lnTo>
                  <a:pt x="410091" y="31361"/>
                </a:lnTo>
                <a:lnTo>
                  <a:pt x="446906" y="54211"/>
                </a:lnTo>
                <a:lnTo>
                  <a:pt x="479645" y="82294"/>
                </a:lnTo>
                <a:lnTo>
                  <a:pt x="507728" y="115032"/>
                </a:lnTo>
                <a:lnTo>
                  <a:pt x="530578" y="151848"/>
                </a:lnTo>
                <a:lnTo>
                  <a:pt x="547615" y="192161"/>
                </a:lnTo>
                <a:lnTo>
                  <a:pt x="558262" y="235395"/>
                </a:lnTo>
                <a:lnTo>
                  <a:pt x="561939" y="280969"/>
                </a:lnTo>
                <a:lnTo>
                  <a:pt x="558262" y="326544"/>
                </a:lnTo>
                <a:lnTo>
                  <a:pt x="547615" y="369778"/>
                </a:lnTo>
                <a:lnTo>
                  <a:pt x="530578" y="410091"/>
                </a:lnTo>
                <a:lnTo>
                  <a:pt x="507728" y="446907"/>
                </a:lnTo>
                <a:lnTo>
                  <a:pt x="479645" y="479645"/>
                </a:lnTo>
                <a:lnTo>
                  <a:pt x="446906" y="507728"/>
                </a:lnTo>
                <a:lnTo>
                  <a:pt x="410091" y="530578"/>
                </a:lnTo>
                <a:lnTo>
                  <a:pt x="369777" y="547615"/>
                </a:lnTo>
                <a:lnTo>
                  <a:pt x="326544" y="558262"/>
                </a:lnTo>
                <a:lnTo>
                  <a:pt x="280969" y="561939"/>
                </a:lnTo>
                <a:lnTo>
                  <a:pt x="235395" y="558262"/>
                </a:lnTo>
                <a:lnTo>
                  <a:pt x="192161" y="547615"/>
                </a:lnTo>
                <a:lnTo>
                  <a:pt x="151848" y="530578"/>
                </a:lnTo>
                <a:lnTo>
                  <a:pt x="115032" y="507728"/>
                </a:lnTo>
                <a:lnTo>
                  <a:pt x="82294" y="479645"/>
                </a:lnTo>
                <a:lnTo>
                  <a:pt x="54211" y="446907"/>
                </a:lnTo>
                <a:lnTo>
                  <a:pt x="31361" y="410091"/>
                </a:lnTo>
                <a:lnTo>
                  <a:pt x="14324" y="369778"/>
                </a:lnTo>
                <a:lnTo>
                  <a:pt x="3677" y="326544"/>
                </a:lnTo>
                <a:lnTo>
                  <a:pt x="0" y="280969"/>
                </a:lnTo>
                <a:close/>
              </a:path>
            </a:pathLst>
          </a:custGeom>
          <a:ln w="28574">
            <a:solidFill>
              <a:srgbClr val="929F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876753" y="2768727"/>
            <a:ext cx="8134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i="1">
                <a:solidFill>
                  <a:srgbClr val="292934"/>
                </a:solidFill>
                <a:latin typeface="Arial"/>
                <a:cs typeface="Arial"/>
              </a:rPr>
              <a:t>pwSDO</a:t>
            </a:r>
            <a:endParaRPr sz="18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35940" y="723900"/>
            <a:ext cx="5634990" cy="1226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70">
                <a:solidFill>
                  <a:srgbClr val="D2533C"/>
                </a:solidFill>
                <a:latin typeface="Arial"/>
                <a:cs typeface="Arial"/>
              </a:rPr>
              <a:t>The </a:t>
            </a:r>
            <a:r>
              <a:rPr dirty="0" sz="4000" spc="-90">
                <a:solidFill>
                  <a:srgbClr val="D2533C"/>
                </a:solidFill>
                <a:latin typeface="Arial"/>
                <a:cs typeface="Arial"/>
              </a:rPr>
              <a:t>CleanOS</a:t>
            </a:r>
            <a:r>
              <a:rPr dirty="0" sz="4000" spc="-615">
                <a:solidFill>
                  <a:srgbClr val="D2533C"/>
                </a:solidFill>
                <a:latin typeface="Arial"/>
                <a:cs typeface="Arial"/>
              </a:rPr>
              <a:t> </a:t>
            </a:r>
            <a:r>
              <a:rPr dirty="0" sz="4000" spc="-95">
                <a:solidFill>
                  <a:srgbClr val="D2533C"/>
                </a:solidFill>
                <a:latin typeface="Arial"/>
                <a:cs typeface="Arial"/>
              </a:rPr>
              <a:t>Architecture</a:t>
            </a:r>
            <a:endParaRPr sz="4000">
              <a:latin typeface="Arial"/>
              <a:cs typeface="Arial"/>
            </a:endParaRPr>
          </a:p>
          <a:p>
            <a:pPr marL="1030605">
              <a:lnSpc>
                <a:spcPct val="100000"/>
              </a:lnSpc>
              <a:spcBef>
                <a:spcPts val="2615"/>
              </a:spcBef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Mobile</a:t>
            </a:r>
            <a:r>
              <a:rPr dirty="0" sz="18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Device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35940" y="91440"/>
            <a:ext cx="13811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Columbia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497445" y="91440"/>
            <a:ext cx="397319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CleanOS: Limiting Mobile Data Exposure with Idle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Eviction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389971" y="7620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4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055716" y="3179615"/>
            <a:ext cx="211974" cy="20781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089571" y="3212630"/>
            <a:ext cx="107999" cy="1080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089570" y="3212630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4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4000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7999" y="53999"/>
                </a:lnTo>
                <a:lnTo>
                  <a:pt x="103756" y="75019"/>
                </a:lnTo>
                <a:lnTo>
                  <a:pt x="92183" y="92183"/>
                </a:lnTo>
                <a:lnTo>
                  <a:pt x="75019" y="103756"/>
                </a:lnTo>
                <a:lnTo>
                  <a:pt x="54000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9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964131" y="2380830"/>
            <a:ext cx="5649163" cy="18796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964131" y="2380830"/>
            <a:ext cx="5649595" cy="1879600"/>
          </a:xfrm>
          <a:custGeom>
            <a:avLst/>
            <a:gdLst/>
            <a:ahLst/>
            <a:cxnLst/>
            <a:rect l="l" t="t" r="r" b="b"/>
            <a:pathLst>
              <a:path w="5649595" h="1879600">
                <a:moveTo>
                  <a:pt x="0" y="939799"/>
                </a:moveTo>
                <a:lnTo>
                  <a:pt x="1222" y="891437"/>
                </a:lnTo>
                <a:lnTo>
                  <a:pt x="4852" y="843710"/>
                </a:lnTo>
                <a:lnTo>
                  <a:pt x="10828" y="796677"/>
                </a:lnTo>
                <a:lnTo>
                  <a:pt x="19093" y="750397"/>
                </a:lnTo>
                <a:lnTo>
                  <a:pt x="29587" y="704928"/>
                </a:lnTo>
                <a:lnTo>
                  <a:pt x="42251" y="660331"/>
                </a:lnTo>
                <a:lnTo>
                  <a:pt x="57026" y="616664"/>
                </a:lnTo>
                <a:lnTo>
                  <a:pt x="73854" y="573987"/>
                </a:lnTo>
                <a:lnTo>
                  <a:pt x="92674" y="532357"/>
                </a:lnTo>
                <a:lnTo>
                  <a:pt x="113428" y="491835"/>
                </a:lnTo>
                <a:lnTo>
                  <a:pt x="136057" y="452479"/>
                </a:lnTo>
                <a:lnTo>
                  <a:pt x="160503" y="414348"/>
                </a:lnTo>
                <a:lnTo>
                  <a:pt x="186704" y="377502"/>
                </a:lnTo>
                <a:lnTo>
                  <a:pt x="214604" y="341999"/>
                </a:lnTo>
                <a:lnTo>
                  <a:pt x="244142" y="307899"/>
                </a:lnTo>
                <a:lnTo>
                  <a:pt x="275260" y="275260"/>
                </a:lnTo>
                <a:lnTo>
                  <a:pt x="307899" y="244142"/>
                </a:lnTo>
                <a:lnTo>
                  <a:pt x="341999" y="214604"/>
                </a:lnTo>
                <a:lnTo>
                  <a:pt x="377502" y="186704"/>
                </a:lnTo>
                <a:lnTo>
                  <a:pt x="414348" y="160503"/>
                </a:lnTo>
                <a:lnTo>
                  <a:pt x="452479" y="136057"/>
                </a:lnTo>
                <a:lnTo>
                  <a:pt x="491835" y="113428"/>
                </a:lnTo>
                <a:lnTo>
                  <a:pt x="532357" y="92674"/>
                </a:lnTo>
                <a:lnTo>
                  <a:pt x="573987" y="73854"/>
                </a:lnTo>
                <a:lnTo>
                  <a:pt x="616664" y="57026"/>
                </a:lnTo>
                <a:lnTo>
                  <a:pt x="660331" y="42251"/>
                </a:lnTo>
                <a:lnTo>
                  <a:pt x="704928" y="29587"/>
                </a:lnTo>
                <a:lnTo>
                  <a:pt x="750397" y="19093"/>
                </a:lnTo>
                <a:lnTo>
                  <a:pt x="796677" y="10828"/>
                </a:lnTo>
                <a:lnTo>
                  <a:pt x="843710" y="4852"/>
                </a:lnTo>
                <a:lnTo>
                  <a:pt x="891437" y="1222"/>
                </a:lnTo>
                <a:lnTo>
                  <a:pt x="939799" y="0"/>
                </a:lnTo>
                <a:lnTo>
                  <a:pt x="4709356" y="0"/>
                </a:lnTo>
                <a:lnTo>
                  <a:pt x="4757718" y="1222"/>
                </a:lnTo>
                <a:lnTo>
                  <a:pt x="4805446" y="4852"/>
                </a:lnTo>
                <a:lnTo>
                  <a:pt x="4852479" y="10828"/>
                </a:lnTo>
                <a:lnTo>
                  <a:pt x="4898759" y="19093"/>
                </a:lnTo>
                <a:lnTo>
                  <a:pt x="4944228" y="29587"/>
                </a:lnTo>
                <a:lnTo>
                  <a:pt x="4988825" y="42251"/>
                </a:lnTo>
                <a:lnTo>
                  <a:pt x="5032492" y="57026"/>
                </a:lnTo>
                <a:lnTo>
                  <a:pt x="5075170" y="73854"/>
                </a:lnTo>
                <a:lnTo>
                  <a:pt x="5116799" y="92674"/>
                </a:lnTo>
                <a:lnTo>
                  <a:pt x="5157322" y="113428"/>
                </a:lnTo>
                <a:lnTo>
                  <a:pt x="5196678" y="136057"/>
                </a:lnTo>
                <a:lnTo>
                  <a:pt x="5234808" y="160503"/>
                </a:lnTo>
                <a:lnTo>
                  <a:pt x="5271654" y="186704"/>
                </a:lnTo>
                <a:lnTo>
                  <a:pt x="5307157" y="214604"/>
                </a:lnTo>
                <a:lnTo>
                  <a:pt x="5341257" y="244142"/>
                </a:lnTo>
                <a:lnTo>
                  <a:pt x="5373896" y="275260"/>
                </a:lnTo>
                <a:lnTo>
                  <a:pt x="5405014" y="307899"/>
                </a:lnTo>
                <a:lnTo>
                  <a:pt x="5434552" y="341999"/>
                </a:lnTo>
                <a:lnTo>
                  <a:pt x="5462451" y="377502"/>
                </a:lnTo>
                <a:lnTo>
                  <a:pt x="5488653" y="414348"/>
                </a:lnTo>
                <a:lnTo>
                  <a:pt x="5513098" y="452479"/>
                </a:lnTo>
                <a:lnTo>
                  <a:pt x="5535727" y="491835"/>
                </a:lnTo>
                <a:lnTo>
                  <a:pt x="5556482" y="532357"/>
                </a:lnTo>
                <a:lnTo>
                  <a:pt x="5575302" y="573987"/>
                </a:lnTo>
                <a:lnTo>
                  <a:pt x="5592129" y="616664"/>
                </a:lnTo>
                <a:lnTo>
                  <a:pt x="5606904" y="660331"/>
                </a:lnTo>
                <a:lnTo>
                  <a:pt x="5619568" y="704928"/>
                </a:lnTo>
                <a:lnTo>
                  <a:pt x="5630062" y="750397"/>
                </a:lnTo>
                <a:lnTo>
                  <a:pt x="5638327" y="796677"/>
                </a:lnTo>
                <a:lnTo>
                  <a:pt x="5644303" y="843710"/>
                </a:lnTo>
                <a:lnTo>
                  <a:pt x="5647933" y="891437"/>
                </a:lnTo>
                <a:lnTo>
                  <a:pt x="5649155" y="939799"/>
                </a:lnTo>
                <a:lnTo>
                  <a:pt x="5647933" y="988161"/>
                </a:lnTo>
                <a:lnTo>
                  <a:pt x="5644303" y="1035888"/>
                </a:lnTo>
                <a:lnTo>
                  <a:pt x="5638327" y="1082922"/>
                </a:lnTo>
                <a:lnTo>
                  <a:pt x="5630062" y="1129202"/>
                </a:lnTo>
                <a:lnTo>
                  <a:pt x="5619568" y="1174670"/>
                </a:lnTo>
                <a:lnTo>
                  <a:pt x="5606904" y="1219267"/>
                </a:lnTo>
                <a:lnTo>
                  <a:pt x="5592129" y="1262934"/>
                </a:lnTo>
                <a:lnTo>
                  <a:pt x="5575302" y="1305612"/>
                </a:lnTo>
                <a:lnTo>
                  <a:pt x="5556482" y="1347242"/>
                </a:lnTo>
                <a:lnTo>
                  <a:pt x="5535727" y="1387764"/>
                </a:lnTo>
                <a:lnTo>
                  <a:pt x="5513098" y="1427120"/>
                </a:lnTo>
                <a:lnTo>
                  <a:pt x="5488653" y="1465251"/>
                </a:lnTo>
                <a:lnTo>
                  <a:pt x="5462451" y="1502097"/>
                </a:lnTo>
                <a:lnTo>
                  <a:pt x="5434552" y="1537600"/>
                </a:lnTo>
                <a:lnTo>
                  <a:pt x="5405014" y="1571700"/>
                </a:lnTo>
                <a:lnTo>
                  <a:pt x="5373896" y="1604338"/>
                </a:lnTo>
                <a:lnTo>
                  <a:pt x="5341257" y="1635456"/>
                </a:lnTo>
                <a:lnTo>
                  <a:pt x="5307157" y="1664995"/>
                </a:lnTo>
                <a:lnTo>
                  <a:pt x="5271654" y="1692894"/>
                </a:lnTo>
                <a:lnTo>
                  <a:pt x="5234808" y="1719096"/>
                </a:lnTo>
                <a:lnTo>
                  <a:pt x="5196678" y="1743541"/>
                </a:lnTo>
                <a:lnTo>
                  <a:pt x="5157322" y="1766170"/>
                </a:lnTo>
                <a:lnTo>
                  <a:pt x="5116799" y="1786924"/>
                </a:lnTo>
                <a:lnTo>
                  <a:pt x="5075170" y="1805744"/>
                </a:lnTo>
                <a:lnTo>
                  <a:pt x="5032492" y="1822572"/>
                </a:lnTo>
                <a:lnTo>
                  <a:pt x="4988825" y="1837347"/>
                </a:lnTo>
                <a:lnTo>
                  <a:pt x="4944228" y="1850011"/>
                </a:lnTo>
                <a:lnTo>
                  <a:pt x="4898759" y="1860505"/>
                </a:lnTo>
                <a:lnTo>
                  <a:pt x="4852479" y="1868770"/>
                </a:lnTo>
                <a:lnTo>
                  <a:pt x="4805446" y="1874746"/>
                </a:lnTo>
                <a:lnTo>
                  <a:pt x="4757718" y="1878375"/>
                </a:lnTo>
                <a:lnTo>
                  <a:pt x="4709356" y="1879598"/>
                </a:lnTo>
                <a:lnTo>
                  <a:pt x="939799" y="1879598"/>
                </a:lnTo>
                <a:lnTo>
                  <a:pt x="891437" y="1878375"/>
                </a:lnTo>
                <a:lnTo>
                  <a:pt x="843710" y="1874746"/>
                </a:lnTo>
                <a:lnTo>
                  <a:pt x="796677" y="1868770"/>
                </a:lnTo>
                <a:lnTo>
                  <a:pt x="750397" y="1860505"/>
                </a:lnTo>
                <a:lnTo>
                  <a:pt x="704928" y="1850011"/>
                </a:lnTo>
                <a:lnTo>
                  <a:pt x="660331" y="1837347"/>
                </a:lnTo>
                <a:lnTo>
                  <a:pt x="616664" y="1822572"/>
                </a:lnTo>
                <a:lnTo>
                  <a:pt x="573987" y="1805744"/>
                </a:lnTo>
                <a:lnTo>
                  <a:pt x="532357" y="1786924"/>
                </a:lnTo>
                <a:lnTo>
                  <a:pt x="491835" y="1766170"/>
                </a:lnTo>
                <a:lnTo>
                  <a:pt x="452479" y="1743541"/>
                </a:lnTo>
                <a:lnTo>
                  <a:pt x="414348" y="1719096"/>
                </a:lnTo>
                <a:lnTo>
                  <a:pt x="377502" y="1692894"/>
                </a:lnTo>
                <a:lnTo>
                  <a:pt x="341999" y="1664995"/>
                </a:lnTo>
                <a:lnTo>
                  <a:pt x="307899" y="1635456"/>
                </a:lnTo>
                <a:lnTo>
                  <a:pt x="275260" y="1604338"/>
                </a:lnTo>
                <a:lnTo>
                  <a:pt x="244142" y="1571700"/>
                </a:lnTo>
                <a:lnTo>
                  <a:pt x="214604" y="1537600"/>
                </a:lnTo>
                <a:lnTo>
                  <a:pt x="186704" y="1502097"/>
                </a:lnTo>
                <a:lnTo>
                  <a:pt x="160503" y="1465251"/>
                </a:lnTo>
                <a:lnTo>
                  <a:pt x="136057" y="1427120"/>
                </a:lnTo>
                <a:lnTo>
                  <a:pt x="113428" y="1387764"/>
                </a:lnTo>
                <a:lnTo>
                  <a:pt x="92674" y="1347242"/>
                </a:lnTo>
                <a:lnTo>
                  <a:pt x="73854" y="1305612"/>
                </a:lnTo>
                <a:lnTo>
                  <a:pt x="57026" y="1262934"/>
                </a:lnTo>
                <a:lnTo>
                  <a:pt x="42251" y="1219267"/>
                </a:lnTo>
                <a:lnTo>
                  <a:pt x="29587" y="1174670"/>
                </a:lnTo>
                <a:lnTo>
                  <a:pt x="19093" y="1129202"/>
                </a:lnTo>
                <a:lnTo>
                  <a:pt x="10828" y="1082922"/>
                </a:lnTo>
                <a:lnTo>
                  <a:pt x="4852" y="1035888"/>
                </a:lnTo>
                <a:lnTo>
                  <a:pt x="1222" y="988161"/>
                </a:lnTo>
                <a:lnTo>
                  <a:pt x="0" y="939799"/>
                </a:lnTo>
                <a:close/>
              </a:path>
            </a:pathLst>
          </a:custGeom>
          <a:ln w="9524">
            <a:solidFill>
              <a:srgbClr val="929F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335872" y="2593571"/>
            <a:ext cx="1542008" cy="46966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539542" y="2622670"/>
            <a:ext cx="1118062" cy="41979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368181" y="2625902"/>
            <a:ext cx="1440002" cy="37053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368181" y="2625902"/>
            <a:ext cx="1440180" cy="370840"/>
          </a:xfrm>
          <a:custGeom>
            <a:avLst/>
            <a:gdLst/>
            <a:ahLst/>
            <a:cxnLst/>
            <a:rect l="l" t="t" r="r" b="b"/>
            <a:pathLst>
              <a:path w="1440179" h="370839">
                <a:moveTo>
                  <a:pt x="0" y="61757"/>
                </a:moveTo>
                <a:lnTo>
                  <a:pt x="4853" y="37718"/>
                </a:lnTo>
                <a:lnTo>
                  <a:pt x="18088" y="18088"/>
                </a:lnTo>
                <a:lnTo>
                  <a:pt x="37718" y="4853"/>
                </a:lnTo>
                <a:lnTo>
                  <a:pt x="61757" y="0"/>
                </a:lnTo>
                <a:lnTo>
                  <a:pt x="1378239" y="0"/>
                </a:lnTo>
                <a:lnTo>
                  <a:pt x="1402279" y="4853"/>
                </a:lnTo>
                <a:lnTo>
                  <a:pt x="1421910" y="18088"/>
                </a:lnTo>
                <a:lnTo>
                  <a:pt x="1435145" y="37718"/>
                </a:lnTo>
                <a:lnTo>
                  <a:pt x="1439999" y="61757"/>
                </a:lnTo>
                <a:lnTo>
                  <a:pt x="1439999" y="308774"/>
                </a:lnTo>
                <a:lnTo>
                  <a:pt x="1435145" y="332813"/>
                </a:lnTo>
                <a:lnTo>
                  <a:pt x="1421910" y="352443"/>
                </a:lnTo>
                <a:lnTo>
                  <a:pt x="1402279" y="365678"/>
                </a:lnTo>
                <a:lnTo>
                  <a:pt x="1378239" y="370531"/>
                </a:lnTo>
                <a:lnTo>
                  <a:pt x="61757" y="370531"/>
                </a:lnTo>
                <a:lnTo>
                  <a:pt x="37718" y="365678"/>
                </a:lnTo>
                <a:lnTo>
                  <a:pt x="18088" y="352443"/>
                </a:lnTo>
                <a:lnTo>
                  <a:pt x="4853" y="332813"/>
                </a:lnTo>
                <a:lnTo>
                  <a:pt x="0" y="308774"/>
                </a:lnTo>
                <a:lnTo>
                  <a:pt x="0" y="61757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335872" y="3113115"/>
            <a:ext cx="5070767" cy="46966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527071" y="3138058"/>
            <a:ext cx="4675911" cy="42394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368181" y="3143605"/>
            <a:ext cx="4968011" cy="37053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368181" y="3143605"/>
            <a:ext cx="4968240" cy="370840"/>
          </a:xfrm>
          <a:custGeom>
            <a:avLst/>
            <a:gdLst/>
            <a:ahLst/>
            <a:cxnLst/>
            <a:rect l="l" t="t" r="r" b="b"/>
            <a:pathLst>
              <a:path w="4968240" h="370839">
                <a:moveTo>
                  <a:pt x="0" y="61757"/>
                </a:moveTo>
                <a:lnTo>
                  <a:pt x="4853" y="37718"/>
                </a:lnTo>
                <a:lnTo>
                  <a:pt x="18088" y="18088"/>
                </a:lnTo>
                <a:lnTo>
                  <a:pt x="37718" y="4853"/>
                </a:lnTo>
                <a:lnTo>
                  <a:pt x="61757" y="0"/>
                </a:lnTo>
                <a:lnTo>
                  <a:pt x="4906236" y="0"/>
                </a:lnTo>
                <a:lnTo>
                  <a:pt x="4930276" y="4853"/>
                </a:lnTo>
                <a:lnTo>
                  <a:pt x="4949907" y="18088"/>
                </a:lnTo>
                <a:lnTo>
                  <a:pt x="4963143" y="37718"/>
                </a:lnTo>
                <a:lnTo>
                  <a:pt x="4967996" y="61757"/>
                </a:lnTo>
                <a:lnTo>
                  <a:pt x="4967996" y="308774"/>
                </a:lnTo>
                <a:lnTo>
                  <a:pt x="4963143" y="332813"/>
                </a:lnTo>
                <a:lnTo>
                  <a:pt x="4949907" y="352443"/>
                </a:lnTo>
                <a:lnTo>
                  <a:pt x="4930276" y="365678"/>
                </a:lnTo>
                <a:lnTo>
                  <a:pt x="4906236" y="370531"/>
                </a:lnTo>
                <a:lnTo>
                  <a:pt x="61757" y="370531"/>
                </a:lnTo>
                <a:lnTo>
                  <a:pt x="37718" y="365678"/>
                </a:lnTo>
                <a:lnTo>
                  <a:pt x="18088" y="352443"/>
                </a:lnTo>
                <a:lnTo>
                  <a:pt x="4853" y="332813"/>
                </a:lnTo>
                <a:lnTo>
                  <a:pt x="0" y="308774"/>
                </a:lnTo>
                <a:lnTo>
                  <a:pt x="0" y="61757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3392219" y="3191713"/>
            <a:ext cx="2673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421285" y="3249256"/>
            <a:ext cx="109220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55"/>
              </a:lnSpc>
            </a:pPr>
            <a:r>
              <a:rPr dirty="0" baseline="13888" sz="2700" spc="-442">
                <a:solidFill>
                  <a:srgbClr val="FFFFFF"/>
                </a:solidFill>
                <a:latin typeface="Arial"/>
                <a:cs typeface="Arial"/>
              </a:rPr>
              <a:t>ord</a:t>
            </a:r>
            <a:r>
              <a:rPr dirty="0" sz="1400" spc="-295">
                <a:solidFill>
                  <a:srgbClr val="292934"/>
                </a:solidFill>
                <a:latin typeface="Lucida Console"/>
                <a:cs typeface="Lucida Console"/>
              </a:rPr>
              <a:t>0</a:t>
            </a:r>
            <a:r>
              <a:rPr dirty="0" baseline="13888" sz="2700" spc="-442">
                <a:solidFill>
                  <a:srgbClr val="FFFFFF"/>
                </a:solidFill>
                <a:latin typeface="Arial"/>
                <a:cs typeface="Arial"/>
              </a:rPr>
              <a:t>@</a:t>
            </a:r>
            <a:r>
              <a:rPr dirty="0" sz="1400" spc="-295">
                <a:solidFill>
                  <a:srgbClr val="292934"/>
                </a:solidFill>
                <a:latin typeface="Lucida Console"/>
                <a:cs typeface="Lucida Console"/>
              </a:rPr>
              <a:t>x1a2b…</a:t>
            </a:r>
            <a:r>
              <a:rPr dirty="0" baseline="13888" sz="2700" spc="-442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400" spc="-295">
                <a:solidFill>
                  <a:srgbClr val="292934"/>
                </a:solidFill>
                <a:latin typeface="Lucida Console"/>
                <a:cs typeface="Lucida Console"/>
              </a:rPr>
              <a:t>)</a:t>
            </a:r>
            <a:endParaRPr sz="1400">
              <a:latin typeface="Lucida Console"/>
              <a:cs typeface="Lucida Console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228802" y="3160572"/>
            <a:ext cx="2602230" cy="316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7716" sz="2700" spc="-232">
                <a:solidFill>
                  <a:srgbClr val="FFFFFF"/>
                </a:solidFill>
                <a:latin typeface="Arial"/>
                <a:cs typeface="Arial"/>
              </a:rPr>
              <a:t>com:14</a:t>
            </a:r>
            <a:r>
              <a:rPr dirty="0" sz="1400" spc="-155">
                <a:solidFill>
                  <a:srgbClr val="292934"/>
                </a:solidFill>
                <a:latin typeface="Arial"/>
                <a:cs typeface="Arial"/>
              </a:rPr>
              <a:t>D</a:t>
            </a:r>
            <a:r>
              <a:rPr dirty="0" baseline="-7716" sz="2700" spc="-232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dirty="0" sz="1400" spc="-155">
                <a:solidFill>
                  <a:srgbClr val="292934"/>
                </a:solidFill>
                <a:latin typeface="Arial"/>
                <a:cs typeface="Arial"/>
              </a:rPr>
              <a:t>esc:  </a:t>
            </a:r>
            <a:r>
              <a:rPr dirty="0" sz="1400">
                <a:solidFill>
                  <a:srgbClr val="292934"/>
                </a:solidFill>
                <a:latin typeface="Arial"/>
                <a:cs typeface="Arial"/>
              </a:rPr>
              <a:t>Password of</a:t>
            </a:r>
            <a:r>
              <a:rPr dirty="0" sz="1400" spc="-16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400" spc="-30">
                <a:solidFill>
                  <a:srgbClr val="292934"/>
                </a:solidFill>
                <a:latin typeface="Arial"/>
                <a:cs typeface="Arial"/>
              </a:rPr>
              <a:t>Yang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2323401" y="3632659"/>
            <a:ext cx="4925288" cy="46966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514600" y="3657602"/>
            <a:ext cx="4538751" cy="42394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2357158" y="3664305"/>
            <a:ext cx="4824006" cy="370535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2357158" y="3664305"/>
            <a:ext cx="4824095" cy="370840"/>
          </a:xfrm>
          <a:custGeom>
            <a:avLst/>
            <a:gdLst/>
            <a:ahLst/>
            <a:cxnLst/>
            <a:rect l="l" t="t" r="r" b="b"/>
            <a:pathLst>
              <a:path w="4824095" h="370839">
                <a:moveTo>
                  <a:pt x="0" y="61757"/>
                </a:moveTo>
                <a:lnTo>
                  <a:pt x="4853" y="37718"/>
                </a:lnTo>
                <a:lnTo>
                  <a:pt x="18088" y="18088"/>
                </a:lnTo>
                <a:lnTo>
                  <a:pt x="37718" y="4853"/>
                </a:lnTo>
                <a:lnTo>
                  <a:pt x="61757" y="0"/>
                </a:lnTo>
                <a:lnTo>
                  <a:pt x="4762236" y="0"/>
                </a:lnTo>
                <a:lnTo>
                  <a:pt x="4786276" y="4853"/>
                </a:lnTo>
                <a:lnTo>
                  <a:pt x="4805907" y="18088"/>
                </a:lnTo>
                <a:lnTo>
                  <a:pt x="4819143" y="37718"/>
                </a:lnTo>
                <a:lnTo>
                  <a:pt x="4823996" y="61757"/>
                </a:lnTo>
                <a:lnTo>
                  <a:pt x="4823996" y="308774"/>
                </a:lnTo>
                <a:lnTo>
                  <a:pt x="4819143" y="332813"/>
                </a:lnTo>
                <a:lnTo>
                  <a:pt x="4805907" y="352443"/>
                </a:lnTo>
                <a:lnTo>
                  <a:pt x="4786276" y="365678"/>
                </a:lnTo>
                <a:lnTo>
                  <a:pt x="4762236" y="370531"/>
                </a:lnTo>
                <a:lnTo>
                  <a:pt x="61757" y="370531"/>
                </a:lnTo>
                <a:lnTo>
                  <a:pt x="37718" y="365678"/>
                </a:lnTo>
                <a:lnTo>
                  <a:pt x="18088" y="352443"/>
                </a:lnTo>
                <a:lnTo>
                  <a:pt x="4853" y="332813"/>
                </a:lnTo>
                <a:lnTo>
                  <a:pt x="0" y="308774"/>
                </a:lnTo>
                <a:lnTo>
                  <a:pt x="0" y="61757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2559496" y="3712412"/>
            <a:ext cx="39370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smt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401599" y="3712412"/>
            <a:ext cx="1530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704355" y="3712412"/>
            <a:ext cx="2800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18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120413" y="2434082"/>
            <a:ext cx="277431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390" i="1">
                <a:solidFill>
                  <a:srgbClr val="292934"/>
                </a:solidFill>
                <a:latin typeface="Arial"/>
                <a:cs typeface="Arial"/>
              </a:rPr>
              <a:t>pwS</a:t>
            </a:r>
            <a:r>
              <a:rPr dirty="0" baseline="11904" sz="2100" spc="-585">
                <a:solidFill>
                  <a:srgbClr val="292934"/>
                </a:solidFill>
                <a:latin typeface="Lucida Console"/>
                <a:cs typeface="Lucida Console"/>
              </a:rPr>
              <a:t>r</a:t>
            </a:r>
            <a:r>
              <a:rPr dirty="0" sz="1800" spc="-390" i="1">
                <a:solidFill>
                  <a:srgbClr val="292934"/>
                </a:solidFill>
                <a:latin typeface="Arial"/>
                <a:cs typeface="Arial"/>
              </a:rPr>
              <a:t>D</a:t>
            </a:r>
            <a:r>
              <a:rPr dirty="0" baseline="11904" sz="2100" spc="-585">
                <a:solidFill>
                  <a:srgbClr val="292934"/>
                </a:solidFill>
                <a:latin typeface="Lucida Console"/>
                <a:cs typeface="Lucida Console"/>
              </a:rPr>
              <a:t>eg</a:t>
            </a:r>
            <a:r>
              <a:rPr dirty="0" sz="1800" spc="-390" i="1">
                <a:solidFill>
                  <a:srgbClr val="292934"/>
                </a:solidFill>
                <a:latin typeface="Arial"/>
                <a:cs typeface="Arial"/>
              </a:rPr>
              <a:t>O</a:t>
            </a:r>
            <a:r>
              <a:rPr dirty="0" baseline="11904" sz="2100" spc="-585">
                <a:solidFill>
                  <a:srgbClr val="292934"/>
                </a:solidFill>
                <a:latin typeface="Lucida Console"/>
                <a:cs typeface="Lucida Console"/>
              </a:rPr>
              <a:t>is</a:t>
            </a:r>
            <a:r>
              <a:rPr dirty="0" sz="1800" spc="-390" i="1">
                <a:solidFill>
                  <a:srgbClr val="292934"/>
                </a:solidFill>
                <a:latin typeface="Arial"/>
                <a:cs typeface="Arial"/>
              </a:rPr>
              <a:t>:  </a:t>
            </a:r>
            <a:r>
              <a:rPr dirty="0" baseline="11904" sz="2100" spc="-735">
                <a:solidFill>
                  <a:srgbClr val="292934"/>
                </a:solidFill>
                <a:latin typeface="Lucida Console"/>
                <a:cs typeface="Lucida Console"/>
              </a:rPr>
              <a:t>t</a:t>
            </a:r>
            <a:r>
              <a:rPr dirty="0" sz="1800" spc="-490" i="1">
                <a:solidFill>
                  <a:srgbClr val="292934"/>
                </a:solidFill>
                <a:latin typeface="Arial"/>
                <a:cs typeface="Arial"/>
              </a:rPr>
              <a:t>P</a:t>
            </a:r>
            <a:r>
              <a:rPr dirty="0" baseline="11904" sz="2100" spc="-735">
                <a:solidFill>
                  <a:srgbClr val="292934"/>
                </a:solidFill>
                <a:latin typeface="Lucida Console"/>
                <a:cs typeface="Lucida Console"/>
              </a:rPr>
              <a:t>e</a:t>
            </a:r>
            <a:r>
              <a:rPr dirty="0" sz="1800" spc="-490" i="1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dirty="0" baseline="11904" sz="2100" spc="-735">
                <a:solidFill>
                  <a:srgbClr val="292934"/>
                </a:solidFill>
                <a:latin typeface="Lucida Console"/>
                <a:cs typeface="Lucida Console"/>
              </a:rPr>
              <a:t>rS</a:t>
            </a:r>
            <a:r>
              <a:rPr dirty="0" sz="1800" spc="-490" i="1">
                <a:solidFill>
                  <a:srgbClr val="292934"/>
                </a:solidFill>
                <a:latin typeface="Arial"/>
                <a:cs typeface="Arial"/>
              </a:rPr>
              <a:t>s</a:t>
            </a:r>
            <a:r>
              <a:rPr dirty="0" baseline="11904" sz="2100" spc="-735">
                <a:solidFill>
                  <a:srgbClr val="292934"/>
                </a:solidFill>
                <a:latin typeface="Lucida Console"/>
                <a:cs typeface="Lucida Console"/>
              </a:rPr>
              <a:t>D</a:t>
            </a:r>
            <a:r>
              <a:rPr dirty="0" sz="1800" spc="-490" i="1">
                <a:solidFill>
                  <a:srgbClr val="292934"/>
                </a:solidFill>
                <a:latin typeface="Arial"/>
                <a:cs typeface="Arial"/>
              </a:rPr>
              <a:t>s</a:t>
            </a:r>
            <a:r>
              <a:rPr dirty="0" baseline="11904" sz="2100" spc="-735">
                <a:solidFill>
                  <a:srgbClr val="292934"/>
                </a:solidFill>
                <a:latin typeface="Lucida Console"/>
                <a:cs typeface="Lucida Console"/>
              </a:rPr>
              <a:t>O</a:t>
            </a:r>
            <a:r>
              <a:rPr dirty="0" sz="1800" spc="-490" i="1">
                <a:solidFill>
                  <a:srgbClr val="292934"/>
                </a:solidFill>
                <a:latin typeface="Arial"/>
                <a:cs typeface="Arial"/>
              </a:rPr>
              <a:t>w</a:t>
            </a:r>
            <a:r>
              <a:rPr dirty="0" baseline="11904" sz="2100" spc="-735">
                <a:solidFill>
                  <a:srgbClr val="292934"/>
                </a:solidFill>
                <a:latin typeface="Lucida Console"/>
                <a:cs typeface="Lucida Console"/>
              </a:rPr>
              <a:t>( </a:t>
            </a:r>
            <a:r>
              <a:rPr dirty="0" sz="1800" i="1">
                <a:solidFill>
                  <a:srgbClr val="292934"/>
                </a:solidFill>
                <a:latin typeface="Arial"/>
                <a:cs typeface="Arial"/>
              </a:rPr>
              <a:t>ord of</a:t>
            </a:r>
            <a:r>
              <a:rPr dirty="0" sz="1800" spc="-250" i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 spc="-35" i="1">
                <a:solidFill>
                  <a:srgbClr val="292934"/>
                </a:solidFill>
                <a:latin typeface="Arial"/>
                <a:cs typeface="Arial"/>
              </a:rPr>
              <a:t>Yang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1321727" y="3250277"/>
            <a:ext cx="207817" cy="20781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1353172" y="3283127"/>
            <a:ext cx="108000" cy="10800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353172" y="3283127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4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3999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7999" y="53999"/>
                </a:lnTo>
                <a:lnTo>
                  <a:pt x="103756" y="75019"/>
                </a:lnTo>
                <a:lnTo>
                  <a:pt x="92183" y="92183"/>
                </a:lnTo>
                <a:lnTo>
                  <a:pt x="75019" y="103756"/>
                </a:lnTo>
                <a:lnTo>
                  <a:pt x="53999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9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1180407" y="3453935"/>
            <a:ext cx="207817" cy="20781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1211671" y="3485375"/>
            <a:ext cx="107998" cy="10800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1211671" y="3485375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4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3999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7999" y="53999"/>
                </a:lnTo>
                <a:lnTo>
                  <a:pt x="103756" y="75019"/>
                </a:lnTo>
                <a:lnTo>
                  <a:pt x="92183" y="92183"/>
                </a:lnTo>
                <a:lnTo>
                  <a:pt x="75019" y="103756"/>
                </a:lnTo>
                <a:lnTo>
                  <a:pt x="53999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9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6713" y="723900"/>
            <a:ext cx="8594725" cy="1324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61925">
              <a:lnSpc>
                <a:spcPct val="100000"/>
              </a:lnSpc>
            </a:pPr>
            <a:r>
              <a:rPr dirty="0" sz="4000" spc="-70">
                <a:solidFill>
                  <a:srgbClr val="D2533C"/>
                </a:solidFill>
                <a:latin typeface="Arial"/>
                <a:cs typeface="Arial"/>
              </a:rPr>
              <a:t>The </a:t>
            </a:r>
            <a:r>
              <a:rPr dirty="0" sz="4000" spc="-110">
                <a:solidFill>
                  <a:srgbClr val="D2533C"/>
                </a:solidFill>
                <a:latin typeface="Arial"/>
                <a:cs typeface="Arial"/>
              </a:rPr>
              <a:t>Transition </a:t>
            </a:r>
            <a:r>
              <a:rPr dirty="0" sz="4000" spc="-50">
                <a:solidFill>
                  <a:srgbClr val="D2533C"/>
                </a:solidFill>
                <a:latin typeface="Arial"/>
                <a:cs typeface="Arial"/>
              </a:rPr>
              <a:t>to </a:t>
            </a:r>
            <a:r>
              <a:rPr dirty="0" sz="4000" spc="-90">
                <a:solidFill>
                  <a:srgbClr val="D2533C"/>
                </a:solidFill>
                <a:latin typeface="Arial"/>
                <a:cs typeface="Arial"/>
              </a:rPr>
              <a:t>Mobile</a:t>
            </a:r>
            <a:r>
              <a:rPr dirty="0" sz="4000" spc="-730">
                <a:solidFill>
                  <a:srgbClr val="D2533C"/>
                </a:solidFill>
                <a:latin typeface="Arial"/>
                <a:cs typeface="Arial"/>
              </a:rPr>
              <a:t> </a:t>
            </a:r>
            <a:r>
              <a:rPr dirty="0" sz="4000" spc="-105">
                <a:solidFill>
                  <a:srgbClr val="D2533C"/>
                </a:solidFill>
                <a:latin typeface="Arial"/>
                <a:cs typeface="Arial"/>
              </a:rPr>
              <a:t>Devices</a:t>
            </a:r>
            <a:endParaRPr sz="4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670"/>
              </a:spcBef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Mobiles are replacing desktops as primary computing</a:t>
            </a:r>
            <a:r>
              <a:rPr dirty="0" sz="24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platform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91440"/>
            <a:ext cx="13811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Columbia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97445" y="91440"/>
            <a:ext cx="397319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CleanOS: Limiting Mobile Data Exposure with Idle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Eviction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88856" y="76200"/>
            <a:ext cx="12446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64094" y="3270237"/>
          <a:ext cx="1116965" cy="1132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91"/>
                <a:gridCol w="129685"/>
                <a:gridCol w="632249"/>
                <a:gridCol w="129685"/>
                <a:gridCol w="105395"/>
              </a:tblGrid>
              <a:tr h="704087">
                <a:tc>
                  <a:txBody>
                    <a:bodyPr/>
                    <a:lstStyle/>
                    <a:p>
                      <a:pPr/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9524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/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solidFill>
                      <a:srgbClr val="FFFED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4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95328">
                <a:tc gridSpan="2">
                  <a:txBody>
                    <a:bodyPr/>
                    <a:lstStyle/>
                    <a:p>
                      <a:pPr/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952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 gridSpan="2">
                  <a:txBody>
                    <a:bodyPr/>
                    <a:lstStyle/>
                    <a:p>
                      <a:pPr/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4">
                      <a:solidFill>
                        <a:srgbClr val="000000"/>
                      </a:solidFill>
                      <a:prstDash val="solid"/>
                    </a:lnL>
                    <a:lnB w="92771">
                      <a:solidFill>
                        <a:srgbClr val="FFFED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2722">
                <a:tc gridSpan="5">
                  <a:txBody>
                    <a:bodyPr/>
                    <a:lstStyle/>
                    <a:p>
                      <a:pPr/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solidFill>
                      <a:srgbClr val="FFFED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603934" y="3392356"/>
            <a:ext cx="632460" cy="469900"/>
          </a:xfrm>
          <a:custGeom>
            <a:avLst/>
            <a:gdLst/>
            <a:ahLst/>
            <a:cxnLst/>
            <a:rect l="l" t="t" r="r" b="b"/>
            <a:pathLst>
              <a:path w="632460" h="469900">
                <a:moveTo>
                  <a:pt x="0" y="469373"/>
                </a:moveTo>
                <a:lnTo>
                  <a:pt x="0" y="0"/>
                </a:lnTo>
                <a:lnTo>
                  <a:pt x="632249" y="0"/>
                </a:lnTo>
                <a:lnTo>
                  <a:pt x="632249" y="469373"/>
                </a:lnTo>
                <a:lnTo>
                  <a:pt x="0" y="469373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082153" y="4125744"/>
            <a:ext cx="316230" cy="36830"/>
          </a:xfrm>
          <a:custGeom>
            <a:avLst/>
            <a:gdLst/>
            <a:ahLst/>
            <a:cxnLst/>
            <a:rect l="l" t="t" r="r" b="b"/>
            <a:pathLst>
              <a:path w="316230" h="36829">
                <a:moveTo>
                  <a:pt x="0" y="36676"/>
                </a:moveTo>
                <a:lnTo>
                  <a:pt x="0" y="0"/>
                </a:lnTo>
                <a:lnTo>
                  <a:pt x="316172" y="0"/>
                </a:lnTo>
                <a:lnTo>
                  <a:pt x="316172" y="36676"/>
                </a:lnTo>
                <a:lnTo>
                  <a:pt x="0" y="36676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404374" y="3627869"/>
            <a:ext cx="755015" cy="421005"/>
          </a:xfrm>
          <a:custGeom>
            <a:avLst/>
            <a:gdLst/>
            <a:ahLst/>
            <a:cxnLst/>
            <a:rect l="l" t="t" r="r" b="b"/>
            <a:pathLst>
              <a:path w="755014" h="421004">
                <a:moveTo>
                  <a:pt x="0" y="105228"/>
                </a:moveTo>
                <a:lnTo>
                  <a:pt x="544285" y="105228"/>
                </a:lnTo>
                <a:lnTo>
                  <a:pt x="544285" y="0"/>
                </a:lnTo>
                <a:lnTo>
                  <a:pt x="754742" y="210456"/>
                </a:lnTo>
                <a:lnTo>
                  <a:pt x="544285" y="420913"/>
                </a:lnTo>
                <a:lnTo>
                  <a:pt x="544285" y="315685"/>
                </a:lnTo>
                <a:lnTo>
                  <a:pt x="0" y="315685"/>
                </a:lnTo>
                <a:lnTo>
                  <a:pt x="0" y="105228"/>
                </a:lnTo>
                <a:close/>
              </a:path>
            </a:pathLst>
          </a:custGeom>
          <a:ln w="26424">
            <a:solidFill>
              <a:srgbClr val="7E888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025072" y="3316947"/>
            <a:ext cx="639051" cy="11664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945784" y="3188080"/>
            <a:ext cx="946538" cy="12046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299121" y="3301152"/>
            <a:ext cx="539635" cy="9785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324940" y="2705938"/>
            <a:ext cx="1296035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Desktops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28576" y="2681363"/>
            <a:ext cx="2092325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Mobile</a:t>
            </a:r>
            <a:r>
              <a:rPr dirty="0" sz="24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Devices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2590" y="4414837"/>
            <a:ext cx="3301365" cy="687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70"/>
              </a:lnSpc>
            </a:pPr>
            <a:r>
              <a:rPr dirty="0" sz="2700" spc="-250">
                <a:solidFill>
                  <a:srgbClr val="00B050"/>
                </a:solidFill>
                <a:latin typeface="Wingdings"/>
                <a:cs typeface="Wingdings"/>
              </a:rPr>
              <a:t></a:t>
            </a:r>
            <a:r>
              <a:rPr dirty="0" sz="1800" spc="-250">
                <a:solidFill>
                  <a:srgbClr val="292934"/>
                </a:solidFill>
                <a:latin typeface="Arial"/>
                <a:cs typeface="Arial"/>
              </a:rPr>
              <a:t>Linux, 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OS X,</a:t>
            </a:r>
            <a:r>
              <a:rPr dirty="0" sz="1800" spc="-1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Windows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670"/>
              </a:lnSpc>
            </a:pPr>
            <a:r>
              <a:rPr dirty="0" sz="2700" spc="-225">
                <a:solidFill>
                  <a:srgbClr val="00B050"/>
                </a:solidFill>
                <a:latin typeface="Wingdings"/>
                <a:cs typeface="Wingdings"/>
              </a:rPr>
              <a:t></a:t>
            </a:r>
            <a:r>
              <a:rPr dirty="0" sz="1800" spc="-225">
                <a:solidFill>
                  <a:srgbClr val="292934"/>
                </a:solidFill>
                <a:latin typeface="Arial"/>
                <a:cs typeface="Arial"/>
              </a:rPr>
              <a:t>Emails,  </a:t>
            </a:r>
            <a:r>
              <a:rPr dirty="0" sz="1800" spc="-15">
                <a:solidFill>
                  <a:srgbClr val="292934"/>
                </a:solidFill>
                <a:latin typeface="Arial"/>
                <a:cs typeface="Arial"/>
              </a:rPr>
              <a:t>Web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browsers,</a:t>
            </a:r>
            <a:r>
              <a:rPr dirty="0" sz="1800" spc="-8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292934"/>
                </a:solidFill>
                <a:latin typeface="Arial"/>
                <a:cs typeface="Arial"/>
              </a:rPr>
              <a:t>Office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41481" y="4421517"/>
            <a:ext cx="3470275" cy="1233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70"/>
              </a:lnSpc>
            </a:pPr>
            <a:r>
              <a:rPr dirty="0" sz="2700" spc="-200">
                <a:solidFill>
                  <a:srgbClr val="00B050"/>
                </a:solidFill>
                <a:latin typeface="Wingdings"/>
                <a:cs typeface="Wingdings"/>
              </a:rPr>
              <a:t></a:t>
            </a:r>
            <a:r>
              <a:rPr dirty="0" sz="1800" spc="-200">
                <a:solidFill>
                  <a:srgbClr val="292934"/>
                </a:solidFill>
                <a:latin typeface="Arial"/>
                <a:cs typeface="Arial"/>
              </a:rPr>
              <a:t>Android, 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iOS,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Windows</a:t>
            </a:r>
            <a:r>
              <a:rPr dirty="0" sz="1800" spc="-19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Phone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670"/>
              </a:lnSpc>
            </a:pPr>
            <a:r>
              <a:rPr dirty="0" sz="2700" spc="-225">
                <a:solidFill>
                  <a:srgbClr val="00B050"/>
                </a:solidFill>
                <a:latin typeface="Wingdings"/>
                <a:cs typeface="Wingdings"/>
              </a:rPr>
              <a:t></a:t>
            </a:r>
            <a:r>
              <a:rPr dirty="0" sz="1800" spc="-225">
                <a:solidFill>
                  <a:srgbClr val="292934"/>
                </a:solidFill>
                <a:latin typeface="Arial"/>
                <a:cs typeface="Arial"/>
              </a:rPr>
              <a:t>Emails,  </a:t>
            </a:r>
            <a:r>
              <a:rPr dirty="0" sz="1800" spc="-15">
                <a:solidFill>
                  <a:srgbClr val="292934"/>
                </a:solidFill>
                <a:latin typeface="Arial"/>
                <a:cs typeface="Arial"/>
              </a:rPr>
              <a:t>Web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browsers, G</a:t>
            </a:r>
            <a:r>
              <a:rPr dirty="0" sz="1800" spc="-114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Docs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2700">
                <a:solidFill>
                  <a:srgbClr val="FF0000"/>
                </a:solidFill>
                <a:latin typeface="Arial"/>
                <a:cs typeface="Arial"/>
              </a:rPr>
              <a:t>+ </a:t>
            </a:r>
            <a:r>
              <a:rPr dirty="0" sz="1800" spc="-25">
                <a:solidFill>
                  <a:srgbClr val="292934"/>
                </a:solidFill>
                <a:latin typeface="Arial"/>
                <a:cs typeface="Arial"/>
              </a:rPr>
              <a:t>New,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fun, mobile</a:t>
            </a:r>
            <a:r>
              <a:rPr dirty="0" sz="1800" spc="-16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apps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41481" y="5513712"/>
            <a:ext cx="2573020" cy="687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70"/>
              </a:lnSpc>
            </a:pPr>
            <a:r>
              <a:rPr dirty="0" sz="2700">
                <a:solidFill>
                  <a:srgbClr val="FF0000"/>
                </a:solidFill>
                <a:latin typeface="Arial"/>
                <a:cs typeface="Arial"/>
              </a:rPr>
              <a:t>+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Increased</a:t>
            </a:r>
            <a:r>
              <a:rPr dirty="0" sz="1800" spc="-18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productivity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670"/>
              </a:lnSpc>
            </a:pPr>
            <a:r>
              <a:rPr dirty="0" sz="2700">
                <a:solidFill>
                  <a:srgbClr val="FF0000"/>
                </a:solidFill>
                <a:latin typeface="Arial"/>
                <a:cs typeface="Arial"/>
              </a:rPr>
              <a:t>+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Pervasive</a:t>
            </a:r>
            <a:r>
              <a:rPr dirty="0" sz="1800" spc="-18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connectivity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262" y="2050084"/>
            <a:ext cx="4331335" cy="2255520"/>
          </a:xfrm>
          <a:custGeom>
            <a:avLst/>
            <a:gdLst/>
            <a:ahLst/>
            <a:cxnLst/>
            <a:rect l="l" t="t" r="r" b="b"/>
            <a:pathLst>
              <a:path w="4331335" h="2255520">
                <a:moveTo>
                  <a:pt x="0" y="0"/>
                </a:moveTo>
                <a:lnTo>
                  <a:pt x="4331146" y="0"/>
                </a:lnTo>
                <a:lnTo>
                  <a:pt x="4331146" y="2255498"/>
                </a:lnTo>
                <a:lnTo>
                  <a:pt x="0" y="2255498"/>
                </a:lnTo>
                <a:lnTo>
                  <a:pt x="0" y="0"/>
                </a:lnTo>
                <a:close/>
              </a:path>
            </a:pathLst>
          </a:custGeom>
          <a:ln w="26424">
            <a:solidFill>
              <a:srgbClr val="3637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68761" y="2095804"/>
            <a:ext cx="184277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Application</a:t>
            </a:r>
            <a:r>
              <a:rPr dirty="0" sz="18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(Java)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85770" y="3098711"/>
            <a:ext cx="561975" cy="561975"/>
          </a:xfrm>
          <a:custGeom>
            <a:avLst/>
            <a:gdLst/>
            <a:ahLst/>
            <a:cxnLst/>
            <a:rect l="l" t="t" r="r" b="b"/>
            <a:pathLst>
              <a:path w="561975" h="561975">
                <a:moveTo>
                  <a:pt x="280969" y="0"/>
                </a:moveTo>
                <a:lnTo>
                  <a:pt x="235395" y="3677"/>
                </a:lnTo>
                <a:lnTo>
                  <a:pt x="192161" y="14323"/>
                </a:lnTo>
                <a:lnTo>
                  <a:pt x="151848" y="31360"/>
                </a:lnTo>
                <a:lnTo>
                  <a:pt x="115032" y="54210"/>
                </a:lnTo>
                <a:lnTo>
                  <a:pt x="82294" y="82292"/>
                </a:lnTo>
                <a:lnTo>
                  <a:pt x="54210" y="115030"/>
                </a:lnTo>
                <a:lnTo>
                  <a:pt x="31361" y="151844"/>
                </a:lnTo>
                <a:lnTo>
                  <a:pt x="14324" y="192157"/>
                </a:lnTo>
                <a:lnTo>
                  <a:pt x="3677" y="235389"/>
                </a:lnTo>
                <a:lnTo>
                  <a:pt x="0" y="280962"/>
                </a:lnTo>
                <a:lnTo>
                  <a:pt x="3677" y="326538"/>
                </a:lnTo>
                <a:lnTo>
                  <a:pt x="14324" y="369773"/>
                </a:lnTo>
                <a:lnTo>
                  <a:pt x="31361" y="410087"/>
                </a:lnTo>
                <a:lnTo>
                  <a:pt x="54210" y="446903"/>
                </a:lnTo>
                <a:lnTo>
                  <a:pt x="82294" y="479642"/>
                </a:lnTo>
                <a:lnTo>
                  <a:pt x="115032" y="507725"/>
                </a:lnTo>
                <a:lnTo>
                  <a:pt x="151848" y="530575"/>
                </a:lnTo>
                <a:lnTo>
                  <a:pt x="192161" y="547612"/>
                </a:lnTo>
                <a:lnTo>
                  <a:pt x="235395" y="558259"/>
                </a:lnTo>
                <a:lnTo>
                  <a:pt x="280969" y="561936"/>
                </a:lnTo>
                <a:lnTo>
                  <a:pt x="326545" y="558259"/>
                </a:lnTo>
                <a:lnTo>
                  <a:pt x="369778" y="547612"/>
                </a:lnTo>
                <a:lnTo>
                  <a:pt x="410092" y="530575"/>
                </a:lnTo>
                <a:lnTo>
                  <a:pt x="446908" y="507725"/>
                </a:lnTo>
                <a:lnTo>
                  <a:pt x="479646" y="479642"/>
                </a:lnTo>
                <a:lnTo>
                  <a:pt x="507730" y="446903"/>
                </a:lnTo>
                <a:lnTo>
                  <a:pt x="530579" y="410087"/>
                </a:lnTo>
                <a:lnTo>
                  <a:pt x="547616" y="369773"/>
                </a:lnTo>
                <a:lnTo>
                  <a:pt x="558263" y="326538"/>
                </a:lnTo>
                <a:lnTo>
                  <a:pt x="561940" y="280962"/>
                </a:lnTo>
                <a:lnTo>
                  <a:pt x="558263" y="235389"/>
                </a:lnTo>
                <a:lnTo>
                  <a:pt x="547616" y="192157"/>
                </a:lnTo>
                <a:lnTo>
                  <a:pt x="530579" y="151844"/>
                </a:lnTo>
                <a:lnTo>
                  <a:pt x="507730" y="115030"/>
                </a:lnTo>
                <a:lnTo>
                  <a:pt x="479646" y="82292"/>
                </a:lnTo>
                <a:lnTo>
                  <a:pt x="446908" y="54210"/>
                </a:lnTo>
                <a:lnTo>
                  <a:pt x="410092" y="31360"/>
                </a:lnTo>
                <a:lnTo>
                  <a:pt x="369778" y="14323"/>
                </a:lnTo>
                <a:lnTo>
                  <a:pt x="326545" y="3677"/>
                </a:lnTo>
                <a:lnTo>
                  <a:pt x="280969" y="0"/>
                </a:lnTo>
                <a:close/>
              </a:path>
            </a:pathLst>
          </a:custGeom>
          <a:solidFill>
            <a:srgbClr val="C0C7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85770" y="3098711"/>
            <a:ext cx="561975" cy="561975"/>
          </a:xfrm>
          <a:custGeom>
            <a:avLst/>
            <a:gdLst/>
            <a:ahLst/>
            <a:cxnLst/>
            <a:rect l="l" t="t" r="r" b="b"/>
            <a:pathLst>
              <a:path w="561975" h="561975">
                <a:moveTo>
                  <a:pt x="0" y="280969"/>
                </a:moveTo>
                <a:lnTo>
                  <a:pt x="3677" y="235395"/>
                </a:lnTo>
                <a:lnTo>
                  <a:pt x="14324" y="192161"/>
                </a:lnTo>
                <a:lnTo>
                  <a:pt x="31361" y="151848"/>
                </a:lnTo>
                <a:lnTo>
                  <a:pt x="54211" y="115032"/>
                </a:lnTo>
                <a:lnTo>
                  <a:pt x="82294" y="82294"/>
                </a:lnTo>
                <a:lnTo>
                  <a:pt x="115032" y="54211"/>
                </a:lnTo>
                <a:lnTo>
                  <a:pt x="151848" y="31361"/>
                </a:lnTo>
                <a:lnTo>
                  <a:pt x="192161" y="14324"/>
                </a:lnTo>
                <a:lnTo>
                  <a:pt x="235395" y="3677"/>
                </a:lnTo>
                <a:lnTo>
                  <a:pt x="280969" y="0"/>
                </a:lnTo>
                <a:lnTo>
                  <a:pt x="326544" y="3677"/>
                </a:lnTo>
                <a:lnTo>
                  <a:pt x="369777" y="14324"/>
                </a:lnTo>
                <a:lnTo>
                  <a:pt x="410091" y="31361"/>
                </a:lnTo>
                <a:lnTo>
                  <a:pt x="446906" y="54211"/>
                </a:lnTo>
                <a:lnTo>
                  <a:pt x="479645" y="82294"/>
                </a:lnTo>
                <a:lnTo>
                  <a:pt x="507728" y="115032"/>
                </a:lnTo>
                <a:lnTo>
                  <a:pt x="530578" y="151848"/>
                </a:lnTo>
                <a:lnTo>
                  <a:pt x="547615" y="192161"/>
                </a:lnTo>
                <a:lnTo>
                  <a:pt x="558262" y="235395"/>
                </a:lnTo>
                <a:lnTo>
                  <a:pt x="561939" y="280969"/>
                </a:lnTo>
                <a:lnTo>
                  <a:pt x="558262" y="326544"/>
                </a:lnTo>
                <a:lnTo>
                  <a:pt x="547615" y="369778"/>
                </a:lnTo>
                <a:lnTo>
                  <a:pt x="530578" y="410091"/>
                </a:lnTo>
                <a:lnTo>
                  <a:pt x="507728" y="446907"/>
                </a:lnTo>
                <a:lnTo>
                  <a:pt x="479645" y="479645"/>
                </a:lnTo>
                <a:lnTo>
                  <a:pt x="446906" y="507728"/>
                </a:lnTo>
                <a:lnTo>
                  <a:pt x="410091" y="530578"/>
                </a:lnTo>
                <a:lnTo>
                  <a:pt x="369777" y="547615"/>
                </a:lnTo>
                <a:lnTo>
                  <a:pt x="326544" y="558262"/>
                </a:lnTo>
                <a:lnTo>
                  <a:pt x="280969" y="561939"/>
                </a:lnTo>
                <a:lnTo>
                  <a:pt x="235395" y="558262"/>
                </a:lnTo>
                <a:lnTo>
                  <a:pt x="192161" y="547615"/>
                </a:lnTo>
                <a:lnTo>
                  <a:pt x="151848" y="530578"/>
                </a:lnTo>
                <a:lnTo>
                  <a:pt x="115032" y="507728"/>
                </a:lnTo>
                <a:lnTo>
                  <a:pt x="82294" y="479645"/>
                </a:lnTo>
                <a:lnTo>
                  <a:pt x="54211" y="446907"/>
                </a:lnTo>
                <a:lnTo>
                  <a:pt x="31361" y="410091"/>
                </a:lnTo>
                <a:lnTo>
                  <a:pt x="14324" y="369778"/>
                </a:lnTo>
                <a:lnTo>
                  <a:pt x="3677" y="326544"/>
                </a:lnTo>
                <a:lnTo>
                  <a:pt x="0" y="280969"/>
                </a:lnTo>
                <a:close/>
              </a:path>
            </a:pathLst>
          </a:custGeom>
          <a:ln w="28574">
            <a:solidFill>
              <a:srgbClr val="929F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76753" y="2768727"/>
            <a:ext cx="8134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i="1">
                <a:solidFill>
                  <a:srgbClr val="292934"/>
                </a:solidFill>
                <a:latin typeface="Arial"/>
                <a:cs typeface="Arial"/>
              </a:rPr>
              <a:t>pwSDO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91440"/>
            <a:ext cx="13811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Columbia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97445" y="91440"/>
            <a:ext cx="397319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CleanOS: Limiting Mobile Data Exposure with Idle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Eviction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89971" y="7620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723900"/>
            <a:ext cx="5634990" cy="1226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70">
                <a:solidFill>
                  <a:srgbClr val="D2533C"/>
                </a:solidFill>
                <a:latin typeface="Arial"/>
                <a:cs typeface="Arial"/>
              </a:rPr>
              <a:t>The </a:t>
            </a:r>
            <a:r>
              <a:rPr dirty="0" sz="4000" spc="-90">
                <a:solidFill>
                  <a:srgbClr val="D2533C"/>
                </a:solidFill>
                <a:latin typeface="Arial"/>
                <a:cs typeface="Arial"/>
              </a:rPr>
              <a:t>CleanOS</a:t>
            </a:r>
            <a:r>
              <a:rPr dirty="0" sz="4000" spc="-615">
                <a:solidFill>
                  <a:srgbClr val="D2533C"/>
                </a:solidFill>
                <a:latin typeface="Arial"/>
                <a:cs typeface="Arial"/>
              </a:rPr>
              <a:t> </a:t>
            </a:r>
            <a:r>
              <a:rPr dirty="0" sz="4000" spc="-95">
                <a:solidFill>
                  <a:srgbClr val="D2533C"/>
                </a:solidFill>
                <a:latin typeface="Arial"/>
                <a:cs typeface="Arial"/>
              </a:rPr>
              <a:t>Architecture</a:t>
            </a:r>
            <a:endParaRPr sz="4000">
              <a:latin typeface="Arial"/>
              <a:cs typeface="Arial"/>
            </a:endParaRPr>
          </a:p>
          <a:p>
            <a:pPr marL="1030605">
              <a:lnSpc>
                <a:spcPct val="100000"/>
              </a:lnSpc>
              <a:spcBef>
                <a:spcPts val="2615"/>
              </a:spcBef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Mobile</a:t>
            </a:r>
            <a:r>
              <a:rPr dirty="0" sz="18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Device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7734" y="3586938"/>
            <a:ext cx="207817" cy="211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09784" y="3620541"/>
            <a:ext cx="107999" cy="10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09784" y="3620541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4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3999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7999" y="53999"/>
                </a:lnTo>
                <a:lnTo>
                  <a:pt x="103756" y="75019"/>
                </a:lnTo>
                <a:lnTo>
                  <a:pt x="92183" y="92183"/>
                </a:lnTo>
                <a:lnTo>
                  <a:pt x="75019" y="103756"/>
                </a:lnTo>
                <a:lnTo>
                  <a:pt x="53999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9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68433" y="2539531"/>
            <a:ext cx="207817" cy="211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99138" y="2573020"/>
            <a:ext cx="107999" cy="10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99138" y="2573020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4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3999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7999" y="53999"/>
                </a:lnTo>
                <a:lnTo>
                  <a:pt x="103756" y="75018"/>
                </a:lnTo>
                <a:lnTo>
                  <a:pt x="92183" y="92183"/>
                </a:lnTo>
                <a:lnTo>
                  <a:pt x="75019" y="103756"/>
                </a:lnTo>
                <a:lnTo>
                  <a:pt x="53999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8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338351" y="3956854"/>
            <a:ext cx="207817" cy="2078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369631" y="3988727"/>
            <a:ext cx="108000" cy="10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369631" y="3988727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4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3999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7999" y="53999"/>
                </a:lnTo>
                <a:lnTo>
                  <a:pt x="103756" y="75019"/>
                </a:lnTo>
                <a:lnTo>
                  <a:pt x="92183" y="92183"/>
                </a:lnTo>
                <a:lnTo>
                  <a:pt x="75019" y="103756"/>
                </a:lnTo>
                <a:lnTo>
                  <a:pt x="53999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9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406535" y="2709956"/>
            <a:ext cx="207817" cy="20781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438539" y="2741206"/>
            <a:ext cx="108000" cy="108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438539" y="2741206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3999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7999" y="53999"/>
                </a:lnTo>
                <a:lnTo>
                  <a:pt x="103756" y="75019"/>
                </a:lnTo>
                <a:lnTo>
                  <a:pt x="92183" y="92183"/>
                </a:lnTo>
                <a:lnTo>
                  <a:pt x="75019" y="103756"/>
                </a:lnTo>
                <a:lnTo>
                  <a:pt x="53999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9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015832" y="3092328"/>
            <a:ext cx="211974" cy="20781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049805" y="3125520"/>
            <a:ext cx="108000" cy="108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049805" y="3125520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3999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8000" y="53999"/>
                </a:lnTo>
                <a:lnTo>
                  <a:pt x="103756" y="75019"/>
                </a:lnTo>
                <a:lnTo>
                  <a:pt x="92183" y="92183"/>
                </a:lnTo>
                <a:lnTo>
                  <a:pt x="75019" y="103756"/>
                </a:lnTo>
                <a:lnTo>
                  <a:pt x="53999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9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408222" y="3183776"/>
            <a:ext cx="207817" cy="2119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440099" y="3217786"/>
            <a:ext cx="108000" cy="108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440099" y="3217786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3999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8000" y="53999"/>
                </a:lnTo>
                <a:lnTo>
                  <a:pt x="103756" y="75019"/>
                </a:lnTo>
                <a:lnTo>
                  <a:pt x="92183" y="92183"/>
                </a:lnTo>
                <a:lnTo>
                  <a:pt x="75019" y="103756"/>
                </a:lnTo>
                <a:lnTo>
                  <a:pt x="53999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9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055716" y="3179615"/>
            <a:ext cx="211974" cy="20781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089571" y="3212630"/>
            <a:ext cx="107999" cy="108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089570" y="3212630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4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4000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7999" y="53999"/>
                </a:lnTo>
                <a:lnTo>
                  <a:pt x="103756" y="75019"/>
                </a:lnTo>
                <a:lnTo>
                  <a:pt x="92183" y="92183"/>
                </a:lnTo>
                <a:lnTo>
                  <a:pt x="75019" y="103756"/>
                </a:lnTo>
                <a:lnTo>
                  <a:pt x="54000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9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772295" y="3079869"/>
            <a:ext cx="207817" cy="20781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804452" y="3112249"/>
            <a:ext cx="108000" cy="108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804452" y="3112249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3999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7999" y="53999"/>
                </a:lnTo>
                <a:lnTo>
                  <a:pt x="103756" y="75019"/>
                </a:lnTo>
                <a:lnTo>
                  <a:pt x="92183" y="92183"/>
                </a:lnTo>
                <a:lnTo>
                  <a:pt x="75019" y="103756"/>
                </a:lnTo>
                <a:lnTo>
                  <a:pt x="53999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9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601887" y="3757347"/>
            <a:ext cx="211974" cy="21197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635478" y="3791648"/>
            <a:ext cx="108000" cy="1080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635478" y="3791648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4000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8000" y="53999"/>
                </a:lnTo>
                <a:lnTo>
                  <a:pt x="103756" y="75019"/>
                </a:lnTo>
                <a:lnTo>
                  <a:pt x="92183" y="92183"/>
                </a:lnTo>
                <a:lnTo>
                  <a:pt x="75019" y="103756"/>
                </a:lnTo>
                <a:lnTo>
                  <a:pt x="54000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9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010888" y="2369122"/>
            <a:ext cx="207817" cy="21197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041673" y="2403436"/>
            <a:ext cx="108000" cy="1080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041673" y="2403437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3999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7999" y="53999"/>
                </a:lnTo>
                <a:lnTo>
                  <a:pt x="103756" y="75018"/>
                </a:lnTo>
                <a:lnTo>
                  <a:pt x="92183" y="92183"/>
                </a:lnTo>
                <a:lnTo>
                  <a:pt x="75019" y="103756"/>
                </a:lnTo>
                <a:lnTo>
                  <a:pt x="53999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8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321727" y="3250277"/>
            <a:ext cx="207817" cy="20781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353172" y="3283127"/>
            <a:ext cx="108000" cy="1080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353172" y="3283127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4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3999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7999" y="53999"/>
                </a:lnTo>
                <a:lnTo>
                  <a:pt x="103756" y="75019"/>
                </a:lnTo>
                <a:lnTo>
                  <a:pt x="92183" y="92183"/>
                </a:lnTo>
                <a:lnTo>
                  <a:pt x="75019" y="103756"/>
                </a:lnTo>
                <a:lnTo>
                  <a:pt x="53999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9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180407" y="3453935"/>
            <a:ext cx="207817" cy="20781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211671" y="3485375"/>
            <a:ext cx="107998" cy="1080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211671" y="3485375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4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3999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7999" y="53999"/>
                </a:lnTo>
                <a:lnTo>
                  <a:pt x="103756" y="75019"/>
                </a:lnTo>
                <a:lnTo>
                  <a:pt x="92183" y="92183"/>
                </a:lnTo>
                <a:lnTo>
                  <a:pt x="75019" y="103756"/>
                </a:lnTo>
                <a:lnTo>
                  <a:pt x="53999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9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21263" y="4303229"/>
            <a:ext cx="4331335" cy="1722755"/>
          </a:xfrm>
          <a:custGeom>
            <a:avLst/>
            <a:gdLst/>
            <a:ahLst/>
            <a:cxnLst/>
            <a:rect l="l" t="t" r="r" b="b"/>
            <a:pathLst>
              <a:path w="4331335" h="1722754">
                <a:moveTo>
                  <a:pt x="0" y="0"/>
                </a:moveTo>
                <a:lnTo>
                  <a:pt x="4331153" y="0"/>
                </a:lnTo>
                <a:lnTo>
                  <a:pt x="4331153" y="1722217"/>
                </a:lnTo>
                <a:lnTo>
                  <a:pt x="0" y="172221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21263" y="4303229"/>
            <a:ext cx="4331335" cy="1722755"/>
          </a:xfrm>
          <a:custGeom>
            <a:avLst/>
            <a:gdLst/>
            <a:ahLst/>
            <a:cxnLst/>
            <a:rect l="l" t="t" r="r" b="b"/>
            <a:pathLst>
              <a:path w="4331335" h="1722754">
                <a:moveTo>
                  <a:pt x="0" y="0"/>
                </a:moveTo>
                <a:lnTo>
                  <a:pt x="4331146" y="0"/>
                </a:lnTo>
                <a:lnTo>
                  <a:pt x="4331146" y="1722218"/>
                </a:lnTo>
                <a:lnTo>
                  <a:pt x="0" y="1722218"/>
                </a:lnTo>
                <a:lnTo>
                  <a:pt x="0" y="0"/>
                </a:lnTo>
                <a:close/>
              </a:path>
            </a:pathLst>
          </a:custGeom>
          <a:ln w="26424">
            <a:solidFill>
              <a:srgbClr val="3637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29957" y="4752200"/>
            <a:ext cx="1301027" cy="82984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229957" y="4752200"/>
            <a:ext cx="1301115" cy="829944"/>
          </a:xfrm>
          <a:prstGeom prst="rect">
            <a:avLst/>
          </a:prstGeom>
          <a:ln w="9524">
            <a:solidFill>
              <a:srgbClr val="363744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just" marL="95885" marR="82550" indent="118110">
              <a:lnSpc>
                <a:spcPct val="99500"/>
              </a:lnSpc>
            </a:pPr>
            <a:r>
              <a:rPr dirty="0" sz="1800" spc="-10">
                <a:solidFill>
                  <a:srgbClr val="292934"/>
                </a:solidFill>
                <a:latin typeface="Arial"/>
                <a:cs typeface="Arial"/>
              </a:rPr>
              <a:t>Tracking 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(modified  </a:t>
            </a:r>
            <a:r>
              <a:rPr dirty="0" sz="1800" spc="-200">
                <a:solidFill>
                  <a:srgbClr val="292934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aintDroi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21262" y="6025447"/>
            <a:ext cx="4331335" cy="485140"/>
          </a:xfrm>
          <a:custGeom>
            <a:avLst/>
            <a:gdLst/>
            <a:ahLst/>
            <a:cxnLst/>
            <a:rect l="l" t="t" r="r" b="b"/>
            <a:pathLst>
              <a:path w="4331335" h="485140">
                <a:moveTo>
                  <a:pt x="0" y="0"/>
                </a:moveTo>
                <a:lnTo>
                  <a:pt x="4331154" y="0"/>
                </a:lnTo>
                <a:lnTo>
                  <a:pt x="4331154" y="484972"/>
                </a:lnTo>
                <a:lnTo>
                  <a:pt x="0" y="4849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21262" y="6025447"/>
            <a:ext cx="4331335" cy="485140"/>
          </a:xfrm>
          <a:custGeom>
            <a:avLst/>
            <a:gdLst/>
            <a:ahLst/>
            <a:cxnLst/>
            <a:rect l="l" t="t" r="r" b="b"/>
            <a:pathLst>
              <a:path w="4331335" h="485140">
                <a:moveTo>
                  <a:pt x="0" y="0"/>
                </a:moveTo>
                <a:lnTo>
                  <a:pt x="4331146" y="0"/>
                </a:lnTo>
                <a:lnTo>
                  <a:pt x="4331146" y="484971"/>
                </a:lnTo>
                <a:lnTo>
                  <a:pt x="0" y="484971"/>
                </a:lnTo>
                <a:lnTo>
                  <a:pt x="0" y="0"/>
                </a:lnTo>
                <a:close/>
              </a:path>
            </a:pathLst>
          </a:custGeom>
          <a:ln w="26424">
            <a:solidFill>
              <a:srgbClr val="3637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1112667" y="5674927"/>
            <a:ext cx="2354580" cy="741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2000" b="1">
                <a:solidFill>
                  <a:srgbClr val="0070C0"/>
                </a:solidFill>
                <a:latin typeface="Arial"/>
                <a:cs typeface="Arial"/>
              </a:rPr>
              <a:t>CleanOS Dalvik</a:t>
            </a:r>
            <a:r>
              <a:rPr dirty="0" sz="2000" spc="-110" b="1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70C0"/>
                </a:solidFill>
                <a:latin typeface="Arial"/>
                <a:cs typeface="Arial"/>
              </a:rPr>
              <a:t>VM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90"/>
              </a:spcBef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Linux</a:t>
            </a:r>
            <a:endParaRPr sz="18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655457" y="4752200"/>
            <a:ext cx="1240053" cy="82984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1655457" y="4752200"/>
            <a:ext cx="1240155" cy="829944"/>
          </a:xfrm>
          <a:prstGeom prst="rect">
            <a:avLst/>
          </a:prstGeom>
          <a:ln w="9524">
            <a:solidFill>
              <a:srgbClr val="363744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128270" marR="115570" indent="-635">
              <a:lnSpc>
                <a:spcPct val="99500"/>
              </a:lnSpc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Eviction  (evict-idle  GC)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022726" y="4752200"/>
            <a:ext cx="1319250" cy="82984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3022727" y="4752200"/>
            <a:ext cx="1319530" cy="829944"/>
          </a:xfrm>
          <a:prstGeom prst="rect">
            <a:avLst/>
          </a:prstGeom>
          <a:ln w="9524">
            <a:solidFill>
              <a:srgbClr val="363744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97790" marR="85090">
              <a:lnSpc>
                <a:spcPct val="99500"/>
              </a:lnSpc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Decryption  (modified  interpreter)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08697" y="4383976"/>
            <a:ext cx="310070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i="1">
                <a:solidFill>
                  <a:srgbClr val="292934"/>
                </a:solidFill>
                <a:latin typeface="Arial"/>
                <a:cs typeface="Arial"/>
              </a:rPr>
              <a:t>(SDO ID: 123, Key:</a:t>
            </a:r>
            <a:r>
              <a:rPr dirty="0" sz="1800" spc="-120" i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292934"/>
                </a:solidFill>
                <a:latin typeface="Arial"/>
                <a:cs typeface="Arial"/>
              </a:rPr>
              <a:t>0x1a2b…)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682143" y="2050084"/>
            <a:ext cx="2364105" cy="4460875"/>
          </a:xfrm>
          <a:custGeom>
            <a:avLst/>
            <a:gdLst/>
            <a:ahLst/>
            <a:cxnLst/>
            <a:rect l="l" t="t" r="r" b="b"/>
            <a:pathLst>
              <a:path w="2364104" h="4460875">
                <a:moveTo>
                  <a:pt x="0" y="0"/>
                </a:moveTo>
                <a:lnTo>
                  <a:pt x="2363488" y="0"/>
                </a:lnTo>
                <a:lnTo>
                  <a:pt x="2363488" y="4460326"/>
                </a:lnTo>
                <a:lnTo>
                  <a:pt x="0" y="4460326"/>
                </a:lnTo>
                <a:lnTo>
                  <a:pt x="0" y="0"/>
                </a:lnTo>
                <a:close/>
              </a:path>
            </a:pathLst>
          </a:custGeom>
          <a:ln w="26424">
            <a:solidFill>
              <a:srgbClr val="3637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6995096" y="1655978"/>
            <a:ext cx="171958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>
                <a:solidFill>
                  <a:srgbClr val="292934"/>
                </a:solidFill>
                <a:latin typeface="Arial"/>
                <a:cs typeface="Arial"/>
              </a:rPr>
              <a:t>Trusted</a:t>
            </a:r>
            <a:r>
              <a:rPr dirty="0" sz="18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Cloud(s)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055522" y="2209228"/>
            <a:ext cx="156337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SDO</a:t>
            </a:r>
            <a:r>
              <a:rPr dirty="0" sz="1800" spc="-10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Database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337653" y="4248454"/>
            <a:ext cx="991869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Audit</a:t>
            </a:r>
            <a:r>
              <a:rPr dirty="0" sz="1800" spc="-10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Log</a:t>
            </a:r>
            <a:endParaRPr sz="18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796049" y="4606861"/>
            <a:ext cx="2150745" cy="523240"/>
          </a:xfrm>
          <a:prstGeom prst="rect">
            <a:avLst/>
          </a:prstGeom>
          <a:ln w="9524">
            <a:solidFill>
              <a:srgbClr val="363744"/>
            </a:solidFill>
          </a:ln>
        </p:spPr>
        <p:txBody>
          <a:bodyPr wrap="square" lIns="0" tIns="55880" rIns="0" bIns="0" rtlCol="0" vert="horz">
            <a:spAutoFit/>
          </a:bodyPr>
          <a:lstStyle/>
          <a:p>
            <a:pPr marL="86360" marR="450215">
              <a:lnSpc>
                <a:spcPts val="1600"/>
              </a:lnSpc>
              <a:spcBef>
                <a:spcPts val="440"/>
              </a:spcBef>
              <a:tabLst>
                <a:tab pos="1000760" algn="l"/>
              </a:tabLst>
            </a:pPr>
            <a:r>
              <a:rPr dirty="0" sz="1400">
                <a:solidFill>
                  <a:srgbClr val="292934"/>
                </a:solidFill>
                <a:latin typeface="Arial"/>
                <a:cs typeface="Arial"/>
              </a:rPr>
              <a:t>Create SDO 123  App: …	Desc:</a:t>
            </a:r>
            <a:r>
              <a:rPr dirty="0" sz="14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92934"/>
                </a:solidFill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64" name="object 64"/>
          <p:cNvGraphicFramePr>
            <a:graphicFrameLocks noGrp="1"/>
          </p:cNvGraphicFramePr>
          <p:nvPr/>
        </p:nvGraphicFramePr>
        <p:xfrm>
          <a:off x="6791287" y="2528074"/>
          <a:ext cx="2165350" cy="1393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0538"/>
              </a:tblGrid>
              <a:tr h="107721">
                <a:tc>
                  <a:txBody>
                    <a:bodyPr/>
                    <a:lstStyle/>
                    <a:p>
                      <a:pPr/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4">
                      <a:solidFill>
                        <a:srgbClr val="363744"/>
                      </a:solidFill>
                      <a:prstDash val="solid"/>
                    </a:lnL>
                    <a:lnR w="9524">
                      <a:solidFill>
                        <a:srgbClr val="363744"/>
                      </a:solidFill>
                      <a:prstDash val="solid"/>
                    </a:lnR>
                    <a:lnT w="9524">
                      <a:solidFill>
                        <a:srgbClr val="363744"/>
                      </a:solidFill>
                      <a:prstDash val="solid"/>
                    </a:lnT>
                    <a:lnB w="9524">
                      <a:solidFill>
                        <a:srgbClr val="363744"/>
                      </a:solidFill>
                      <a:prstDash val="solid"/>
                    </a:lnB>
                  </a:tcPr>
                </a:tc>
              </a:tr>
              <a:tr h="106857">
                <a:tc>
                  <a:txBody>
                    <a:bodyPr/>
                    <a:lstStyle/>
                    <a:p>
                      <a:pPr/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4">
                      <a:solidFill>
                        <a:srgbClr val="363744"/>
                      </a:solidFill>
                      <a:prstDash val="solid"/>
                    </a:lnL>
                    <a:lnR w="9524">
                      <a:solidFill>
                        <a:srgbClr val="363744"/>
                      </a:solidFill>
                      <a:prstDash val="solid"/>
                    </a:lnR>
                    <a:lnT w="9524">
                      <a:solidFill>
                        <a:srgbClr val="363744"/>
                      </a:solidFill>
                      <a:prstDash val="solid"/>
                    </a:lnT>
                    <a:lnB w="9524">
                      <a:solidFill>
                        <a:srgbClr val="363744"/>
                      </a:solidFill>
                      <a:prstDash val="solid"/>
                    </a:lnB>
                  </a:tcPr>
                </a:tc>
              </a:tr>
              <a:tr h="953239">
                <a:tc>
                  <a:txBody>
                    <a:bodyPr/>
                    <a:lstStyle/>
                    <a:p>
                      <a:pPr marL="86360">
                        <a:lnSpc>
                          <a:spcPts val="1639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ID:</a:t>
                      </a:r>
                      <a:r>
                        <a:rPr dirty="0" sz="1400" spc="-10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123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86360" marR="116205">
                        <a:lnSpc>
                          <a:spcPts val="1700"/>
                        </a:lnSpc>
                      </a:pPr>
                      <a:r>
                        <a:rPr dirty="0" sz="14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App: com.android.email  </a:t>
                      </a:r>
                      <a:r>
                        <a:rPr dirty="0" sz="14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Desc: </a:t>
                      </a:r>
                      <a:r>
                        <a:rPr dirty="0" sz="14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Password of</a:t>
                      </a:r>
                      <a:r>
                        <a:rPr dirty="0" sz="1400" spc="-9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3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Yang  </a:t>
                      </a:r>
                      <a:r>
                        <a:rPr dirty="0" sz="14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Key:</a:t>
                      </a:r>
                      <a:r>
                        <a:rPr dirty="0" sz="1400" spc="-1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0x1a2b…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4">
                      <a:solidFill>
                        <a:srgbClr val="363744"/>
                      </a:solidFill>
                      <a:prstDash val="solid"/>
                    </a:lnL>
                    <a:lnR w="9524">
                      <a:solidFill>
                        <a:srgbClr val="363744"/>
                      </a:solidFill>
                      <a:prstDash val="solid"/>
                    </a:lnR>
                    <a:lnT w="9524">
                      <a:solidFill>
                        <a:srgbClr val="363744"/>
                      </a:solidFill>
                      <a:prstDash val="solid"/>
                    </a:lnT>
                    <a:lnB w="9524">
                      <a:solidFill>
                        <a:srgbClr val="363744"/>
                      </a:solidFill>
                      <a:prstDash val="solid"/>
                    </a:lnB>
                  </a:tcPr>
                </a:tc>
              </a:tr>
              <a:tr h="107718">
                <a:tc>
                  <a:txBody>
                    <a:bodyPr/>
                    <a:lstStyle/>
                    <a:p>
                      <a:pPr/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4">
                      <a:solidFill>
                        <a:srgbClr val="363744"/>
                      </a:solidFill>
                      <a:prstDash val="solid"/>
                    </a:lnL>
                    <a:lnR w="9524">
                      <a:solidFill>
                        <a:srgbClr val="363744"/>
                      </a:solidFill>
                      <a:prstDash val="solid"/>
                    </a:lnR>
                    <a:lnT w="9524">
                      <a:solidFill>
                        <a:srgbClr val="363744"/>
                      </a:solidFill>
                      <a:prstDash val="solid"/>
                    </a:lnT>
                    <a:lnB w="9524">
                      <a:solidFill>
                        <a:srgbClr val="363744"/>
                      </a:solidFill>
                      <a:prstDash val="solid"/>
                    </a:lnB>
                  </a:tcPr>
                </a:tc>
              </a:tr>
              <a:tr h="107721">
                <a:tc>
                  <a:txBody>
                    <a:bodyPr/>
                    <a:lstStyle/>
                    <a:p>
                      <a:pPr/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4">
                      <a:solidFill>
                        <a:srgbClr val="363744"/>
                      </a:solidFill>
                      <a:prstDash val="solid"/>
                    </a:lnL>
                    <a:lnR w="9524">
                      <a:solidFill>
                        <a:srgbClr val="363744"/>
                      </a:solidFill>
                      <a:prstDash val="solid"/>
                    </a:lnR>
                    <a:lnT w="9524">
                      <a:solidFill>
                        <a:srgbClr val="363744"/>
                      </a:solidFill>
                      <a:prstDash val="solid"/>
                    </a:lnT>
                    <a:lnB w="9524">
                      <a:solidFill>
                        <a:srgbClr val="36374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262" y="2050084"/>
            <a:ext cx="4331335" cy="2255520"/>
          </a:xfrm>
          <a:custGeom>
            <a:avLst/>
            <a:gdLst/>
            <a:ahLst/>
            <a:cxnLst/>
            <a:rect l="l" t="t" r="r" b="b"/>
            <a:pathLst>
              <a:path w="4331335" h="2255520">
                <a:moveTo>
                  <a:pt x="0" y="0"/>
                </a:moveTo>
                <a:lnTo>
                  <a:pt x="4331146" y="0"/>
                </a:lnTo>
                <a:lnTo>
                  <a:pt x="4331146" y="2255498"/>
                </a:lnTo>
                <a:lnTo>
                  <a:pt x="0" y="2255498"/>
                </a:lnTo>
                <a:lnTo>
                  <a:pt x="0" y="0"/>
                </a:lnTo>
                <a:close/>
              </a:path>
            </a:pathLst>
          </a:custGeom>
          <a:ln w="26424">
            <a:solidFill>
              <a:srgbClr val="3637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68761" y="2095804"/>
            <a:ext cx="184277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Application</a:t>
            </a:r>
            <a:r>
              <a:rPr dirty="0" sz="18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(Java)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85770" y="3098711"/>
            <a:ext cx="561975" cy="561975"/>
          </a:xfrm>
          <a:custGeom>
            <a:avLst/>
            <a:gdLst/>
            <a:ahLst/>
            <a:cxnLst/>
            <a:rect l="l" t="t" r="r" b="b"/>
            <a:pathLst>
              <a:path w="561975" h="561975">
                <a:moveTo>
                  <a:pt x="280969" y="0"/>
                </a:moveTo>
                <a:lnTo>
                  <a:pt x="235395" y="3677"/>
                </a:lnTo>
                <a:lnTo>
                  <a:pt x="192161" y="14323"/>
                </a:lnTo>
                <a:lnTo>
                  <a:pt x="151848" y="31360"/>
                </a:lnTo>
                <a:lnTo>
                  <a:pt x="115032" y="54210"/>
                </a:lnTo>
                <a:lnTo>
                  <a:pt x="82294" y="82292"/>
                </a:lnTo>
                <a:lnTo>
                  <a:pt x="54210" y="115030"/>
                </a:lnTo>
                <a:lnTo>
                  <a:pt x="31361" y="151844"/>
                </a:lnTo>
                <a:lnTo>
                  <a:pt x="14324" y="192157"/>
                </a:lnTo>
                <a:lnTo>
                  <a:pt x="3677" y="235389"/>
                </a:lnTo>
                <a:lnTo>
                  <a:pt x="0" y="280962"/>
                </a:lnTo>
                <a:lnTo>
                  <a:pt x="3677" y="326538"/>
                </a:lnTo>
                <a:lnTo>
                  <a:pt x="14324" y="369773"/>
                </a:lnTo>
                <a:lnTo>
                  <a:pt x="31361" y="410087"/>
                </a:lnTo>
                <a:lnTo>
                  <a:pt x="54210" y="446903"/>
                </a:lnTo>
                <a:lnTo>
                  <a:pt x="82294" y="479642"/>
                </a:lnTo>
                <a:lnTo>
                  <a:pt x="115032" y="507725"/>
                </a:lnTo>
                <a:lnTo>
                  <a:pt x="151848" y="530575"/>
                </a:lnTo>
                <a:lnTo>
                  <a:pt x="192161" y="547612"/>
                </a:lnTo>
                <a:lnTo>
                  <a:pt x="235395" y="558259"/>
                </a:lnTo>
                <a:lnTo>
                  <a:pt x="280969" y="561936"/>
                </a:lnTo>
                <a:lnTo>
                  <a:pt x="326545" y="558259"/>
                </a:lnTo>
                <a:lnTo>
                  <a:pt x="369778" y="547612"/>
                </a:lnTo>
                <a:lnTo>
                  <a:pt x="410092" y="530575"/>
                </a:lnTo>
                <a:lnTo>
                  <a:pt x="446908" y="507725"/>
                </a:lnTo>
                <a:lnTo>
                  <a:pt x="479646" y="479642"/>
                </a:lnTo>
                <a:lnTo>
                  <a:pt x="507730" y="446903"/>
                </a:lnTo>
                <a:lnTo>
                  <a:pt x="530579" y="410087"/>
                </a:lnTo>
                <a:lnTo>
                  <a:pt x="547616" y="369773"/>
                </a:lnTo>
                <a:lnTo>
                  <a:pt x="558263" y="326538"/>
                </a:lnTo>
                <a:lnTo>
                  <a:pt x="561940" y="280962"/>
                </a:lnTo>
                <a:lnTo>
                  <a:pt x="558263" y="235389"/>
                </a:lnTo>
                <a:lnTo>
                  <a:pt x="547616" y="192157"/>
                </a:lnTo>
                <a:lnTo>
                  <a:pt x="530579" y="151844"/>
                </a:lnTo>
                <a:lnTo>
                  <a:pt x="507730" y="115030"/>
                </a:lnTo>
                <a:lnTo>
                  <a:pt x="479646" y="82292"/>
                </a:lnTo>
                <a:lnTo>
                  <a:pt x="446908" y="54210"/>
                </a:lnTo>
                <a:lnTo>
                  <a:pt x="410092" y="31360"/>
                </a:lnTo>
                <a:lnTo>
                  <a:pt x="369778" y="14323"/>
                </a:lnTo>
                <a:lnTo>
                  <a:pt x="326545" y="3677"/>
                </a:lnTo>
                <a:lnTo>
                  <a:pt x="280969" y="0"/>
                </a:lnTo>
                <a:close/>
              </a:path>
            </a:pathLst>
          </a:custGeom>
          <a:solidFill>
            <a:srgbClr val="EBED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85770" y="3098711"/>
            <a:ext cx="561975" cy="561975"/>
          </a:xfrm>
          <a:custGeom>
            <a:avLst/>
            <a:gdLst/>
            <a:ahLst/>
            <a:cxnLst/>
            <a:rect l="l" t="t" r="r" b="b"/>
            <a:pathLst>
              <a:path w="561975" h="561975">
                <a:moveTo>
                  <a:pt x="0" y="280969"/>
                </a:moveTo>
                <a:lnTo>
                  <a:pt x="3677" y="235395"/>
                </a:lnTo>
                <a:lnTo>
                  <a:pt x="14324" y="192161"/>
                </a:lnTo>
                <a:lnTo>
                  <a:pt x="31361" y="151848"/>
                </a:lnTo>
                <a:lnTo>
                  <a:pt x="54211" y="115032"/>
                </a:lnTo>
                <a:lnTo>
                  <a:pt x="82294" y="82294"/>
                </a:lnTo>
                <a:lnTo>
                  <a:pt x="115032" y="54211"/>
                </a:lnTo>
                <a:lnTo>
                  <a:pt x="151848" y="31361"/>
                </a:lnTo>
                <a:lnTo>
                  <a:pt x="192161" y="14324"/>
                </a:lnTo>
                <a:lnTo>
                  <a:pt x="235395" y="3677"/>
                </a:lnTo>
                <a:lnTo>
                  <a:pt x="280969" y="0"/>
                </a:lnTo>
                <a:lnTo>
                  <a:pt x="326544" y="3677"/>
                </a:lnTo>
                <a:lnTo>
                  <a:pt x="369777" y="14324"/>
                </a:lnTo>
                <a:lnTo>
                  <a:pt x="410091" y="31361"/>
                </a:lnTo>
                <a:lnTo>
                  <a:pt x="446906" y="54211"/>
                </a:lnTo>
                <a:lnTo>
                  <a:pt x="479645" y="82294"/>
                </a:lnTo>
                <a:lnTo>
                  <a:pt x="507728" y="115032"/>
                </a:lnTo>
                <a:lnTo>
                  <a:pt x="530578" y="151848"/>
                </a:lnTo>
                <a:lnTo>
                  <a:pt x="547615" y="192161"/>
                </a:lnTo>
                <a:lnTo>
                  <a:pt x="558262" y="235395"/>
                </a:lnTo>
                <a:lnTo>
                  <a:pt x="561939" y="280969"/>
                </a:lnTo>
                <a:lnTo>
                  <a:pt x="558262" y="326544"/>
                </a:lnTo>
                <a:lnTo>
                  <a:pt x="547615" y="369778"/>
                </a:lnTo>
                <a:lnTo>
                  <a:pt x="530578" y="410091"/>
                </a:lnTo>
                <a:lnTo>
                  <a:pt x="507728" y="446907"/>
                </a:lnTo>
                <a:lnTo>
                  <a:pt x="479645" y="479645"/>
                </a:lnTo>
                <a:lnTo>
                  <a:pt x="446906" y="507728"/>
                </a:lnTo>
                <a:lnTo>
                  <a:pt x="410091" y="530578"/>
                </a:lnTo>
                <a:lnTo>
                  <a:pt x="369777" y="547615"/>
                </a:lnTo>
                <a:lnTo>
                  <a:pt x="326544" y="558262"/>
                </a:lnTo>
                <a:lnTo>
                  <a:pt x="280969" y="561939"/>
                </a:lnTo>
                <a:lnTo>
                  <a:pt x="235395" y="558262"/>
                </a:lnTo>
                <a:lnTo>
                  <a:pt x="192161" y="547615"/>
                </a:lnTo>
                <a:lnTo>
                  <a:pt x="151848" y="530578"/>
                </a:lnTo>
                <a:lnTo>
                  <a:pt x="115032" y="507728"/>
                </a:lnTo>
                <a:lnTo>
                  <a:pt x="82294" y="479645"/>
                </a:lnTo>
                <a:lnTo>
                  <a:pt x="54211" y="446907"/>
                </a:lnTo>
                <a:lnTo>
                  <a:pt x="31361" y="410091"/>
                </a:lnTo>
                <a:lnTo>
                  <a:pt x="14324" y="369778"/>
                </a:lnTo>
                <a:lnTo>
                  <a:pt x="3677" y="326544"/>
                </a:lnTo>
                <a:lnTo>
                  <a:pt x="0" y="280969"/>
                </a:lnTo>
                <a:close/>
              </a:path>
            </a:pathLst>
          </a:custGeom>
          <a:ln w="28574">
            <a:solidFill>
              <a:srgbClr val="929F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76753" y="2768727"/>
            <a:ext cx="8134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i="1">
                <a:solidFill>
                  <a:srgbClr val="292934"/>
                </a:solidFill>
                <a:latin typeface="Arial"/>
                <a:cs typeface="Arial"/>
              </a:rPr>
              <a:t>pwSDO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91440"/>
            <a:ext cx="13811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Columbia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97445" y="91440"/>
            <a:ext cx="397319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CleanOS: Limiting Mobile Data Exposure with Idle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Eviction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89971" y="7620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723900"/>
            <a:ext cx="5634990" cy="1226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70">
                <a:solidFill>
                  <a:srgbClr val="D2533C"/>
                </a:solidFill>
                <a:latin typeface="Arial"/>
                <a:cs typeface="Arial"/>
              </a:rPr>
              <a:t>The </a:t>
            </a:r>
            <a:r>
              <a:rPr dirty="0" sz="4000" spc="-90">
                <a:solidFill>
                  <a:srgbClr val="D2533C"/>
                </a:solidFill>
                <a:latin typeface="Arial"/>
                <a:cs typeface="Arial"/>
              </a:rPr>
              <a:t>CleanOS</a:t>
            </a:r>
            <a:r>
              <a:rPr dirty="0" sz="4000" spc="-615">
                <a:solidFill>
                  <a:srgbClr val="D2533C"/>
                </a:solidFill>
                <a:latin typeface="Arial"/>
                <a:cs typeface="Arial"/>
              </a:rPr>
              <a:t> </a:t>
            </a:r>
            <a:r>
              <a:rPr dirty="0" sz="4000" spc="-95">
                <a:solidFill>
                  <a:srgbClr val="D2533C"/>
                </a:solidFill>
                <a:latin typeface="Arial"/>
                <a:cs typeface="Arial"/>
              </a:rPr>
              <a:t>Architecture</a:t>
            </a:r>
            <a:endParaRPr sz="4000">
              <a:latin typeface="Arial"/>
              <a:cs typeface="Arial"/>
            </a:endParaRPr>
          </a:p>
          <a:p>
            <a:pPr marL="1030605">
              <a:lnSpc>
                <a:spcPct val="100000"/>
              </a:lnSpc>
              <a:spcBef>
                <a:spcPts val="2615"/>
              </a:spcBef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Mobile</a:t>
            </a:r>
            <a:r>
              <a:rPr dirty="0" sz="18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Device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7734" y="3586938"/>
            <a:ext cx="207817" cy="211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09784" y="3620541"/>
            <a:ext cx="107999" cy="10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09784" y="3620541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4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3999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7999" y="53999"/>
                </a:lnTo>
                <a:lnTo>
                  <a:pt x="103756" y="75019"/>
                </a:lnTo>
                <a:lnTo>
                  <a:pt x="92183" y="92183"/>
                </a:lnTo>
                <a:lnTo>
                  <a:pt x="75019" y="103756"/>
                </a:lnTo>
                <a:lnTo>
                  <a:pt x="53999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9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68433" y="2539531"/>
            <a:ext cx="207817" cy="211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99138" y="2573020"/>
            <a:ext cx="107999" cy="10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99138" y="2573020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4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3999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7999" y="53999"/>
                </a:lnTo>
                <a:lnTo>
                  <a:pt x="103756" y="75018"/>
                </a:lnTo>
                <a:lnTo>
                  <a:pt x="92183" y="92183"/>
                </a:lnTo>
                <a:lnTo>
                  <a:pt x="75019" y="103756"/>
                </a:lnTo>
                <a:lnTo>
                  <a:pt x="53999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8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338351" y="3956854"/>
            <a:ext cx="207817" cy="2078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369631" y="3988727"/>
            <a:ext cx="108000" cy="10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369631" y="3988727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4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3999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7999" y="53999"/>
                </a:lnTo>
                <a:lnTo>
                  <a:pt x="103756" y="75019"/>
                </a:lnTo>
                <a:lnTo>
                  <a:pt x="92183" y="92183"/>
                </a:lnTo>
                <a:lnTo>
                  <a:pt x="75019" y="103756"/>
                </a:lnTo>
                <a:lnTo>
                  <a:pt x="53999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9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406535" y="2709956"/>
            <a:ext cx="207817" cy="20781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438539" y="2741206"/>
            <a:ext cx="108000" cy="108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438539" y="2741206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3999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7999" y="53999"/>
                </a:lnTo>
                <a:lnTo>
                  <a:pt x="103756" y="75019"/>
                </a:lnTo>
                <a:lnTo>
                  <a:pt x="92183" y="92183"/>
                </a:lnTo>
                <a:lnTo>
                  <a:pt x="75019" y="103756"/>
                </a:lnTo>
                <a:lnTo>
                  <a:pt x="53999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9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015832" y="3092328"/>
            <a:ext cx="211974" cy="20781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049805" y="3125520"/>
            <a:ext cx="108000" cy="108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049805" y="3125520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3999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8000" y="53999"/>
                </a:lnTo>
                <a:lnTo>
                  <a:pt x="103756" y="75019"/>
                </a:lnTo>
                <a:lnTo>
                  <a:pt x="92183" y="92183"/>
                </a:lnTo>
                <a:lnTo>
                  <a:pt x="75019" y="103756"/>
                </a:lnTo>
                <a:lnTo>
                  <a:pt x="53999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9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408222" y="3183776"/>
            <a:ext cx="207817" cy="2119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440099" y="3217786"/>
            <a:ext cx="108000" cy="108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440099" y="3217786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3999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8000" y="53999"/>
                </a:lnTo>
                <a:lnTo>
                  <a:pt x="103756" y="75019"/>
                </a:lnTo>
                <a:lnTo>
                  <a:pt x="92183" y="92183"/>
                </a:lnTo>
                <a:lnTo>
                  <a:pt x="75019" y="103756"/>
                </a:lnTo>
                <a:lnTo>
                  <a:pt x="53999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9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089571" y="3212630"/>
            <a:ext cx="107999" cy="108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089570" y="3212630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4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4000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7999" y="53999"/>
                </a:lnTo>
                <a:lnTo>
                  <a:pt x="103756" y="75019"/>
                </a:lnTo>
                <a:lnTo>
                  <a:pt x="92183" y="92183"/>
                </a:lnTo>
                <a:lnTo>
                  <a:pt x="75019" y="103756"/>
                </a:lnTo>
                <a:lnTo>
                  <a:pt x="54000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9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772295" y="3079869"/>
            <a:ext cx="207817" cy="20781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804452" y="3112249"/>
            <a:ext cx="108000" cy="1080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804452" y="3112249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3999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7999" y="53999"/>
                </a:lnTo>
                <a:lnTo>
                  <a:pt x="103756" y="75019"/>
                </a:lnTo>
                <a:lnTo>
                  <a:pt x="92183" y="92183"/>
                </a:lnTo>
                <a:lnTo>
                  <a:pt x="75019" y="103756"/>
                </a:lnTo>
                <a:lnTo>
                  <a:pt x="53999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9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601887" y="3757347"/>
            <a:ext cx="211974" cy="21197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635478" y="3791648"/>
            <a:ext cx="108000" cy="1080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635478" y="3791648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4000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8000" y="53999"/>
                </a:lnTo>
                <a:lnTo>
                  <a:pt x="103756" y="75019"/>
                </a:lnTo>
                <a:lnTo>
                  <a:pt x="92183" y="92183"/>
                </a:lnTo>
                <a:lnTo>
                  <a:pt x="75019" y="103756"/>
                </a:lnTo>
                <a:lnTo>
                  <a:pt x="54000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9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010888" y="2369122"/>
            <a:ext cx="207817" cy="21197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041673" y="2403436"/>
            <a:ext cx="108000" cy="1080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041673" y="2403437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3999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7999" y="53999"/>
                </a:lnTo>
                <a:lnTo>
                  <a:pt x="103756" y="75018"/>
                </a:lnTo>
                <a:lnTo>
                  <a:pt x="92183" y="92183"/>
                </a:lnTo>
                <a:lnTo>
                  <a:pt x="75019" y="103756"/>
                </a:lnTo>
                <a:lnTo>
                  <a:pt x="53999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8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353172" y="3283127"/>
            <a:ext cx="108000" cy="1080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353172" y="3283127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4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3999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7999" y="53999"/>
                </a:lnTo>
                <a:lnTo>
                  <a:pt x="103756" y="75019"/>
                </a:lnTo>
                <a:lnTo>
                  <a:pt x="92183" y="92183"/>
                </a:lnTo>
                <a:lnTo>
                  <a:pt x="75019" y="103756"/>
                </a:lnTo>
                <a:lnTo>
                  <a:pt x="53999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9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211671" y="3485375"/>
            <a:ext cx="107998" cy="1080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211671" y="3485375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4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3999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7999" y="53999"/>
                </a:lnTo>
                <a:lnTo>
                  <a:pt x="103756" y="75019"/>
                </a:lnTo>
                <a:lnTo>
                  <a:pt x="92183" y="92183"/>
                </a:lnTo>
                <a:lnTo>
                  <a:pt x="75019" y="103756"/>
                </a:lnTo>
                <a:lnTo>
                  <a:pt x="53999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9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21263" y="4303229"/>
            <a:ext cx="4331335" cy="1722755"/>
          </a:xfrm>
          <a:custGeom>
            <a:avLst/>
            <a:gdLst/>
            <a:ahLst/>
            <a:cxnLst/>
            <a:rect l="l" t="t" r="r" b="b"/>
            <a:pathLst>
              <a:path w="4331335" h="1722754">
                <a:moveTo>
                  <a:pt x="0" y="0"/>
                </a:moveTo>
                <a:lnTo>
                  <a:pt x="4331153" y="0"/>
                </a:lnTo>
                <a:lnTo>
                  <a:pt x="4331153" y="1722217"/>
                </a:lnTo>
                <a:lnTo>
                  <a:pt x="0" y="172221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21263" y="4303229"/>
            <a:ext cx="4331335" cy="1722755"/>
          </a:xfrm>
          <a:custGeom>
            <a:avLst/>
            <a:gdLst/>
            <a:ahLst/>
            <a:cxnLst/>
            <a:rect l="l" t="t" r="r" b="b"/>
            <a:pathLst>
              <a:path w="4331335" h="1722754">
                <a:moveTo>
                  <a:pt x="0" y="0"/>
                </a:moveTo>
                <a:lnTo>
                  <a:pt x="4331146" y="0"/>
                </a:lnTo>
                <a:lnTo>
                  <a:pt x="4331146" y="1722218"/>
                </a:lnTo>
                <a:lnTo>
                  <a:pt x="0" y="1722218"/>
                </a:lnTo>
                <a:lnTo>
                  <a:pt x="0" y="0"/>
                </a:lnTo>
                <a:close/>
              </a:path>
            </a:pathLst>
          </a:custGeom>
          <a:ln w="26424">
            <a:solidFill>
              <a:srgbClr val="3637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29957" y="4752200"/>
            <a:ext cx="1301027" cy="82984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229957" y="4752200"/>
            <a:ext cx="1301115" cy="829944"/>
          </a:xfrm>
          <a:prstGeom prst="rect">
            <a:avLst/>
          </a:prstGeom>
          <a:ln w="9524">
            <a:solidFill>
              <a:srgbClr val="363744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just" marL="95885" marR="82550" indent="118110">
              <a:lnSpc>
                <a:spcPct val="99500"/>
              </a:lnSpc>
            </a:pPr>
            <a:r>
              <a:rPr dirty="0" sz="1800" spc="-10">
                <a:solidFill>
                  <a:srgbClr val="292934"/>
                </a:solidFill>
                <a:latin typeface="Arial"/>
                <a:cs typeface="Arial"/>
              </a:rPr>
              <a:t>Tracking 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(modified  </a:t>
            </a:r>
            <a:r>
              <a:rPr dirty="0" sz="1800" spc="-200">
                <a:solidFill>
                  <a:srgbClr val="292934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aintDroi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21262" y="6025447"/>
            <a:ext cx="4331335" cy="485140"/>
          </a:xfrm>
          <a:custGeom>
            <a:avLst/>
            <a:gdLst/>
            <a:ahLst/>
            <a:cxnLst/>
            <a:rect l="l" t="t" r="r" b="b"/>
            <a:pathLst>
              <a:path w="4331335" h="485140">
                <a:moveTo>
                  <a:pt x="0" y="0"/>
                </a:moveTo>
                <a:lnTo>
                  <a:pt x="4331154" y="0"/>
                </a:lnTo>
                <a:lnTo>
                  <a:pt x="4331154" y="484972"/>
                </a:lnTo>
                <a:lnTo>
                  <a:pt x="0" y="4849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21262" y="6025447"/>
            <a:ext cx="4331335" cy="485140"/>
          </a:xfrm>
          <a:custGeom>
            <a:avLst/>
            <a:gdLst/>
            <a:ahLst/>
            <a:cxnLst/>
            <a:rect l="l" t="t" r="r" b="b"/>
            <a:pathLst>
              <a:path w="4331335" h="485140">
                <a:moveTo>
                  <a:pt x="0" y="0"/>
                </a:moveTo>
                <a:lnTo>
                  <a:pt x="4331146" y="0"/>
                </a:lnTo>
                <a:lnTo>
                  <a:pt x="4331146" y="484971"/>
                </a:lnTo>
                <a:lnTo>
                  <a:pt x="0" y="484971"/>
                </a:lnTo>
                <a:lnTo>
                  <a:pt x="0" y="0"/>
                </a:lnTo>
                <a:close/>
              </a:path>
            </a:pathLst>
          </a:custGeom>
          <a:ln w="26424">
            <a:solidFill>
              <a:srgbClr val="3637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1112667" y="5674927"/>
            <a:ext cx="2354580" cy="741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2000" b="1">
                <a:solidFill>
                  <a:srgbClr val="0070C0"/>
                </a:solidFill>
                <a:latin typeface="Arial"/>
                <a:cs typeface="Arial"/>
              </a:rPr>
              <a:t>CleanOS Dalvik</a:t>
            </a:r>
            <a:r>
              <a:rPr dirty="0" sz="2000" spc="-110" b="1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70C0"/>
                </a:solidFill>
                <a:latin typeface="Arial"/>
                <a:cs typeface="Arial"/>
              </a:rPr>
              <a:t>VM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90"/>
              </a:spcBef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Linux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655457" y="4752200"/>
            <a:ext cx="1240053" cy="82984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1655457" y="4752200"/>
            <a:ext cx="1240155" cy="829944"/>
          </a:xfrm>
          <a:prstGeom prst="rect">
            <a:avLst/>
          </a:prstGeom>
          <a:ln w="9524">
            <a:solidFill>
              <a:srgbClr val="363744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128270" marR="115570" indent="-635">
              <a:lnSpc>
                <a:spcPct val="99500"/>
              </a:lnSpc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Eviction  (evict-idle  GC)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022726" y="4752200"/>
            <a:ext cx="1319250" cy="82984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3022727" y="4752200"/>
            <a:ext cx="1319530" cy="829944"/>
          </a:xfrm>
          <a:prstGeom prst="rect">
            <a:avLst/>
          </a:prstGeom>
          <a:ln w="9524">
            <a:solidFill>
              <a:srgbClr val="363744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97790" marR="85090">
              <a:lnSpc>
                <a:spcPct val="99500"/>
              </a:lnSpc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Decryption  (modified  interpreter)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520894" y="4357725"/>
            <a:ext cx="2072005" cy="0"/>
          </a:xfrm>
          <a:custGeom>
            <a:avLst/>
            <a:gdLst/>
            <a:ahLst/>
            <a:cxnLst/>
            <a:rect l="l" t="t" r="r" b="b"/>
            <a:pathLst>
              <a:path w="2072004" h="0">
                <a:moveTo>
                  <a:pt x="0" y="0"/>
                </a:moveTo>
                <a:lnTo>
                  <a:pt x="2071658" y="0"/>
                </a:lnTo>
              </a:path>
            </a:pathLst>
          </a:custGeom>
          <a:ln w="26424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498183" y="4296397"/>
            <a:ext cx="120650" cy="123189"/>
          </a:xfrm>
          <a:custGeom>
            <a:avLst/>
            <a:gdLst/>
            <a:ahLst/>
            <a:cxnLst/>
            <a:rect l="l" t="t" r="r" b="b"/>
            <a:pathLst>
              <a:path w="120650" h="123189">
                <a:moveTo>
                  <a:pt x="15443" y="0"/>
                </a:moveTo>
                <a:lnTo>
                  <a:pt x="7353" y="2133"/>
                </a:lnTo>
                <a:lnTo>
                  <a:pt x="0" y="14732"/>
                </a:lnTo>
                <a:lnTo>
                  <a:pt x="2133" y="22821"/>
                </a:lnTo>
                <a:lnTo>
                  <a:pt x="68148" y="61328"/>
                </a:lnTo>
                <a:lnTo>
                  <a:pt x="2133" y="99834"/>
                </a:lnTo>
                <a:lnTo>
                  <a:pt x="0" y="107924"/>
                </a:lnTo>
                <a:lnTo>
                  <a:pt x="7353" y="120535"/>
                </a:lnTo>
                <a:lnTo>
                  <a:pt x="15443" y="122669"/>
                </a:lnTo>
                <a:lnTo>
                  <a:pt x="120586" y="61328"/>
                </a:lnTo>
                <a:lnTo>
                  <a:pt x="15443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4517301" y="3644841"/>
            <a:ext cx="2160905" cy="638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06375" marR="5080" indent="-194310">
              <a:lnSpc>
                <a:spcPct val="98200"/>
              </a:lnSpc>
            </a:pPr>
            <a:r>
              <a:rPr dirty="0" sz="1400" spc="-80">
                <a:solidFill>
                  <a:srgbClr val="FF0000"/>
                </a:solidFill>
                <a:latin typeface="Lucida Console"/>
                <a:cs typeface="Lucida Console"/>
              </a:rPr>
              <a:t>sdoEvicted(  </a:t>
            </a:r>
            <a:r>
              <a:rPr dirty="0" sz="1400" spc="-80">
                <a:solidFill>
                  <a:srgbClr val="FF0000"/>
                </a:solidFill>
                <a:latin typeface="Lucida Console"/>
                <a:cs typeface="Lucida Console"/>
              </a:rPr>
              <a:t>“com.android.email”,  </a:t>
            </a:r>
            <a:r>
              <a:rPr dirty="0" sz="1400" spc="-80">
                <a:solidFill>
                  <a:srgbClr val="FF0000"/>
                </a:solidFill>
                <a:latin typeface="Lucida Console"/>
                <a:cs typeface="Lucida Console"/>
              </a:rPr>
              <a:t>123)</a:t>
            </a:r>
            <a:endParaRPr sz="1400">
              <a:latin typeface="Lucida Console"/>
              <a:cs typeface="Lucida Console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08697" y="4383976"/>
            <a:ext cx="198247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i="1">
                <a:solidFill>
                  <a:srgbClr val="292934"/>
                </a:solidFill>
                <a:latin typeface="Arial"/>
                <a:cs typeface="Arial"/>
              </a:rPr>
              <a:t>(SDO ID: 123,</a:t>
            </a:r>
            <a:r>
              <a:rPr dirty="0" sz="1800" spc="-114" i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292934"/>
                </a:solidFill>
                <a:latin typeface="Arial"/>
                <a:cs typeface="Arial"/>
              </a:rPr>
              <a:t>Key:</a:t>
            </a:r>
            <a:endParaRPr sz="18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281274" y="4383976"/>
            <a:ext cx="10160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i="1">
                <a:solidFill>
                  <a:srgbClr val="292934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313012" y="4338040"/>
            <a:ext cx="935990" cy="369570"/>
          </a:xfrm>
          <a:prstGeom prst="rect">
            <a:avLst/>
          </a:prstGeom>
          <a:solidFill>
            <a:srgbClr val="FF2600"/>
          </a:solidFill>
        </p:spPr>
        <p:txBody>
          <a:bodyPr wrap="square" lIns="0" tIns="45719" rIns="0" bIns="0" rtlCol="0" vert="horz">
            <a:spAutoFit/>
          </a:bodyPr>
          <a:lstStyle/>
          <a:p>
            <a:pPr marL="78105">
              <a:lnSpc>
                <a:spcPct val="100000"/>
              </a:lnSpc>
              <a:spcBef>
                <a:spcPts val="359"/>
              </a:spcBef>
            </a:pPr>
            <a:r>
              <a:rPr dirty="0" sz="1800" i="1">
                <a:solidFill>
                  <a:srgbClr val="FFFFFF"/>
                </a:solidFill>
                <a:latin typeface="Arial"/>
                <a:cs typeface="Arial"/>
              </a:rPr>
              <a:t>Evicted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682143" y="2050084"/>
            <a:ext cx="2364105" cy="4460875"/>
          </a:xfrm>
          <a:custGeom>
            <a:avLst/>
            <a:gdLst/>
            <a:ahLst/>
            <a:cxnLst/>
            <a:rect l="l" t="t" r="r" b="b"/>
            <a:pathLst>
              <a:path w="2364104" h="4460875">
                <a:moveTo>
                  <a:pt x="0" y="0"/>
                </a:moveTo>
                <a:lnTo>
                  <a:pt x="2363488" y="0"/>
                </a:lnTo>
                <a:lnTo>
                  <a:pt x="2363488" y="4460326"/>
                </a:lnTo>
                <a:lnTo>
                  <a:pt x="0" y="4460326"/>
                </a:lnTo>
                <a:lnTo>
                  <a:pt x="0" y="0"/>
                </a:lnTo>
                <a:close/>
              </a:path>
            </a:pathLst>
          </a:custGeom>
          <a:ln w="26424">
            <a:solidFill>
              <a:srgbClr val="3637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6995096" y="1655978"/>
            <a:ext cx="171958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>
                <a:solidFill>
                  <a:srgbClr val="292934"/>
                </a:solidFill>
                <a:latin typeface="Arial"/>
                <a:cs typeface="Arial"/>
              </a:rPr>
              <a:t>Trusted</a:t>
            </a:r>
            <a:r>
              <a:rPr dirty="0" sz="18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Cloud(s)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055522" y="2209228"/>
            <a:ext cx="156337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SDO</a:t>
            </a:r>
            <a:r>
              <a:rPr dirty="0" sz="1800" spc="-10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Database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337653" y="4248454"/>
            <a:ext cx="991869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Audit</a:t>
            </a:r>
            <a:r>
              <a:rPr dirty="0" sz="1800" spc="-10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Log</a:t>
            </a:r>
            <a:endParaRPr sz="18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796049" y="4606861"/>
            <a:ext cx="2150745" cy="523240"/>
          </a:xfrm>
          <a:custGeom>
            <a:avLst/>
            <a:gdLst/>
            <a:ahLst/>
            <a:cxnLst/>
            <a:rect l="l" t="t" r="r" b="b"/>
            <a:pathLst>
              <a:path w="2150745" h="523239">
                <a:moveTo>
                  <a:pt x="0" y="0"/>
                </a:moveTo>
                <a:lnTo>
                  <a:pt x="2150538" y="0"/>
                </a:lnTo>
                <a:lnTo>
                  <a:pt x="2150538" y="523219"/>
                </a:lnTo>
                <a:lnTo>
                  <a:pt x="0" y="52321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3637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6874789" y="4667821"/>
            <a:ext cx="1621790" cy="412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1600"/>
              </a:lnSpc>
              <a:tabLst>
                <a:tab pos="926465" algn="l"/>
              </a:tabLst>
            </a:pPr>
            <a:r>
              <a:rPr dirty="0" sz="1400">
                <a:solidFill>
                  <a:srgbClr val="292934"/>
                </a:solidFill>
                <a:latin typeface="Arial"/>
                <a:cs typeface="Arial"/>
              </a:rPr>
              <a:t>Create SDO 123  App: …	Desc:</a:t>
            </a:r>
            <a:r>
              <a:rPr dirty="0" sz="14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92934"/>
                </a:solidFill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796049" y="5130076"/>
            <a:ext cx="2150745" cy="523240"/>
          </a:xfrm>
          <a:custGeom>
            <a:avLst/>
            <a:gdLst/>
            <a:ahLst/>
            <a:cxnLst/>
            <a:rect l="l" t="t" r="r" b="b"/>
            <a:pathLst>
              <a:path w="2150745" h="523239">
                <a:moveTo>
                  <a:pt x="0" y="0"/>
                </a:moveTo>
                <a:lnTo>
                  <a:pt x="2150538" y="0"/>
                </a:lnTo>
                <a:lnTo>
                  <a:pt x="2150538" y="523219"/>
                </a:lnTo>
                <a:lnTo>
                  <a:pt x="0" y="52321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3637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6874789" y="5191036"/>
            <a:ext cx="1621790" cy="412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1600"/>
              </a:lnSpc>
              <a:tabLst>
                <a:tab pos="926465" algn="l"/>
              </a:tabLst>
            </a:pPr>
            <a:r>
              <a:rPr dirty="0" sz="1400">
                <a:solidFill>
                  <a:srgbClr val="FF0000"/>
                </a:solidFill>
                <a:latin typeface="Arial"/>
                <a:cs typeface="Arial"/>
              </a:rPr>
              <a:t>SDO 123 Evicted  App: …	Desc:</a:t>
            </a:r>
            <a:r>
              <a:rPr dirty="0" sz="1400" spc="-1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0000"/>
                </a:solidFill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69" name="object 69"/>
          <p:cNvGraphicFramePr>
            <a:graphicFrameLocks noGrp="1"/>
          </p:cNvGraphicFramePr>
          <p:nvPr/>
        </p:nvGraphicFramePr>
        <p:xfrm>
          <a:off x="6791287" y="2528074"/>
          <a:ext cx="2165350" cy="1393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0538"/>
              </a:tblGrid>
              <a:tr h="107721">
                <a:tc>
                  <a:txBody>
                    <a:bodyPr/>
                    <a:lstStyle/>
                    <a:p>
                      <a:pPr/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4">
                      <a:solidFill>
                        <a:srgbClr val="363744"/>
                      </a:solidFill>
                      <a:prstDash val="solid"/>
                    </a:lnL>
                    <a:lnR w="9524">
                      <a:solidFill>
                        <a:srgbClr val="363744"/>
                      </a:solidFill>
                      <a:prstDash val="solid"/>
                    </a:lnR>
                    <a:lnT w="9524">
                      <a:solidFill>
                        <a:srgbClr val="363744"/>
                      </a:solidFill>
                      <a:prstDash val="solid"/>
                    </a:lnT>
                    <a:lnB w="9524">
                      <a:solidFill>
                        <a:srgbClr val="363744"/>
                      </a:solidFill>
                      <a:prstDash val="solid"/>
                    </a:lnB>
                  </a:tcPr>
                </a:tc>
              </a:tr>
              <a:tr h="106857">
                <a:tc>
                  <a:txBody>
                    <a:bodyPr/>
                    <a:lstStyle/>
                    <a:p>
                      <a:pPr/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4">
                      <a:solidFill>
                        <a:srgbClr val="363744"/>
                      </a:solidFill>
                      <a:prstDash val="solid"/>
                    </a:lnL>
                    <a:lnR w="9524">
                      <a:solidFill>
                        <a:srgbClr val="363744"/>
                      </a:solidFill>
                      <a:prstDash val="solid"/>
                    </a:lnR>
                    <a:lnT w="9524">
                      <a:solidFill>
                        <a:srgbClr val="363744"/>
                      </a:solidFill>
                      <a:prstDash val="solid"/>
                    </a:lnT>
                    <a:lnB w="9524">
                      <a:solidFill>
                        <a:srgbClr val="363744"/>
                      </a:solidFill>
                      <a:prstDash val="solid"/>
                    </a:lnB>
                  </a:tcPr>
                </a:tc>
              </a:tr>
              <a:tr h="953239">
                <a:tc>
                  <a:txBody>
                    <a:bodyPr/>
                    <a:lstStyle/>
                    <a:p>
                      <a:pPr marL="86360">
                        <a:lnSpc>
                          <a:spcPts val="1639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ID:</a:t>
                      </a:r>
                      <a:r>
                        <a:rPr dirty="0" sz="1400" spc="-10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123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86360" marR="116205">
                        <a:lnSpc>
                          <a:spcPts val="1700"/>
                        </a:lnSpc>
                      </a:pPr>
                      <a:r>
                        <a:rPr dirty="0" sz="14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App: com.android.email  </a:t>
                      </a:r>
                      <a:r>
                        <a:rPr dirty="0" sz="14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Desc: </a:t>
                      </a:r>
                      <a:r>
                        <a:rPr dirty="0" sz="14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Password of</a:t>
                      </a:r>
                      <a:r>
                        <a:rPr dirty="0" sz="1400" spc="-9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3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Yang  </a:t>
                      </a:r>
                      <a:r>
                        <a:rPr dirty="0" sz="14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Key:</a:t>
                      </a:r>
                      <a:r>
                        <a:rPr dirty="0" sz="1400" spc="-1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0x1a2b…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4">
                      <a:solidFill>
                        <a:srgbClr val="363744"/>
                      </a:solidFill>
                      <a:prstDash val="solid"/>
                    </a:lnL>
                    <a:lnR w="9524">
                      <a:solidFill>
                        <a:srgbClr val="363744"/>
                      </a:solidFill>
                      <a:prstDash val="solid"/>
                    </a:lnR>
                    <a:lnT w="9524">
                      <a:solidFill>
                        <a:srgbClr val="363744"/>
                      </a:solidFill>
                      <a:prstDash val="solid"/>
                    </a:lnT>
                    <a:lnB w="9524">
                      <a:solidFill>
                        <a:srgbClr val="363744"/>
                      </a:solidFill>
                      <a:prstDash val="solid"/>
                    </a:lnB>
                  </a:tcPr>
                </a:tc>
              </a:tr>
              <a:tr h="107718">
                <a:tc>
                  <a:txBody>
                    <a:bodyPr/>
                    <a:lstStyle/>
                    <a:p>
                      <a:pPr/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4">
                      <a:solidFill>
                        <a:srgbClr val="363744"/>
                      </a:solidFill>
                      <a:prstDash val="solid"/>
                    </a:lnL>
                    <a:lnR w="9524">
                      <a:solidFill>
                        <a:srgbClr val="363744"/>
                      </a:solidFill>
                      <a:prstDash val="solid"/>
                    </a:lnR>
                    <a:lnT w="9524">
                      <a:solidFill>
                        <a:srgbClr val="363744"/>
                      </a:solidFill>
                      <a:prstDash val="solid"/>
                    </a:lnT>
                    <a:lnB w="9524">
                      <a:solidFill>
                        <a:srgbClr val="363744"/>
                      </a:solidFill>
                      <a:prstDash val="solid"/>
                    </a:lnB>
                  </a:tcPr>
                </a:tc>
              </a:tr>
              <a:tr h="107721">
                <a:tc>
                  <a:txBody>
                    <a:bodyPr/>
                    <a:lstStyle/>
                    <a:p>
                      <a:pPr/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4">
                      <a:solidFill>
                        <a:srgbClr val="363744"/>
                      </a:solidFill>
                      <a:prstDash val="solid"/>
                    </a:lnL>
                    <a:lnR w="9524">
                      <a:solidFill>
                        <a:srgbClr val="363744"/>
                      </a:solidFill>
                      <a:prstDash val="solid"/>
                    </a:lnR>
                    <a:lnT w="9524">
                      <a:solidFill>
                        <a:srgbClr val="363744"/>
                      </a:solidFill>
                      <a:prstDash val="solid"/>
                    </a:lnT>
                    <a:lnB w="9524">
                      <a:solidFill>
                        <a:srgbClr val="36374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262" y="2050084"/>
            <a:ext cx="4331335" cy="2255520"/>
          </a:xfrm>
          <a:custGeom>
            <a:avLst/>
            <a:gdLst/>
            <a:ahLst/>
            <a:cxnLst/>
            <a:rect l="l" t="t" r="r" b="b"/>
            <a:pathLst>
              <a:path w="4331335" h="2255520">
                <a:moveTo>
                  <a:pt x="0" y="0"/>
                </a:moveTo>
                <a:lnTo>
                  <a:pt x="4331146" y="0"/>
                </a:lnTo>
                <a:lnTo>
                  <a:pt x="4331146" y="2255498"/>
                </a:lnTo>
                <a:lnTo>
                  <a:pt x="0" y="2255498"/>
                </a:lnTo>
                <a:lnTo>
                  <a:pt x="0" y="0"/>
                </a:lnTo>
                <a:close/>
              </a:path>
            </a:pathLst>
          </a:custGeom>
          <a:ln w="26424">
            <a:solidFill>
              <a:srgbClr val="3637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68761" y="2095804"/>
            <a:ext cx="184277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Application</a:t>
            </a:r>
            <a:r>
              <a:rPr dirty="0" sz="18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(Java)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753" y="2768727"/>
            <a:ext cx="8134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i="1">
                <a:solidFill>
                  <a:srgbClr val="292934"/>
                </a:solidFill>
                <a:latin typeface="Arial"/>
                <a:cs typeface="Arial"/>
              </a:rPr>
              <a:t>pwSDO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91440"/>
            <a:ext cx="13811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Columbia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97445" y="91440"/>
            <a:ext cx="397319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CleanOS: Limiting Mobile Data Exposure with Idle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Eviction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9971" y="7620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723900"/>
            <a:ext cx="5634990" cy="1226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70">
                <a:solidFill>
                  <a:srgbClr val="D2533C"/>
                </a:solidFill>
                <a:latin typeface="Arial"/>
                <a:cs typeface="Arial"/>
              </a:rPr>
              <a:t>The </a:t>
            </a:r>
            <a:r>
              <a:rPr dirty="0" sz="4000" spc="-90">
                <a:solidFill>
                  <a:srgbClr val="D2533C"/>
                </a:solidFill>
                <a:latin typeface="Arial"/>
                <a:cs typeface="Arial"/>
              </a:rPr>
              <a:t>CleanOS</a:t>
            </a:r>
            <a:r>
              <a:rPr dirty="0" sz="4000" spc="-615">
                <a:solidFill>
                  <a:srgbClr val="D2533C"/>
                </a:solidFill>
                <a:latin typeface="Arial"/>
                <a:cs typeface="Arial"/>
              </a:rPr>
              <a:t> </a:t>
            </a:r>
            <a:r>
              <a:rPr dirty="0" sz="4000" spc="-95">
                <a:solidFill>
                  <a:srgbClr val="D2533C"/>
                </a:solidFill>
                <a:latin typeface="Arial"/>
                <a:cs typeface="Arial"/>
              </a:rPr>
              <a:t>Architecture</a:t>
            </a:r>
            <a:endParaRPr sz="4000">
              <a:latin typeface="Arial"/>
              <a:cs typeface="Arial"/>
            </a:endParaRPr>
          </a:p>
          <a:p>
            <a:pPr marL="1030605">
              <a:lnSpc>
                <a:spcPct val="100000"/>
              </a:lnSpc>
              <a:spcBef>
                <a:spcPts val="2615"/>
              </a:spcBef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Mobile</a:t>
            </a:r>
            <a:r>
              <a:rPr dirty="0" sz="18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Device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7734" y="3586938"/>
            <a:ext cx="207817" cy="211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09784" y="3620541"/>
            <a:ext cx="107999" cy="10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09784" y="3620541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4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3999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7999" y="53999"/>
                </a:lnTo>
                <a:lnTo>
                  <a:pt x="103756" y="75019"/>
                </a:lnTo>
                <a:lnTo>
                  <a:pt x="92183" y="92183"/>
                </a:lnTo>
                <a:lnTo>
                  <a:pt x="75019" y="103756"/>
                </a:lnTo>
                <a:lnTo>
                  <a:pt x="53999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9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68433" y="2539531"/>
            <a:ext cx="207817" cy="211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99138" y="2573020"/>
            <a:ext cx="107999" cy="10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99138" y="2573020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4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3999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7999" y="53999"/>
                </a:lnTo>
                <a:lnTo>
                  <a:pt x="103756" y="75018"/>
                </a:lnTo>
                <a:lnTo>
                  <a:pt x="92183" y="92183"/>
                </a:lnTo>
                <a:lnTo>
                  <a:pt x="75019" y="103756"/>
                </a:lnTo>
                <a:lnTo>
                  <a:pt x="53999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8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338351" y="3956854"/>
            <a:ext cx="207817" cy="2078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369631" y="3988727"/>
            <a:ext cx="108000" cy="10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369631" y="3988727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4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3999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7999" y="53999"/>
                </a:lnTo>
                <a:lnTo>
                  <a:pt x="103756" y="75019"/>
                </a:lnTo>
                <a:lnTo>
                  <a:pt x="92183" y="92183"/>
                </a:lnTo>
                <a:lnTo>
                  <a:pt x="75019" y="103756"/>
                </a:lnTo>
                <a:lnTo>
                  <a:pt x="53999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9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015832" y="3092328"/>
            <a:ext cx="211974" cy="20781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049805" y="3125520"/>
            <a:ext cx="108000" cy="108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049805" y="3125520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3999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8000" y="53999"/>
                </a:lnTo>
                <a:lnTo>
                  <a:pt x="103756" y="75019"/>
                </a:lnTo>
                <a:lnTo>
                  <a:pt x="92183" y="92183"/>
                </a:lnTo>
                <a:lnTo>
                  <a:pt x="75019" y="103756"/>
                </a:lnTo>
                <a:lnTo>
                  <a:pt x="53999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9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408222" y="3183776"/>
            <a:ext cx="207817" cy="2119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440099" y="3217786"/>
            <a:ext cx="108000" cy="108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440099" y="3217786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3999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8000" y="53999"/>
                </a:lnTo>
                <a:lnTo>
                  <a:pt x="103756" y="75019"/>
                </a:lnTo>
                <a:lnTo>
                  <a:pt x="92183" y="92183"/>
                </a:lnTo>
                <a:lnTo>
                  <a:pt x="75019" y="103756"/>
                </a:lnTo>
                <a:lnTo>
                  <a:pt x="53999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9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772295" y="3079869"/>
            <a:ext cx="207817" cy="20781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804452" y="3112249"/>
            <a:ext cx="108000" cy="108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804452" y="3112249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3999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7999" y="53999"/>
                </a:lnTo>
                <a:lnTo>
                  <a:pt x="103756" y="75019"/>
                </a:lnTo>
                <a:lnTo>
                  <a:pt x="92183" y="92183"/>
                </a:lnTo>
                <a:lnTo>
                  <a:pt x="75019" y="103756"/>
                </a:lnTo>
                <a:lnTo>
                  <a:pt x="53999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9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601887" y="3757347"/>
            <a:ext cx="211974" cy="21197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635478" y="3791648"/>
            <a:ext cx="108000" cy="108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635478" y="3791648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4000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8000" y="53999"/>
                </a:lnTo>
                <a:lnTo>
                  <a:pt x="103756" y="75019"/>
                </a:lnTo>
                <a:lnTo>
                  <a:pt x="92183" y="92183"/>
                </a:lnTo>
                <a:lnTo>
                  <a:pt x="75019" y="103756"/>
                </a:lnTo>
                <a:lnTo>
                  <a:pt x="54000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9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010888" y="2369122"/>
            <a:ext cx="207817" cy="21197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041673" y="2403436"/>
            <a:ext cx="108000" cy="108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041673" y="2403437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3999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7999" y="53999"/>
                </a:lnTo>
                <a:lnTo>
                  <a:pt x="103756" y="75018"/>
                </a:lnTo>
                <a:lnTo>
                  <a:pt x="92183" y="92183"/>
                </a:lnTo>
                <a:lnTo>
                  <a:pt x="75019" y="103756"/>
                </a:lnTo>
                <a:lnTo>
                  <a:pt x="53999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8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682143" y="2050084"/>
            <a:ext cx="2364105" cy="4460875"/>
          </a:xfrm>
          <a:custGeom>
            <a:avLst/>
            <a:gdLst/>
            <a:ahLst/>
            <a:cxnLst/>
            <a:rect l="l" t="t" r="r" b="b"/>
            <a:pathLst>
              <a:path w="2364104" h="4460875">
                <a:moveTo>
                  <a:pt x="0" y="0"/>
                </a:moveTo>
                <a:lnTo>
                  <a:pt x="2363488" y="0"/>
                </a:lnTo>
                <a:lnTo>
                  <a:pt x="2363488" y="4460326"/>
                </a:lnTo>
                <a:lnTo>
                  <a:pt x="0" y="4460326"/>
                </a:lnTo>
                <a:lnTo>
                  <a:pt x="0" y="0"/>
                </a:lnTo>
                <a:close/>
              </a:path>
            </a:pathLst>
          </a:custGeom>
          <a:ln w="26424">
            <a:solidFill>
              <a:srgbClr val="3637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6995096" y="1655978"/>
            <a:ext cx="171958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>
                <a:solidFill>
                  <a:srgbClr val="292934"/>
                </a:solidFill>
                <a:latin typeface="Arial"/>
                <a:cs typeface="Arial"/>
              </a:rPr>
              <a:t>Trusted</a:t>
            </a:r>
            <a:r>
              <a:rPr dirty="0" sz="18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Cloud(s)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055522" y="2209228"/>
            <a:ext cx="156337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SDO</a:t>
            </a:r>
            <a:r>
              <a:rPr dirty="0" sz="1800" spc="-10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Database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337653" y="4248454"/>
            <a:ext cx="991869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Audit</a:t>
            </a:r>
            <a:r>
              <a:rPr dirty="0" sz="1800" spc="-10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Log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517301" y="4387601"/>
            <a:ext cx="2160905" cy="638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06375" marR="5080" indent="-194310">
              <a:lnSpc>
                <a:spcPct val="98200"/>
              </a:lnSpc>
            </a:pPr>
            <a:r>
              <a:rPr dirty="0" sz="1400" spc="-80">
                <a:solidFill>
                  <a:srgbClr val="FF0000"/>
                </a:solidFill>
                <a:latin typeface="Lucida Console"/>
                <a:cs typeface="Lucida Console"/>
              </a:rPr>
              <a:t>fetchKey(  </a:t>
            </a:r>
            <a:r>
              <a:rPr dirty="0" sz="1400" spc="-80">
                <a:solidFill>
                  <a:srgbClr val="FF0000"/>
                </a:solidFill>
                <a:latin typeface="Lucida Console"/>
                <a:cs typeface="Lucida Console"/>
              </a:rPr>
              <a:t>“com.android.email”,  </a:t>
            </a:r>
            <a:r>
              <a:rPr dirty="0" sz="1400" spc="-80">
                <a:solidFill>
                  <a:srgbClr val="FF0000"/>
                </a:solidFill>
                <a:latin typeface="Lucida Console"/>
                <a:cs typeface="Lucida Console"/>
              </a:rPr>
              <a:t>123)</a:t>
            </a:r>
            <a:endParaRPr sz="1400">
              <a:latin typeface="Lucida Console"/>
              <a:cs typeface="Lucida Console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6791287" y="4602098"/>
          <a:ext cx="2165350" cy="1579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0538"/>
              </a:tblGrid>
              <a:tr h="523217">
                <a:tc>
                  <a:txBody>
                    <a:bodyPr/>
                    <a:lstStyle/>
                    <a:p>
                      <a:pPr marL="86360" marR="450215">
                        <a:lnSpc>
                          <a:spcPts val="1600"/>
                        </a:lnSpc>
                        <a:spcBef>
                          <a:spcPts val="440"/>
                        </a:spcBef>
                        <a:tabLst>
                          <a:tab pos="1000760" algn="l"/>
                        </a:tabLst>
                      </a:pPr>
                      <a:r>
                        <a:rPr dirty="0" sz="14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Create SDO 123  App: …	Desc:</a:t>
                      </a:r>
                      <a:r>
                        <a:rPr dirty="0" sz="1400" spc="-1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4">
                      <a:solidFill>
                        <a:srgbClr val="363744"/>
                      </a:solidFill>
                      <a:prstDash val="solid"/>
                    </a:lnL>
                    <a:lnR w="9524">
                      <a:solidFill>
                        <a:srgbClr val="363744"/>
                      </a:solidFill>
                      <a:prstDash val="solid"/>
                    </a:lnR>
                    <a:lnT w="9524">
                      <a:solidFill>
                        <a:srgbClr val="363744"/>
                      </a:solidFill>
                      <a:prstDash val="solid"/>
                    </a:lnT>
                    <a:lnB w="9524">
                      <a:solidFill>
                        <a:srgbClr val="363744"/>
                      </a:solidFill>
                      <a:prstDash val="solid"/>
                    </a:lnB>
                  </a:tcPr>
                </a:tc>
              </a:tr>
              <a:tr h="523218">
                <a:tc>
                  <a:txBody>
                    <a:bodyPr/>
                    <a:lstStyle/>
                    <a:p>
                      <a:pPr marL="86360" marR="450215">
                        <a:lnSpc>
                          <a:spcPts val="1600"/>
                        </a:lnSpc>
                        <a:spcBef>
                          <a:spcPts val="440"/>
                        </a:spcBef>
                        <a:tabLst>
                          <a:tab pos="1000760" algn="l"/>
                        </a:tabLst>
                      </a:pPr>
                      <a:r>
                        <a:rPr dirty="0" sz="14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SDO 123 Evicted  App: …	Desc:</a:t>
                      </a:r>
                      <a:r>
                        <a:rPr dirty="0" sz="1400" spc="-1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4">
                      <a:solidFill>
                        <a:srgbClr val="363744"/>
                      </a:solidFill>
                      <a:prstDash val="solid"/>
                    </a:lnL>
                    <a:lnR w="9524">
                      <a:solidFill>
                        <a:srgbClr val="363744"/>
                      </a:solidFill>
                      <a:prstDash val="solid"/>
                    </a:lnR>
                    <a:lnT w="9524">
                      <a:solidFill>
                        <a:srgbClr val="363744"/>
                      </a:solidFill>
                      <a:prstDash val="solid"/>
                    </a:lnT>
                    <a:lnB w="9524">
                      <a:solidFill>
                        <a:srgbClr val="363744"/>
                      </a:solidFill>
                      <a:prstDash val="solid"/>
                    </a:lnB>
                  </a:tcPr>
                </a:tc>
              </a:tr>
              <a:tr h="523220">
                <a:tc>
                  <a:txBody>
                    <a:bodyPr/>
                    <a:lstStyle/>
                    <a:p>
                      <a:pPr marL="86360" marR="208279">
                        <a:lnSpc>
                          <a:spcPts val="1600"/>
                        </a:lnSpc>
                        <a:spcBef>
                          <a:spcPts val="440"/>
                        </a:spcBef>
                        <a:tabLst>
                          <a:tab pos="1000760" algn="l"/>
                        </a:tabLst>
                      </a:pPr>
                      <a:r>
                        <a:rPr dirty="0" sz="140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Fetch Key for SDO</a:t>
                      </a:r>
                      <a:r>
                        <a:rPr dirty="0" sz="1400" spc="-10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123  App: …	Desc:</a:t>
                      </a:r>
                      <a:r>
                        <a:rPr dirty="0" sz="1400" spc="-10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4">
                      <a:solidFill>
                        <a:srgbClr val="363744"/>
                      </a:solidFill>
                      <a:prstDash val="solid"/>
                    </a:lnL>
                    <a:lnR w="9524">
                      <a:solidFill>
                        <a:srgbClr val="363744"/>
                      </a:solidFill>
                      <a:prstDash val="solid"/>
                    </a:lnR>
                    <a:lnT w="9524">
                      <a:solidFill>
                        <a:srgbClr val="363744"/>
                      </a:solidFill>
                      <a:prstDash val="solid"/>
                    </a:lnT>
                    <a:lnB w="9524">
                      <a:solidFill>
                        <a:srgbClr val="36374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6791287" y="2528074"/>
          <a:ext cx="2165350" cy="1393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0538"/>
              </a:tblGrid>
              <a:tr h="107721">
                <a:tc>
                  <a:txBody>
                    <a:bodyPr/>
                    <a:lstStyle/>
                    <a:p>
                      <a:pPr/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4">
                      <a:solidFill>
                        <a:srgbClr val="363744"/>
                      </a:solidFill>
                      <a:prstDash val="solid"/>
                    </a:lnL>
                    <a:lnR w="9524">
                      <a:solidFill>
                        <a:srgbClr val="363744"/>
                      </a:solidFill>
                      <a:prstDash val="solid"/>
                    </a:lnR>
                    <a:lnT w="9524">
                      <a:solidFill>
                        <a:srgbClr val="363744"/>
                      </a:solidFill>
                      <a:prstDash val="solid"/>
                    </a:lnT>
                    <a:lnB w="9524">
                      <a:solidFill>
                        <a:srgbClr val="363744"/>
                      </a:solidFill>
                      <a:prstDash val="solid"/>
                    </a:lnB>
                  </a:tcPr>
                </a:tc>
              </a:tr>
              <a:tr h="106857">
                <a:tc>
                  <a:txBody>
                    <a:bodyPr/>
                    <a:lstStyle/>
                    <a:p>
                      <a:pPr/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4">
                      <a:solidFill>
                        <a:srgbClr val="363744"/>
                      </a:solidFill>
                      <a:prstDash val="solid"/>
                    </a:lnL>
                    <a:lnR w="9524">
                      <a:solidFill>
                        <a:srgbClr val="363744"/>
                      </a:solidFill>
                      <a:prstDash val="solid"/>
                    </a:lnR>
                    <a:lnT w="9524">
                      <a:solidFill>
                        <a:srgbClr val="363744"/>
                      </a:solidFill>
                      <a:prstDash val="solid"/>
                    </a:lnT>
                    <a:lnB w="9524">
                      <a:solidFill>
                        <a:srgbClr val="363744"/>
                      </a:solidFill>
                      <a:prstDash val="solid"/>
                    </a:lnB>
                  </a:tcPr>
                </a:tc>
              </a:tr>
              <a:tr h="953239">
                <a:tc>
                  <a:txBody>
                    <a:bodyPr/>
                    <a:lstStyle/>
                    <a:p>
                      <a:pPr marL="86360">
                        <a:lnSpc>
                          <a:spcPts val="1639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ID:</a:t>
                      </a:r>
                      <a:r>
                        <a:rPr dirty="0" sz="1400" spc="-10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123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86360" marR="116205">
                        <a:lnSpc>
                          <a:spcPts val="1700"/>
                        </a:lnSpc>
                      </a:pPr>
                      <a:r>
                        <a:rPr dirty="0" sz="14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App: com.android.email  </a:t>
                      </a:r>
                      <a:r>
                        <a:rPr dirty="0" sz="14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Desc: </a:t>
                      </a:r>
                      <a:r>
                        <a:rPr dirty="0" sz="14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Password of</a:t>
                      </a:r>
                      <a:r>
                        <a:rPr dirty="0" sz="1400" spc="-9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3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Yang  </a:t>
                      </a:r>
                      <a:r>
                        <a:rPr dirty="0" sz="14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Key:</a:t>
                      </a:r>
                      <a:r>
                        <a:rPr dirty="0" sz="1400" spc="-1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0x1a2b…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4">
                      <a:solidFill>
                        <a:srgbClr val="363744"/>
                      </a:solidFill>
                      <a:prstDash val="solid"/>
                    </a:lnL>
                    <a:lnR w="9524">
                      <a:solidFill>
                        <a:srgbClr val="363744"/>
                      </a:solidFill>
                      <a:prstDash val="solid"/>
                    </a:lnR>
                    <a:lnT w="9524">
                      <a:solidFill>
                        <a:srgbClr val="363744"/>
                      </a:solidFill>
                      <a:prstDash val="solid"/>
                    </a:lnT>
                    <a:lnB w="9524">
                      <a:solidFill>
                        <a:srgbClr val="363744"/>
                      </a:solidFill>
                      <a:prstDash val="solid"/>
                    </a:lnB>
                  </a:tcPr>
                </a:tc>
              </a:tr>
              <a:tr h="107718">
                <a:tc>
                  <a:txBody>
                    <a:bodyPr/>
                    <a:lstStyle/>
                    <a:p>
                      <a:pPr/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4">
                      <a:solidFill>
                        <a:srgbClr val="363744"/>
                      </a:solidFill>
                      <a:prstDash val="solid"/>
                    </a:lnL>
                    <a:lnR w="9524">
                      <a:solidFill>
                        <a:srgbClr val="363744"/>
                      </a:solidFill>
                      <a:prstDash val="solid"/>
                    </a:lnR>
                    <a:lnT w="9524">
                      <a:solidFill>
                        <a:srgbClr val="363744"/>
                      </a:solidFill>
                      <a:prstDash val="solid"/>
                    </a:lnT>
                    <a:lnB w="9524">
                      <a:solidFill>
                        <a:srgbClr val="363744"/>
                      </a:solidFill>
                      <a:prstDash val="solid"/>
                    </a:lnB>
                  </a:tcPr>
                </a:tc>
              </a:tr>
              <a:tr h="107721">
                <a:tc>
                  <a:txBody>
                    <a:bodyPr/>
                    <a:lstStyle/>
                    <a:p>
                      <a:pPr/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4">
                      <a:solidFill>
                        <a:srgbClr val="363744"/>
                      </a:solidFill>
                      <a:prstDash val="solid"/>
                    </a:lnL>
                    <a:lnR w="9524">
                      <a:solidFill>
                        <a:srgbClr val="363744"/>
                      </a:solidFill>
                      <a:prstDash val="solid"/>
                    </a:lnR>
                    <a:lnT w="9524">
                      <a:solidFill>
                        <a:srgbClr val="363744"/>
                      </a:solidFill>
                      <a:prstDash val="solid"/>
                    </a:lnT>
                    <a:lnB w="9524">
                      <a:solidFill>
                        <a:srgbClr val="36374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0" name="object 40"/>
          <p:cNvSpPr/>
          <p:nvPr/>
        </p:nvSpPr>
        <p:spPr>
          <a:xfrm>
            <a:off x="2406535" y="2709956"/>
            <a:ext cx="207817" cy="20781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438539" y="2741206"/>
            <a:ext cx="108000" cy="1080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438539" y="2741206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3999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7999" y="53999"/>
                </a:lnTo>
                <a:lnTo>
                  <a:pt x="103756" y="75019"/>
                </a:lnTo>
                <a:lnTo>
                  <a:pt x="92183" y="92183"/>
                </a:lnTo>
                <a:lnTo>
                  <a:pt x="75019" y="103756"/>
                </a:lnTo>
                <a:lnTo>
                  <a:pt x="53999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9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85770" y="3098711"/>
            <a:ext cx="561975" cy="561975"/>
          </a:xfrm>
          <a:custGeom>
            <a:avLst/>
            <a:gdLst/>
            <a:ahLst/>
            <a:cxnLst/>
            <a:rect l="l" t="t" r="r" b="b"/>
            <a:pathLst>
              <a:path w="561975" h="561975">
                <a:moveTo>
                  <a:pt x="280969" y="0"/>
                </a:moveTo>
                <a:lnTo>
                  <a:pt x="235395" y="3677"/>
                </a:lnTo>
                <a:lnTo>
                  <a:pt x="192161" y="14323"/>
                </a:lnTo>
                <a:lnTo>
                  <a:pt x="151848" y="31360"/>
                </a:lnTo>
                <a:lnTo>
                  <a:pt x="115032" y="54210"/>
                </a:lnTo>
                <a:lnTo>
                  <a:pt x="82294" y="82292"/>
                </a:lnTo>
                <a:lnTo>
                  <a:pt x="54210" y="115030"/>
                </a:lnTo>
                <a:lnTo>
                  <a:pt x="31361" y="151844"/>
                </a:lnTo>
                <a:lnTo>
                  <a:pt x="14324" y="192157"/>
                </a:lnTo>
                <a:lnTo>
                  <a:pt x="3677" y="235389"/>
                </a:lnTo>
                <a:lnTo>
                  <a:pt x="0" y="280962"/>
                </a:lnTo>
                <a:lnTo>
                  <a:pt x="3677" y="326538"/>
                </a:lnTo>
                <a:lnTo>
                  <a:pt x="14324" y="369773"/>
                </a:lnTo>
                <a:lnTo>
                  <a:pt x="31361" y="410087"/>
                </a:lnTo>
                <a:lnTo>
                  <a:pt x="54210" y="446903"/>
                </a:lnTo>
                <a:lnTo>
                  <a:pt x="82294" y="479642"/>
                </a:lnTo>
                <a:lnTo>
                  <a:pt x="115032" y="507725"/>
                </a:lnTo>
                <a:lnTo>
                  <a:pt x="151848" y="530575"/>
                </a:lnTo>
                <a:lnTo>
                  <a:pt x="192161" y="547612"/>
                </a:lnTo>
                <a:lnTo>
                  <a:pt x="235395" y="558259"/>
                </a:lnTo>
                <a:lnTo>
                  <a:pt x="280969" y="561936"/>
                </a:lnTo>
                <a:lnTo>
                  <a:pt x="326545" y="558259"/>
                </a:lnTo>
                <a:lnTo>
                  <a:pt x="369778" y="547612"/>
                </a:lnTo>
                <a:lnTo>
                  <a:pt x="410092" y="530575"/>
                </a:lnTo>
                <a:lnTo>
                  <a:pt x="446908" y="507725"/>
                </a:lnTo>
                <a:lnTo>
                  <a:pt x="479646" y="479642"/>
                </a:lnTo>
                <a:lnTo>
                  <a:pt x="507730" y="446903"/>
                </a:lnTo>
                <a:lnTo>
                  <a:pt x="530579" y="410087"/>
                </a:lnTo>
                <a:lnTo>
                  <a:pt x="547616" y="369773"/>
                </a:lnTo>
                <a:lnTo>
                  <a:pt x="558263" y="326538"/>
                </a:lnTo>
                <a:lnTo>
                  <a:pt x="561940" y="280962"/>
                </a:lnTo>
                <a:lnTo>
                  <a:pt x="558263" y="235389"/>
                </a:lnTo>
                <a:lnTo>
                  <a:pt x="547616" y="192157"/>
                </a:lnTo>
                <a:lnTo>
                  <a:pt x="530579" y="151844"/>
                </a:lnTo>
                <a:lnTo>
                  <a:pt x="507730" y="115030"/>
                </a:lnTo>
                <a:lnTo>
                  <a:pt x="479646" y="82292"/>
                </a:lnTo>
                <a:lnTo>
                  <a:pt x="446908" y="54210"/>
                </a:lnTo>
                <a:lnTo>
                  <a:pt x="410092" y="31360"/>
                </a:lnTo>
                <a:lnTo>
                  <a:pt x="369778" y="14323"/>
                </a:lnTo>
                <a:lnTo>
                  <a:pt x="326545" y="3677"/>
                </a:lnTo>
                <a:lnTo>
                  <a:pt x="280969" y="0"/>
                </a:lnTo>
                <a:close/>
              </a:path>
            </a:pathLst>
          </a:custGeom>
          <a:solidFill>
            <a:srgbClr val="C0C7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985770" y="3098711"/>
            <a:ext cx="561975" cy="561975"/>
          </a:xfrm>
          <a:custGeom>
            <a:avLst/>
            <a:gdLst/>
            <a:ahLst/>
            <a:cxnLst/>
            <a:rect l="l" t="t" r="r" b="b"/>
            <a:pathLst>
              <a:path w="561975" h="561975">
                <a:moveTo>
                  <a:pt x="0" y="280969"/>
                </a:moveTo>
                <a:lnTo>
                  <a:pt x="3677" y="235395"/>
                </a:lnTo>
                <a:lnTo>
                  <a:pt x="14324" y="192161"/>
                </a:lnTo>
                <a:lnTo>
                  <a:pt x="31361" y="151848"/>
                </a:lnTo>
                <a:lnTo>
                  <a:pt x="54211" y="115032"/>
                </a:lnTo>
                <a:lnTo>
                  <a:pt x="82294" y="82294"/>
                </a:lnTo>
                <a:lnTo>
                  <a:pt x="115032" y="54211"/>
                </a:lnTo>
                <a:lnTo>
                  <a:pt x="151848" y="31361"/>
                </a:lnTo>
                <a:lnTo>
                  <a:pt x="192161" y="14324"/>
                </a:lnTo>
                <a:lnTo>
                  <a:pt x="235395" y="3677"/>
                </a:lnTo>
                <a:lnTo>
                  <a:pt x="280969" y="0"/>
                </a:lnTo>
                <a:lnTo>
                  <a:pt x="326544" y="3677"/>
                </a:lnTo>
                <a:lnTo>
                  <a:pt x="369777" y="14324"/>
                </a:lnTo>
                <a:lnTo>
                  <a:pt x="410091" y="31361"/>
                </a:lnTo>
                <a:lnTo>
                  <a:pt x="446906" y="54211"/>
                </a:lnTo>
                <a:lnTo>
                  <a:pt x="479645" y="82294"/>
                </a:lnTo>
                <a:lnTo>
                  <a:pt x="507728" y="115032"/>
                </a:lnTo>
                <a:lnTo>
                  <a:pt x="530578" y="151848"/>
                </a:lnTo>
                <a:lnTo>
                  <a:pt x="547615" y="192161"/>
                </a:lnTo>
                <a:lnTo>
                  <a:pt x="558262" y="235395"/>
                </a:lnTo>
                <a:lnTo>
                  <a:pt x="561939" y="280969"/>
                </a:lnTo>
                <a:lnTo>
                  <a:pt x="558262" y="326544"/>
                </a:lnTo>
                <a:lnTo>
                  <a:pt x="547615" y="369778"/>
                </a:lnTo>
                <a:lnTo>
                  <a:pt x="530578" y="410091"/>
                </a:lnTo>
                <a:lnTo>
                  <a:pt x="507728" y="446907"/>
                </a:lnTo>
                <a:lnTo>
                  <a:pt x="479645" y="479645"/>
                </a:lnTo>
                <a:lnTo>
                  <a:pt x="446906" y="507728"/>
                </a:lnTo>
                <a:lnTo>
                  <a:pt x="410091" y="530578"/>
                </a:lnTo>
                <a:lnTo>
                  <a:pt x="369777" y="547615"/>
                </a:lnTo>
                <a:lnTo>
                  <a:pt x="326544" y="558262"/>
                </a:lnTo>
                <a:lnTo>
                  <a:pt x="280969" y="561939"/>
                </a:lnTo>
                <a:lnTo>
                  <a:pt x="235395" y="558262"/>
                </a:lnTo>
                <a:lnTo>
                  <a:pt x="192161" y="547615"/>
                </a:lnTo>
                <a:lnTo>
                  <a:pt x="151848" y="530578"/>
                </a:lnTo>
                <a:lnTo>
                  <a:pt x="115032" y="507728"/>
                </a:lnTo>
                <a:lnTo>
                  <a:pt x="82294" y="479645"/>
                </a:lnTo>
                <a:lnTo>
                  <a:pt x="54211" y="446907"/>
                </a:lnTo>
                <a:lnTo>
                  <a:pt x="31361" y="410091"/>
                </a:lnTo>
                <a:lnTo>
                  <a:pt x="14324" y="369778"/>
                </a:lnTo>
                <a:lnTo>
                  <a:pt x="3677" y="326544"/>
                </a:lnTo>
                <a:lnTo>
                  <a:pt x="0" y="280969"/>
                </a:lnTo>
                <a:close/>
              </a:path>
            </a:pathLst>
          </a:custGeom>
          <a:ln w="28574">
            <a:solidFill>
              <a:srgbClr val="929F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055716" y="3179615"/>
            <a:ext cx="211974" cy="20781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089571" y="3212630"/>
            <a:ext cx="107999" cy="1080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089570" y="3212630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4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4000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7999" y="53999"/>
                </a:lnTo>
                <a:lnTo>
                  <a:pt x="103756" y="75019"/>
                </a:lnTo>
                <a:lnTo>
                  <a:pt x="92183" y="92183"/>
                </a:lnTo>
                <a:lnTo>
                  <a:pt x="75019" y="103756"/>
                </a:lnTo>
                <a:lnTo>
                  <a:pt x="54000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9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321727" y="3250277"/>
            <a:ext cx="207817" cy="20781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353172" y="3283127"/>
            <a:ext cx="108000" cy="1080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353172" y="3283127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4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3999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7999" y="53999"/>
                </a:lnTo>
                <a:lnTo>
                  <a:pt x="103756" y="75019"/>
                </a:lnTo>
                <a:lnTo>
                  <a:pt x="92183" y="92183"/>
                </a:lnTo>
                <a:lnTo>
                  <a:pt x="75019" y="103756"/>
                </a:lnTo>
                <a:lnTo>
                  <a:pt x="53999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9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180407" y="3453935"/>
            <a:ext cx="207817" cy="20781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211671" y="3485375"/>
            <a:ext cx="107998" cy="1080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211671" y="3485375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4" h="108585">
                <a:moveTo>
                  <a:pt x="0" y="53999"/>
                </a:moveTo>
                <a:lnTo>
                  <a:pt x="4243" y="32980"/>
                </a:lnTo>
                <a:lnTo>
                  <a:pt x="15816" y="15816"/>
                </a:lnTo>
                <a:lnTo>
                  <a:pt x="32980" y="4243"/>
                </a:lnTo>
                <a:lnTo>
                  <a:pt x="53999" y="0"/>
                </a:lnTo>
                <a:lnTo>
                  <a:pt x="75019" y="4243"/>
                </a:lnTo>
                <a:lnTo>
                  <a:pt x="92183" y="15816"/>
                </a:lnTo>
                <a:lnTo>
                  <a:pt x="103756" y="32980"/>
                </a:lnTo>
                <a:lnTo>
                  <a:pt x="107999" y="53999"/>
                </a:lnTo>
                <a:lnTo>
                  <a:pt x="103756" y="75019"/>
                </a:lnTo>
                <a:lnTo>
                  <a:pt x="92183" y="92183"/>
                </a:lnTo>
                <a:lnTo>
                  <a:pt x="75019" y="103756"/>
                </a:lnTo>
                <a:lnTo>
                  <a:pt x="53999" y="107999"/>
                </a:lnTo>
                <a:lnTo>
                  <a:pt x="32980" y="103756"/>
                </a:lnTo>
                <a:lnTo>
                  <a:pt x="15816" y="92183"/>
                </a:lnTo>
                <a:lnTo>
                  <a:pt x="4243" y="75019"/>
                </a:lnTo>
                <a:lnTo>
                  <a:pt x="0" y="53999"/>
                </a:lnTo>
                <a:close/>
              </a:path>
            </a:pathLst>
          </a:custGeom>
          <a:ln w="9524">
            <a:solidFill>
              <a:srgbClr val="8D59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547110" y="5587593"/>
            <a:ext cx="2072005" cy="0"/>
          </a:xfrm>
          <a:custGeom>
            <a:avLst/>
            <a:gdLst/>
            <a:ahLst/>
            <a:cxnLst/>
            <a:rect l="l" t="t" r="r" b="b"/>
            <a:pathLst>
              <a:path w="2072004" h="0">
                <a:moveTo>
                  <a:pt x="2071888" y="0"/>
                </a:moveTo>
                <a:lnTo>
                  <a:pt x="0" y="0"/>
                </a:lnTo>
              </a:path>
            </a:pathLst>
          </a:custGeom>
          <a:ln w="26424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520895" y="5526265"/>
            <a:ext cx="120650" cy="123189"/>
          </a:xfrm>
          <a:custGeom>
            <a:avLst/>
            <a:gdLst/>
            <a:ahLst/>
            <a:cxnLst/>
            <a:rect l="l" t="t" r="r" b="b"/>
            <a:pathLst>
              <a:path w="120650" h="123189">
                <a:moveTo>
                  <a:pt x="105130" y="0"/>
                </a:moveTo>
                <a:lnTo>
                  <a:pt x="0" y="61328"/>
                </a:lnTo>
                <a:lnTo>
                  <a:pt x="105130" y="122668"/>
                </a:lnTo>
                <a:lnTo>
                  <a:pt x="113220" y="120539"/>
                </a:lnTo>
                <a:lnTo>
                  <a:pt x="120586" y="107933"/>
                </a:lnTo>
                <a:lnTo>
                  <a:pt x="118452" y="99842"/>
                </a:lnTo>
                <a:lnTo>
                  <a:pt x="52438" y="61328"/>
                </a:lnTo>
                <a:lnTo>
                  <a:pt x="118452" y="22821"/>
                </a:lnTo>
                <a:lnTo>
                  <a:pt x="120586" y="14731"/>
                </a:lnTo>
                <a:lnTo>
                  <a:pt x="113220" y="2133"/>
                </a:lnTo>
                <a:lnTo>
                  <a:pt x="10513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5253050" y="5295900"/>
            <a:ext cx="704850" cy="222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80">
                <a:solidFill>
                  <a:srgbClr val="FF0000"/>
                </a:solidFill>
                <a:latin typeface="Lucida Console"/>
                <a:cs typeface="Lucida Console"/>
              </a:rPr>
              <a:t>0x1a2b…</a:t>
            </a:r>
            <a:endParaRPr sz="1400">
              <a:latin typeface="Lucida Console"/>
              <a:cs typeface="Lucida Console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21263" y="4303229"/>
            <a:ext cx="4331335" cy="1722755"/>
          </a:xfrm>
          <a:custGeom>
            <a:avLst/>
            <a:gdLst/>
            <a:ahLst/>
            <a:cxnLst/>
            <a:rect l="l" t="t" r="r" b="b"/>
            <a:pathLst>
              <a:path w="4331335" h="1722754">
                <a:moveTo>
                  <a:pt x="0" y="0"/>
                </a:moveTo>
                <a:lnTo>
                  <a:pt x="4331153" y="0"/>
                </a:lnTo>
                <a:lnTo>
                  <a:pt x="4331153" y="1722217"/>
                </a:lnTo>
                <a:lnTo>
                  <a:pt x="0" y="172221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21263" y="4303229"/>
            <a:ext cx="4331335" cy="1722755"/>
          </a:xfrm>
          <a:custGeom>
            <a:avLst/>
            <a:gdLst/>
            <a:ahLst/>
            <a:cxnLst/>
            <a:rect l="l" t="t" r="r" b="b"/>
            <a:pathLst>
              <a:path w="4331335" h="1722754">
                <a:moveTo>
                  <a:pt x="0" y="0"/>
                </a:moveTo>
                <a:lnTo>
                  <a:pt x="4331146" y="0"/>
                </a:lnTo>
                <a:lnTo>
                  <a:pt x="4331146" y="1722218"/>
                </a:lnTo>
                <a:lnTo>
                  <a:pt x="0" y="1722218"/>
                </a:lnTo>
                <a:lnTo>
                  <a:pt x="0" y="0"/>
                </a:lnTo>
                <a:close/>
              </a:path>
            </a:pathLst>
          </a:custGeom>
          <a:ln w="26424">
            <a:solidFill>
              <a:srgbClr val="3637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29957" y="4752200"/>
            <a:ext cx="1301027" cy="82984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229957" y="4752200"/>
            <a:ext cx="1301115" cy="829944"/>
          </a:xfrm>
          <a:prstGeom prst="rect">
            <a:avLst/>
          </a:prstGeom>
          <a:ln w="9524">
            <a:solidFill>
              <a:srgbClr val="363744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just" marL="95885" marR="82550" indent="118110">
              <a:lnSpc>
                <a:spcPct val="99500"/>
              </a:lnSpc>
            </a:pPr>
            <a:r>
              <a:rPr dirty="0" sz="1800" spc="-10">
                <a:solidFill>
                  <a:srgbClr val="292934"/>
                </a:solidFill>
                <a:latin typeface="Arial"/>
                <a:cs typeface="Arial"/>
              </a:rPr>
              <a:t>Tracking 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(modified  </a:t>
            </a:r>
            <a:r>
              <a:rPr dirty="0" sz="1800" spc="-200">
                <a:solidFill>
                  <a:srgbClr val="292934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aintDroi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21262" y="6025447"/>
            <a:ext cx="4331335" cy="485140"/>
          </a:xfrm>
          <a:custGeom>
            <a:avLst/>
            <a:gdLst/>
            <a:ahLst/>
            <a:cxnLst/>
            <a:rect l="l" t="t" r="r" b="b"/>
            <a:pathLst>
              <a:path w="4331335" h="485140">
                <a:moveTo>
                  <a:pt x="0" y="0"/>
                </a:moveTo>
                <a:lnTo>
                  <a:pt x="4331154" y="0"/>
                </a:lnTo>
                <a:lnTo>
                  <a:pt x="4331154" y="484972"/>
                </a:lnTo>
                <a:lnTo>
                  <a:pt x="0" y="4849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21262" y="6025447"/>
            <a:ext cx="4331335" cy="485140"/>
          </a:xfrm>
          <a:custGeom>
            <a:avLst/>
            <a:gdLst/>
            <a:ahLst/>
            <a:cxnLst/>
            <a:rect l="l" t="t" r="r" b="b"/>
            <a:pathLst>
              <a:path w="4331335" h="485140">
                <a:moveTo>
                  <a:pt x="0" y="0"/>
                </a:moveTo>
                <a:lnTo>
                  <a:pt x="4331146" y="0"/>
                </a:lnTo>
                <a:lnTo>
                  <a:pt x="4331146" y="484971"/>
                </a:lnTo>
                <a:lnTo>
                  <a:pt x="0" y="484971"/>
                </a:lnTo>
                <a:lnTo>
                  <a:pt x="0" y="0"/>
                </a:lnTo>
                <a:close/>
              </a:path>
            </a:pathLst>
          </a:custGeom>
          <a:ln w="26424">
            <a:solidFill>
              <a:srgbClr val="3637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1112667" y="5674927"/>
            <a:ext cx="2354580" cy="741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2000" b="1">
                <a:solidFill>
                  <a:srgbClr val="0070C0"/>
                </a:solidFill>
                <a:latin typeface="Arial"/>
                <a:cs typeface="Arial"/>
              </a:rPr>
              <a:t>CleanOS Dalvik</a:t>
            </a:r>
            <a:r>
              <a:rPr dirty="0" sz="2000" spc="-110" b="1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70C0"/>
                </a:solidFill>
                <a:latin typeface="Arial"/>
                <a:cs typeface="Arial"/>
              </a:rPr>
              <a:t>VM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90"/>
              </a:spcBef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Linux</a:t>
            </a:r>
            <a:endParaRPr sz="18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655457" y="4752200"/>
            <a:ext cx="1240053" cy="82984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1655457" y="4752200"/>
            <a:ext cx="1240155" cy="829944"/>
          </a:xfrm>
          <a:prstGeom prst="rect">
            <a:avLst/>
          </a:prstGeom>
          <a:ln w="9524">
            <a:solidFill>
              <a:srgbClr val="363744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128270" marR="115570" indent="-635">
              <a:lnSpc>
                <a:spcPct val="99500"/>
              </a:lnSpc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Eviction  (evict-idle  GC)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022726" y="4752200"/>
            <a:ext cx="1319250" cy="82984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3022727" y="4752200"/>
            <a:ext cx="1319530" cy="829944"/>
          </a:xfrm>
          <a:prstGeom prst="rect">
            <a:avLst/>
          </a:prstGeom>
          <a:ln w="9524">
            <a:solidFill>
              <a:srgbClr val="363744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97790" marR="85090">
              <a:lnSpc>
                <a:spcPct val="99500"/>
              </a:lnSpc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Decryption  (modified  interpreter)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08697" y="4383976"/>
            <a:ext cx="310070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i="1">
                <a:solidFill>
                  <a:srgbClr val="292934"/>
                </a:solidFill>
                <a:latin typeface="Arial"/>
                <a:cs typeface="Arial"/>
              </a:rPr>
              <a:t>(SDO ID: 123, Key:</a:t>
            </a:r>
            <a:r>
              <a:rPr dirty="0" sz="1800" spc="-80" i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FF0000"/>
                </a:solidFill>
                <a:latin typeface="Arial"/>
                <a:cs typeface="Arial"/>
              </a:rPr>
              <a:t>0x1a2b…</a:t>
            </a:r>
            <a:r>
              <a:rPr dirty="0" sz="1800" spc="-5" i="1">
                <a:solidFill>
                  <a:srgbClr val="292934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520894" y="5100485"/>
            <a:ext cx="2072005" cy="0"/>
          </a:xfrm>
          <a:custGeom>
            <a:avLst/>
            <a:gdLst/>
            <a:ahLst/>
            <a:cxnLst/>
            <a:rect l="l" t="t" r="r" b="b"/>
            <a:pathLst>
              <a:path w="2072004" h="0">
                <a:moveTo>
                  <a:pt x="0" y="0"/>
                </a:moveTo>
                <a:lnTo>
                  <a:pt x="2071658" y="0"/>
                </a:lnTo>
              </a:path>
            </a:pathLst>
          </a:custGeom>
          <a:ln w="26424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498183" y="5039143"/>
            <a:ext cx="120650" cy="123189"/>
          </a:xfrm>
          <a:custGeom>
            <a:avLst/>
            <a:gdLst/>
            <a:ahLst/>
            <a:cxnLst/>
            <a:rect l="l" t="t" r="r" b="b"/>
            <a:pathLst>
              <a:path w="120650" h="123189">
                <a:moveTo>
                  <a:pt x="15443" y="0"/>
                </a:moveTo>
                <a:lnTo>
                  <a:pt x="7353" y="2133"/>
                </a:lnTo>
                <a:lnTo>
                  <a:pt x="0" y="14744"/>
                </a:lnTo>
                <a:lnTo>
                  <a:pt x="2133" y="22834"/>
                </a:lnTo>
                <a:lnTo>
                  <a:pt x="68148" y="61340"/>
                </a:lnTo>
                <a:lnTo>
                  <a:pt x="2133" y="99847"/>
                </a:lnTo>
                <a:lnTo>
                  <a:pt x="0" y="107937"/>
                </a:lnTo>
                <a:lnTo>
                  <a:pt x="7353" y="120535"/>
                </a:lnTo>
                <a:lnTo>
                  <a:pt x="15443" y="122669"/>
                </a:lnTo>
                <a:lnTo>
                  <a:pt x="120586" y="61340"/>
                </a:lnTo>
                <a:lnTo>
                  <a:pt x="15443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21263" y="4338256"/>
            <a:ext cx="4317365" cy="1687195"/>
          </a:xfrm>
          <a:custGeom>
            <a:avLst/>
            <a:gdLst/>
            <a:ahLst/>
            <a:cxnLst/>
            <a:rect l="l" t="t" r="r" b="b"/>
            <a:pathLst>
              <a:path w="4317365" h="1687195">
                <a:moveTo>
                  <a:pt x="0" y="0"/>
                </a:moveTo>
                <a:lnTo>
                  <a:pt x="4317296" y="0"/>
                </a:lnTo>
                <a:lnTo>
                  <a:pt x="4317296" y="1687198"/>
                </a:lnTo>
                <a:lnTo>
                  <a:pt x="0" y="1687198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8" y="4386071"/>
            <a:ext cx="8114030" cy="734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CleanOS imposes a </a:t>
            </a:r>
            <a:r>
              <a:rPr dirty="0" sz="2400">
                <a:solidFill>
                  <a:srgbClr val="0070C0"/>
                </a:solidFill>
                <a:latin typeface="Arial"/>
                <a:cs typeface="Arial"/>
              </a:rPr>
              <a:t>specific structure on taint</a:t>
            </a:r>
            <a:r>
              <a:rPr dirty="0" sz="2400" spc="-114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70C0"/>
                </a:solidFill>
                <a:latin typeface="Arial"/>
                <a:cs typeface="Arial"/>
              </a:rPr>
              <a:t>tags</a:t>
            </a:r>
            <a:endParaRPr sz="2400">
              <a:latin typeface="Arial"/>
              <a:cs typeface="Arial"/>
            </a:endParaRPr>
          </a:p>
          <a:p>
            <a:pPr lvl="1" marL="462280" indent="-182880">
              <a:lnSpc>
                <a:spcPct val="100000"/>
              </a:lnSpc>
              <a:spcBef>
                <a:spcPts val="42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Includes new tainting scheme to propagate one SDO ID (see</a:t>
            </a:r>
            <a:r>
              <a:rPr dirty="0" sz="2000" spc="-10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paper)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38" y="723900"/>
            <a:ext cx="8164830" cy="2275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70">
                <a:solidFill>
                  <a:srgbClr val="D2533C"/>
                </a:solidFill>
                <a:latin typeface="Arial"/>
                <a:cs typeface="Arial"/>
              </a:rPr>
              <a:t>SDO</a:t>
            </a:r>
            <a:r>
              <a:rPr dirty="0" sz="4000" spc="-355">
                <a:solidFill>
                  <a:srgbClr val="D2533C"/>
                </a:solidFill>
                <a:latin typeface="Arial"/>
                <a:cs typeface="Arial"/>
              </a:rPr>
              <a:t> </a:t>
            </a:r>
            <a:r>
              <a:rPr dirty="0" sz="4000" spc="-120">
                <a:solidFill>
                  <a:srgbClr val="D2533C"/>
                </a:solidFill>
                <a:latin typeface="Arial"/>
                <a:cs typeface="Arial"/>
              </a:rPr>
              <a:t>Tracking</a:t>
            </a:r>
            <a:endParaRPr sz="4000">
              <a:latin typeface="Arial"/>
              <a:cs typeface="Arial"/>
            </a:endParaRPr>
          </a:p>
          <a:p>
            <a:pPr marL="190500" indent="-177800">
              <a:lnSpc>
                <a:spcPct val="100000"/>
              </a:lnSpc>
              <a:spcBef>
                <a:spcPts val="2460"/>
              </a:spcBef>
              <a:buClr>
                <a:srgbClr val="93A2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CleanOS uses a modified </a:t>
            </a:r>
            <a:r>
              <a:rPr dirty="0" sz="2400" spc="-30">
                <a:solidFill>
                  <a:srgbClr val="292934"/>
                </a:solidFill>
                <a:latin typeface="Arial"/>
                <a:cs typeface="Arial"/>
              </a:rPr>
              <a:t>TaintDroid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version to track</a:t>
            </a:r>
            <a:r>
              <a:rPr dirty="0" sz="2400" spc="-9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SDOs</a:t>
            </a:r>
            <a:endParaRPr sz="2400">
              <a:latin typeface="Arial"/>
              <a:cs typeface="Arial"/>
            </a:endParaRPr>
          </a:p>
          <a:p>
            <a:pPr marL="190500" marR="320675" indent="-177800">
              <a:lnSpc>
                <a:spcPts val="2820"/>
              </a:lnSpc>
              <a:spcBef>
                <a:spcPts val="2140"/>
              </a:spcBef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dirty="0" sz="2400" spc="-30">
                <a:solidFill>
                  <a:srgbClr val="292934"/>
                </a:solidFill>
                <a:latin typeface="Arial"/>
                <a:cs typeface="Arial"/>
              </a:rPr>
              <a:t>TaintDroid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uses 32-bit shadow taint tags to mark</a:t>
            </a:r>
            <a:r>
              <a:rPr dirty="0" sz="2400" spc="-5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objects/  primitives with one or more</a:t>
            </a:r>
            <a:r>
              <a:rPr dirty="0" sz="24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taints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91440"/>
            <a:ext cx="13811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Columbia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97445" y="91440"/>
            <a:ext cx="397319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CleanOS: Limiting Mobile Data Exposure with Idle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Eviction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89971" y="7620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22927" y="3531603"/>
            <a:ext cx="3399154" cy="432434"/>
          </a:xfrm>
          <a:custGeom>
            <a:avLst/>
            <a:gdLst/>
            <a:ahLst/>
            <a:cxnLst/>
            <a:rect l="l" t="t" r="r" b="b"/>
            <a:pathLst>
              <a:path w="3399154" h="432435">
                <a:moveTo>
                  <a:pt x="0" y="0"/>
                </a:moveTo>
                <a:lnTo>
                  <a:pt x="3399142" y="0"/>
                </a:lnTo>
                <a:lnTo>
                  <a:pt x="3399142" y="431990"/>
                </a:lnTo>
                <a:lnTo>
                  <a:pt x="0" y="431990"/>
                </a:lnTo>
                <a:lnTo>
                  <a:pt x="0" y="0"/>
                </a:lnTo>
                <a:close/>
              </a:path>
            </a:pathLst>
          </a:custGeom>
          <a:solidFill>
            <a:srgbClr val="FFFD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322927" y="3531603"/>
            <a:ext cx="3399154" cy="432434"/>
          </a:xfrm>
          <a:custGeom>
            <a:avLst/>
            <a:gdLst/>
            <a:ahLst/>
            <a:cxnLst/>
            <a:rect l="l" t="t" r="r" b="b"/>
            <a:pathLst>
              <a:path w="3399154" h="432435">
                <a:moveTo>
                  <a:pt x="0" y="0"/>
                </a:moveTo>
                <a:lnTo>
                  <a:pt x="3399147" y="0"/>
                </a:lnTo>
                <a:lnTo>
                  <a:pt x="3399147" y="431999"/>
                </a:lnTo>
                <a:lnTo>
                  <a:pt x="0" y="431999"/>
                </a:lnTo>
                <a:lnTo>
                  <a:pt x="0" y="0"/>
                </a:lnTo>
                <a:close/>
              </a:path>
            </a:pathLst>
          </a:custGeom>
          <a:ln w="26424">
            <a:solidFill>
              <a:srgbClr val="929F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458296" y="3595192"/>
            <a:ext cx="3133090" cy="314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0000000000000010000010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26975" y="3531603"/>
            <a:ext cx="3195955" cy="432434"/>
          </a:xfrm>
          <a:custGeom>
            <a:avLst/>
            <a:gdLst/>
            <a:ahLst/>
            <a:cxnLst/>
            <a:rect l="l" t="t" r="r" b="b"/>
            <a:pathLst>
              <a:path w="3195954" h="432435">
                <a:moveTo>
                  <a:pt x="0" y="0"/>
                </a:moveTo>
                <a:lnTo>
                  <a:pt x="3195952" y="0"/>
                </a:lnTo>
                <a:lnTo>
                  <a:pt x="3195952" y="431990"/>
                </a:lnTo>
                <a:lnTo>
                  <a:pt x="0" y="43199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26975" y="3531603"/>
            <a:ext cx="3195955" cy="432434"/>
          </a:xfrm>
          <a:custGeom>
            <a:avLst/>
            <a:gdLst/>
            <a:ahLst/>
            <a:cxnLst/>
            <a:rect l="l" t="t" r="r" b="b"/>
            <a:pathLst>
              <a:path w="3195954" h="432435">
                <a:moveTo>
                  <a:pt x="0" y="0"/>
                </a:moveTo>
                <a:lnTo>
                  <a:pt x="3195947" y="0"/>
                </a:lnTo>
                <a:lnTo>
                  <a:pt x="3195947" y="431999"/>
                </a:lnTo>
                <a:lnTo>
                  <a:pt x="0" y="431999"/>
                </a:lnTo>
                <a:lnTo>
                  <a:pt x="0" y="0"/>
                </a:lnTo>
                <a:close/>
              </a:path>
            </a:pathLst>
          </a:custGeom>
          <a:ln w="26424">
            <a:solidFill>
              <a:srgbClr val="929F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493560" y="3595192"/>
            <a:ext cx="2467610" cy="314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Java object /</a:t>
            </a:r>
            <a:r>
              <a:rPr dirty="0" sz="2000" spc="-1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primitive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49667" y="3221469"/>
            <a:ext cx="1530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67047" y="3234702"/>
            <a:ext cx="2800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31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42965" y="3207981"/>
            <a:ext cx="8388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i="1">
                <a:solidFill>
                  <a:srgbClr val="292934"/>
                </a:solidFill>
                <a:latin typeface="Arial"/>
                <a:cs typeface="Arial"/>
              </a:rPr>
              <a:t>taint</a:t>
            </a:r>
            <a:r>
              <a:rPr dirty="0" sz="1800" spc="-105" i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292934"/>
                </a:solidFill>
                <a:latin typeface="Arial"/>
                <a:cs typeface="Arial"/>
              </a:rPr>
              <a:t>tag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75181" y="5234736"/>
            <a:ext cx="1530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74565" y="5261444"/>
            <a:ext cx="2800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31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109777" y="5545133"/>
          <a:ext cx="6624320" cy="458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0697"/>
                <a:gridCol w="359021"/>
                <a:gridCol w="3034875"/>
              </a:tblGrid>
              <a:tr h="431999">
                <a:tc>
                  <a:txBody>
                    <a:bodyPr/>
                    <a:lstStyle/>
                    <a:p>
                      <a:pPr marL="36576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20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Java object /</a:t>
                      </a:r>
                      <a:r>
                        <a:rPr dirty="0" sz="2000" spc="-11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primitive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6424">
                      <a:solidFill>
                        <a:srgbClr val="929FB0"/>
                      </a:solidFill>
                      <a:prstDash val="solid"/>
                    </a:lnL>
                    <a:lnR w="26424">
                      <a:solidFill>
                        <a:srgbClr val="929FB0"/>
                      </a:solidFill>
                      <a:prstDash val="solid"/>
                    </a:lnR>
                    <a:lnT w="26424">
                      <a:solidFill>
                        <a:srgbClr val="929FB0"/>
                      </a:solidFill>
                      <a:prstDash val="solid"/>
                    </a:lnT>
                    <a:lnB w="26424">
                      <a:solidFill>
                        <a:srgbClr val="929FB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20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6424">
                      <a:solidFill>
                        <a:srgbClr val="929FB0"/>
                      </a:solidFill>
                      <a:prstDash val="solid"/>
                    </a:lnL>
                    <a:solidFill>
                      <a:srgbClr val="FFFDA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20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SDO</a:t>
                      </a:r>
                      <a:r>
                        <a:rPr dirty="0" sz="2000" spc="-10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FDA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0288" y="723900"/>
            <a:ext cx="8493760" cy="4932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87960">
              <a:lnSpc>
                <a:spcPct val="100000"/>
              </a:lnSpc>
            </a:pPr>
            <a:r>
              <a:rPr dirty="0" sz="4000" spc="-90">
                <a:solidFill>
                  <a:srgbClr val="D2533C"/>
                </a:solidFill>
                <a:latin typeface="Arial"/>
                <a:cs typeface="Arial"/>
              </a:rPr>
              <a:t>Evict-Idle Garbage</a:t>
            </a:r>
            <a:r>
              <a:rPr dirty="0" sz="4000" spc="-395">
                <a:solidFill>
                  <a:srgbClr val="D2533C"/>
                </a:solidFill>
                <a:latin typeface="Arial"/>
                <a:cs typeface="Arial"/>
              </a:rPr>
              <a:t> </a:t>
            </a:r>
            <a:r>
              <a:rPr dirty="0" sz="4000" spc="-105">
                <a:solidFill>
                  <a:srgbClr val="D2533C"/>
                </a:solidFill>
                <a:latin typeface="Arial"/>
                <a:cs typeface="Arial"/>
              </a:rPr>
              <a:t>Collection</a:t>
            </a:r>
            <a:endParaRPr sz="4000">
              <a:latin typeface="Arial"/>
              <a:cs typeface="Arial"/>
            </a:endParaRPr>
          </a:p>
          <a:p>
            <a:pPr marL="190500" marR="631825" indent="-177800">
              <a:lnSpc>
                <a:spcPts val="2800"/>
              </a:lnSpc>
              <a:spcBef>
                <a:spcPts val="2620"/>
              </a:spcBef>
              <a:buClr>
                <a:srgbClr val="93A2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135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evict SDOs, we introduce a new type of Java garbage  collector: the </a:t>
            </a:r>
            <a:r>
              <a:rPr dirty="0" sz="2400">
                <a:solidFill>
                  <a:srgbClr val="0070C0"/>
                </a:solidFill>
                <a:latin typeface="Arial"/>
                <a:cs typeface="Arial"/>
              </a:rPr>
              <a:t>evict-idle garbage collector</a:t>
            </a:r>
            <a:r>
              <a:rPr dirty="0" sz="2400" spc="-9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70C0"/>
                </a:solidFill>
                <a:latin typeface="Arial"/>
                <a:cs typeface="Arial"/>
              </a:rPr>
              <a:t>(eiGC)</a:t>
            </a:r>
            <a:endParaRPr sz="2400">
              <a:latin typeface="Arial"/>
              <a:cs typeface="Arial"/>
            </a:endParaRPr>
          </a:p>
          <a:p>
            <a:pPr marL="190500" marR="784225" indent="-177800">
              <a:lnSpc>
                <a:spcPct val="101499"/>
              </a:lnSpc>
              <a:spcBef>
                <a:spcPts val="2070"/>
              </a:spcBef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A traditional GC: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deallocates only objects guaranteed</a:t>
            </a:r>
            <a:r>
              <a:rPr dirty="0" sz="2400" spc="-24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to  never be used in the</a:t>
            </a:r>
            <a:r>
              <a:rPr dirty="0" sz="24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future</a:t>
            </a:r>
            <a:endParaRPr sz="2400">
              <a:latin typeface="Arial"/>
              <a:cs typeface="Arial"/>
            </a:endParaRPr>
          </a:p>
          <a:p>
            <a:pPr marL="190500" marR="5080" indent="-177800">
              <a:lnSpc>
                <a:spcPct val="101499"/>
              </a:lnSpc>
              <a:spcBef>
                <a:spcPts val="1650"/>
              </a:spcBef>
              <a:buClr>
                <a:srgbClr val="93A2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0070C0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0070C0"/>
                </a:solidFill>
                <a:latin typeface="Arial"/>
                <a:cs typeface="Arial"/>
              </a:rPr>
              <a:t>eiGC: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evicts objects that have not been used for a</a:t>
            </a:r>
            <a:r>
              <a:rPr dirty="0" sz="2400" spc="-9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period  of time, </a:t>
            </a:r>
            <a:r>
              <a:rPr dirty="0" sz="2400" i="1">
                <a:solidFill>
                  <a:srgbClr val="363744"/>
                </a:solidFill>
                <a:latin typeface="Arial"/>
                <a:cs typeface="Arial"/>
              </a:rPr>
              <a:t>even if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they might be used again in the</a:t>
            </a:r>
            <a:r>
              <a:rPr dirty="0" sz="2400" spc="-114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future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93A2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25">
                <a:solidFill>
                  <a:srgbClr val="292934"/>
                </a:solidFill>
                <a:latin typeface="Arial"/>
                <a:cs typeface="Arial"/>
              </a:rPr>
              <a:t>We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run the eiGC periodically to evict idle</a:t>
            </a:r>
            <a:r>
              <a:rPr dirty="0" sz="2400" spc="-8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SDOs</a:t>
            </a:r>
            <a:endParaRPr sz="2400">
              <a:latin typeface="Arial"/>
              <a:cs typeface="Arial"/>
            </a:endParaRPr>
          </a:p>
          <a:p>
            <a:pPr lvl="1" marL="469900" marR="602615" indent="-190500">
              <a:lnSpc>
                <a:spcPct val="100800"/>
              </a:lnSpc>
              <a:spcBef>
                <a:spcPts val="405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For any Java object that is tainted with an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idle-SDO’s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ID, the</a:t>
            </a:r>
            <a:r>
              <a:rPr dirty="0" sz="2000" spc="-10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eiGC  “evicts” that object, setting its E bit in the</a:t>
            </a:r>
            <a:r>
              <a:rPr dirty="0" sz="2000" spc="-114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tag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91440"/>
            <a:ext cx="13811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Columbia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97445" y="91440"/>
            <a:ext cx="397319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CleanOS: Limiting Mobile Data Exposure with Idle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Eviction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9971" y="7620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91440"/>
            <a:ext cx="13811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Columbia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97445" y="91440"/>
            <a:ext cx="397319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CleanOS: Limiting Mobile Data Exposure with Idle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Eviction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9971" y="7620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34822" y="3156661"/>
            <a:ext cx="1800225" cy="456565"/>
          </a:xfrm>
          <a:custGeom>
            <a:avLst/>
            <a:gdLst/>
            <a:ahLst/>
            <a:cxnLst/>
            <a:rect l="l" t="t" r="r" b="b"/>
            <a:pathLst>
              <a:path w="1800225" h="456564">
                <a:moveTo>
                  <a:pt x="0" y="228086"/>
                </a:moveTo>
                <a:lnTo>
                  <a:pt x="4633" y="182119"/>
                </a:lnTo>
                <a:lnTo>
                  <a:pt x="17924" y="139305"/>
                </a:lnTo>
                <a:lnTo>
                  <a:pt x="38953" y="100561"/>
                </a:lnTo>
                <a:lnTo>
                  <a:pt x="66804" y="66805"/>
                </a:lnTo>
                <a:lnTo>
                  <a:pt x="100561" y="38953"/>
                </a:lnTo>
                <a:lnTo>
                  <a:pt x="139304" y="17924"/>
                </a:lnTo>
                <a:lnTo>
                  <a:pt x="182119" y="4633"/>
                </a:lnTo>
                <a:lnTo>
                  <a:pt x="228087" y="0"/>
                </a:lnTo>
                <a:lnTo>
                  <a:pt x="1571909" y="0"/>
                </a:lnTo>
                <a:lnTo>
                  <a:pt x="1617877" y="4633"/>
                </a:lnTo>
                <a:lnTo>
                  <a:pt x="1660691" y="17924"/>
                </a:lnTo>
                <a:lnTo>
                  <a:pt x="1699436" y="38953"/>
                </a:lnTo>
                <a:lnTo>
                  <a:pt x="1733192" y="66805"/>
                </a:lnTo>
                <a:lnTo>
                  <a:pt x="1761044" y="100561"/>
                </a:lnTo>
                <a:lnTo>
                  <a:pt x="1782074" y="139305"/>
                </a:lnTo>
                <a:lnTo>
                  <a:pt x="1795364" y="182119"/>
                </a:lnTo>
                <a:lnTo>
                  <a:pt x="1799998" y="228086"/>
                </a:lnTo>
                <a:lnTo>
                  <a:pt x="1795364" y="274054"/>
                </a:lnTo>
                <a:lnTo>
                  <a:pt x="1782074" y="316868"/>
                </a:lnTo>
                <a:lnTo>
                  <a:pt x="1761044" y="355612"/>
                </a:lnTo>
                <a:lnTo>
                  <a:pt x="1733192" y="389368"/>
                </a:lnTo>
                <a:lnTo>
                  <a:pt x="1699436" y="417219"/>
                </a:lnTo>
                <a:lnTo>
                  <a:pt x="1660691" y="438249"/>
                </a:lnTo>
                <a:lnTo>
                  <a:pt x="1617877" y="451539"/>
                </a:lnTo>
                <a:lnTo>
                  <a:pt x="1571909" y="456173"/>
                </a:lnTo>
                <a:lnTo>
                  <a:pt x="228087" y="456172"/>
                </a:lnTo>
                <a:lnTo>
                  <a:pt x="182119" y="451538"/>
                </a:lnTo>
                <a:lnTo>
                  <a:pt x="139304" y="438248"/>
                </a:lnTo>
                <a:lnTo>
                  <a:pt x="100561" y="417218"/>
                </a:lnTo>
                <a:lnTo>
                  <a:pt x="66804" y="389367"/>
                </a:lnTo>
                <a:lnTo>
                  <a:pt x="38953" y="355611"/>
                </a:lnTo>
                <a:lnTo>
                  <a:pt x="17924" y="316867"/>
                </a:lnTo>
                <a:lnTo>
                  <a:pt x="4633" y="274053"/>
                </a:lnTo>
                <a:lnTo>
                  <a:pt x="0" y="228085"/>
                </a:lnTo>
                <a:close/>
              </a:path>
            </a:pathLst>
          </a:custGeom>
          <a:ln w="26424">
            <a:solidFill>
              <a:srgbClr val="3637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318265" y="3247593"/>
            <a:ext cx="8388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Counter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34822" y="4069003"/>
            <a:ext cx="1800225" cy="715645"/>
          </a:xfrm>
          <a:custGeom>
            <a:avLst/>
            <a:gdLst/>
            <a:ahLst/>
            <a:cxnLst/>
            <a:rect l="l" t="t" r="r" b="b"/>
            <a:pathLst>
              <a:path w="1800225" h="715645">
                <a:moveTo>
                  <a:pt x="0" y="0"/>
                </a:moveTo>
                <a:lnTo>
                  <a:pt x="1799998" y="0"/>
                </a:lnTo>
                <a:lnTo>
                  <a:pt x="1799998" y="715080"/>
                </a:lnTo>
                <a:lnTo>
                  <a:pt x="0" y="715080"/>
                </a:lnTo>
                <a:lnTo>
                  <a:pt x="0" y="0"/>
                </a:lnTo>
                <a:close/>
              </a:path>
            </a:pathLst>
          </a:custGeom>
          <a:ln w="26424">
            <a:solidFill>
              <a:srgbClr val="3637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197421" y="4152227"/>
            <a:ext cx="1080770" cy="551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130"/>
              </a:lnSpc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AES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2130"/>
              </a:lnSpc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encryption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35283" y="4204627"/>
            <a:ext cx="1352550" cy="456565"/>
          </a:xfrm>
          <a:custGeom>
            <a:avLst/>
            <a:gdLst/>
            <a:ahLst/>
            <a:cxnLst/>
            <a:rect l="l" t="t" r="r" b="b"/>
            <a:pathLst>
              <a:path w="1352550" h="456564">
                <a:moveTo>
                  <a:pt x="0" y="228086"/>
                </a:moveTo>
                <a:lnTo>
                  <a:pt x="4633" y="182119"/>
                </a:lnTo>
                <a:lnTo>
                  <a:pt x="17924" y="139305"/>
                </a:lnTo>
                <a:lnTo>
                  <a:pt x="38953" y="100561"/>
                </a:lnTo>
                <a:lnTo>
                  <a:pt x="66805" y="66805"/>
                </a:lnTo>
                <a:lnTo>
                  <a:pt x="100561" y="38953"/>
                </a:lnTo>
                <a:lnTo>
                  <a:pt x="139305" y="17924"/>
                </a:lnTo>
                <a:lnTo>
                  <a:pt x="182119" y="4633"/>
                </a:lnTo>
                <a:lnTo>
                  <a:pt x="228087" y="0"/>
                </a:lnTo>
                <a:lnTo>
                  <a:pt x="1123979" y="0"/>
                </a:lnTo>
                <a:lnTo>
                  <a:pt x="1169947" y="4633"/>
                </a:lnTo>
                <a:lnTo>
                  <a:pt x="1212761" y="17924"/>
                </a:lnTo>
                <a:lnTo>
                  <a:pt x="1251506" y="38953"/>
                </a:lnTo>
                <a:lnTo>
                  <a:pt x="1285263" y="66805"/>
                </a:lnTo>
                <a:lnTo>
                  <a:pt x="1313114" y="100561"/>
                </a:lnTo>
                <a:lnTo>
                  <a:pt x="1334144" y="139305"/>
                </a:lnTo>
                <a:lnTo>
                  <a:pt x="1347435" y="182119"/>
                </a:lnTo>
                <a:lnTo>
                  <a:pt x="1352069" y="228086"/>
                </a:lnTo>
                <a:lnTo>
                  <a:pt x="1347435" y="274054"/>
                </a:lnTo>
                <a:lnTo>
                  <a:pt x="1334144" y="316868"/>
                </a:lnTo>
                <a:lnTo>
                  <a:pt x="1313114" y="355612"/>
                </a:lnTo>
                <a:lnTo>
                  <a:pt x="1285263" y="389368"/>
                </a:lnTo>
                <a:lnTo>
                  <a:pt x="1251506" y="417220"/>
                </a:lnTo>
                <a:lnTo>
                  <a:pt x="1212761" y="438249"/>
                </a:lnTo>
                <a:lnTo>
                  <a:pt x="1169947" y="451539"/>
                </a:lnTo>
                <a:lnTo>
                  <a:pt x="1123979" y="456173"/>
                </a:lnTo>
                <a:lnTo>
                  <a:pt x="228087" y="456172"/>
                </a:lnTo>
                <a:lnTo>
                  <a:pt x="182119" y="451538"/>
                </a:lnTo>
                <a:lnTo>
                  <a:pt x="139305" y="438248"/>
                </a:lnTo>
                <a:lnTo>
                  <a:pt x="100561" y="417219"/>
                </a:lnTo>
                <a:lnTo>
                  <a:pt x="66805" y="389367"/>
                </a:lnTo>
                <a:lnTo>
                  <a:pt x="38953" y="355611"/>
                </a:lnTo>
                <a:lnTo>
                  <a:pt x="17924" y="316867"/>
                </a:lnTo>
                <a:lnTo>
                  <a:pt x="4633" y="274053"/>
                </a:lnTo>
                <a:lnTo>
                  <a:pt x="0" y="228085"/>
                </a:lnTo>
                <a:close/>
              </a:path>
            </a:pathLst>
          </a:custGeom>
          <a:ln w="26424">
            <a:solidFill>
              <a:srgbClr val="3637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344213" y="4295546"/>
            <a:ext cx="9404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SDO</a:t>
            </a:r>
            <a:r>
              <a:rPr dirty="0" sz="1800" spc="-10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key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34820" y="3612832"/>
            <a:ext cx="0" cy="430530"/>
          </a:xfrm>
          <a:custGeom>
            <a:avLst/>
            <a:gdLst/>
            <a:ahLst/>
            <a:cxnLst/>
            <a:rect l="l" t="t" r="r" b="b"/>
            <a:pathLst>
              <a:path w="0" h="430529">
                <a:moveTo>
                  <a:pt x="0" y="0"/>
                </a:moveTo>
                <a:lnTo>
                  <a:pt x="0" y="430183"/>
                </a:lnTo>
              </a:path>
            </a:pathLst>
          </a:custGeom>
          <a:ln w="26424">
            <a:solidFill>
              <a:srgbClr val="3637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673492" y="3948658"/>
            <a:ext cx="123189" cy="120650"/>
          </a:xfrm>
          <a:custGeom>
            <a:avLst/>
            <a:gdLst/>
            <a:ahLst/>
            <a:cxnLst/>
            <a:rect l="l" t="t" r="r" b="b"/>
            <a:pathLst>
              <a:path w="123190" h="120650">
                <a:moveTo>
                  <a:pt x="14731" y="0"/>
                </a:moveTo>
                <a:lnTo>
                  <a:pt x="2133" y="7353"/>
                </a:lnTo>
                <a:lnTo>
                  <a:pt x="0" y="15443"/>
                </a:lnTo>
                <a:lnTo>
                  <a:pt x="61328" y="120586"/>
                </a:lnTo>
                <a:lnTo>
                  <a:pt x="91928" y="68135"/>
                </a:lnTo>
                <a:lnTo>
                  <a:pt x="61328" y="68135"/>
                </a:lnTo>
                <a:lnTo>
                  <a:pt x="22821" y="2120"/>
                </a:lnTo>
                <a:lnTo>
                  <a:pt x="14731" y="0"/>
                </a:lnTo>
                <a:close/>
              </a:path>
              <a:path w="123190" h="120650">
                <a:moveTo>
                  <a:pt x="107924" y="0"/>
                </a:moveTo>
                <a:lnTo>
                  <a:pt x="99834" y="2120"/>
                </a:lnTo>
                <a:lnTo>
                  <a:pt x="61328" y="68135"/>
                </a:lnTo>
                <a:lnTo>
                  <a:pt x="91928" y="68135"/>
                </a:lnTo>
                <a:lnTo>
                  <a:pt x="122669" y="15443"/>
                </a:lnTo>
                <a:lnTo>
                  <a:pt x="120535" y="7353"/>
                </a:lnTo>
                <a:lnTo>
                  <a:pt x="107924" y="0"/>
                </a:lnTo>
                <a:close/>
              </a:path>
            </a:pathLst>
          </a:custGeom>
          <a:solidFill>
            <a:srgbClr val="3637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487350" y="4426835"/>
            <a:ext cx="321945" cy="6350"/>
          </a:xfrm>
          <a:custGeom>
            <a:avLst/>
            <a:gdLst/>
            <a:ahLst/>
            <a:cxnLst/>
            <a:rect l="l" t="t" r="r" b="b"/>
            <a:pathLst>
              <a:path w="321945" h="6350">
                <a:moveTo>
                  <a:pt x="0" y="5871"/>
                </a:moveTo>
                <a:lnTo>
                  <a:pt x="321444" y="0"/>
                </a:lnTo>
              </a:path>
            </a:pathLst>
          </a:custGeom>
          <a:ln w="26424">
            <a:solidFill>
              <a:srgbClr val="3637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713588" y="4366958"/>
            <a:ext cx="121920" cy="123189"/>
          </a:xfrm>
          <a:custGeom>
            <a:avLst/>
            <a:gdLst/>
            <a:ahLst/>
            <a:cxnLst/>
            <a:rect l="l" t="t" r="r" b="b"/>
            <a:pathLst>
              <a:path w="121920" h="123189">
                <a:moveTo>
                  <a:pt x="15176" y="0"/>
                </a:moveTo>
                <a:lnTo>
                  <a:pt x="7124" y="2273"/>
                </a:lnTo>
                <a:lnTo>
                  <a:pt x="0" y="15011"/>
                </a:lnTo>
                <a:lnTo>
                  <a:pt x="2285" y="23063"/>
                </a:lnTo>
                <a:lnTo>
                  <a:pt x="68986" y="60363"/>
                </a:lnTo>
                <a:lnTo>
                  <a:pt x="3682" y="100063"/>
                </a:lnTo>
                <a:lnTo>
                  <a:pt x="1701" y="108191"/>
                </a:lnTo>
                <a:lnTo>
                  <a:pt x="9283" y="120662"/>
                </a:lnTo>
                <a:lnTo>
                  <a:pt x="17411" y="122643"/>
                </a:lnTo>
                <a:lnTo>
                  <a:pt x="121424" y="59397"/>
                </a:lnTo>
                <a:lnTo>
                  <a:pt x="15176" y="0"/>
                </a:lnTo>
                <a:close/>
              </a:path>
            </a:pathLst>
          </a:custGeom>
          <a:solidFill>
            <a:srgbClr val="3637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34820" y="4784090"/>
            <a:ext cx="6350" cy="430530"/>
          </a:xfrm>
          <a:custGeom>
            <a:avLst/>
            <a:gdLst/>
            <a:ahLst/>
            <a:cxnLst/>
            <a:rect l="l" t="t" r="r" b="b"/>
            <a:pathLst>
              <a:path w="6350" h="430529">
                <a:moveTo>
                  <a:pt x="0" y="0"/>
                </a:moveTo>
                <a:lnTo>
                  <a:pt x="5984" y="430186"/>
                </a:lnTo>
              </a:path>
            </a:pathLst>
          </a:custGeom>
          <a:ln w="26424">
            <a:solidFill>
              <a:srgbClr val="3637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678381" y="5119268"/>
            <a:ext cx="123189" cy="121285"/>
          </a:xfrm>
          <a:custGeom>
            <a:avLst/>
            <a:gdLst/>
            <a:ahLst/>
            <a:cxnLst/>
            <a:rect l="l" t="t" r="r" b="b"/>
            <a:pathLst>
              <a:path w="123190" h="121285">
                <a:moveTo>
                  <a:pt x="14516" y="1295"/>
                </a:moveTo>
                <a:lnTo>
                  <a:pt x="2019" y="8826"/>
                </a:lnTo>
                <a:lnTo>
                  <a:pt x="0" y="16941"/>
                </a:lnTo>
                <a:lnTo>
                  <a:pt x="62788" y="121221"/>
                </a:lnTo>
                <a:lnTo>
                  <a:pt x="92410" y="68783"/>
                </a:lnTo>
                <a:lnTo>
                  <a:pt x="62064" y="68783"/>
                </a:lnTo>
                <a:lnTo>
                  <a:pt x="22644" y="3314"/>
                </a:lnTo>
                <a:lnTo>
                  <a:pt x="14516" y="1295"/>
                </a:lnTo>
                <a:close/>
              </a:path>
              <a:path w="123190" h="121285">
                <a:moveTo>
                  <a:pt x="107708" y="0"/>
                </a:moveTo>
                <a:lnTo>
                  <a:pt x="99644" y="2247"/>
                </a:lnTo>
                <a:lnTo>
                  <a:pt x="62064" y="68783"/>
                </a:lnTo>
                <a:lnTo>
                  <a:pt x="92410" y="68783"/>
                </a:lnTo>
                <a:lnTo>
                  <a:pt x="122656" y="15240"/>
                </a:lnTo>
                <a:lnTo>
                  <a:pt x="120421" y="7175"/>
                </a:lnTo>
                <a:lnTo>
                  <a:pt x="107708" y="0"/>
                </a:lnTo>
                <a:close/>
              </a:path>
            </a:pathLst>
          </a:custGeom>
          <a:solidFill>
            <a:srgbClr val="3637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506792" y="5240261"/>
            <a:ext cx="467995" cy="467995"/>
          </a:xfrm>
          <a:custGeom>
            <a:avLst/>
            <a:gdLst/>
            <a:ahLst/>
            <a:cxnLst/>
            <a:rect l="l" t="t" r="r" b="b"/>
            <a:pathLst>
              <a:path w="467995" h="467995">
                <a:moveTo>
                  <a:pt x="0" y="233999"/>
                </a:moveTo>
                <a:lnTo>
                  <a:pt x="4754" y="186840"/>
                </a:lnTo>
                <a:lnTo>
                  <a:pt x="18388" y="142916"/>
                </a:lnTo>
                <a:lnTo>
                  <a:pt x="39963" y="103168"/>
                </a:lnTo>
                <a:lnTo>
                  <a:pt x="68537" y="68536"/>
                </a:lnTo>
                <a:lnTo>
                  <a:pt x="103168" y="39963"/>
                </a:lnTo>
                <a:lnTo>
                  <a:pt x="142916" y="18388"/>
                </a:lnTo>
                <a:lnTo>
                  <a:pt x="186840" y="4754"/>
                </a:lnTo>
                <a:lnTo>
                  <a:pt x="233999" y="0"/>
                </a:lnTo>
                <a:lnTo>
                  <a:pt x="281158" y="4754"/>
                </a:lnTo>
                <a:lnTo>
                  <a:pt x="325083" y="18388"/>
                </a:lnTo>
                <a:lnTo>
                  <a:pt x="364831" y="39963"/>
                </a:lnTo>
                <a:lnTo>
                  <a:pt x="399462" y="68536"/>
                </a:lnTo>
                <a:lnTo>
                  <a:pt x="428036" y="103168"/>
                </a:lnTo>
                <a:lnTo>
                  <a:pt x="449610" y="142916"/>
                </a:lnTo>
                <a:lnTo>
                  <a:pt x="463245" y="186840"/>
                </a:lnTo>
                <a:lnTo>
                  <a:pt x="467999" y="233999"/>
                </a:lnTo>
                <a:lnTo>
                  <a:pt x="463245" y="281159"/>
                </a:lnTo>
                <a:lnTo>
                  <a:pt x="449610" y="325083"/>
                </a:lnTo>
                <a:lnTo>
                  <a:pt x="428036" y="364831"/>
                </a:lnTo>
                <a:lnTo>
                  <a:pt x="399462" y="399462"/>
                </a:lnTo>
                <a:lnTo>
                  <a:pt x="364831" y="428036"/>
                </a:lnTo>
                <a:lnTo>
                  <a:pt x="325083" y="449610"/>
                </a:lnTo>
                <a:lnTo>
                  <a:pt x="281158" y="463245"/>
                </a:lnTo>
                <a:lnTo>
                  <a:pt x="233999" y="467999"/>
                </a:lnTo>
                <a:lnTo>
                  <a:pt x="186840" y="463245"/>
                </a:lnTo>
                <a:lnTo>
                  <a:pt x="142916" y="449610"/>
                </a:lnTo>
                <a:lnTo>
                  <a:pt x="103168" y="428036"/>
                </a:lnTo>
                <a:lnTo>
                  <a:pt x="68537" y="399462"/>
                </a:lnTo>
                <a:lnTo>
                  <a:pt x="39963" y="364831"/>
                </a:lnTo>
                <a:lnTo>
                  <a:pt x="18388" y="325083"/>
                </a:lnTo>
                <a:lnTo>
                  <a:pt x="4754" y="281159"/>
                </a:lnTo>
                <a:lnTo>
                  <a:pt x="0" y="233999"/>
                </a:lnTo>
                <a:close/>
              </a:path>
            </a:pathLst>
          </a:custGeom>
          <a:ln w="26424">
            <a:solidFill>
              <a:srgbClr val="3637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568824" y="5302294"/>
            <a:ext cx="344170" cy="344170"/>
          </a:xfrm>
          <a:custGeom>
            <a:avLst/>
            <a:gdLst/>
            <a:ahLst/>
            <a:cxnLst/>
            <a:rect l="l" t="t" r="r" b="b"/>
            <a:pathLst>
              <a:path w="344170" h="344170">
                <a:moveTo>
                  <a:pt x="0" y="171966"/>
                </a:moveTo>
                <a:lnTo>
                  <a:pt x="171967" y="171966"/>
                </a:lnTo>
                <a:lnTo>
                  <a:pt x="171967" y="0"/>
                </a:lnTo>
                <a:lnTo>
                  <a:pt x="171967" y="171966"/>
                </a:lnTo>
                <a:lnTo>
                  <a:pt x="343932" y="171966"/>
                </a:lnTo>
                <a:lnTo>
                  <a:pt x="171967" y="171966"/>
                </a:lnTo>
                <a:lnTo>
                  <a:pt x="171967" y="343932"/>
                </a:lnTo>
                <a:lnTo>
                  <a:pt x="171967" y="171966"/>
                </a:lnTo>
                <a:lnTo>
                  <a:pt x="0" y="171966"/>
                </a:lnTo>
                <a:close/>
              </a:path>
            </a:pathLst>
          </a:custGeom>
          <a:ln w="26424">
            <a:solidFill>
              <a:srgbClr val="2424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135283" y="5252085"/>
            <a:ext cx="1352550" cy="456565"/>
          </a:xfrm>
          <a:custGeom>
            <a:avLst/>
            <a:gdLst/>
            <a:ahLst/>
            <a:cxnLst/>
            <a:rect l="l" t="t" r="r" b="b"/>
            <a:pathLst>
              <a:path w="1352550" h="456564">
                <a:moveTo>
                  <a:pt x="0" y="228086"/>
                </a:moveTo>
                <a:lnTo>
                  <a:pt x="4633" y="182119"/>
                </a:lnTo>
                <a:lnTo>
                  <a:pt x="17924" y="139305"/>
                </a:lnTo>
                <a:lnTo>
                  <a:pt x="38953" y="100561"/>
                </a:lnTo>
                <a:lnTo>
                  <a:pt x="66805" y="66805"/>
                </a:lnTo>
                <a:lnTo>
                  <a:pt x="100561" y="38953"/>
                </a:lnTo>
                <a:lnTo>
                  <a:pt x="139305" y="17924"/>
                </a:lnTo>
                <a:lnTo>
                  <a:pt x="182119" y="4633"/>
                </a:lnTo>
                <a:lnTo>
                  <a:pt x="228087" y="0"/>
                </a:lnTo>
                <a:lnTo>
                  <a:pt x="1123979" y="0"/>
                </a:lnTo>
                <a:lnTo>
                  <a:pt x="1169947" y="4633"/>
                </a:lnTo>
                <a:lnTo>
                  <a:pt x="1212761" y="17924"/>
                </a:lnTo>
                <a:lnTo>
                  <a:pt x="1251506" y="38953"/>
                </a:lnTo>
                <a:lnTo>
                  <a:pt x="1285263" y="66805"/>
                </a:lnTo>
                <a:lnTo>
                  <a:pt x="1313114" y="100561"/>
                </a:lnTo>
                <a:lnTo>
                  <a:pt x="1334144" y="139305"/>
                </a:lnTo>
                <a:lnTo>
                  <a:pt x="1347435" y="182119"/>
                </a:lnTo>
                <a:lnTo>
                  <a:pt x="1352069" y="228086"/>
                </a:lnTo>
                <a:lnTo>
                  <a:pt x="1347435" y="274054"/>
                </a:lnTo>
                <a:lnTo>
                  <a:pt x="1334144" y="316868"/>
                </a:lnTo>
                <a:lnTo>
                  <a:pt x="1313114" y="355612"/>
                </a:lnTo>
                <a:lnTo>
                  <a:pt x="1285263" y="389368"/>
                </a:lnTo>
                <a:lnTo>
                  <a:pt x="1251506" y="417219"/>
                </a:lnTo>
                <a:lnTo>
                  <a:pt x="1212761" y="438249"/>
                </a:lnTo>
                <a:lnTo>
                  <a:pt x="1169947" y="451539"/>
                </a:lnTo>
                <a:lnTo>
                  <a:pt x="1123979" y="456173"/>
                </a:lnTo>
                <a:lnTo>
                  <a:pt x="228087" y="456172"/>
                </a:lnTo>
                <a:lnTo>
                  <a:pt x="182119" y="451538"/>
                </a:lnTo>
                <a:lnTo>
                  <a:pt x="139305" y="438248"/>
                </a:lnTo>
                <a:lnTo>
                  <a:pt x="100561" y="417218"/>
                </a:lnTo>
                <a:lnTo>
                  <a:pt x="66805" y="389367"/>
                </a:lnTo>
                <a:lnTo>
                  <a:pt x="38953" y="355611"/>
                </a:lnTo>
                <a:lnTo>
                  <a:pt x="17924" y="316867"/>
                </a:lnTo>
                <a:lnTo>
                  <a:pt x="4633" y="274053"/>
                </a:lnTo>
                <a:lnTo>
                  <a:pt x="0" y="228085"/>
                </a:lnTo>
                <a:close/>
              </a:path>
            </a:pathLst>
          </a:custGeom>
          <a:ln w="26424">
            <a:solidFill>
              <a:srgbClr val="3637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318652" y="5343004"/>
            <a:ext cx="99250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Data</a:t>
            </a:r>
            <a:r>
              <a:rPr dirty="0" sz="1800" spc="-9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field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487350" y="5474751"/>
            <a:ext cx="993140" cy="5715"/>
          </a:xfrm>
          <a:custGeom>
            <a:avLst/>
            <a:gdLst/>
            <a:ahLst/>
            <a:cxnLst/>
            <a:rect l="l" t="t" r="r" b="b"/>
            <a:pathLst>
              <a:path w="993140" h="5714">
                <a:moveTo>
                  <a:pt x="0" y="5413"/>
                </a:moveTo>
                <a:lnTo>
                  <a:pt x="992952" y="0"/>
                </a:lnTo>
              </a:path>
            </a:pathLst>
          </a:custGeom>
          <a:ln w="26424">
            <a:solidFill>
              <a:srgbClr val="3637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385684" y="5413857"/>
            <a:ext cx="121285" cy="123189"/>
          </a:xfrm>
          <a:custGeom>
            <a:avLst/>
            <a:gdLst/>
            <a:ahLst/>
            <a:cxnLst/>
            <a:rect l="l" t="t" r="r" b="b"/>
            <a:pathLst>
              <a:path w="121284" h="123189">
                <a:moveTo>
                  <a:pt x="15367" y="0"/>
                </a:moveTo>
                <a:lnTo>
                  <a:pt x="7289" y="2171"/>
                </a:lnTo>
                <a:lnTo>
                  <a:pt x="0" y="14820"/>
                </a:lnTo>
                <a:lnTo>
                  <a:pt x="2171" y="22898"/>
                </a:lnTo>
                <a:lnTo>
                  <a:pt x="68389" y="61036"/>
                </a:lnTo>
                <a:lnTo>
                  <a:pt x="2590" y="99910"/>
                </a:lnTo>
                <a:lnTo>
                  <a:pt x="508" y="108013"/>
                </a:lnTo>
                <a:lnTo>
                  <a:pt x="7924" y="120573"/>
                </a:lnTo>
                <a:lnTo>
                  <a:pt x="16027" y="122656"/>
                </a:lnTo>
                <a:lnTo>
                  <a:pt x="120840" y="60756"/>
                </a:lnTo>
                <a:lnTo>
                  <a:pt x="15367" y="0"/>
                </a:lnTo>
                <a:close/>
              </a:path>
            </a:pathLst>
          </a:custGeom>
          <a:solidFill>
            <a:srgbClr val="3637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735165" y="5708257"/>
            <a:ext cx="5715" cy="430530"/>
          </a:xfrm>
          <a:custGeom>
            <a:avLst/>
            <a:gdLst/>
            <a:ahLst/>
            <a:cxnLst/>
            <a:rect l="l" t="t" r="r" b="b"/>
            <a:pathLst>
              <a:path w="5715" h="430529">
                <a:moveTo>
                  <a:pt x="5623" y="0"/>
                </a:moveTo>
                <a:lnTo>
                  <a:pt x="0" y="429951"/>
                </a:lnTo>
              </a:path>
            </a:pathLst>
          </a:custGeom>
          <a:ln w="26424">
            <a:solidFill>
              <a:srgbClr val="3637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674876" y="6043242"/>
            <a:ext cx="123189" cy="121285"/>
          </a:xfrm>
          <a:custGeom>
            <a:avLst/>
            <a:gdLst/>
            <a:ahLst/>
            <a:cxnLst/>
            <a:rect l="l" t="t" r="r" b="b"/>
            <a:pathLst>
              <a:path w="123190" h="121285">
                <a:moveTo>
                  <a:pt x="14935" y="0"/>
                </a:moveTo>
                <a:lnTo>
                  <a:pt x="2235" y="7188"/>
                </a:lnTo>
                <a:lnTo>
                  <a:pt x="0" y="15250"/>
                </a:lnTo>
                <a:lnTo>
                  <a:pt x="59944" y="121185"/>
                </a:lnTo>
                <a:lnTo>
                  <a:pt x="91464" y="68746"/>
                </a:lnTo>
                <a:lnTo>
                  <a:pt x="60629" y="68746"/>
                </a:lnTo>
                <a:lnTo>
                  <a:pt x="22986" y="2235"/>
                </a:lnTo>
                <a:lnTo>
                  <a:pt x="14935" y="0"/>
                </a:lnTo>
                <a:close/>
              </a:path>
              <a:path w="123190" h="121285">
                <a:moveTo>
                  <a:pt x="108115" y="1219"/>
                </a:moveTo>
                <a:lnTo>
                  <a:pt x="99999" y="3242"/>
                </a:lnTo>
                <a:lnTo>
                  <a:pt x="60629" y="68746"/>
                </a:lnTo>
                <a:lnTo>
                  <a:pt x="91464" y="68746"/>
                </a:lnTo>
                <a:lnTo>
                  <a:pt x="122656" y="16854"/>
                </a:lnTo>
                <a:lnTo>
                  <a:pt x="120624" y="8737"/>
                </a:lnTo>
                <a:lnTo>
                  <a:pt x="108115" y="1219"/>
                </a:lnTo>
                <a:close/>
              </a:path>
            </a:pathLst>
          </a:custGeom>
          <a:solidFill>
            <a:srgbClr val="3637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834822" y="6164428"/>
            <a:ext cx="1800225" cy="456565"/>
          </a:xfrm>
          <a:custGeom>
            <a:avLst/>
            <a:gdLst/>
            <a:ahLst/>
            <a:cxnLst/>
            <a:rect l="l" t="t" r="r" b="b"/>
            <a:pathLst>
              <a:path w="1800225" h="456565">
                <a:moveTo>
                  <a:pt x="0" y="228086"/>
                </a:moveTo>
                <a:lnTo>
                  <a:pt x="4633" y="182119"/>
                </a:lnTo>
                <a:lnTo>
                  <a:pt x="17924" y="139305"/>
                </a:lnTo>
                <a:lnTo>
                  <a:pt x="38953" y="100561"/>
                </a:lnTo>
                <a:lnTo>
                  <a:pt x="66805" y="66805"/>
                </a:lnTo>
                <a:lnTo>
                  <a:pt x="100561" y="38953"/>
                </a:lnTo>
                <a:lnTo>
                  <a:pt x="139305" y="17924"/>
                </a:lnTo>
                <a:lnTo>
                  <a:pt x="182119" y="4633"/>
                </a:lnTo>
                <a:lnTo>
                  <a:pt x="228087" y="0"/>
                </a:lnTo>
                <a:lnTo>
                  <a:pt x="1571909" y="0"/>
                </a:lnTo>
                <a:lnTo>
                  <a:pt x="1617876" y="4633"/>
                </a:lnTo>
                <a:lnTo>
                  <a:pt x="1660691" y="17924"/>
                </a:lnTo>
                <a:lnTo>
                  <a:pt x="1699436" y="38953"/>
                </a:lnTo>
                <a:lnTo>
                  <a:pt x="1733192" y="66805"/>
                </a:lnTo>
                <a:lnTo>
                  <a:pt x="1761044" y="100561"/>
                </a:lnTo>
                <a:lnTo>
                  <a:pt x="1782074" y="139305"/>
                </a:lnTo>
                <a:lnTo>
                  <a:pt x="1795364" y="182119"/>
                </a:lnTo>
                <a:lnTo>
                  <a:pt x="1799998" y="228086"/>
                </a:lnTo>
                <a:lnTo>
                  <a:pt x="1795364" y="274054"/>
                </a:lnTo>
                <a:lnTo>
                  <a:pt x="1782074" y="316868"/>
                </a:lnTo>
                <a:lnTo>
                  <a:pt x="1761044" y="355612"/>
                </a:lnTo>
                <a:lnTo>
                  <a:pt x="1733192" y="389368"/>
                </a:lnTo>
                <a:lnTo>
                  <a:pt x="1699436" y="417220"/>
                </a:lnTo>
                <a:lnTo>
                  <a:pt x="1660691" y="438249"/>
                </a:lnTo>
                <a:lnTo>
                  <a:pt x="1617876" y="451539"/>
                </a:lnTo>
                <a:lnTo>
                  <a:pt x="1571909" y="456173"/>
                </a:lnTo>
                <a:lnTo>
                  <a:pt x="228087" y="456172"/>
                </a:lnTo>
                <a:lnTo>
                  <a:pt x="182119" y="451538"/>
                </a:lnTo>
                <a:lnTo>
                  <a:pt x="139305" y="438248"/>
                </a:lnTo>
                <a:lnTo>
                  <a:pt x="100561" y="417219"/>
                </a:lnTo>
                <a:lnTo>
                  <a:pt x="66805" y="389367"/>
                </a:lnTo>
                <a:lnTo>
                  <a:pt x="38953" y="355611"/>
                </a:lnTo>
                <a:lnTo>
                  <a:pt x="17924" y="316867"/>
                </a:lnTo>
                <a:lnTo>
                  <a:pt x="4633" y="274053"/>
                </a:lnTo>
                <a:lnTo>
                  <a:pt x="0" y="228085"/>
                </a:lnTo>
                <a:close/>
              </a:path>
            </a:pathLst>
          </a:custGeom>
          <a:ln w="26424">
            <a:solidFill>
              <a:srgbClr val="3637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7203967" y="6255355"/>
            <a:ext cx="10674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Ciphertext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8090" y="2905683"/>
            <a:ext cx="143129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70C0"/>
                </a:solidFill>
                <a:latin typeface="Arial"/>
                <a:cs typeface="Arial"/>
              </a:rPr>
              <a:t>Primitives: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862817" y="2810624"/>
            <a:ext cx="0" cy="4010660"/>
          </a:xfrm>
          <a:custGeom>
            <a:avLst/>
            <a:gdLst/>
            <a:ahLst/>
            <a:cxnLst/>
            <a:rect l="l" t="t" r="r" b="b"/>
            <a:pathLst>
              <a:path w="0" h="4010659">
                <a:moveTo>
                  <a:pt x="0" y="0"/>
                </a:moveTo>
                <a:lnTo>
                  <a:pt x="1" y="4010377"/>
                </a:lnTo>
              </a:path>
            </a:pathLst>
          </a:custGeom>
          <a:ln w="26424">
            <a:solidFill>
              <a:srgbClr val="A4B1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101543" y="3753268"/>
            <a:ext cx="1483995" cy="360045"/>
          </a:xfrm>
          <a:custGeom>
            <a:avLst/>
            <a:gdLst/>
            <a:ahLst/>
            <a:cxnLst/>
            <a:rect l="l" t="t" r="r" b="b"/>
            <a:pathLst>
              <a:path w="1483995" h="360045">
                <a:moveTo>
                  <a:pt x="0" y="0"/>
                </a:moveTo>
                <a:lnTo>
                  <a:pt x="1483614" y="0"/>
                </a:lnTo>
                <a:lnTo>
                  <a:pt x="1483614" y="360006"/>
                </a:lnTo>
                <a:lnTo>
                  <a:pt x="0" y="36000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101543" y="4113276"/>
            <a:ext cx="1483995" cy="360045"/>
          </a:xfrm>
          <a:custGeom>
            <a:avLst/>
            <a:gdLst/>
            <a:ahLst/>
            <a:cxnLst/>
            <a:rect l="l" t="t" r="r" b="b"/>
            <a:pathLst>
              <a:path w="1483995" h="360045">
                <a:moveTo>
                  <a:pt x="0" y="0"/>
                </a:moveTo>
                <a:lnTo>
                  <a:pt x="1483614" y="0"/>
                </a:lnTo>
                <a:lnTo>
                  <a:pt x="1483614" y="359994"/>
                </a:lnTo>
                <a:lnTo>
                  <a:pt x="0" y="35999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3101543" y="3392131"/>
          <a:ext cx="1483995" cy="1081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3609"/>
              </a:tblGrid>
              <a:tr h="360568"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8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ciphertext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360572"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8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counter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360003"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8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2" name="object 32"/>
          <p:cNvSpPr txBox="1"/>
          <p:nvPr/>
        </p:nvSpPr>
        <p:spPr>
          <a:xfrm>
            <a:off x="3033229" y="3060141"/>
            <a:ext cx="160147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Metadata</a:t>
            </a:r>
            <a:r>
              <a:rPr dirty="0" sz="1800" spc="-10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struct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12279" y="3390620"/>
            <a:ext cx="1038225" cy="354330"/>
          </a:xfrm>
          <a:prstGeom prst="rect">
            <a:avLst/>
          </a:prstGeom>
          <a:ln w="26424">
            <a:solidFill>
              <a:srgbClr val="363744"/>
            </a:solidFill>
          </a:ln>
        </p:spPr>
        <p:txBody>
          <a:bodyPr wrap="square" lIns="0" tIns="26670" rIns="0" bIns="0" rtlCol="0" vert="horz">
            <a:spAutoFit/>
          </a:bodyPr>
          <a:lstStyle/>
          <a:p>
            <a:pPr marL="158750">
              <a:lnSpc>
                <a:spcPct val="100000"/>
              </a:lnSpc>
              <a:spcBef>
                <a:spcPts val="210"/>
              </a:spcBef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pointer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150097" y="3567684"/>
            <a:ext cx="925830" cy="5080"/>
          </a:xfrm>
          <a:custGeom>
            <a:avLst/>
            <a:gdLst/>
            <a:ahLst/>
            <a:cxnLst/>
            <a:rect l="l" t="t" r="r" b="b"/>
            <a:pathLst>
              <a:path w="925830" h="5079">
                <a:moveTo>
                  <a:pt x="0" y="0"/>
                </a:moveTo>
                <a:lnTo>
                  <a:pt x="925484" y="4631"/>
                </a:lnTo>
              </a:path>
            </a:pathLst>
          </a:custGeom>
          <a:ln w="26424">
            <a:solidFill>
              <a:srgbClr val="3637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980982" y="3510584"/>
            <a:ext cx="121285" cy="123189"/>
          </a:xfrm>
          <a:custGeom>
            <a:avLst/>
            <a:gdLst/>
            <a:ahLst/>
            <a:cxnLst/>
            <a:rect l="l" t="t" r="r" b="b"/>
            <a:pathLst>
              <a:path w="121285" h="123189">
                <a:moveTo>
                  <a:pt x="15989" y="0"/>
                </a:moveTo>
                <a:lnTo>
                  <a:pt x="7886" y="2095"/>
                </a:lnTo>
                <a:lnTo>
                  <a:pt x="469" y="14655"/>
                </a:lnTo>
                <a:lnTo>
                  <a:pt x="2552" y="22758"/>
                </a:lnTo>
                <a:lnTo>
                  <a:pt x="68376" y="61595"/>
                </a:lnTo>
                <a:lnTo>
                  <a:pt x="2171" y="99771"/>
                </a:lnTo>
                <a:lnTo>
                  <a:pt x="0" y="107861"/>
                </a:lnTo>
                <a:lnTo>
                  <a:pt x="7289" y="120497"/>
                </a:lnTo>
                <a:lnTo>
                  <a:pt x="15366" y="122669"/>
                </a:lnTo>
                <a:lnTo>
                  <a:pt x="120815" y="61861"/>
                </a:lnTo>
                <a:lnTo>
                  <a:pt x="15989" y="0"/>
                </a:lnTo>
                <a:close/>
              </a:path>
            </a:pathLst>
          </a:custGeom>
          <a:solidFill>
            <a:srgbClr val="3637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245659" y="723900"/>
            <a:ext cx="7809230" cy="19926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2895">
              <a:lnSpc>
                <a:spcPct val="100000"/>
              </a:lnSpc>
            </a:pPr>
            <a:r>
              <a:rPr dirty="0" sz="4000" spc="-90">
                <a:solidFill>
                  <a:srgbClr val="D2533C"/>
                </a:solidFill>
                <a:latin typeface="Arial"/>
                <a:cs typeface="Arial"/>
              </a:rPr>
              <a:t>Sensitive </a:t>
            </a:r>
            <a:r>
              <a:rPr dirty="0" sz="4000" spc="-80">
                <a:solidFill>
                  <a:srgbClr val="D2533C"/>
                </a:solidFill>
                <a:latin typeface="Arial"/>
                <a:cs typeface="Arial"/>
              </a:rPr>
              <a:t>Data</a:t>
            </a:r>
            <a:r>
              <a:rPr dirty="0" sz="4000" spc="-400">
                <a:solidFill>
                  <a:srgbClr val="D2533C"/>
                </a:solidFill>
                <a:latin typeface="Arial"/>
                <a:cs typeface="Arial"/>
              </a:rPr>
              <a:t> </a:t>
            </a:r>
            <a:r>
              <a:rPr dirty="0" sz="4000" spc="-100">
                <a:solidFill>
                  <a:srgbClr val="D2533C"/>
                </a:solidFill>
                <a:latin typeface="Arial"/>
                <a:cs typeface="Arial"/>
              </a:rPr>
              <a:t>Encryption</a:t>
            </a:r>
            <a:endParaRPr sz="4000">
              <a:latin typeface="Arial"/>
              <a:cs typeface="Arial"/>
            </a:endParaRPr>
          </a:p>
          <a:p>
            <a:pPr marL="190500" marR="5080" indent="-177800">
              <a:lnSpc>
                <a:spcPct val="99000"/>
              </a:lnSpc>
              <a:spcBef>
                <a:spcPts val="2260"/>
              </a:spcBef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dirty="0" sz="2400" spc="-135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“evict” a Java object, eiGC traverses it down to the  </a:t>
            </a: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data-bearing fields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(primitives &amp; arrays of primitives)</a:t>
            </a:r>
            <a:r>
              <a:rPr dirty="0" sz="2400" spc="-1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and  encrypt those with a key generated from the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SDO’s</a:t>
            </a:r>
            <a:r>
              <a:rPr dirty="0" sz="24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key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08090" y="4554702"/>
            <a:ext cx="2701925" cy="665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2400">
                <a:solidFill>
                  <a:srgbClr val="0070C0"/>
                </a:solidFill>
                <a:latin typeface="Arial"/>
                <a:cs typeface="Arial"/>
              </a:rPr>
              <a:t>Arrays of</a:t>
            </a:r>
            <a:r>
              <a:rPr dirty="0" sz="2400" spc="-105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70C0"/>
                </a:solidFill>
                <a:latin typeface="Arial"/>
                <a:cs typeface="Arial"/>
              </a:rPr>
              <a:t>primitives:</a:t>
            </a:r>
            <a:endParaRPr sz="2400">
              <a:latin typeface="Arial"/>
              <a:cs typeface="Arial"/>
            </a:endParaRPr>
          </a:p>
          <a:p>
            <a:pPr algn="ctr" marL="75565">
              <a:lnSpc>
                <a:spcPct val="100000"/>
              </a:lnSpc>
              <a:spcBef>
                <a:spcPts val="130"/>
              </a:spcBef>
            </a:pPr>
            <a:r>
              <a:rPr dirty="0" sz="1800" spc="-105">
                <a:solidFill>
                  <a:srgbClr val="292934"/>
                </a:solidFill>
                <a:latin typeface="Lucida Console"/>
                <a:cs typeface="Lucida Console"/>
              </a:rPr>
              <a:t>struct ArrayObject</a:t>
            </a:r>
            <a:r>
              <a:rPr dirty="0" sz="1800" spc="-155">
                <a:solidFill>
                  <a:srgbClr val="292934"/>
                </a:solidFill>
                <a:latin typeface="Lucida Console"/>
                <a:cs typeface="Lucida Console"/>
              </a:rPr>
              <a:t> </a:t>
            </a:r>
            <a:r>
              <a:rPr dirty="0" sz="1800" spc="-105">
                <a:solidFill>
                  <a:srgbClr val="292934"/>
                </a:solidFill>
                <a:latin typeface="Lucida Console"/>
                <a:cs typeface="Lucida Console"/>
              </a:rPr>
              <a:t>{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615445" y="5203659"/>
            <a:ext cx="2146935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5">
                <a:solidFill>
                  <a:srgbClr val="292934"/>
                </a:solidFill>
                <a:latin typeface="Lucida Console"/>
                <a:cs typeface="Lucida Console"/>
              </a:rPr>
              <a:t>// evict in</a:t>
            </a:r>
            <a:r>
              <a:rPr dirty="0" sz="1800" spc="-165">
                <a:solidFill>
                  <a:srgbClr val="292934"/>
                </a:solidFill>
                <a:latin typeface="Lucida Console"/>
                <a:cs typeface="Lucida Console"/>
              </a:rPr>
              <a:t> </a:t>
            </a:r>
            <a:r>
              <a:rPr dirty="0" sz="1800" spc="-105">
                <a:solidFill>
                  <a:srgbClr val="292934"/>
                </a:solidFill>
                <a:latin typeface="Lucida Console"/>
                <a:cs typeface="Lucida Console"/>
              </a:rPr>
              <a:t>place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93139" y="5205031"/>
            <a:ext cx="1647825" cy="1107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99500"/>
              </a:lnSpc>
            </a:pPr>
            <a:r>
              <a:rPr dirty="0" sz="1800" spc="-105">
                <a:solidFill>
                  <a:srgbClr val="292934"/>
                </a:solidFill>
                <a:latin typeface="Lucida Console"/>
                <a:cs typeface="Lucida Console"/>
              </a:rPr>
              <a:t>contents[];  counter;  </a:t>
            </a:r>
            <a:r>
              <a:rPr dirty="0" sz="1800" spc="-105">
                <a:solidFill>
                  <a:srgbClr val="292934"/>
                </a:solidFill>
                <a:latin typeface="Lucida Console"/>
                <a:cs typeface="Lucida Console"/>
              </a:rPr>
              <a:t>evicted_lock;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800" spc="-105">
                <a:solidFill>
                  <a:srgbClr val="292934"/>
                </a:solidFill>
                <a:latin typeface="Lucida Console"/>
                <a:cs typeface="Lucida Console"/>
              </a:rPr>
              <a:t>...;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35940" y="6295864"/>
            <a:ext cx="150495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5">
                <a:solidFill>
                  <a:srgbClr val="292934"/>
                </a:solidFill>
                <a:latin typeface="Lucida Console"/>
                <a:cs typeface="Lucida Console"/>
              </a:rPr>
              <a:t>}</a:t>
            </a:r>
            <a:endParaRPr sz="18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6390" y="723900"/>
            <a:ext cx="6980555" cy="19551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22250">
              <a:lnSpc>
                <a:spcPct val="100000"/>
              </a:lnSpc>
            </a:pPr>
            <a:r>
              <a:rPr dirty="0" sz="4000" spc="-90">
                <a:solidFill>
                  <a:srgbClr val="D2533C"/>
                </a:solidFill>
                <a:latin typeface="Arial"/>
                <a:cs typeface="Arial"/>
              </a:rPr>
              <a:t>CleanOS</a:t>
            </a:r>
            <a:r>
              <a:rPr dirty="0" sz="4000" spc="-275">
                <a:solidFill>
                  <a:srgbClr val="D2533C"/>
                </a:solidFill>
                <a:latin typeface="Arial"/>
                <a:cs typeface="Arial"/>
              </a:rPr>
              <a:t> </a:t>
            </a:r>
            <a:r>
              <a:rPr dirty="0" sz="4000" spc="-105">
                <a:solidFill>
                  <a:srgbClr val="D2533C"/>
                </a:solidFill>
                <a:latin typeface="Arial"/>
                <a:cs typeface="Arial"/>
              </a:rPr>
              <a:t>Defaults</a:t>
            </a:r>
            <a:endParaRPr sz="4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760"/>
              </a:spcBef>
              <a:buClr>
                <a:srgbClr val="93A2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25">
                <a:solidFill>
                  <a:srgbClr val="292934"/>
                </a:solidFill>
                <a:latin typeface="Arial"/>
                <a:cs typeface="Arial"/>
              </a:rPr>
              <a:t>We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hope </a:t>
            </a:r>
            <a:r>
              <a:rPr dirty="0" sz="2400" spc="-35">
                <a:solidFill>
                  <a:srgbClr val="292934"/>
                </a:solidFill>
                <a:latin typeface="Arial"/>
                <a:cs typeface="Arial"/>
              </a:rPr>
              <a:t>for,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but don’t rely upon app</a:t>
            </a:r>
            <a:r>
              <a:rPr dirty="0" sz="2400" spc="-4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modifications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1995"/>
              </a:spcBef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Hence, we provide a set of </a:t>
            </a:r>
            <a:r>
              <a:rPr dirty="0" sz="2400">
                <a:solidFill>
                  <a:srgbClr val="0070C0"/>
                </a:solidFill>
                <a:latin typeface="Arial"/>
                <a:cs typeface="Arial"/>
              </a:rPr>
              <a:t>solid</a:t>
            </a:r>
            <a:r>
              <a:rPr dirty="0" sz="2400" spc="-75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70C0"/>
                </a:solidFill>
                <a:latin typeface="Arial"/>
                <a:cs typeface="Arial"/>
              </a:rPr>
              <a:t>defaults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3090" y="2735071"/>
            <a:ext cx="2562860" cy="1252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00B050"/>
                </a:solidFill>
                <a:latin typeface="Arial"/>
                <a:cs typeface="Arial"/>
              </a:rPr>
              <a:t>“SSL”</a:t>
            </a:r>
            <a:r>
              <a:rPr dirty="0" sz="2400" spc="-10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B050"/>
                </a:solidFill>
                <a:latin typeface="Arial"/>
                <a:cs typeface="Arial"/>
              </a:rPr>
              <a:t>SDO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620"/>
              </a:spcBef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“User Input”</a:t>
            </a:r>
            <a:r>
              <a:rPr dirty="0" sz="2400" spc="-1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SDO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20"/>
              </a:spcBef>
              <a:buClr>
                <a:srgbClr val="93A2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7030A0"/>
                </a:solidFill>
                <a:latin typeface="Arial"/>
                <a:cs typeface="Arial"/>
              </a:rPr>
              <a:t>“Password”</a:t>
            </a:r>
            <a:r>
              <a:rPr dirty="0" sz="2400" spc="-10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7030A0"/>
                </a:solidFill>
                <a:latin typeface="Arial"/>
                <a:cs typeface="Arial"/>
              </a:rPr>
              <a:t>SDO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6390" y="4259803"/>
            <a:ext cx="3744595" cy="1470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0500" marR="5080" indent="-177800">
              <a:lnSpc>
                <a:spcPct val="99800"/>
              </a:lnSpc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Although coarse-grained,  default SDOs limit  exposure of sensitive</a:t>
            </a:r>
            <a:r>
              <a:rPr dirty="0" sz="2400" spc="-10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data 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in </a:t>
            </a:r>
            <a:r>
              <a:rPr dirty="0" sz="2400">
                <a:solidFill>
                  <a:srgbClr val="0070C0"/>
                </a:solidFill>
                <a:latin typeface="Arial"/>
                <a:cs typeface="Arial"/>
              </a:rPr>
              <a:t>unmodified</a:t>
            </a:r>
            <a:r>
              <a:rPr dirty="0" sz="2400" spc="-9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70C0"/>
                </a:solidFill>
                <a:latin typeface="Arial"/>
                <a:cs typeface="Arial"/>
              </a:rPr>
              <a:t>apps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91440"/>
            <a:ext cx="13811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Columbia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97445" y="91440"/>
            <a:ext cx="397319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CleanOS: Limiting Mobile Data Exposure with Idle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Eviction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9971" y="7620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26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29137" y="2858859"/>
            <a:ext cx="4806950" cy="1077595"/>
          </a:xfrm>
          <a:prstGeom prst="rect">
            <a:avLst/>
          </a:prstGeom>
          <a:solidFill>
            <a:srgbClr val="E5FCDB"/>
          </a:solidFill>
          <a:ln w="26424">
            <a:solidFill>
              <a:srgbClr val="A4B1A9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770255">
              <a:lnSpc>
                <a:spcPct val="100000"/>
              </a:lnSpc>
              <a:spcBef>
                <a:spcPts val="254"/>
              </a:spcBef>
            </a:pPr>
            <a:r>
              <a:rPr dirty="0" sz="1800" spc="-100" b="1">
                <a:solidFill>
                  <a:srgbClr val="292934"/>
                </a:solidFill>
                <a:latin typeface="Courier New"/>
                <a:cs typeface="Courier New"/>
              </a:rPr>
              <a:t>In SSL library (Java</a:t>
            </a:r>
            <a:r>
              <a:rPr dirty="0" sz="1800" spc="-155" b="1">
                <a:solidFill>
                  <a:srgbClr val="292934"/>
                </a:solidFill>
                <a:latin typeface="Courier New"/>
                <a:cs typeface="Courier New"/>
              </a:rPr>
              <a:t> </a:t>
            </a:r>
            <a:r>
              <a:rPr dirty="0" sz="1800" spc="-100" b="1">
                <a:solidFill>
                  <a:srgbClr val="292934"/>
                </a:solidFill>
                <a:latin typeface="Courier New"/>
                <a:cs typeface="Courier New"/>
              </a:rPr>
              <a:t>SDK)</a:t>
            </a:r>
            <a:r>
              <a:rPr dirty="0" sz="1800" spc="-100">
                <a:solidFill>
                  <a:srgbClr val="292934"/>
                </a:solidFill>
                <a:latin typeface="Lucida Console"/>
                <a:cs typeface="Lucida Console"/>
              </a:rPr>
              <a:t>:</a:t>
            </a:r>
            <a:endParaRPr sz="1800">
              <a:latin typeface="Lucida Console"/>
              <a:cs typeface="Lucida Console"/>
            </a:endParaRPr>
          </a:p>
          <a:p>
            <a:pPr marL="78105">
              <a:lnSpc>
                <a:spcPct val="100000"/>
              </a:lnSpc>
              <a:spcBef>
                <a:spcPts val="1140"/>
              </a:spcBef>
            </a:pPr>
            <a:r>
              <a:rPr dirty="0" sz="1800" spc="-105">
                <a:solidFill>
                  <a:srgbClr val="292934"/>
                </a:solidFill>
                <a:latin typeface="Lucida Console"/>
                <a:cs typeface="Lucida Console"/>
              </a:rPr>
              <a:t>SDO </a:t>
            </a:r>
            <a:r>
              <a:rPr dirty="0" sz="1800" spc="-100" b="1">
                <a:solidFill>
                  <a:srgbClr val="00B050"/>
                </a:solidFill>
                <a:latin typeface="Courier New"/>
                <a:cs typeface="Courier New"/>
              </a:rPr>
              <a:t>sslSDO </a:t>
            </a:r>
            <a:r>
              <a:rPr dirty="0" sz="1800" spc="-105">
                <a:solidFill>
                  <a:srgbClr val="292934"/>
                </a:solidFill>
                <a:latin typeface="Lucida Console"/>
                <a:cs typeface="Lucida Console"/>
              </a:rPr>
              <a:t>= new</a:t>
            </a:r>
            <a:r>
              <a:rPr dirty="0" sz="1800" spc="-140">
                <a:solidFill>
                  <a:srgbClr val="292934"/>
                </a:solidFill>
                <a:latin typeface="Lucida Console"/>
                <a:cs typeface="Lucida Console"/>
              </a:rPr>
              <a:t> </a:t>
            </a:r>
            <a:r>
              <a:rPr dirty="0" sz="1800" spc="-105">
                <a:solidFill>
                  <a:srgbClr val="292934"/>
                </a:solidFill>
                <a:latin typeface="Lucida Console"/>
                <a:cs typeface="Lucida Console"/>
              </a:rPr>
              <a:t>SDO(“ssl”);</a:t>
            </a:r>
            <a:endParaRPr sz="1800">
              <a:latin typeface="Lucida Console"/>
              <a:cs typeface="Lucida Console"/>
            </a:endParaRPr>
          </a:p>
          <a:p>
            <a:pPr marL="78105">
              <a:lnSpc>
                <a:spcPct val="100000"/>
              </a:lnSpc>
              <a:spcBef>
                <a:spcPts val="40"/>
              </a:spcBef>
            </a:pPr>
            <a:r>
              <a:rPr dirty="0" sz="1800" spc="-105" b="1">
                <a:solidFill>
                  <a:srgbClr val="00B050"/>
                </a:solidFill>
                <a:latin typeface="Courier New"/>
                <a:cs typeface="Courier New"/>
              </a:rPr>
              <a:t>sslSDO</a:t>
            </a:r>
            <a:r>
              <a:rPr dirty="0" sz="1800" spc="-105">
                <a:solidFill>
                  <a:srgbClr val="292934"/>
                </a:solidFill>
                <a:latin typeface="Lucida Console"/>
                <a:cs typeface="Lucida Console"/>
              </a:rPr>
              <a:t>.add(cleartextDataBuffer);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29137" y="4221251"/>
            <a:ext cx="4806950" cy="2185670"/>
          </a:xfrm>
          <a:prstGeom prst="rect">
            <a:avLst/>
          </a:prstGeom>
          <a:solidFill>
            <a:srgbClr val="E5FCDB"/>
          </a:solidFill>
          <a:ln w="26424">
            <a:solidFill>
              <a:srgbClr val="A4B1A9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582930">
              <a:lnSpc>
                <a:spcPct val="100000"/>
              </a:lnSpc>
              <a:spcBef>
                <a:spcPts val="254"/>
              </a:spcBef>
            </a:pPr>
            <a:r>
              <a:rPr dirty="0" sz="1800" spc="-100" b="1">
                <a:solidFill>
                  <a:srgbClr val="292934"/>
                </a:solidFill>
                <a:latin typeface="Courier New"/>
                <a:cs typeface="Courier New"/>
              </a:rPr>
              <a:t>In InputMethod (Android</a:t>
            </a:r>
            <a:r>
              <a:rPr dirty="0" sz="1800" spc="-140" b="1">
                <a:solidFill>
                  <a:srgbClr val="292934"/>
                </a:solidFill>
                <a:latin typeface="Courier New"/>
                <a:cs typeface="Courier New"/>
              </a:rPr>
              <a:t> </a:t>
            </a:r>
            <a:r>
              <a:rPr dirty="0" sz="1800" spc="-100" b="1">
                <a:solidFill>
                  <a:srgbClr val="292934"/>
                </a:solidFill>
                <a:latin typeface="Courier New"/>
                <a:cs typeface="Courier New"/>
              </a:rPr>
              <a:t>SDK):</a:t>
            </a:r>
            <a:endParaRPr sz="1800">
              <a:latin typeface="Courier New"/>
              <a:cs typeface="Courier New"/>
            </a:endParaRPr>
          </a:p>
          <a:p>
            <a:pPr marL="78105" marR="76835">
              <a:lnSpc>
                <a:spcPct val="101899"/>
              </a:lnSpc>
              <a:spcBef>
                <a:spcPts val="1095"/>
              </a:spcBef>
            </a:pPr>
            <a:r>
              <a:rPr dirty="0" sz="1800" spc="-105">
                <a:solidFill>
                  <a:srgbClr val="292934"/>
                </a:solidFill>
                <a:latin typeface="Lucida Console"/>
                <a:cs typeface="Lucida Console"/>
              </a:rPr>
              <a:t>SDO </a:t>
            </a:r>
            <a:r>
              <a:rPr dirty="0" sz="1800" spc="-100" b="1">
                <a:solidFill>
                  <a:srgbClr val="FF0000"/>
                </a:solidFill>
                <a:latin typeface="Courier New"/>
                <a:cs typeface="Courier New"/>
              </a:rPr>
              <a:t>inputSDO </a:t>
            </a:r>
            <a:r>
              <a:rPr dirty="0" sz="1800" spc="-105">
                <a:solidFill>
                  <a:srgbClr val="292934"/>
                </a:solidFill>
                <a:latin typeface="Lucida Console"/>
                <a:cs typeface="Lucida Console"/>
              </a:rPr>
              <a:t>= new SDO(“user input”);  SDO </a:t>
            </a:r>
            <a:r>
              <a:rPr dirty="0" sz="1800" spc="-100" b="1">
                <a:solidFill>
                  <a:srgbClr val="7030A0"/>
                </a:solidFill>
                <a:latin typeface="Courier New"/>
                <a:cs typeface="Courier New"/>
              </a:rPr>
              <a:t>pwSDO </a:t>
            </a:r>
            <a:r>
              <a:rPr dirty="0" sz="1800" spc="-105">
                <a:solidFill>
                  <a:srgbClr val="292934"/>
                </a:solidFill>
                <a:latin typeface="Lucida Console"/>
                <a:cs typeface="Lucida Console"/>
              </a:rPr>
              <a:t>= new</a:t>
            </a:r>
            <a:r>
              <a:rPr dirty="0" sz="1800" spc="-125">
                <a:solidFill>
                  <a:srgbClr val="292934"/>
                </a:solidFill>
                <a:latin typeface="Lucida Console"/>
                <a:cs typeface="Lucida Console"/>
              </a:rPr>
              <a:t> </a:t>
            </a:r>
            <a:r>
              <a:rPr dirty="0" sz="1800" spc="-105">
                <a:solidFill>
                  <a:srgbClr val="292934"/>
                </a:solidFill>
                <a:latin typeface="Lucida Console"/>
                <a:cs typeface="Lucida Console"/>
              </a:rPr>
              <a:t>SDO(“password”);</a:t>
            </a:r>
            <a:endParaRPr sz="1800">
              <a:latin typeface="Lucida Console"/>
              <a:cs typeface="Lucida Console"/>
            </a:endParaRPr>
          </a:p>
          <a:p>
            <a:pPr marL="78105">
              <a:lnSpc>
                <a:spcPts val="2100"/>
              </a:lnSpc>
            </a:pPr>
            <a:r>
              <a:rPr dirty="0" sz="1800" spc="-105">
                <a:solidFill>
                  <a:srgbClr val="292934"/>
                </a:solidFill>
                <a:latin typeface="Lucida Console"/>
                <a:cs typeface="Lucida Console"/>
              </a:rPr>
              <a:t>if (type == InputType.TEXT_PASSWORD)</a:t>
            </a:r>
            <a:endParaRPr sz="1800">
              <a:latin typeface="Lucida Console"/>
              <a:cs typeface="Lucida Console"/>
            </a:endParaRPr>
          </a:p>
          <a:p>
            <a:pPr marL="78105" marR="2240280" indent="457200">
              <a:lnSpc>
                <a:spcPts val="2200"/>
              </a:lnSpc>
              <a:spcBef>
                <a:spcPts val="80"/>
              </a:spcBef>
            </a:pPr>
            <a:r>
              <a:rPr dirty="0" sz="1800" spc="-105" b="1">
                <a:solidFill>
                  <a:srgbClr val="7030A0"/>
                </a:solidFill>
                <a:latin typeface="Courier New"/>
                <a:cs typeface="Courier New"/>
              </a:rPr>
              <a:t>pwSDO</a:t>
            </a:r>
            <a:r>
              <a:rPr dirty="0" sz="1800" spc="-105">
                <a:solidFill>
                  <a:srgbClr val="292934"/>
                </a:solidFill>
                <a:latin typeface="Lucida Console"/>
                <a:cs typeface="Lucida Console"/>
              </a:rPr>
              <a:t>.add(text);  else</a:t>
            </a:r>
            <a:endParaRPr sz="1800">
              <a:latin typeface="Lucida Console"/>
              <a:cs typeface="Lucida Console"/>
            </a:endParaRPr>
          </a:p>
          <a:p>
            <a:pPr marL="535305">
              <a:lnSpc>
                <a:spcPts val="2020"/>
              </a:lnSpc>
            </a:pPr>
            <a:r>
              <a:rPr dirty="0" sz="1800" spc="-105" b="1">
                <a:solidFill>
                  <a:srgbClr val="FF0000"/>
                </a:solidFill>
                <a:latin typeface="Courier New"/>
                <a:cs typeface="Courier New"/>
              </a:rPr>
              <a:t>inputSDO</a:t>
            </a:r>
            <a:r>
              <a:rPr dirty="0" sz="1800" spc="-105">
                <a:solidFill>
                  <a:srgbClr val="292934"/>
                </a:solidFill>
                <a:latin typeface="Lucida Console"/>
                <a:cs typeface="Lucida Console"/>
              </a:rPr>
              <a:t>.add(text);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71118" y="6595943"/>
            <a:ext cx="199263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i="1">
                <a:solidFill>
                  <a:srgbClr val="292934"/>
                </a:solidFill>
                <a:latin typeface="Arial"/>
                <a:cs typeface="Arial"/>
              </a:rPr>
              <a:t>(code adapted for</a:t>
            </a:r>
            <a:r>
              <a:rPr dirty="0" sz="1400" spc="-100" i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292934"/>
                </a:solidFill>
                <a:latin typeface="Arial"/>
                <a:cs typeface="Arial"/>
              </a:rPr>
              <a:t>clarity)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23900"/>
            <a:ext cx="7943850" cy="4894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100">
                <a:solidFill>
                  <a:srgbClr val="D2533C"/>
                </a:solidFill>
                <a:latin typeface="Arial"/>
                <a:cs typeface="Arial"/>
              </a:rPr>
              <a:t>Optimizations</a:t>
            </a:r>
            <a:endParaRPr sz="4000">
              <a:latin typeface="Arial"/>
              <a:cs typeface="Arial"/>
            </a:endParaRPr>
          </a:p>
          <a:p>
            <a:pPr marL="12700" marR="299085">
              <a:lnSpc>
                <a:spcPts val="2800"/>
              </a:lnSpc>
              <a:spcBef>
                <a:spcPts val="2620"/>
              </a:spcBef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CleanOS includes a number of optimizations, which</a:t>
            </a:r>
            <a:r>
              <a:rPr dirty="0" sz="2400" spc="-114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help  with both performance and energy</a:t>
            </a:r>
            <a:r>
              <a:rPr dirty="0" sz="24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consumption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lr>
                <a:srgbClr val="93A299"/>
              </a:buClr>
              <a:buSzPct val="83333"/>
              <a:buAutoNum type="arabicPeriod"/>
              <a:tabLst>
                <a:tab pos="469265" algn="l"/>
                <a:tab pos="469900" algn="l"/>
              </a:tabLst>
            </a:pPr>
            <a:r>
              <a:rPr dirty="0" sz="2400">
                <a:solidFill>
                  <a:srgbClr val="0070C0"/>
                </a:solidFill>
                <a:latin typeface="Arial"/>
                <a:cs typeface="Arial"/>
              </a:rPr>
              <a:t>Pausing the</a:t>
            </a:r>
            <a:r>
              <a:rPr dirty="0" sz="2400" spc="-105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70C0"/>
                </a:solidFill>
                <a:latin typeface="Arial"/>
                <a:cs typeface="Arial"/>
              </a:rPr>
              <a:t>eiGC</a:t>
            </a:r>
            <a:endParaRPr sz="2400">
              <a:latin typeface="Arial"/>
              <a:cs typeface="Arial"/>
            </a:endParaRPr>
          </a:p>
          <a:p>
            <a:pPr lvl="1" marL="469900" marR="88900" indent="-190500">
              <a:lnSpc>
                <a:spcPct val="100800"/>
              </a:lnSpc>
              <a:spcBef>
                <a:spcPts val="505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After the app becomes idle, we stop running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eiGC,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until the app</a:t>
            </a:r>
            <a:r>
              <a:rPr dirty="0" sz="2000" spc="-9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is  active</a:t>
            </a:r>
            <a:r>
              <a:rPr dirty="0" sz="20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again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575"/>
              </a:spcBef>
              <a:buClr>
                <a:srgbClr val="93A299"/>
              </a:buClr>
              <a:buSzPct val="85416"/>
              <a:buAutoNum type="arabicPeriod"/>
              <a:tabLst>
                <a:tab pos="469265" algn="l"/>
                <a:tab pos="469900" algn="l"/>
              </a:tabLst>
            </a:pPr>
            <a:r>
              <a:rPr dirty="0" sz="2400">
                <a:solidFill>
                  <a:srgbClr val="0070C0"/>
                </a:solidFill>
                <a:latin typeface="Arial"/>
                <a:cs typeface="Arial"/>
              </a:rPr>
              <a:t>Bulk</a:t>
            </a:r>
            <a:r>
              <a:rPr dirty="0" sz="2400" spc="-10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70C0"/>
                </a:solidFill>
                <a:latin typeface="Arial"/>
                <a:cs typeface="Arial"/>
              </a:rPr>
              <a:t>eviction</a:t>
            </a:r>
            <a:endParaRPr sz="2400">
              <a:latin typeface="Arial"/>
              <a:cs typeface="Arial"/>
            </a:endParaRPr>
          </a:p>
          <a:p>
            <a:pPr lvl="1" marL="462280" indent="-182880">
              <a:lnSpc>
                <a:spcPct val="100000"/>
              </a:lnSpc>
              <a:spcBef>
                <a:spcPts val="42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The eiGC evicts all SDOs at once soon after the app becomes</a:t>
            </a:r>
            <a:r>
              <a:rPr dirty="0" sz="2000" spc="-114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idle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595"/>
              </a:spcBef>
              <a:buClr>
                <a:srgbClr val="93A299"/>
              </a:buClr>
              <a:buSzPct val="85416"/>
              <a:buAutoNum type="arabicPeriod"/>
              <a:tabLst>
                <a:tab pos="469265" algn="l"/>
                <a:tab pos="469900" algn="l"/>
              </a:tabLst>
            </a:pPr>
            <a:r>
              <a:rPr dirty="0" sz="2400">
                <a:solidFill>
                  <a:srgbClr val="0070C0"/>
                </a:solidFill>
                <a:latin typeface="Arial"/>
                <a:cs typeface="Arial"/>
              </a:rPr>
              <a:t>Bulk</a:t>
            </a:r>
            <a:r>
              <a:rPr dirty="0" sz="2400" spc="-10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70C0"/>
                </a:solidFill>
                <a:latin typeface="Arial"/>
                <a:cs typeface="Arial"/>
              </a:rPr>
              <a:t>prefetching</a:t>
            </a:r>
            <a:endParaRPr sz="2400">
              <a:latin typeface="Arial"/>
              <a:cs typeface="Arial"/>
            </a:endParaRPr>
          </a:p>
          <a:p>
            <a:pPr lvl="1" marL="469900" marR="400685" indent="-190500">
              <a:lnSpc>
                <a:spcPts val="2320"/>
              </a:lnSpc>
              <a:spcBef>
                <a:spcPts val="665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The eiGC remembers which SDO keys were used recently</a:t>
            </a:r>
            <a:r>
              <a:rPr dirty="0" sz="2000" spc="-114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and  fetches all those keys at</a:t>
            </a:r>
            <a:r>
              <a:rPr dirty="0" sz="2000" spc="-10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once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91440"/>
            <a:ext cx="13811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Columbia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97445" y="91440"/>
            <a:ext cx="397319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CleanOS: Limiting Mobile Data Exposure with Idle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Eviction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9971" y="7620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23900"/>
            <a:ext cx="7065009" cy="1297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100">
                <a:solidFill>
                  <a:srgbClr val="D2533C"/>
                </a:solidFill>
                <a:latin typeface="Arial"/>
                <a:cs typeface="Arial"/>
              </a:rPr>
              <a:t>Prototype</a:t>
            </a:r>
            <a:endParaRPr sz="4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460"/>
              </a:spcBef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Modified Android and </a:t>
            </a:r>
            <a:r>
              <a:rPr dirty="0" sz="2400" spc="-30">
                <a:solidFill>
                  <a:srgbClr val="292934"/>
                </a:solidFill>
                <a:latin typeface="Arial"/>
                <a:cs typeface="Arial"/>
              </a:rPr>
              <a:t>TaintDroid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in significant</a:t>
            </a:r>
            <a:r>
              <a:rPr dirty="0" sz="2400" spc="-229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ways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5859270"/>
            <a:ext cx="8170545" cy="747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Modified two “dirty” apps to use SDOs: </a:t>
            </a:r>
            <a:r>
              <a:rPr dirty="0" sz="2400">
                <a:solidFill>
                  <a:srgbClr val="0070C0"/>
                </a:solidFill>
                <a:latin typeface="Arial"/>
                <a:cs typeface="Arial"/>
              </a:rPr>
              <a:t>Email and</a:t>
            </a:r>
            <a:r>
              <a:rPr dirty="0" sz="2400" spc="-11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70C0"/>
                </a:solidFill>
                <a:latin typeface="Arial"/>
                <a:cs typeface="Arial"/>
              </a:rPr>
              <a:t>KeePass</a:t>
            </a:r>
            <a:endParaRPr sz="2400">
              <a:latin typeface="Arial"/>
              <a:cs typeface="Arial"/>
            </a:endParaRPr>
          </a:p>
          <a:p>
            <a:pPr lvl="1" marL="462280" indent="-182880">
              <a:lnSpc>
                <a:spcPct val="100000"/>
              </a:lnSpc>
              <a:spcBef>
                <a:spcPts val="52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Modifications are trivial: 7 LoC for each</a:t>
            </a:r>
            <a:r>
              <a:rPr dirty="0" sz="2000" spc="-114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application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91440"/>
            <a:ext cx="13811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Columbia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97445" y="91440"/>
            <a:ext cx="397319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CleanOS: Limiting Mobile Data Exposure with Idle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Eviction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89971" y="7620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28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24329" y="2131656"/>
            <a:ext cx="5428881" cy="3586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467811" y="2553411"/>
            <a:ext cx="3950970" cy="233045"/>
          </a:xfrm>
          <a:custGeom>
            <a:avLst/>
            <a:gdLst/>
            <a:ahLst/>
            <a:cxnLst/>
            <a:rect l="l" t="t" r="r" b="b"/>
            <a:pathLst>
              <a:path w="3950970" h="233044">
                <a:moveTo>
                  <a:pt x="0" y="0"/>
                </a:moveTo>
                <a:lnTo>
                  <a:pt x="3950893" y="0"/>
                </a:lnTo>
                <a:lnTo>
                  <a:pt x="3950893" y="232918"/>
                </a:lnTo>
                <a:lnTo>
                  <a:pt x="0" y="232918"/>
                </a:lnTo>
                <a:lnTo>
                  <a:pt x="0" y="0"/>
                </a:lnTo>
                <a:close/>
              </a:path>
            </a:pathLst>
          </a:custGeom>
          <a:solidFill>
            <a:srgbClr val="FFFB00">
              <a:alpha val="2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467811" y="3326917"/>
            <a:ext cx="3950970" cy="469265"/>
          </a:xfrm>
          <a:custGeom>
            <a:avLst/>
            <a:gdLst/>
            <a:ahLst/>
            <a:cxnLst/>
            <a:rect l="l" t="t" r="r" b="b"/>
            <a:pathLst>
              <a:path w="3950970" h="469264">
                <a:moveTo>
                  <a:pt x="0" y="0"/>
                </a:moveTo>
                <a:lnTo>
                  <a:pt x="3950893" y="0"/>
                </a:lnTo>
                <a:lnTo>
                  <a:pt x="3950893" y="468706"/>
                </a:lnTo>
                <a:lnTo>
                  <a:pt x="0" y="468706"/>
                </a:lnTo>
                <a:lnTo>
                  <a:pt x="0" y="0"/>
                </a:lnTo>
                <a:close/>
              </a:path>
            </a:pathLst>
          </a:custGeom>
          <a:solidFill>
            <a:srgbClr val="FFFB00">
              <a:alpha val="25099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23900"/>
            <a:ext cx="8409305" cy="1584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90">
                <a:solidFill>
                  <a:srgbClr val="D2533C"/>
                </a:solidFill>
                <a:latin typeface="Arial"/>
                <a:cs typeface="Arial"/>
              </a:rPr>
              <a:t>Post-Loss</a:t>
            </a:r>
            <a:r>
              <a:rPr dirty="0" sz="4000" spc="-295">
                <a:solidFill>
                  <a:srgbClr val="D2533C"/>
                </a:solidFill>
                <a:latin typeface="Arial"/>
                <a:cs typeface="Arial"/>
              </a:rPr>
              <a:t> </a:t>
            </a:r>
            <a:r>
              <a:rPr dirty="0" sz="4000" spc="-100">
                <a:solidFill>
                  <a:srgbClr val="D2533C"/>
                </a:solidFill>
                <a:latin typeface="Arial"/>
                <a:cs typeface="Arial"/>
              </a:rPr>
              <a:t>Services</a:t>
            </a:r>
            <a:endParaRPr sz="4000">
              <a:latin typeface="Arial"/>
              <a:cs typeface="Arial"/>
            </a:endParaRPr>
          </a:p>
          <a:p>
            <a:pPr marL="190500" marR="5080" indent="-177800">
              <a:lnSpc>
                <a:spcPts val="2500"/>
              </a:lnSpc>
              <a:spcBef>
                <a:spcPts val="2620"/>
              </a:spcBef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Built a CleanOS service on </a:t>
            </a:r>
            <a:r>
              <a:rPr dirty="0" sz="2400">
                <a:solidFill>
                  <a:srgbClr val="0070C0"/>
                </a:solidFill>
                <a:latin typeface="Arial"/>
                <a:cs typeface="Arial"/>
              </a:rPr>
              <a:t>Google App Engine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that</a:t>
            </a:r>
            <a:r>
              <a:rPr dirty="0" sz="2400" spc="-26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supports  </a:t>
            </a:r>
            <a:r>
              <a:rPr dirty="0" sz="2400">
                <a:solidFill>
                  <a:srgbClr val="0070C0"/>
                </a:solidFill>
                <a:latin typeface="Arial"/>
                <a:cs typeface="Arial"/>
              </a:rPr>
              <a:t>post-loss</a:t>
            </a:r>
            <a:r>
              <a:rPr dirty="0" sz="2400" spc="-10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70C0"/>
                </a:solidFill>
                <a:latin typeface="Arial"/>
                <a:cs typeface="Arial"/>
              </a:rPr>
              <a:t>auditing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91440"/>
            <a:ext cx="13811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Columbia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97445" y="91440"/>
            <a:ext cx="397319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CleanOS: Limiting Mobile Data Exposure with Idle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Eviction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9971" y="7620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29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08303" y="2715234"/>
            <a:ext cx="6680200" cy="157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03540" y="2710472"/>
            <a:ext cx="6689725" cy="1584325"/>
          </a:xfrm>
          <a:custGeom>
            <a:avLst/>
            <a:gdLst/>
            <a:ahLst/>
            <a:cxnLst/>
            <a:rect l="l" t="t" r="r" b="b"/>
            <a:pathLst>
              <a:path w="6689725" h="1584325">
                <a:moveTo>
                  <a:pt x="0" y="0"/>
                </a:moveTo>
                <a:lnTo>
                  <a:pt x="6689717" y="0"/>
                </a:lnTo>
                <a:lnTo>
                  <a:pt x="6689717" y="1584321"/>
                </a:lnTo>
                <a:lnTo>
                  <a:pt x="0" y="158432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3637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35940" y="4335754"/>
            <a:ext cx="8324850" cy="2334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148840">
              <a:lnSpc>
                <a:spcPct val="100000"/>
              </a:lnSpc>
            </a:pPr>
            <a:r>
              <a:rPr dirty="0" sz="1800" i="1">
                <a:solidFill>
                  <a:srgbClr val="292934"/>
                </a:solidFill>
                <a:latin typeface="Arial"/>
                <a:cs typeface="Arial"/>
              </a:rPr>
              <a:t>Screenshot of the CleanOS </a:t>
            </a:r>
            <a:r>
              <a:rPr dirty="0" sz="1800" spc="-5" i="1">
                <a:solidFill>
                  <a:srgbClr val="292934"/>
                </a:solidFill>
                <a:latin typeface="Arial"/>
                <a:cs typeface="Arial"/>
              </a:rPr>
              <a:t>audit</a:t>
            </a:r>
            <a:r>
              <a:rPr dirty="0" sz="1800" spc="-114" i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292934"/>
                </a:solidFill>
                <a:latin typeface="Arial"/>
                <a:cs typeface="Arial"/>
              </a:rPr>
              <a:t>log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Other services could be</a:t>
            </a:r>
            <a:r>
              <a:rPr dirty="0" sz="24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supported:</a:t>
            </a:r>
            <a:endParaRPr sz="2400">
              <a:latin typeface="Arial"/>
              <a:cs typeface="Arial"/>
            </a:endParaRPr>
          </a:p>
          <a:p>
            <a:pPr lvl="1" marL="462280" indent="-182880">
              <a:lnSpc>
                <a:spcPct val="100000"/>
              </a:lnSpc>
              <a:spcBef>
                <a:spcPts val="265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dirty="0" sz="2000">
                <a:solidFill>
                  <a:srgbClr val="0070C0"/>
                </a:solidFill>
                <a:latin typeface="Arial"/>
                <a:cs typeface="Arial"/>
              </a:rPr>
              <a:t>Disable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keys after user notices</a:t>
            </a:r>
            <a:r>
              <a:rPr dirty="0" sz="2000" spc="-10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theft</a:t>
            </a:r>
            <a:endParaRPr sz="2000">
              <a:latin typeface="Arial"/>
              <a:cs typeface="Arial"/>
            </a:endParaRPr>
          </a:p>
          <a:p>
            <a:pPr lvl="1" marL="462280" indent="-182880">
              <a:lnSpc>
                <a:spcPct val="100000"/>
              </a:lnSpc>
              <a:spcBef>
                <a:spcPts val="20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Monitor key accesses, detect anomalies, and </a:t>
            </a:r>
            <a:r>
              <a:rPr dirty="0" sz="2000">
                <a:solidFill>
                  <a:srgbClr val="0070C0"/>
                </a:solidFill>
                <a:latin typeface="Arial"/>
                <a:cs typeface="Arial"/>
              </a:rPr>
              <a:t>rate-limit/disable</a:t>
            </a:r>
            <a:r>
              <a:rPr dirty="0" sz="2000" spc="-12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70C0"/>
                </a:solidFill>
                <a:latin typeface="Arial"/>
                <a:cs typeface="Arial"/>
              </a:rPr>
              <a:t>access</a:t>
            </a:r>
            <a:endParaRPr sz="2000">
              <a:latin typeface="Arial"/>
              <a:cs typeface="Arial"/>
            </a:endParaRPr>
          </a:p>
          <a:p>
            <a:pPr lvl="1" marL="462280" indent="-182880">
              <a:lnSpc>
                <a:spcPct val="100000"/>
              </a:lnSpc>
              <a:spcBef>
                <a:spcPts val="30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Disable accesses to certain SDOs while </a:t>
            </a:r>
            <a:r>
              <a:rPr dirty="0" sz="2000">
                <a:solidFill>
                  <a:srgbClr val="0070C0"/>
                </a:solidFill>
                <a:latin typeface="Arial"/>
                <a:cs typeface="Arial"/>
              </a:rPr>
              <a:t>outside a trusted</a:t>
            </a:r>
            <a:r>
              <a:rPr dirty="0" sz="2000" spc="-105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70C0"/>
                </a:solidFill>
                <a:latin typeface="Arial"/>
                <a:cs typeface="Arial"/>
              </a:rPr>
              <a:t>network</a:t>
            </a:r>
            <a:endParaRPr sz="2000">
              <a:latin typeface="Arial"/>
              <a:cs typeface="Arial"/>
            </a:endParaRPr>
          </a:p>
          <a:p>
            <a:pPr marL="279400">
              <a:lnSpc>
                <a:spcPct val="100000"/>
              </a:lnSpc>
              <a:spcBef>
                <a:spcPts val="200"/>
              </a:spcBef>
            </a:pPr>
            <a:r>
              <a:rPr dirty="0" sz="1700">
                <a:solidFill>
                  <a:srgbClr val="93A299"/>
                </a:solidFill>
                <a:latin typeface="Arial"/>
                <a:cs typeface="Arial"/>
              </a:rPr>
              <a:t>•</a:t>
            </a:r>
            <a:r>
              <a:rPr dirty="0" sz="1700" spc="140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64926" y="2797810"/>
            <a:ext cx="4229290" cy="1742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5940" y="723900"/>
            <a:ext cx="6585584" cy="617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90">
                <a:solidFill>
                  <a:srgbClr val="D2533C"/>
                </a:solidFill>
                <a:latin typeface="Arial"/>
                <a:cs typeface="Arial"/>
              </a:rPr>
              <a:t>Mobiles </a:t>
            </a:r>
            <a:r>
              <a:rPr dirty="0" sz="4000" spc="-80">
                <a:solidFill>
                  <a:srgbClr val="D2533C"/>
                </a:solidFill>
                <a:latin typeface="Arial"/>
                <a:cs typeface="Arial"/>
              </a:rPr>
              <a:t>Bring </a:t>
            </a:r>
            <a:r>
              <a:rPr dirty="0" sz="4000" spc="-70">
                <a:solidFill>
                  <a:srgbClr val="D2533C"/>
                </a:solidFill>
                <a:latin typeface="Arial"/>
                <a:cs typeface="Arial"/>
              </a:rPr>
              <a:t>New</a:t>
            </a:r>
            <a:r>
              <a:rPr dirty="0" sz="4000" spc="-509">
                <a:solidFill>
                  <a:srgbClr val="D2533C"/>
                </a:solidFill>
                <a:latin typeface="Arial"/>
                <a:cs typeface="Arial"/>
              </a:rPr>
              <a:t> </a:t>
            </a:r>
            <a:r>
              <a:rPr dirty="0" sz="4000" spc="-105">
                <a:solidFill>
                  <a:srgbClr val="D2533C"/>
                </a:solidFill>
                <a:latin typeface="Arial"/>
                <a:cs typeface="Arial"/>
              </a:rPr>
              <a:t>Challenges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91440"/>
            <a:ext cx="13811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Columbia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97445" y="91440"/>
            <a:ext cx="397319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CleanOS: Limiting Mobile Data Exposure with Idle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Eviction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88856" y="76200"/>
            <a:ext cx="12446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34816" y="3460902"/>
            <a:ext cx="755015" cy="421005"/>
          </a:xfrm>
          <a:custGeom>
            <a:avLst/>
            <a:gdLst/>
            <a:ahLst/>
            <a:cxnLst/>
            <a:rect l="l" t="t" r="r" b="b"/>
            <a:pathLst>
              <a:path w="755014" h="421004">
                <a:moveTo>
                  <a:pt x="0" y="105228"/>
                </a:moveTo>
                <a:lnTo>
                  <a:pt x="544285" y="105228"/>
                </a:lnTo>
                <a:lnTo>
                  <a:pt x="544285" y="0"/>
                </a:lnTo>
                <a:lnTo>
                  <a:pt x="754742" y="210456"/>
                </a:lnTo>
                <a:lnTo>
                  <a:pt x="544285" y="420913"/>
                </a:lnTo>
                <a:lnTo>
                  <a:pt x="544285" y="315685"/>
                </a:lnTo>
                <a:lnTo>
                  <a:pt x="0" y="315685"/>
                </a:lnTo>
                <a:lnTo>
                  <a:pt x="0" y="105228"/>
                </a:lnTo>
                <a:close/>
              </a:path>
            </a:pathLst>
          </a:custGeom>
          <a:ln w="26424">
            <a:solidFill>
              <a:srgbClr val="7E888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25885" y="2376728"/>
            <a:ext cx="1084580" cy="314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Desktops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83478" y="2381656"/>
            <a:ext cx="1748155" cy="314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Mobile</a:t>
            </a:r>
            <a:r>
              <a:rPr dirty="0" sz="20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Devices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7889" y="4709972"/>
            <a:ext cx="2401570" cy="660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118745">
              <a:lnSpc>
                <a:spcPts val="2600"/>
              </a:lnSpc>
            </a:pPr>
            <a:r>
              <a:rPr dirty="0" sz="2200">
                <a:solidFill>
                  <a:srgbClr val="0070C0"/>
                </a:solidFill>
                <a:latin typeface="Arial"/>
                <a:cs typeface="Arial"/>
              </a:rPr>
              <a:t>Physical </a:t>
            </a:r>
            <a:r>
              <a:rPr dirty="0" sz="2200" spc="-20">
                <a:solidFill>
                  <a:srgbClr val="0070C0"/>
                </a:solidFill>
                <a:latin typeface="Arial"/>
                <a:cs typeface="Arial"/>
              </a:rPr>
              <a:t>security,  </a:t>
            </a:r>
            <a:r>
              <a:rPr dirty="0" sz="2200">
                <a:solidFill>
                  <a:srgbClr val="0070C0"/>
                </a:solidFill>
                <a:latin typeface="Arial"/>
                <a:cs typeface="Arial"/>
              </a:rPr>
              <a:t>firewalled</a:t>
            </a:r>
            <a:r>
              <a:rPr dirty="0" sz="2200" spc="-10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070C0"/>
                </a:solidFill>
                <a:latin typeface="Arial"/>
                <a:cs typeface="Arial"/>
              </a:rPr>
              <a:t>networks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92839" y="4700142"/>
            <a:ext cx="4359275" cy="660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76225" marR="5080" indent="-264160">
              <a:lnSpc>
                <a:spcPts val="2600"/>
              </a:lnSpc>
            </a:pPr>
            <a:r>
              <a:rPr dirty="0" sz="2200">
                <a:solidFill>
                  <a:srgbClr val="FF0000"/>
                </a:solidFill>
                <a:latin typeface="Arial"/>
                <a:cs typeface="Arial"/>
              </a:rPr>
              <a:t>Unprotected outdoors, mobiles</a:t>
            </a:r>
            <a:r>
              <a:rPr dirty="0" sz="2200" spc="-10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FF0000"/>
                </a:solidFill>
                <a:latin typeface="Arial"/>
                <a:cs typeface="Arial"/>
              </a:rPr>
              <a:t>can  be easily stolen, seized, or</a:t>
            </a:r>
            <a:r>
              <a:rPr dirty="0" sz="2200" spc="-1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FF0000"/>
                </a:solidFill>
                <a:latin typeface="Arial"/>
                <a:cs typeface="Arial"/>
              </a:rPr>
              <a:t>lost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58744" y="3049790"/>
            <a:ext cx="756920" cy="436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ata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44839" y="2783065"/>
            <a:ext cx="1968502" cy="1742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44839" y="2783065"/>
            <a:ext cx="1968500" cy="1743075"/>
          </a:xfrm>
          <a:custGeom>
            <a:avLst/>
            <a:gdLst/>
            <a:ahLst/>
            <a:cxnLst/>
            <a:rect l="l" t="t" r="r" b="b"/>
            <a:pathLst>
              <a:path w="1968500" h="1743075">
                <a:moveTo>
                  <a:pt x="0" y="0"/>
                </a:moveTo>
                <a:lnTo>
                  <a:pt x="1968498" y="0"/>
                </a:lnTo>
                <a:lnTo>
                  <a:pt x="1968498" y="1742998"/>
                </a:lnTo>
                <a:lnTo>
                  <a:pt x="0" y="1742998"/>
                </a:lnTo>
                <a:lnTo>
                  <a:pt x="0" y="0"/>
                </a:lnTo>
                <a:close/>
              </a:path>
            </a:pathLst>
          </a:custGeom>
          <a:ln w="26424">
            <a:solidFill>
              <a:srgbClr val="3637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29971" y="2964954"/>
            <a:ext cx="1390015" cy="1381125"/>
          </a:xfrm>
          <a:custGeom>
            <a:avLst/>
            <a:gdLst/>
            <a:ahLst/>
            <a:cxnLst/>
            <a:rect l="l" t="t" r="r" b="b"/>
            <a:pathLst>
              <a:path w="1390014" h="1381125">
                <a:moveTo>
                  <a:pt x="0" y="0"/>
                </a:moveTo>
                <a:lnTo>
                  <a:pt x="1389708" y="0"/>
                </a:lnTo>
                <a:lnTo>
                  <a:pt x="1389708" y="1380985"/>
                </a:lnTo>
                <a:lnTo>
                  <a:pt x="0" y="138098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29971" y="2964954"/>
            <a:ext cx="1390015" cy="1381125"/>
          </a:xfrm>
          <a:custGeom>
            <a:avLst/>
            <a:gdLst/>
            <a:ahLst/>
            <a:cxnLst/>
            <a:rect l="l" t="t" r="r" b="b"/>
            <a:pathLst>
              <a:path w="1390014" h="1381125">
                <a:moveTo>
                  <a:pt x="0" y="0"/>
                </a:moveTo>
                <a:lnTo>
                  <a:pt x="1389709" y="0"/>
                </a:lnTo>
                <a:lnTo>
                  <a:pt x="1389709" y="1380978"/>
                </a:lnTo>
                <a:lnTo>
                  <a:pt x="0" y="1380978"/>
                </a:lnTo>
                <a:lnTo>
                  <a:pt x="0" y="0"/>
                </a:lnTo>
                <a:close/>
              </a:path>
            </a:pathLst>
          </a:custGeom>
          <a:ln w="26424">
            <a:solidFill>
              <a:srgbClr val="7E8882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194527" y="3103257"/>
          <a:ext cx="1116965" cy="1132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91"/>
                <a:gridCol w="129685"/>
                <a:gridCol w="632249"/>
                <a:gridCol w="129685"/>
                <a:gridCol w="105395"/>
              </a:tblGrid>
              <a:tr h="704087">
                <a:tc>
                  <a:txBody>
                    <a:bodyPr/>
                    <a:lstStyle/>
                    <a:p>
                      <a:pPr/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9524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/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solidFill>
                      <a:srgbClr val="FFFED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4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  <a:tr h="95328">
                <a:tc gridSpan="2">
                  <a:txBody>
                    <a:bodyPr/>
                    <a:lstStyle/>
                    <a:p>
                      <a:pPr/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9524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 gridSpan="2">
                  <a:txBody>
                    <a:bodyPr/>
                    <a:lstStyle/>
                    <a:p>
                      <a:pPr/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4">
                      <a:solidFill>
                        <a:srgbClr val="000000"/>
                      </a:solidFill>
                      <a:prstDash val="solid"/>
                    </a:lnL>
                    <a:lnB w="92771">
                      <a:solidFill>
                        <a:srgbClr val="FFFED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2722">
                <a:tc gridSpan="5">
                  <a:txBody>
                    <a:bodyPr/>
                    <a:lstStyle/>
                    <a:p>
                      <a:pPr/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solidFill>
                      <a:srgbClr val="FFFED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1434368" y="3225377"/>
            <a:ext cx="632460" cy="469900"/>
          </a:xfrm>
          <a:custGeom>
            <a:avLst/>
            <a:gdLst/>
            <a:ahLst/>
            <a:cxnLst/>
            <a:rect l="l" t="t" r="r" b="b"/>
            <a:pathLst>
              <a:path w="632460" h="469900">
                <a:moveTo>
                  <a:pt x="0" y="469373"/>
                </a:moveTo>
                <a:lnTo>
                  <a:pt x="0" y="0"/>
                </a:lnTo>
                <a:lnTo>
                  <a:pt x="632249" y="0"/>
                </a:lnTo>
                <a:lnTo>
                  <a:pt x="632249" y="469373"/>
                </a:lnTo>
                <a:lnTo>
                  <a:pt x="0" y="469373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912587" y="3958764"/>
            <a:ext cx="316230" cy="36830"/>
          </a:xfrm>
          <a:custGeom>
            <a:avLst/>
            <a:gdLst/>
            <a:ahLst/>
            <a:cxnLst/>
            <a:rect l="l" t="t" r="r" b="b"/>
            <a:pathLst>
              <a:path w="316230" h="36829">
                <a:moveTo>
                  <a:pt x="0" y="36676"/>
                </a:moveTo>
                <a:lnTo>
                  <a:pt x="0" y="0"/>
                </a:lnTo>
                <a:lnTo>
                  <a:pt x="316171" y="0"/>
                </a:lnTo>
                <a:lnTo>
                  <a:pt x="316171" y="36676"/>
                </a:lnTo>
                <a:lnTo>
                  <a:pt x="0" y="36676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218669" y="3050603"/>
            <a:ext cx="946538" cy="12046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483512" y="3134182"/>
            <a:ext cx="539635" cy="9785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266131" y="3232111"/>
            <a:ext cx="514350" cy="923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23900"/>
            <a:ext cx="3817620" cy="2831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100">
                <a:solidFill>
                  <a:srgbClr val="D2533C"/>
                </a:solidFill>
                <a:latin typeface="Arial"/>
                <a:cs typeface="Arial"/>
              </a:rPr>
              <a:t>Outline</a:t>
            </a:r>
            <a:endParaRPr sz="4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460"/>
              </a:spcBef>
              <a:buClr>
                <a:srgbClr val="93A2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Motivation and</a:t>
            </a:r>
            <a:r>
              <a:rPr dirty="0" sz="24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Goals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1095"/>
              </a:spcBef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Architecture and</a:t>
            </a:r>
            <a:r>
              <a:rPr dirty="0" sz="24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Prototype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1220"/>
              </a:spcBef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D2533C"/>
                </a:solidFill>
                <a:latin typeface="Arial"/>
                <a:cs typeface="Arial"/>
              </a:rPr>
              <a:t>Evaluation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1120"/>
              </a:spcBef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Conclusion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91440"/>
            <a:ext cx="13811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Columbia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97445" y="91440"/>
            <a:ext cx="397319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CleanOS: Limiting Mobile Data Exposure with Idle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Eviction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9971" y="7620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23900"/>
            <a:ext cx="2199005" cy="617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100">
                <a:solidFill>
                  <a:srgbClr val="D2533C"/>
                </a:solidFill>
                <a:latin typeface="Arial"/>
                <a:cs typeface="Arial"/>
              </a:rPr>
              <a:t>Questions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5601" y="1600200"/>
            <a:ext cx="6582409" cy="1288415"/>
          </a:xfrm>
          <a:prstGeom prst="rect">
            <a:avLst/>
          </a:prstGeom>
          <a:solidFill>
            <a:srgbClr val="FFFC97"/>
          </a:solidFill>
        </p:spPr>
        <p:txBody>
          <a:bodyPr wrap="square" lIns="0" tIns="45720" rIns="0" bIns="0" rtlCol="0" vert="horz">
            <a:spAutoFit/>
          </a:bodyPr>
          <a:lstStyle/>
          <a:p>
            <a:pPr marL="375920" indent="-182880">
              <a:lnSpc>
                <a:spcPct val="100000"/>
              </a:lnSpc>
              <a:spcBef>
                <a:spcPts val="360"/>
              </a:spcBef>
              <a:buClr>
                <a:srgbClr val="93A299"/>
              </a:buClr>
              <a:buSzPct val="85416"/>
              <a:buChar char="•"/>
              <a:tabLst>
                <a:tab pos="37592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Does CleanOS </a:t>
            </a:r>
            <a:r>
              <a:rPr dirty="0" sz="2400">
                <a:solidFill>
                  <a:srgbClr val="0070C0"/>
                </a:solidFill>
                <a:latin typeface="Arial"/>
                <a:cs typeface="Arial"/>
              </a:rPr>
              <a:t>limit data</a:t>
            </a:r>
            <a:r>
              <a:rPr dirty="0" sz="2400" spc="-75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70C0"/>
                </a:solidFill>
                <a:latin typeface="Arial"/>
                <a:cs typeface="Arial"/>
              </a:rPr>
              <a:t>exposure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  <a:p>
            <a:pPr marL="375920" indent="-182880">
              <a:lnSpc>
                <a:spcPct val="100000"/>
              </a:lnSpc>
              <a:spcBef>
                <a:spcPts val="495"/>
              </a:spcBef>
              <a:buClr>
                <a:srgbClr val="93A299"/>
              </a:buClr>
              <a:buSzPct val="83333"/>
              <a:buChar char="•"/>
              <a:tabLst>
                <a:tab pos="37592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Does CleanOS support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effective</a:t>
            </a:r>
            <a:r>
              <a:rPr dirty="0" sz="2400" spc="-8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70C0"/>
                </a:solidFill>
                <a:latin typeface="Arial"/>
                <a:cs typeface="Arial"/>
              </a:rPr>
              <a:t>auditing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  <a:p>
            <a:pPr marL="375920" indent="-182880">
              <a:lnSpc>
                <a:spcPct val="100000"/>
              </a:lnSpc>
              <a:spcBef>
                <a:spcPts val="620"/>
              </a:spcBef>
              <a:buClr>
                <a:srgbClr val="93A299"/>
              </a:buClr>
              <a:buSzPct val="83333"/>
              <a:buChar char="•"/>
              <a:tabLst>
                <a:tab pos="37592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Is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CleanOS’ </a:t>
            </a:r>
            <a:r>
              <a:rPr dirty="0" sz="2400">
                <a:solidFill>
                  <a:srgbClr val="0070C0"/>
                </a:solidFill>
                <a:latin typeface="Arial"/>
                <a:cs typeface="Arial"/>
              </a:rPr>
              <a:t>performance</a:t>
            </a:r>
            <a:r>
              <a:rPr dirty="0" sz="2400" spc="-155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practical?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950971"/>
            <a:ext cx="6121400" cy="8204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Is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CleanOS’ </a:t>
            </a:r>
            <a:r>
              <a:rPr dirty="0" sz="2400">
                <a:solidFill>
                  <a:srgbClr val="0070C0"/>
                </a:solidFill>
                <a:latin typeface="Arial"/>
                <a:cs typeface="Arial"/>
              </a:rPr>
              <a:t>energy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consumption</a:t>
            </a:r>
            <a:r>
              <a:rPr dirty="0" sz="2400" spc="-15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practical?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620"/>
              </a:spcBef>
              <a:buClr>
                <a:srgbClr val="93A2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Is CleanOS </a:t>
            </a:r>
            <a:r>
              <a:rPr dirty="0" sz="2400">
                <a:solidFill>
                  <a:srgbClr val="0070C0"/>
                </a:solidFill>
                <a:latin typeface="Arial"/>
                <a:cs typeface="Arial"/>
              </a:rPr>
              <a:t>network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consumption</a:t>
            </a:r>
            <a:r>
              <a:rPr dirty="0" sz="2400" spc="-1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practical?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91440"/>
            <a:ext cx="13811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Columbia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97445" y="91440"/>
            <a:ext cx="397319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CleanOS: Limiting Mobile Data Exposure with Idle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Eviction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9971" y="7620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31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23900"/>
            <a:ext cx="7990205" cy="617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80">
                <a:solidFill>
                  <a:srgbClr val="D2533C"/>
                </a:solidFill>
                <a:latin typeface="Arial"/>
                <a:cs typeface="Arial"/>
              </a:rPr>
              <a:t>Does </a:t>
            </a:r>
            <a:r>
              <a:rPr dirty="0" sz="4000" spc="-90">
                <a:solidFill>
                  <a:srgbClr val="D2533C"/>
                </a:solidFill>
                <a:latin typeface="Arial"/>
                <a:cs typeface="Arial"/>
              </a:rPr>
              <a:t>CleanOS </a:t>
            </a:r>
            <a:r>
              <a:rPr dirty="0" sz="4000" spc="-85">
                <a:solidFill>
                  <a:srgbClr val="D2533C"/>
                </a:solidFill>
                <a:latin typeface="Arial"/>
                <a:cs typeface="Arial"/>
              </a:rPr>
              <a:t>Limit </a:t>
            </a:r>
            <a:r>
              <a:rPr dirty="0" sz="4000" spc="-80">
                <a:solidFill>
                  <a:srgbClr val="D2533C"/>
                </a:solidFill>
                <a:latin typeface="Arial"/>
                <a:cs typeface="Arial"/>
              </a:rPr>
              <a:t>Data</a:t>
            </a:r>
            <a:r>
              <a:rPr dirty="0" sz="4000" spc="-605">
                <a:solidFill>
                  <a:srgbClr val="D2533C"/>
                </a:solidFill>
                <a:latin typeface="Arial"/>
                <a:cs typeface="Arial"/>
              </a:rPr>
              <a:t> </a:t>
            </a:r>
            <a:r>
              <a:rPr dirty="0" sz="4000" spc="-105">
                <a:solidFill>
                  <a:srgbClr val="D2533C"/>
                </a:solidFill>
                <a:latin typeface="Arial"/>
                <a:cs typeface="Arial"/>
              </a:rPr>
              <a:t>Exposure?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91440"/>
            <a:ext cx="13811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Columbia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97445" y="91440"/>
            <a:ext cx="397319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CleanOS: Limiting Mobile Data Exposure with Idle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Eviction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9971" y="7620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3883" y="1715173"/>
            <a:ext cx="3385820" cy="64008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Email App</a:t>
            </a:r>
            <a:r>
              <a:rPr dirty="0" sz="1800" spc="-1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5" b="1">
                <a:solidFill>
                  <a:srgbClr val="FFFFFF"/>
                </a:solidFill>
                <a:latin typeface="Arial"/>
                <a:cs typeface="Arial"/>
              </a:rPr>
              <a:t>Version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89716" y="1715173"/>
            <a:ext cx="1538605" cy="64008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523875" marR="219075" indent="-292735">
              <a:lnSpc>
                <a:spcPts val="2100"/>
              </a:lnSpc>
              <a:spcBef>
                <a:spcPts val="480"/>
              </a:spcBef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Password  SDO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28232" y="1715173"/>
            <a:ext cx="1567815" cy="64008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538480" marR="277495" indent="-247650">
              <a:lnSpc>
                <a:spcPts val="2100"/>
              </a:lnSpc>
              <a:spcBef>
                <a:spcPts val="480"/>
              </a:spcBef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Contents  SDO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3883" y="2355253"/>
            <a:ext cx="3385820" cy="37084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Email without</a:t>
            </a:r>
            <a:r>
              <a:rPr dirty="0" sz="1800" spc="-10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CleanOS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89716" y="2355253"/>
            <a:ext cx="1538605" cy="37084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478790">
              <a:lnSpc>
                <a:spcPct val="100000"/>
              </a:lnSpc>
              <a:spcBef>
                <a:spcPts val="360"/>
              </a:spcBef>
            </a:pP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100%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28232" y="2355253"/>
            <a:ext cx="1567815" cy="37084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462280">
              <a:lnSpc>
                <a:spcPct val="100000"/>
              </a:lnSpc>
              <a:spcBef>
                <a:spcPts val="360"/>
              </a:spcBef>
            </a:pP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95.5%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38" y="3537089"/>
            <a:ext cx="7172325" cy="3100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392555">
              <a:lnSpc>
                <a:spcPct val="100000"/>
              </a:lnSpc>
            </a:pPr>
            <a:r>
              <a:rPr dirty="0" sz="1800" i="1">
                <a:solidFill>
                  <a:srgbClr val="292934"/>
                </a:solidFill>
                <a:latin typeface="Arial"/>
                <a:cs typeface="Arial"/>
              </a:rPr>
              <a:t>Fraction of time in which sensitive data was</a:t>
            </a:r>
            <a:r>
              <a:rPr dirty="0" sz="1800" spc="-105" i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292934"/>
                </a:solidFill>
                <a:latin typeface="Arial"/>
                <a:cs typeface="Arial"/>
              </a:rPr>
              <a:t>exposed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Default SDOs reduce exposure by</a:t>
            </a:r>
            <a:r>
              <a:rPr dirty="0" sz="2400" spc="-10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89.6-93.5%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20"/>
              </a:spcBef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App SDOs further reduce content exposure to</a:t>
            </a:r>
            <a:r>
              <a:rPr dirty="0" sz="2400" spc="-10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0.3%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620"/>
              </a:spcBef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Similar results in Facebook and Mint</a:t>
            </a:r>
            <a:r>
              <a:rPr dirty="0" sz="2400" spc="-10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apps</a:t>
            </a:r>
            <a:endParaRPr sz="2400">
              <a:latin typeface="Arial"/>
              <a:cs typeface="Arial"/>
            </a:endParaRPr>
          </a:p>
          <a:p>
            <a:pPr marL="2324100" marR="175260" indent="-909319">
              <a:lnSpc>
                <a:spcPct val="119000"/>
              </a:lnSpc>
              <a:spcBef>
                <a:spcPts val="1475"/>
              </a:spcBef>
            </a:pPr>
            <a:r>
              <a:rPr dirty="0" sz="2800" spc="-5">
                <a:solidFill>
                  <a:srgbClr val="C00000"/>
                </a:solidFill>
                <a:latin typeface="Arial"/>
                <a:cs typeface="Arial"/>
              </a:rPr>
              <a:t>Thus, </a:t>
            </a:r>
            <a:r>
              <a:rPr dirty="0" sz="2800">
                <a:solidFill>
                  <a:srgbClr val="C00000"/>
                </a:solidFill>
                <a:latin typeface="Arial"/>
                <a:cs typeface="Arial"/>
              </a:rPr>
              <a:t>default SDOs drastically</a:t>
            </a:r>
            <a:r>
              <a:rPr dirty="0" sz="2800" spc="-8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C00000"/>
                </a:solidFill>
                <a:latin typeface="Arial"/>
                <a:cs typeface="Arial"/>
              </a:rPr>
              <a:t>curb  sensitive-data</a:t>
            </a:r>
            <a:r>
              <a:rPr dirty="0" sz="2800" spc="-10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C00000"/>
                </a:solidFill>
                <a:latin typeface="Arial"/>
                <a:cs typeface="Arial"/>
              </a:rPr>
              <a:t>exposure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03883" y="1715173"/>
            <a:ext cx="3385820" cy="64008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Email App</a:t>
            </a:r>
            <a:r>
              <a:rPr dirty="0" sz="1800" spc="-1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5" b="1">
                <a:solidFill>
                  <a:srgbClr val="FFFFFF"/>
                </a:solidFill>
                <a:latin typeface="Arial"/>
                <a:cs typeface="Arial"/>
              </a:rPr>
              <a:t>Version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89716" y="1715173"/>
            <a:ext cx="1538605" cy="64008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523875" marR="219075" indent="-292735">
              <a:lnSpc>
                <a:spcPts val="2100"/>
              </a:lnSpc>
              <a:spcBef>
                <a:spcPts val="480"/>
              </a:spcBef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Password  SDO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28232" y="1715173"/>
            <a:ext cx="1567815" cy="64008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538480" marR="277495" indent="-247650">
              <a:lnSpc>
                <a:spcPts val="2100"/>
              </a:lnSpc>
              <a:spcBef>
                <a:spcPts val="480"/>
              </a:spcBef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Contents  SDO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03883" y="2355253"/>
            <a:ext cx="3385820" cy="37084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Email without</a:t>
            </a:r>
            <a:r>
              <a:rPr dirty="0" sz="1800" spc="-10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CleanOS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89716" y="2355253"/>
            <a:ext cx="1538605" cy="37084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478790">
              <a:lnSpc>
                <a:spcPct val="100000"/>
              </a:lnSpc>
              <a:spcBef>
                <a:spcPts val="360"/>
              </a:spcBef>
            </a:pP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100%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28232" y="2355253"/>
            <a:ext cx="1567815" cy="37084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462280">
              <a:lnSpc>
                <a:spcPct val="100000"/>
              </a:lnSpc>
              <a:spcBef>
                <a:spcPts val="360"/>
              </a:spcBef>
            </a:pP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95.5%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03883" y="2726093"/>
            <a:ext cx="3385820" cy="370840"/>
          </a:xfrm>
          <a:prstGeom prst="rect">
            <a:avLst/>
          </a:prstGeom>
        </p:spPr>
        <p:txBody>
          <a:bodyPr wrap="square" lIns="0" tIns="45719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59"/>
              </a:spcBef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Email with </a:t>
            </a:r>
            <a:r>
              <a:rPr dirty="0" sz="1800" b="1">
                <a:solidFill>
                  <a:srgbClr val="0070C0"/>
                </a:solidFill>
                <a:latin typeface="Arial"/>
                <a:cs typeface="Arial"/>
              </a:rPr>
              <a:t>default</a:t>
            </a:r>
            <a:r>
              <a:rPr dirty="0" sz="1800" spc="-105" b="1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70C0"/>
                </a:solidFill>
                <a:latin typeface="Arial"/>
                <a:cs typeface="Arial"/>
              </a:rPr>
              <a:t>SDOs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89716" y="2726093"/>
            <a:ext cx="1538605" cy="370840"/>
          </a:xfrm>
          <a:prstGeom prst="rect">
            <a:avLst/>
          </a:prstGeom>
        </p:spPr>
        <p:txBody>
          <a:bodyPr wrap="square" lIns="0" tIns="45719" rIns="0" bIns="0" rtlCol="0" vert="horz">
            <a:spAutoFit/>
          </a:bodyPr>
          <a:lstStyle/>
          <a:p>
            <a:pPr marL="510540">
              <a:lnSpc>
                <a:spcPct val="100000"/>
              </a:lnSpc>
              <a:spcBef>
                <a:spcPts val="359"/>
              </a:spcBef>
            </a:pP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6.5%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28232" y="2726093"/>
            <a:ext cx="1567815" cy="370840"/>
          </a:xfrm>
          <a:prstGeom prst="rect">
            <a:avLst/>
          </a:prstGeom>
        </p:spPr>
        <p:txBody>
          <a:bodyPr wrap="square" lIns="0" tIns="45719" rIns="0" bIns="0" rtlCol="0" vert="horz">
            <a:spAutoFit/>
          </a:bodyPr>
          <a:lstStyle/>
          <a:p>
            <a:pPr marL="525780">
              <a:lnSpc>
                <a:spcPct val="100000"/>
              </a:lnSpc>
              <a:spcBef>
                <a:spcPts val="359"/>
              </a:spcBef>
            </a:pP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5.9%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397533" y="1708823"/>
          <a:ext cx="6511290" cy="1765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5831"/>
                <a:gridCol w="1538520"/>
                <a:gridCol w="1567540"/>
              </a:tblGrid>
              <a:tr h="64008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Email App</a:t>
                      </a:r>
                      <a:r>
                        <a:rPr dirty="0" sz="1800" spc="-17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Version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B1A9"/>
                    </a:solidFill>
                  </a:tcPr>
                </a:tc>
                <a:tc>
                  <a:txBody>
                    <a:bodyPr/>
                    <a:lstStyle/>
                    <a:p>
                      <a:pPr marL="517525" marR="212725" indent="-292735">
                        <a:lnSpc>
                          <a:spcPts val="2100"/>
                        </a:lnSpc>
                        <a:spcBef>
                          <a:spcPts val="43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Password  SDO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B1A9"/>
                    </a:solidFill>
                  </a:tcPr>
                </a:tc>
                <a:tc>
                  <a:txBody>
                    <a:bodyPr/>
                    <a:lstStyle/>
                    <a:p>
                      <a:pPr marL="532130" marR="271145" indent="-247650">
                        <a:lnSpc>
                          <a:spcPts val="2100"/>
                        </a:lnSpc>
                        <a:spcBef>
                          <a:spcPts val="43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Contents  SDO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B1A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dirty="0" sz="18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Email without</a:t>
                      </a:r>
                      <a:r>
                        <a:rPr dirty="0" sz="1800" spc="-10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CleanOS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E6E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dirty="0" sz="18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100%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E6E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dirty="0" sz="18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95.5%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E6E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Email with </a:t>
                      </a:r>
                      <a:r>
                        <a:rPr dirty="0" sz="1800" b="1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default</a:t>
                      </a:r>
                      <a:r>
                        <a:rPr dirty="0" sz="1800" spc="-105" b="1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SDOs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3F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6.5%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3F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5.9%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3F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Cleaned Email with </a:t>
                      </a:r>
                      <a:r>
                        <a:rPr dirty="0" sz="1800" b="1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app</a:t>
                      </a:r>
                      <a:r>
                        <a:rPr dirty="0" sz="1800" spc="-110" b="1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SDOs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E6E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6.5%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E6E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0.3%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E6E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5160" y="5407863"/>
            <a:ext cx="7184390" cy="11010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741045">
              <a:lnSpc>
                <a:spcPct val="119400"/>
              </a:lnSpc>
            </a:pPr>
            <a:r>
              <a:rPr dirty="0" sz="3000" spc="-5">
                <a:solidFill>
                  <a:srgbClr val="C00000"/>
                </a:solidFill>
                <a:latin typeface="Arial"/>
                <a:cs typeface="Arial"/>
              </a:rPr>
              <a:t>Thus, </a:t>
            </a:r>
            <a:r>
              <a:rPr dirty="0" sz="3000">
                <a:solidFill>
                  <a:srgbClr val="C00000"/>
                </a:solidFill>
                <a:latin typeface="Arial"/>
                <a:cs typeface="Arial"/>
              </a:rPr>
              <a:t>for best auditing properties,  applications should define their own</a:t>
            </a:r>
            <a:r>
              <a:rPr dirty="0" sz="3000" spc="-10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000">
                <a:solidFill>
                  <a:srgbClr val="C00000"/>
                </a:solidFill>
                <a:latin typeface="Arial"/>
                <a:cs typeface="Arial"/>
              </a:rPr>
              <a:t>SDOs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91440"/>
            <a:ext cx="13811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Columbia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97445" y="91440"/>
            <a:ext cx="397319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CleanOS: Limiting Mobile Data Exposure with Idle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Eviction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9971" y="7620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33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72810" y="4124993"/>
            <a:ext cx="4210685" cy="0"/>
          </a:xfrm>
          <a:custGeom>
            <a:avLst/>
            <a:gdLst/>
            <a:ahLst/>
            <a:cxnLst/>
            <a:rect l="l" t="t" r="r" b="b"/>
            <a:pathLst>
              <a:path w="4210685" h="0">
                <a:moveTo>
                  <a:pt x="0" y="0"/>
                </a:moveTo>
                <a:lnTo>
                  <a:pt x="4210399" y="0"/>
                </a:lnTo>
              </a:path>
            </a:pathLst>
          </a:custGeom>
          <a:ln w="9525">
            <a:solidFill>
              <a:srgbClr val="9E9F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872810" y="3592973"/>
            <a:ext cx="4210685" cy="0"/>
          </a:xfrm>
          <a:custGeom>
            <a:avLst/>
            <a:gdLst/>
            <a:ahLst/>
            <a:cxnLst/>
            <a:rect l="l" t="t" r="r" b="b"/>
            <a:pathLst>
              <a:path w="4210685" h="0">
                <a:moveTo>
                  <a:pt x="0" y="0"/>
                </a:moveTo>
                <a:lnTo>
                  <a:pt x="4210399" y="0"/>
                </a:lnTo>
              </a:path>
            </a:pathLst>
          </a:custGeom>
          <a:ln w="9525">
            <a:solidFill>
              <a:srgbClr val="9E9F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72810" y="3056803"/>
            <a:ext cx="4210685" cy="0"/>
          </a:xfrm>
          <a:custGeom>
            <a:avLst/>
            <a:gdLst/>
            <a:ahLst/>
            <a:cxnLst/>
            <a:rect l="l" t="t" r="r" b="b"/>
            <a:pathLst>
              <a:path w="4210685" h="0">
                <a:moveTo>
                  <a:pt x="0" y="0"/>
                </a:moveTo>
                <a:lnTo>
                  <a:pt x="4210399" y="0"/>
                </a:lnTo>
              </a:path>
            </a:pathLst>
          </a:custGeom>
          <a:ln w="9525">
            <a:solidFill>
              <a:srgbClr val="9E9F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872810" y="2524788"/>
            <a:ext cx="4210685" cy="0"/>
          </a:xfrm>
          <a:custGeom>
            <a:avLst/>
            <a:gdLst/>
            <a:ahLst/>
            <a:cxnLst/>
            <a:rect l="l" t="t" r="r" b="b"/>
            <a:pathLst>
              <a:path w="4210685" h="0">
                <a:moveTo>
                  <a:pt x="0" y="0"/>
                </a:moveTo>
                <a:lnTo>
                  <a:pt x="4210399" y="0"/>
                </a:lnTo>
              </a:path>
            </a:pathLst>
          </a:custGeom>
          <a:ln w="9525">
            <a:solidFill>
              <a:srgbClr val="9E9F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872810" y="1988617"/>
            <a:ext cx="4210685" cy="0"/>
          </a:xfrm>
          <a:custGeom>
            <a:avLst/>
            <a:gdLst/>
            <a:ahLst/>
            <a:cxnLst/>
            <a:rect l="l" t="t" r="r" b="b"/>
            <a:pathLst>
              <a:path w="4210685" h="0">
                <a:moveTo>
                  <a:pt x="0" y="0"/>
                </a:moveTo>
                <a:lnTo>
                  <a:pt x="4210399" y="0"/>
                </a:lnTo>
              </a:path>
            </a:pathLst>
          </a:custGeom>
          <a:ln w="9525">
            <a:solidFill>
              <a:srgbClr val="9E9F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298471" y="2090648"/>
            <a:ext cx="694112" cy="2576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01591" y="2090648"/>
            <a:ext cx="694112" cy="2576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901137" y="4580314"/>
            <a:ext cx="689956" cy="872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004257" y="1986737"/>
            <a:ext cx="694112" cy="26808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325814" y="2120061"/>
            <a:ext cx="601497" cy="25396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431055" y="2120061"/>
            <a:ext cx="601484" cy="253960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927311" y="4606264"/>
            <a:ext cx="601497" cy="534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032540" y="1989772"/>
            <a:ext cx="601497" cy="26698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874697" y="1989772"/>
            <a:ext cx="0" cy="2670175"/>
          </a:xfrm>
          <a:custGeom>
            <a:avLst/>
            <a:gdLst/>
            <a:ahLst/>
            <a:cxnLst/>
            <a:rect l="l" t="t" r="r" b="b"/>
            <a:pathLst>
              <a:path w="0" h="2670175">
                <a:moveTo>
                  <a:pt x="0" y="2669901"/>
                </a:moveTo>
                <a:lnTo>
                  <a:pt x="0" y="0"/>
                </a:lnTo>
              </a:path>
            </a:pathLst>
          </a:custGeom>
          <a:ln w="9525">
            <a:solidFill>
              <a:srgbClr val="9E9F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806308" y="4659674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 h="0">
                <a:moveTo>
                  <a:pt x="0" y="0"/>
                </a:moveTo>
                <a:lnTo>
                  <a:pt x="66501" y="0"/>
                </a:lnTo>
              </a:path>
            </a:pathLst>
          </a:custGeom>
          <a:ln w="9525">
            <a:solidFill>
              <a:srgbClr val="9E9F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806308" y="4124993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 h="0">
                <a:moveTo>
                  <a:pt x="0" y="0"/>
                </a:moveTo>
                <a:lnTo>
                  <a:pt x="66501" y="0"/>
                </a:lnTo>
              </a:path>
            </a:pathLst>
          </a:custGeom>
          <a:ln w="9525">
            <a:solidFill>
              <a:srgbClr val="9E9F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806308" y="3592973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 h="0">
                <a:moveTo>
                  <a:pt x="0" y="0"/>
                </a:moveTo>
                <a:lnTo>
                  <a:pt x="66501" y="0"/>
                </a:lnTo>
              </a:path>
            </a:pathLst>
          </a:custGeom>
          <a:ln w="9525">
            <a:solidFill>
              <a:srgbClr val="9E9F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806308" y="3056803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 h="0">
                <a:moveTo>
                  <a:pt x="0" y="0"/>
                </a:moveTo>
                <a:lnTo>
                  <a:pt x="66501" y="0"/>
                </a:lnTo>
              </a:path>
            </a:pathLst>
          </a:custGeom>
          <a:ln w="9525">
            <a:solidFill>
              <a:srgbClr val="9E9F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806308" y="2524788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 h="0">
                <a:moveTo>
                  <a:pt x="0" y="0"/>
                </a:moveTo>
                <a:lnTo>
                  <a:pt x="66501" y="0"/>
                </a:lnTo>
              </a:path>
            </a:pathLst>
          </a:custGeom>
          <a:ln w="9525">
            <a:solidFill>
              <a:srgbClr val="9E9F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806308" y="1988617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 h="0">
                <a:moveTo>
                  <a:pt x="0" y="0"/>
                </a:moveTo>
                <a:lnTo>
                  <a:pt x="66501" y="0"/>
                </a:lnTo>
              </a:path>
            </a:pathLst>
          </a:custGeom>
          <a:ln w="9525">
            <a:solidFill>
              <a:srgbClr val="9E9F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874697" y="4659668"/>
            <a:ext cx="4210685" cy="0"/>
          </a:xfrm>
          <a:custGeom>
            <a:avLst/>
            <a:gdLst/>
            <a:ahLst/>
            <a:cxnLst/>
            <a:rect l="l" t="t" r="r" b="b"/>
            <a:pathLst>
              <a:path w="4210685" h="0">
                <a:moveTo>
                  <a:pt x="0" y="0"/>
                </a:moveTo>
                <a:lnTo>
                  <a:pt x="4210472" y="0"/>
                </a:lnTo>
              </a:path>
            </a:pathLst>
          </a:custGeom>
          <a:ln w="9525">
            <a:solidFill>
              <a:srgbClr val="9E9F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872810" y="4661154"/>
            <a:ext cx="0" cy="66675"/>
          </a:xfrm>
          <a:custGeom>
            <a:avLst/>
            <a:gdLst/>
            <a:ahLst/>
            <a:cxnLst/>
            <a:rect l="l" t="t" r="r" b="b"/>
            <a:pathLst>
              <a:path w="0" h="66675">
                <a:moveTo>
                  <a:pt x="0" y="0"/>
                </a:moveTo>
                <a:lnTo>
                  <a:pt x="0" y="66501"/>
                </a:lnTo>
              </a:path>
            </a:pathLst>
          </a:custGeom>
          <a:ln w="9525">
            <a:solidFill>
              <a:srgbClr val="9E9F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980088" y="4661154"/>
            <a:ext cx="0" cy="66675"/>
          </a:xfrm>
          <a:custGeom>
            <a:avLst/>
            <a:gdLst/>
            <a:ahLst/>
            <a:cxnLst/>
            <a:rect l="l" t="t" r="r" b="b"/>
            <a:pathLst>
              <a:path w="0" h="66675">
                <a:moveTo>
                  <a:pt x="0" y="0"/>
                </a:moveTo>
                <a:lnTo>
                  <a:pt x="0" y="66501"/>
                </a:lnTo>
              </a:path>
            </a:pathLst>
          </a:custGeom>
          <a:ln w="9525">
            <a:solidFill>
              <a:srgbClr val="9E9F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083210" y="4661154"/>
            <a:ext cx="0" cy="66675"/>
          </a:xfrm>
          <a:custGeom>
            <a:avLst/>
            <a:gdLst/>
            <a:ahLst/>
            <a:cxnLst/>
            <a:rect l="l" t="t" r="r" b="b"/>
            <a:pathLst>
              <a:path w="0" h="66675">
                <a:moveTo>
                  <a:pt x="0" y="0"/>
                </a:moveTo>
                <a:lnTo>
                  <a:pt x="0" y="66501"/>
                </a:lnTo>
              </a:path>
            </a:pathLst>
          </a:custGeom>
          <a:ln w="9525">
            <a:solidFill>
              <a:srgbClr val="9E9F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411122" y="3988523"/>
            <a:ext cx="2800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20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11122" y="3454552"/>
            <a:ext cx="2800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40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11122" y="2920568"/>
            <a:ext cx="2800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60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11122" y="2386584"/>
            <a:ext cx="2800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80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83995" y="1852612"/>
            <a:ext cx="407034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100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234843" y="4797590"/>
            <a:ext cx="138557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default</a:t>
            </a:r>
            <a:r>
              <a:rPr dirty="0" sz="1800" spc="-10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SDOs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492545" y="4797590"/>
            <a:ext cx="10801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app</a:t>
            </a:r>
            <a:r>
              <a:rPr dirty="0" sz="18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SDOs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778294" y="2591561"/>
            <a:ext cx="114871" cy="11487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6931558" y="2536596"/>
            <a:ext cx="1029335" cy="536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2100"/>
              </a:lnSpc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Email  Password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778294" y="3580333"/>
            <a:ext cx="114871" cy="11487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6931558" y="3525367"/>
            <a:ext cx="940435" cy="536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2100"/>
              </a:lnSpc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Email  Contents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50300" y="2417041"/>
            <a:ext cx="254000" cy="196977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Audit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Precision (%)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313076" y="1698269"/>
            <a:ext cx="6737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95.1%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538262" y="4285538"/>
            <a:ext cx="1858645" cy="5219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ts val="2014"/>
              </a:lnSpc>
            </a:pP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0%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14"/>
              </a:lnSpc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35940" y="723900"/>
            <a:ext cx="5153025" cy="1226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50">
                <a:solidFill>
                  <a:srgbClr val="D2533C"/>
                </a:solidFill>
                <a:latin typeface="Arial"/>
                <a:cs typeface="Arial"/>
              </a:rPr>
              <a:t>Is </a:t>
            </a:r>
            <a:r>
              <a:rPr dirty="0" sz="4000" spc="-95">
                <a:solidFill>
                  <a:srgbClr val="D2533C"/>
                </a:solidFill>
                <a:latin typeface="Arial"/>
                <a:cs typeface="Arial"/>
              </a:rPr>
              <a:t>Auditing</a:t>
            </a:r>
            <a:r>
              <a:rPr dirty="0" sz="4000" spc="-635">
                <a:solidFill>
                  <a:srgbClr val="D2533C"/>
                </a:solidFill>
                <a:latin typeface="Arial"/>
                <a:cs typeface="Arial"/>
              </a:rPr>
              <a:t> </a:t>
            </a:r>
            <a:r>
              <a:rPr dirty="0" sz="4000" spc="-110">
                <a:solidFill>
                  <a:srgbClr val="D2533C"/>
                </a:solidFill>
                <a:latin typeface="Arial"/>
                <a:cs typeface="Arial"/>
              </a:rPr>
              <a:t>Effective?</a:t>
            </a:r>
            <a:endParaRPr sz="40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2610"/>
              </a:spcBef>
            </a:pP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95.1%</a:t>
            </a:r>
            <a:r>
              <a:rPr dirty="0" sz="1800" spc="-9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100%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57920" y="5884164"/>
            <a:ext cx="4433570" cy="835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48615" marR="5080" indent="-336550">
              <a:lnSpc>
                <a:spcPts val="3300"/>
              </a:lnSpc>
            </a:pPr>
            <a:r>
              <a:rPr dirty="0" sz="2800" spc="-5">
                <a:solidFill>
                  <a:srgbClr val="C00000"/>
                </a:solidFill>
                <a:latin typeface="Arial"/>
                <a:cs typeface="Arial"/>
              </a:rPr>
              <a:t>Thus, </a:t>
            </a:r>
            <a:r>
              <a:rPr dirty="0" sz="2800">
                <a:solidFill>
                  <a:srgbClr val="C00000"/>
                </a:solidFill>
                <a:latin typeface="Arial"/>
                <a:cs typeface="Arial"/>
              </a:rPr>
              <a:t>overheads are</a:t>
            </a:r>
            <a:r>
              <a:rPr dirty="0" sz="2800" spc="-8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C00000"/>
                </a:solidFill>
                <a:latin typeface="Arial"/>
                <a:cs typeface="Arial"/>
              </a:rPr>
              <a:t>largely  unnoticeable over</a:t>
            </a:r>
            <a:r>
              <a:rPr dirty="0" sz="2800" spc="-9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C00000"/>
                </a:solidFill>
                <a:latin typeface="Arial"/>
                <a:cs typeface="Arial"/>
              </a:rPr>
              <a:t>Wi-Fi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52914" y="2951156"/>
            <a:ext cx="4493260" cy="0"/>
          </a:xfrm>
          <a:custGeom>
            <a:avLst/>
            <a:gdLst/>
            <a:ahLst/>
            <a:cxnLst/>
            <a:rect l="l" t="t" r="r" b="b"/>
            <a:pathLst>
              <a:path w="4493259" h="0">
                <a:moveTo>
                  <a:pt x="0" y="0"/>
                </a:moveTo>
                <a:lnTo>
                  <a:pt x="4493029" y="0"/>
                </a:lnTo>
              </a:path>
            </a:pathLst>
          </a:custGeom>
          <a:ln w="9525">
            <a:solidFill>
              <a:srgbClr val="9E9F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452914" y="1961941"/>
            <a:ext cx="4493260" cy="0"/>
          </a:xfrm>
          <a:custGeom>
            <a:avLst/>
            <a:gdLst/>
            <a:ahLst/>
            <a:cxnLst/>
            <a:rect l="l" t="t" r="r" b="b"/>
            <a:pathLst>
              <a:path w="4493259" h="0">
                <a:moveTo>
                  <a:pt x="0" y="0"/>
                </a:moveTo>
                <a:lnTo>
                  <a:pt x="4493029" y="0"/>
                </a:lnTo>
              </a:path>
            </a:pathLst>
          </a:custGeom>
          <a:ln w="9525">
            <a:solidFill>
              <a:srgbClr val="9E9F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52001" y="2635135"/>
            <a:ext cx="257694" cy="1313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00158" y="2601887"/>
            <a:ext cx="257694" cy="13466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48302" y="2689161"/>
            <a:ext cx="257694" cy="12593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96447" y="2830484"/>
            <a:ext cx="257694" cy="11180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544591" y="2813859"/>
            <a:ext cx="261851" cy="11346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296888" y="1903615"/>
            <a:ext cx="257694" cy="20449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718257" y="2435631"/>
            <a:ext cx="257694" cy="15129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466401" y="2231974"/>
            <a:ext cx="257694" cy="171657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214558" y="2585262"/>
            <a:ext cx="257694" cy="136328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62702" y="2734894"/>
            <a:ext cx="257694" cy="12136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715000" y="2768138"/>
            <a:ext cx="257694" cy="118040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463144" y="1882825"/>
            <a:ext cx="257694" cy="206571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579154" y="2661157"/>
            <a:ext cx="166395" cy="128178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327946" y="2629598"/>
            <a:ext cx="166395" cy="131334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076737" y="2717025"/>
            <a:ext cx="166395" cy="122591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825517" y="2856776"/>
            <a:ext cx="166408" cy="108616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574309" y="2839910"/>
            <a:ext cx="166408" cy="110303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323101" y="1932635"/>
            <a:ext cx="166408" cy="201030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745549" y="2463419"/>
            <a:ext cx="166395" cy="147952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494341" y="2259749"/>
            <a:ext cx="166395" cy="168319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243133" y="2611716"/>
            <a:ext cx="166395" cy="133122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991925" y="2764269"/>
            <a:ext cx="166395" cy="117867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740717" y="2795917"/>
            <a:ext cx="166395" cy="114702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489496" y="1898700"/>
            <a:ext cx="166408" cy="204424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454351" y="1884121"/>
            <a:ext cx="0" cy="2059305"/>
          </a:xfrm>
          <a:custGeom>
            <a:avLst/>
            <a:gdLst/>
            <a:ahLst/>
            <a:cxnLst/>
            <a:rect l="l" t="t" r="r" b="b"/>
            <a:pathLst>
              <a:path w="0" h="2059304">
                <a:moveTo>
                  <a:pt x="0" y="2058811"/>
                </a:moveTo>
                <a:lnTo>
                  <a:pt x="0" y="0"/>
                </a:lnTo>
              </a:path>
            </a:pathLst>
          </a:custGeom>
          <a:ln w="9525">
            <a:solidFill>
              <a:srgbClr val="9E9F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386412" y="394294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 h="0">
                <a:moveTo>
                  <a:pt x="0" y="0"/>
                </a:moveTo>
                <a:lnTo>
                  <a:pt x="66501" y="0"/>
                </a:lnTo>
              </a:path>
            </a:pathLst>
          </a:custGeom>
          <a:ln w="9525">
            <a:solidFill>
              <a:srgbClr val="9E9F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386412" y="2951156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 h="0">
                <a:moveTo>
                  <a:pt x="0" y="0"/>
                </a:moveTo>
                <a:lnTo>
                  <a:pt x="66501" y="0"/>
                </a:lnTo>
              </a:path>
            </a:pathLst>
          </a:custGeom>
          <a:ln w="9525">
            <a:solidFill>
              <a:srgbClr val="9E9F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386412" y="1961941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 h="0">
                <a:moveTo>
                  <a:pt x="0" y="0"/>
                </a:moveTo>
                <a:lnTo>
                  <a:pt x="66501" y="0"/>
                </a:lnTo>
              </a:path>
            </a:pathLst>
          </a:custGeom>
          <a:ln w="9525">
            <a:solidFill>
              <a:srgbClr val="9E9F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454351" y="3942943"/>
            <a:ext cx="4493260" cy="0"/>
          </a:xfrm>
          <a:custGeom>
            <a:avLst/>
            <a:gdLst/>
            <a:ahLst/>
            <a:cxnLst/>
            <a:rect l="l" t="t" r="r" b="b"/>
            <a:pathLst>
              <a:path w="4493259" h="0">
                <a:moveTo>
                  <a:pt x="0" y="0"/>
                </a:moveTo>
                <a:lnTo>
                  <a:pt x="4492752" y="0"/>
                </a:lnTo>
              </a:path>
            </a:pathLst>
          </a:custGeom>
          <a:ln w="9525">
            <a:solidFill>
              <a:srgbClr val="9E9F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452914" y="3944532"/>
            <a:ext cx="0" cy="66675"/>
          </a:xfrm>
          <a:custGeom>
            <a:avLst/>
            <a:gdLst/>
            <a:ahLst/>
            <a:cxnLst/>
            <a:rect l="l" t="t" r="r" b="b"/>
            <a:pathLst>
              <a:path w="0" h="66675">
                <a:moveTo>
                  <a:pt x="0" y="0"/>
                </a:moveTo>
                <a:lnTo>
                  <a:pt x="0" y="66501"/>
                </a:lnTo>
              </a:path>
            </a:pathLst>
          </a:custGeom>
          <a:ln w="9525">
            <a:solidFill>
              <a:srgbClr val="9E9F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205216" y="3944532"/>
            <a:ext cx="0" cy="66675"/>
          </a:xfrm>
          <a:custGeom>
            <a:avLst/>
            <a:gdLst/>
            <a:ahLst/>
            <a:cxnLst/>
            <a:rect l="l" t="t" r="r" b="b"/>
            <a:pathLst>
              <a:path w="0" h="66675">
                <a:moveTo>
                  <a:pt x="0" y="0"/>
                </a:moveTo>
                <a:lnTo>
                  <a:pt x="0" y="66501"/>
                </a:lnTo>
              </a:path>
            </a:pathLst>
          </a:custGeom>
          <a:ln w="9525">
            <a:solidFill>
              <a:srgbClr val="9E9F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953362" y="3944532"/>
            <a:ext cx="0" cy="66675"/>
          </a:xfrm>
          <a:custGeom>
            <a:avLst/>
            <a:gdLst/>
            <a:ahLst/>
            <a:cxnLst/>
            <a:rect l="l" t="t" r="r" b="b"/>
            <a:pathLst>
              <a:path w="0" h="66675">
                <a:moveTo>
                  <a:pt x="0" y="0"/>
                </a:moveTo>
                <a:lnTo>
                  <a:pt x="0" y="66501"/>
                </a:lnTo>
              </a:path>
            </a:pathLst>
          </a:custGeom>
          <a:ln w="9525">
            <a:solidFill>
              <a:srgbClr val="9E9F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701512" y="3944532"/>
            <a:ext cx="0" cy="66675"/>
          </a:xfrm>
          <a:custGeom>
            <a:avLst/>
            <a:gdLst/>
            <a:ahLst/>
            <a:cxnLst/>
            <a:rect l="l" t="t" r="r" b="b"/>
            <a:pathLst>
              <a:path w="0" h="66675">
                <a:moveTo>
                  <a:pt x="0" y="0"/>
                </a:moveTo>
                <a:lnTo>
                  <a:pt x="0" y="66501"/>
                </a:lnTo>
              </a:path>
            </a:pathLst>
          </a:custGeom>
          <a:ln w="9525">
            <a:solidFill>
              <a:srgbClr val="9E9F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449653" y="3944532"/>
            <a:ext cx="0" cy="66675"/>
          </a:xfrm>
          <a:custGeom>
            <a:avLst/>
            <a:gdLst/>
            <a:ahLst/>
            <a:cxnLst/>
            <a:rect l="l" t="t" r="r" b="b"/>
            <a:pathLst>
              <a:path w="0" h="66675">
                <a:moveTo>
                  <a:pt x="0" y="0"/>
                </a:moveTo>
                <a:lnTo>
                  <a:pt x="0" y="66501"/>
                </a:lnTo>
              </a:path>
            </a:pathLst>
          </a:custGeom>
          <a:ln w="9525">
            <a:solidFill>
              <a:srgbClr val="9E9F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197803" y="3944532"/>
            <a:ext cx="0" cy="66675"/>
          </a:xfrm>
          <a:custGeom>
            <a:avLst/>
            <a:gdLst/>
            <a:ahLst/>
            <a:cxnLst/>
            <a:rect l="l" t="t" r="r" b="b"/>
            <a:pathLst>
              <a:path w="0" h="66675">
                <a:moveTo>
                  <a:pt x="0" y="0"/>
                </a:moveTo>
                <a:lnTo>
                  <a:pt x="0" y="66501"/>
                </a:lnTo>
              </a:path>
            </a:pathLst>
          </a:custGeom>
          <a:ln w="9525">
            <a:solidFill>
              <a:srgbClr val="9E9F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945943" y="3944532"/>
            <a:ext cx="0" cy="66675"/>
          </a:xfrm>
          <a:custGeom>
            <a:avLst/>
            <a:gdLst/>
            <a:ahLst/>
            <a:cxnLst/>
            <a:rect l="l" t="t" r="r" b="b"/>
            <a:pathLst>
              <a:path w="0" h="66675">
                <a:moveTo>
                  <a:pt x="0" y="0"/>
                </a:moveTo>
                <a:lnTo>
                  <a:pt x="0" y="66501"/>
                </a:lnTo>
              </a:path>
            </a:pathLst>
          </a:custGeom>
          <a:ln w="9525">
            <a:solidFill>
              <a:srgbClr val="9E9F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1800136" y="3805783"/>
            <a:ext cx="470534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0.01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927275" y="2815577"/>
            <a:ext cx="3435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0.1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117915" y="1825371"/>
            <a:ext cx="1530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865007" y="4160583"/>
            <a:ext cx="4752136" cy="158830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1524728" y="2486051"/>
            <a:ext cx="254000" cy="855344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 sz="1800" spc="-70">
                <a:solidFill>
                  <a:srgbClr val="292934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ime (s)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950278" y="2653601"/>
            <a:ext cx="114871" cy="11487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950278" y="2996577"/>
            <a:ext cx="114871" cy="11487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7103541" y="2514815"/>
            <a:ext cx="953135" cy="696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12700">
              <a:lnSpc>
                <a:spcPct val="125000"/>
              </a:lnSpc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Android  CleanOS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35940" y="91440"/>
            <a:ext cx="13811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Columbia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497445" y="91440"/>
            <a:ext cx="397319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CleanOS: Limiting Mobile Data Exposure with Idle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Eviction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389971" y="7620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1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442565" y="2130755"/>
            <a:ext cx="69469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35">
                <a:solidFill>
                  <a:srgbClr val="292934"/>
                </a:solidFill>
                <a:latin typeface="Arial"/>
                <a:cs typeface="Arial"/>
              </a:rPr>
              <a:t>1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15ms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157004" y="1929345"/>
            <a:ext cx="7118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289ms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949014" y="2249881"/>
            <a:ext cx="5848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48ms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93704" y="2395194"/>
            <a:ext cx="5848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30ms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435587" y="2471775"/>
            <a:ext cx="5848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14ms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35940" y="723900"/>
            <a:ext cx="6288405" cy="11036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ct val="100000"/>
              </a:lnSpc>
            </a:pPr>
            <a:r>
              <a:rPr dirty="0" sz="4000" spc="-50">
                <a:solidFill>
                  <a:srgbClr val="D2533C"/>
                </a:solidFill>
                <a:latin typeface="Arial"/>
                <a:cs typeface="Arial"/>
              </a:rPr>
              <a:t>Is </a:t>
            </a:r>
            <a:r>
              <a:rPr dirty="0" sz="4000" spc="-90">
                <a:solidFill>
                  <a:srgbClr val="D2533C"/>
                </a:solidFill>
                <a:latin typeface="Arial"/>
                <a:cs typeface="Arial"/>
              </a:rPr>
              <a:t>CleanOS </a:t>
            </a:r>
            <a:r>
              <a:rPr dirty="0" sz="4000" spc="-95">
                <a:solidFill>
                  <a:srgbClr val="D2533C"/>
                </a:solidFill>
                <a:latin typeface="Arial"/>
                <a:cs typeface="Arial"/>
              </a:rPr>
              <a:t>Practical</a:t>
            </a:r>
            <a:r>
              <a:rPr dirty="0" sz="4000" spc="-530">
                <a:solidFill>
                  <a:srgbClr val="D2533C"/>
                </a:solidFill>
                <a:latin typeface="Arial"/>
                <a:cs typeface="Arial"/>
              </a:rPr>
              <a:t> </a:t>
            </a:r>
            <a:r>
              <a:rPr dirty="0" sz="4000" spc="-105">
                <a:solidFill>
                  <a:srgbClr val="D2533C"/>
                </a:solidFill>
                <a:latin typeface="Arial"/>
                <a:cs typeface="Arial"/>
              </a:rPr>
              <a:t>(Wi-Fi)?</a:t>
            </a:r>
            <a:endParaRPr sz="4000">
              <a:latin typeface="Arial"/>
              <a:cs typeface="Arial"/>
            </a:endParaRPr>
          </a:p>
          <a:p>
            <a:pPr algn="r" marR="47625">
              <a:lnSpc>
                <a:spcPct val="100000"/>
              </a:lnSpc>
              <a:spcBef>
                <a:spcPts val="1645"/>
              </a:spcBef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88ms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473032" y="2356662"/>
            <a:ext cx="598516" cy="54863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504579" y="2390000"/>
            <a:ext cx="500380" cy="446405"/>
          </a:xfrm>
          <a:custGeom>
            <a:avLst/>
            <a:gdLst/>
            <a:ahLst/>
            <a:cxnLst/>
            <a:rect l="l" t="t" r="r" b="b"/>
            <a:pathLst>
              <a:path w="500380" h="446405">
                <a:moveTo>
                  <a:pt x="0" y="222958"/>
                </a:moveTo>
                <a:lnTo>
                  <a:pt x="5078" y="178024"/>
                </a:lnTo>
                <a:lnTo>
                  <a:pt x="19643" y="136173"/>
                </a:lnTo>
                <a:lnTo>
                  <a:pt x="42690" y="98300"/>
                </a:lnTo>
                <a:lnTo>
                  <a:pt x="73212" y="65303"/>
                </a:lnTo>
                <a:lnTo>
                  <a:pt x="110207" y="38077"/>
                </a:lnTo>
                <a:lnTo>
                  <a:pt x="152667" y="17521"/>
                </a:lnTo>
                <a:lnTo>
                  <a:pt x="199588" y="4529"/>
                </a:lnTo>
                <a:lnTo>
                  <a:pt x="249964" y="0"/>
                </a:lnTo>
                <a:lnTo>
                  <a:pt x="300341" y="4529"/>
                </a:lnTo>
                <a:lnTo>
                  <a:pt x="347262" y="17521"/>
                </a:lnTo>
                <a:lnTo>
                  <a:pt x="389722" y="38077"/>
                </a:lnTo>
                <a:lnTo>
                  <a:pt x="426716" y="65303"/>
                </a:lnTo>
                <a:lnTo>
                  <a:pt x="457239" y="98300"/>
                </a:lnTo>
                <a:lnTo>
                  <a:pt x="480286" y="136173"/>
                </a:lnTo>
                <a:lnTo>
                  <a:pt x="494851" y="178024"/>
                </a:lnTo>
                <a:lnTo>
                  <a:pt x="499929" y="222958"/>
                </a:lnTo>
                <a:lnTo>
                  <a:pt x="494851" y="267892"/>
                </a:lnTo>
                <a:lnTo>
                  <a:pt x="480286" y="309744"/>
                </a:lnTo>
                <a:lnTo>
                  <a:pt x="457239" y="347617"/>
                </a:lnTo>
                <a:lnTo>
                  <a:pt x="426716" y="380614"/>
                </a:lnTo>
                <a:lnTo>
                  <a:pt x="389722" y="407839"/>
                </a:lnTo>
                <a:lnTo>
                  <a:pt x="347262" y="428396"/>
                </a:lnTo>
                <a:lnTo>
                  <a:pt x="300341" y="441387"/>
                </a:lnTo>
                <a:lnTo>
                  <a:pt x="249964" y="445917"/>
                </a:lnTo>
                <a:lnTo>
                  <a:pt x="199588" y="441387"/>
                </a:lnTo>
                <a:lnTo>
                  <a:pt x="152667" y="428396"/>
                </a:lnTo>
                <a:lnTo>
                  <a:pt x="110207" y="407839"/>
                </a:lnTo>
                <a:lnTo>
                  <a:pt x="73212" y="380614"/>
                </a:lnTo>
                <a:lnTo>
                  <a:pt x="42690" y="347617"/>
                </a:lnTo>
                <a:lnTo>
                  <a:pt x="19643" y="309744"/>
                </a:lnTo>
                <a:lnTo>
                  <a:pt x="5078" y="267892"/>
                </a:lnTo>
                <a:lnTo>
                  <a:pt x="0" y="222958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217024" y="2148846"/>
            <a:ext cx="602672" cy="69411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250196" y="2180551"/>
            <a:ext cx="500380" cy="592455"/>
          </a:xfrm>
          <a:custGeom>
            <a:avLst/>
            <a:gdLst/>
            <a:ahLst/>
            <a:cxnLst/>
            <a:rect l="l" t="t" r="r" b="b"/>
            <a:pathLst>
              <a:path w="500379" h="592455">
                <a:moveTo>
                  <a:pt x="0" y="296145"/>
                </a:moveTo>
                <a:lnTo>
                  <a:pt x="4027" y="242913"/>
                </a:lnTo>
                <a:lnTo>
                  <a:pt x="15638" y="192810"/>
                </a:lnTo>
                <a:lnTo>
                  <a:pt x="34127" y="146675"/>
                </a:lnTo>
                <a:lnTo>
                  <a:pt x="58788" y="105342"/>
                </a:lnTo>
                <a:lnTo>
                  <a:pt x="88915" y="69649"/>
                </a:lnTo>
                <a:lnTo>
                  <a:pt x="123802" y="40432"/>
                </a:lnTo>
                <a:lnTo>
                  <a:pt x="162743" y="18527"/>
                </a:lnTo>
                <a:lnTo>
                  <a:pt x="205033" y="4771"/>
                </a:lnTo>
                <a:lnTo>
                  <a:pt x="249964" y="0"/>
                </a:lnTo>
                <a:lnTo>
                  <a:pt x="294896" y="4771"/>
                </a:lnTo>
                <a:lnTo>
                  <a:pt x="337185" y="18527"/>
                </a:lnTo>
                <a:lnTo>
                  <a:pt x="376126" y="40432"/>
                </a:lnTo>
                <a:lnTo>
                  <a:pt x="411014" y="69649"/>
                </a:lnTo>
                <a:lnTo>
                  <a:pt x="441141" y="105342"/>
                </a:lnTo>
                <a:lnTo>
                  <a:pt x="465802" y="146675"/>
                </a:lnTo>
                <a:lnTo>
                  <a:pt x="484291" y="192810"/>
                </a:lnTo>
                <a:lnTo>
                  <a:pt x="495902" y="242913"/>
                </a:lnTo>
                <a:lnTo>
                  <a:pt x="499929" y="296145"/>
                </a:lnTo>
                <a:lnTo>
                  <a:pt x="495902" y="349378"/>
                </a:lnTo>
                <a:lnTo>
                  <a:pt x="484291" y="399480"/>
                </a:lnTo>
                <a:lnTo>
                  <a:pt x="465802" y="445616"/>
                </a:lnTo>
                <a:lnTo>
                  <a:pt x="441141" y="486948"/>
                </a:lnTo>
                <a:lnTo>
                  <a:pt x="411014" y="522641"/>
                </a:lnTo>
                <a:lnTo>
                  <a:pt x="376126" y="551858"/>
                </a:lnTo>
                <a:lnTo>
                  <a:pt x="337185" y="573763"/>
                </a:lnTo>
                <a:lnTo>
                  <a:pt x="294896" y="587520"/>
                </a:lnTo>
                <a:lnTo>
                  <a:pt x="249964" y="592291"/>
                </a:lnTo>
                <a:lnTo>
                  <a:pt x="205033" y="587520"/>
                </a:lnTo>
                <a:lnTo>
                  <a:pt x="162743" y="573763"/>
                </a:lnTo>
                <a:lnTo>
                  <a:pt x="123802" y="551858"/>
                </a:lnTo>
                <a:lnTo>
                  <a:pt x="88915" y="522641"/>
                </a:lnTo>
                <a:lnTo>
                  <a:pt x="58788" y="486948"/>
                </a:lnTo>
                <a:lnTo>
                  <a:pt x="34127" y="445616"/>
                </a:lnTo>
                <a:lnTo>
                  <a:pt x="15638" y="399480"/>
                </a:lnTo>
                <a:lnTo>
                  <a:pt x="4027" y="349378"/>
                </a:lnTo>
                <a:lnTo>
                  <a:pt x="0" y="296145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965168" y="2502133"/>
            <a:ext cx="598516" cy="39069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996575" y="2535427"/>
            <a:ext cx="500380" cy="288290"/>
          </a:xfrm>
          <a:custGeom>
            <a:avLst/>
            <a:gdLst/>
            <a:ahLst/>
            <a:cxnLst/>
            <a:rect l="l" t="t" r="r" b="b"/>
            <a:pathLst>
              <a:path w="500379" h="288289">
                <a:moveTo>
                  <a:pt x="0" y="143999"/>
                </a:moveTo>
                <a:lnTo>
                  <a:pt x="25406" y="80672"/>
                </a:lnTo>
                <a:lnTo>
                  <a:pt x="54914" y="53935"/>
                </a:lnTo>
                <a:lnTo>
                  <a:pt x="93624" y="31635"/>
                </a:lnTo>
                <a:lnTo>
                  <a:pt x="140036" y="14636"/>
                </a:lnTo>
                <a:lnTo>
                  <a:pt x="192650" y="3803"/>
                </a:lnTo>
                <a:lnTo>
                  <a:pt x="249964" y="0"/>
                </a:lnTo>
                <a:lnTo>
                  <a:pt x="307279" y="3803"/>
                </a:lnTo>
                <a:lnTo>
                  <a:pt x="359892" y="14636"/>
                </a:lnTo>
                <a:lnTo>
                  <a:pt x="406304" y="31635"/>
                </a:lnTo>
                <a:lnTo>
                  <a:pt x="445015" y="53935"/>
                </a:lnTo>
                <a:lnTo>
                  <a:pt x="474522" y="80672"/>
                </a:lnTo>
                <a:lnTo>
                  <a:pt x="499929" y="143999"/>
                </a:lnTo>
                <a:lnTo>
                  <a:pt x="493328" y="177017"/>
                </a:lnTo>
                <a:lnTo>
                  <a:pt x="445015" y="234064"/>
                </a:lnTo>
                <a:lnTo>
                  <a:pt x="406304" y="256364"/>
                </a:lnTo>
                <a:lnTo>
                  <a:pt x="359892" y="273363"/>
                </a:lnTo>
                <a:lnTo>
                  <a:pt x="307279" y="284196"/>
                </a:lnTo>
                <a:lnTo>
                  <a:pt x="249964" y="287999"/>
                </a:lnTo>
                <a:lnTo>
                  <a:pt x="192650" y="284196"/>
                </a:lnTo>
                <a:lnTo>
                  <a:pt x="140036" y="273363"/>
                </a:lnTo>
                <a:lnTo>
                  <a:pt x="93624" y="256364"/>
                </a:lnTo>
                <a:lnTo>
                  <a:pt x="54914" y="234064"/>
                </a:lnTo>
                <a:lnTo>
                  <a:pt x="25406" y="207327"/>
                </a:lnTo>
                <a:lnTo>
                  <a:pt x="0" y="143999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709159" y="2647601"/>
            <a:ext cx="602672" cy="38654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743132" y="2678912"/>
            <a:ext cx="500380" cy="288290"/>
          </a:xfrm>
          <a:custGeom>
            <a:avLst/>
            <a:gdLst/>
            <a:ahLst/>
            <a:cxnLst/>
            <a:rect l="l" t="t" r="r" b="b"/>
            <a:pathLst>
              <a:path w="500379" h="288289">
                <a:moveTo>
                  <a:pt x="0" y="143999"/>
                </a:moveTo>
                <a:lnTo>
                  <a:pt x="25406" y="80672"/>
                </a:lnTo>
                <a:lnTo>
                  <a:pt x="54914" y="53935"/>
                </a:lnTo>
                <a:lnTo>
                  <a:pt x="93624" y="31635"/>
                </a:lnTo>
                <a:lnTo>
                  <a:pt x="140036" y="14636"/>
                </a:lnTo>
                <a:lnTo>
                  <a:pt x="192650" y="3803"/>
                </a:lnTo>
                <a:lnTo>
                  <a:pt x="249964" y="0"/>
                </a:lnTo>
                <a:lnTo>
                  <a:pt x="307279" y="3803"/>
                </a:lnTo>
                <a:lnTo>
                  <a:pt x="359892" y="14636"/>
                </a:lnTo>
                <a:lnTo>
                  <a:pt x="406305" y="31635"/>
                </a:lnTo>
                <a:lnTo>
                  <a:pt x="445015" y="53935"/>
                </a:lnTo>
                <a:lnTo>
                  <a:pt x="474522" y="80672"/>
                </a:lnTo>
                <a:lnTo>
                  <a:pt x="499929" y="143999"/>
                </a:lnTo>
                <a:lnTo>
                  <a:pt x="493327" y="177017"/>
                </a:lnTo>
                <a:lnTo>
                  <a:pt x="445015" y="234064"/>
                </a:lnTo>
                <a:lnTo>
                  <a:pt x="406305" y="256364"/>
                </a:lnTo>
                <a:lnTo>
                  <a:pt x="359892" y="273363"/>
                </a:lnTo>
                <a:lnTo>
                  <a:pt x="307279" y="284196"/>
                </a:lnTo>
                <a:lnTo>
                  <a:pt x="249964" y="287999"/>
                </a:lnTo>
                <a:lnTo>
                  <a:pt x="192650" y="284196"/>
                </a:lnTo>
                <a:lnTo>
                  <a:pt x="140036" y="273363"/>
                </a:lnTo>
                <a:lnTo>
                  <a:pt x="93624" y="256364"/>
                </a:lnTo>
                <a:lnTo>
                  <a:pt x="54914" y="234064"/>
                </a:lnTo>
                <a:lnTo>
                  <a:pt x="25406" y="207327"/>
                </a:lnTo>
                <a:lnTo>
                  <a:pt x="0" y="143999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457304" y="2701636"/>
            <a:ext cx="598516" cy="315883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487822" y="2732443"/>
            <a:ext cx="500380" cy="216535"/>
          </a:xfrm>
          <a:custGeom>
            <a:avLst/>
            <a:gdLst/>
            <a:ahLst/>
            <a:cxnLst/>
            <a:rect l="l" t="t" r="r" b="b"/>
            <a:pathLst>
              <a:path w="500379" h="216535">
                <a:moveTo>
                  <a:pt x="0" y="107999"/>
                </a:moveTo>
                <a:lnTo>
                  <a:pt x="34127" y="53490"/>
                </a:lnTo>
                <a:lnTo>
                  <a:pt x="73212" y="31632"/>
                </a:lnTo>
                <a:lnTo>
                  <a:pt x="123802" y="14745"/>
                </a:lnTo>
                <a:lnTo>
                  <a:pt x="183514" y="3857"/>
                </a:lnTo>
                <a:lnTo>
                  <a:pt x="249964" y="0"/>
                </a:lnTo>
                <a:lnTo>
                  <a:pt x="316415" y="3857"/>
                </a:lnTo>
                <a:lnTo>
                  <a:pt x="376126" y="14745"/>
                </a:lnTo>
                <a:lnTo>
                  <a:pt x="426716" y="31632"/>
                </a:lnTo>
                <a:lnTo>
                  <a:pt x="465802" y="53490"/>
                </a:lnTo>
                <a:lnTo>
                  <a:pt x="499929" y="107999"/>
                </a:lnTo>
                <a:lnTo>
                  <a:pt x="491000" y="136710"/>
                </a:lnTo>
                <a:lnTo>
                  <a:pt x="426716" y="184367"/>
                </a:lnTo>
                <a:lnTo>
                  <a:pt x="376126" y="201254"/>
                </a:lnTo>
                <a:lnTo>
                  <a:pt x="316415" y="212141"/>
                </a:lnTo>
                <a:lnTo>
                  <a:pt x="249964" y="215999"/>
                </a:lnTo>
                <a:lnTo>
                  <a:pt x="183514" y="212141"/>
                </a:lnTo>
                <a:lnTo>
                  <a:pt x="123802" y="201254"/>
                </a:lnTo>
                <a:lnTo>
                  <a:pt x="73212" y="184367"/>
                </a:lnTo>
                <a:lnTo>
                  <a:pt x="34127" y="162509"/>
                </a:lnTo>
                <a:lnTo>
                  <a:pt x="0" y="107999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209601" y="1791398"/>
            <a:ext cx="602672" cy="32003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243218" y="1825472"/>
            <a:ext cx="500380" cy="216535"/>
          </a:xfrm>
          <a:custGeom>
            <a:avLst/>
            <a:gdLst/>
            <a:ahLst/>
            <a:cxnLst/>
            <a:rect l="l" t="t" r="r" b="b"/>
            <a:pathLst>
              <a:path w="500379" h="216535">
                <a:moveTo>
                  <a:pt x="0" y="107999"/>
                </a:moveTo>
                <a:lnTo>
                  <a:pt x="34127" y="53490"/>
                </a:lnTo>
                <a:lnTo>
                  <a:pt x="73213" y="31632"/>
                </a:lnTo>
                <a:lnTo>
                  <a:pt x="123802" y="14745"/>
                </a:lnTo>
                <a:lnTo>
                  <a:pt x="183514" y="3857"/>
                </a:lnTo>
                <a:lnTo>
                  <a:pt x="249965" y="0"/>
                </a:lnTo>
                <a:lnTo>
                  <a:pt x="316415" y="3857"/>
                </a:lnTo>
                <a:lnTo>
                  <a:pt x="376126" y="14745"/>
                </a:lnTo>
                <a:lnTo>
                  <a:pt x="426716" y="31632"/>
                </a:lnTo>
                <a:lnTo>
                  <a:pt x="465801" y="53490"/>
                </a:lnTo>
                <a:lnTo>
                  <a:pt x="499928" y="107999"/>
                </a:lnTo>
                <a:lnTo>
                  <a:pt x="491000" y="136710"/>
                </a:lnTo>
                <a:lnTo>
                  <a:pt x="426716" y="184367"/>
                </a:lnTo>
                <a:lnTo>
                  <a:pt x="376126" y="201254"/>
                </a:lnTo>
                <a:lnTo>
                  <a:pt x="316415" y="212141"/>
                </a:lnTo>
                <a:lnTo>
                  <a:pt x="249965" y="215999"/>
                </a:lnTo>
                <a:lnTo>
                  <a:pt x="183514" y="212141"/>
                </a:lnTo>
                <a:lnTo>
                  <a:pt x="123802" y="201254"/>
                </a:lnTo>
                <a:lnTo>
                  <a:pt x="73213" y="184367"/>
                </a:lnTo>
                <a:lnTo>
                  <a:pt x="34127" y="162509"/>
                </a:lnTo>
                <a:lnTo>
                  <a:pt x="0" y="107999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23900"/>
            <a:ext cx="5819775" cy="617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50">
                <a:solidFill>
                  <a:srgbClr val="D2533C"/>
                </a:solidFill>
                <a:latin typeface="Arial"/>
                <a:cs typeface="Arial"/>
              </a:rPr>
              <a:t>Is </a:t>
            </a:r>
            <a:r>
              <a:rPr dirty="0" sz="4000" spc="-90">
                <a:solidFill>
                  <a:srgbClr val="D2533C"/>
                </a:solidFill>
                <a:latin typeface="Arial"/>
                <a:cs typeface="Arial"/>
              </a:rPr>
              <a:t>CleanOS </a:t>
            </a:r>
            <a:r>
              <a:rPr dirty="0" sz="4000" spc="-95">
                <a:solidFill>
                  <a:srgbClr val="D2533C"/>
                </a:solidFill>
                <a:latin typeface="Arial"/>
                <a:cs typeface="Arial"/>
              </a:rPr>
              <a:t>Practical</a:t>
            </a:r>
            <a:r>
              <a:rPr dirty="0" sz="4000" spc="-530">
                <a:solidFill>
                  <a:srgbClr val="D2533C"/>
                </a:solidFill>
                <a:latin typeface="Arial"/>
                <a:cs typeface="Arial"/>
              </a:rPr>
              <a:t> </a:t>
            </a:r>
            <a:r>
              <a:rPr dirty="0" sz="4000" spc="-105">
                <a:solidFill>
                  <a:srgbClr val="D2533C"/>
                </a:solidFill>
                <a:latin typeface="Arial"/>
                <a:cs typeface="Arial"/>
              </a:rPr>
              <a:t>(3G)?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46946" y="3059080"/>
            <a:ext cx="4468495" cy="0"/>
          </a:xfrm>
          <a:custGeom>
            <a:avLst/>
            <a:gdLst/>
            <a:ahLst/>
            <a:cxnLst/>
            <a:rect l="l" t="t" r="r" b="b"/>
            <a:pathLst>
              <a:path w="4468495" h="0">
                <a:moveTo>
                  <a:pt x="0" y="0"/>
                </a:moveTo>
                <a:lnTo>
                  <a:pt x="4468089" y="0"/>
                </a:lnTo>
              </a:path>
            </a:pathLst>
          </a:custGeom>
          <a:ln w="9525">
            <a:solidFill>
              <a:srgbClr val="9E9F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46946" y="2431473"/>
            <a:ext cx="4468495" cy="0"/>
          </a:xfrm>
          <a:custGeom>
            <a:avLst/>
            <a:gdLst/>
            <a:ahLst/>
            <a:cxnLst/>
            <a:rect l="l" t="t" r="r" b="b"/>
            <a:pathLst>
              <a:path w="4468495" h="0">
                <a:moveTo>
                  <a:pt x="0" y="0"/>
                </a:moveTo>
                <a:lnTo>
                  <a:pt x="4468089" y="0"/>
                </a:lnTo>
              </a:path>
            </a:pathLst>
          </a:custGeom>
          <a:ln w="9525">
            <a:solidFill>
              <a:srgbClr val="9E9F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46946" y="1799705"/>
            <a:ext cx="4468495" cy="0"/>
          </a:xfrm>
          <a:custGeom>
            <a:avLst/>
            <a:gdLst/>
            <a:ahLst/>
            <a:cxnLst/>
            <a:rect l="l" t="t" r="r" b="b"/>
            <a:pathLst>
              <a:path w="4468495" h="0">
                <a:moveTo>
                  <a:pt x="0" y="0"/>
                </a:moveTo>
                <a:lnTo>
                  <a:pt x="4468089" y="0"/>
                </a:lnTo>
              </a:path>
            </a:pathLst>
          </a:custGeom>
          <a:ln w="9525">
            <a:solidFill>
              <a:srgbClr val="9E9F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45182" y="2847106"/>
            <a:ext cx="257694" cy="8478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89161" y="2826323"/>
            <a:ext cx="257694" cy="8686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433152" y="2880356"/>
            <a:ext cx="257694" cy="8146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177144" y="2971796"/>
            <a:ext cx="257694" cy="7232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21135" y="2959327"/>
            <a:ext cx="257694" cy="7356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669279" y="2252751"/>
            <a:ext cx="253537" cy="14422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111425" y="2427312"/>
            <a:ext cx="253537" cy="12676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855417" y="2360815"/>
            <a:ext cx="257694" cy="133418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599408" y="2576941"/>
            <a:ext cx="257694" cy="11180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343400" y="2601880"/>
            <a:ext cx="257694" cy="10931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087391" y="2813855"/>
            <a:ext cx="257694" cy="88114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831382" y="2057400"/>
            <a:ext cx="257694" cy="163760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972462" y="2874365"/>
            <a:ext cx="165442" cy="8147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716961" y="2854299"/>
            <a:ext cx="165442" cy="83483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461461" y="2909874"/>
            <a:ext cx="165442" cy="77925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205960" y="2998711"/>
            <a:ext cx="165442" cy="69042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950459" y="2987992"/>
            <a:ext cx="165442" cy="70114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694959" y="2282507"/>
            <a:ext cx="165442" cy="140662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137905" y="2453373"/>
            <a:ext cx="165442" cy="123576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882404" y="2388539"/>
            <a:ext cx="165442" cy="130059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626904" y="2605379"/>
            <a:ext cx="165442" cy="108375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371403" y="2631490"/>
            <a:ext cx="165442" cy="105764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115902" y="2841701"/>
            <a:ext cx="165455" cy="84743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860402" y="2085035"/>
            <a:ext cx="165455" cy="160409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848383" y="1800860"/>
            <a:ext cx="0" cy="1888489"/>
          </a:xfrm>
          <a:custGeom>
            <a:avLst/>
            <a:gdLst/>
            <a:ahLst/>
            <a:cxnLst/>
            <a:rect l="l" t="t" r="r" b="b"/>
            <a:pathLst>
              <a:path w="0" h="1888489">
                <a:moveTo>
                  <a:pt x="0" y="1888270"/>
                </a:moveTo>
                <a:lnTo>
                  <a:pt x="0" y="0"/>
                </a:lnTo>
              </a:path>
            </a:pathLst>
          </a:custGeom>
          <a:ln w="9525">
            <a:solidFill>
              <a:srgbClr val="9E9F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780444" y="3689131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 h="0">
                <a:moveTo>
                  <a:pt x="0" y="0"/>
                </a:moveTo>
                <a:lnTo>
                  <a:pt x="66501" y="0"/>
                </a:lnTo>
              </a:path>
            </a:pathLst>
          </a:custGeom>
          <a:ln w="9525">
            <a:solidFill>
              <a:srgbClr val="9E9F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780444" y="3059080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 h="0">
                <a:moveTo>
                  <a:pt x="0" y="0"/>
                </a:moveTo>
                <a:lnTo>
                  <a:pt x="66501" y="0"/>
                </a:lnTo>
              </a:path>
            </a:pathLst>
          </a:custGeom>
          <a:ln w="9525">
            <a:solidFill>
              <a:srgbClr val="9E9F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780444" y="2431473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 h="0">
                <a:moveTo>
                  <a:pt x="0" y="0"/>
                </a:moveTo>
                <a:lnTo>
                  <a:pt x="66501" y="0"/>
                </a:lnTo>
              </a:path>
            </a:pathLst>
          </a:custGeom>
          <a:ln w="9525">
            <a:solidFill>
              <a:srgbClr val="9E9F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780444" y="1799705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 h="0">
                <a:moveTo>
                  <a:pt x="0" y="0"/>
                </a:moveTo>
                <a:lnTo>
                  <a:pt x="66501" y="0"/>
                </a:lnTo>
              </a:path>
            </a:pathLst>
          </a:custGeom>
          <a:ln w="9525">
            <a:solidFill>
              <a:srgbClr val="9E9F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848383" y="3689134"/>
            <a:ext cx="4467225" cy="0"/>
          </a:xfrm>
          <a:custGeom>
            <a:avLst/>
            <a:gdLst/>
            <a:ahLst/>
            <a:cxnLst/>
            <a:rect l="l" t="t" r="r" b="b"/>
            <a:pathLst>
              <a:path w="4467225" h="0">
                <a:moveTo>
                  <a:pt x="0" y="0"/>
                </a:moveTo>
                <a:lnTo>
                  <a:pt x="4467002" y="0"/>
                </a:lnTo>
              </a:path>
            </a:pathLst>
          </a:custGeom>
          <a:ln w="9525">
            <a:solidFill>
              <a:srgbClr val="9E9F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846946" y="3690856"/>
            <a:ext cx="0" cy="66675"/>
          </a:xfrm>
          <a:custGeom>
            <a:avLst/>
            <a:gdLst/>
            <a:ahLst/>
            <a:cxnLst/>
            <a:rect l="l" t="t" r="r" b="b"/>
            <a:pathLst>
              <a:path w="0" h="66675">
                <a:moveTo>
                  <a:pt x="0" y="0"/>
                </a:moveTo>
                <a:lnTo>
                  <a:pt x="0" y="66501"/>
                </a:lnTo>
              </a:path>
            </a:pathLst>
          </a:custGeom>
          <a:ln w="9525">
            <a:solidFill>
              <a:srgbClr val="9E9F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590935" y="3690856"/>
            <a:ext cx="0" cy="66675"/>
          </a:xfrm>
          <a:custGeom>
            <a:avLst/>
            <a:gdLst/>
            <a:ahLst/>
            <a:cxnLst/>
            <a:rect l="l" t="t" r="r" b="b"/>
            <a:pathLst>
              <a:path w="0" h="66675">
                <a:moveTo>
                  <a:pt x="0" y="0"/>
                </a:moveTo>
                <a:lnTo>
                  <a:pt x="0" y="66501"/>
                </a:lnTo>
              </a:path>
            </a:pathLst>
          </a:custGeom>
          <a:ln w="9525">
            <a:solidFill>
              <a:srgbClr val="9E9F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339084" y="3690856"/>
            <a:ext cx="0" cy="66675"/>
          </a:xfrm>
          <a:custGeom>
            <a:avLst/>
            <a:gdLst/>
            <a:ahLst/>
            <a:cxnLst/>
            <a:rect l="l" t="t" r="r" b="b"/>
            <a:pathLst>
              <a:path w="0" h="66675">
                <a:moveTo>
                  <a:pt x="0" y="0"/>
                </a:moveTo>
                <a:lnTo>
                  <a:pt x="0" y="66501"/>
                </a:lnTo>
              </a:path>
            </a:pathLst>
          </a:custGeom>
          <a:ln w="9525">
            <a:solidFill>
              <a:srgbClr val="9E9F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083074" y="3690856"/>
            <a:ext cx="0" cy="66675"/>
          </a:xfrm>
          <a:custGeom>
            <a:avLst/>
            <a:gdLst/>
            <a:ahLst/>
            <a:cxnLst/>
            <a:rect l="l" t="t" r="r" b="b"/>
            <a:pathLst>
              <a:path w="0" h="66675">
                <a:moveTo>
                  <a:pt x="0" y="0"/>
                </a:moveTo>
                <a:lnTo>
                  <a:pt x="0" y="66501"/>
                </a:lnTo>
              </a:path>
            </a:pathLst>
          </a:custGeom>
          <a:ln w="9525">
            <a:solidFill>
              <a:srgbClr val="9E9F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827065" y="3690856"/>
            <a:ext cx="0" cy="66675"/>
          </a:xfrm>
          <a:custGeom>
            <a:avLst/>
            <a:gdLst/>
            <a:ahLst/>
            <a:cxnLst/>
            <a:rect l="l" t="t" r="r" b="b"/>
            <a:pathLst>
              <a:path w="0" h="66675">
                <a:moveTo>
                  <a:pt x="0" y="0"/>
                </a:moveTo>
                <a:lnTo>
                  <a:pt x="0" y="66501"/>
                </a:lnTo>
              </a:path>
            </a:pathLst>
          </a:custGeom>
          <a:ln w="9525">
            <a:solidFill>
              <a:srgbClr val="9E9F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571045" y="3690856"/>
            <a:ext cx="0" cy="66675"/>
          </a:xfrm>
          <a:custGeom>
            <a:avLst/>
            <a:gdLst/>
            <a:ahLst/>
            <a:cxnLst/>
            <a:rect l="l" t="t" r="r" b="b"/>
            <a:pathLst>
              <a:path w="0" h="66675">
                <a:moveTo>
                  <a:pt x="0" y="0"/>
                </a:moveTo>
                <a:lnTo>
                  <a:pt x="0" y="66501"/>
                </a:lnTo>
              </a:path>
            </a:pathLst>
          </a:custGeom>
          <a:ln w="9525">
            <a:solidFill>
              <a:srgbClr val="9E9F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315035" y="3690856"/>
            <a:ext cx="0" cy="66675"/>
          </a:xfrm>
          <a:custGeom>
            <a:avLst/>
            <a:gdLst/>
            <a:ahLst/>
            <a:cxnLst/>
            <a:rect l="l" t="t" r="r" b="b"/>
            <a:pathLst>
              <a:path w="0" h="66675">
                <a:moveTo>
                  <a:pt x="0" y="0"/>
                </a:moveTo>
                <a:lnTo>
                  <a:pt x="0" y="66501"/>
                </a:lnTo>
              </a:path>
            </a:pathLst>
          </a:custGeom>
          <a:ln w="9525">
            <a:solidFill>
              <a:srgbClr val="9E9F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1194163" y="3551973"/>
            <a:ext cx="470534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0.01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321295" y="2922549"/>
            <a:ext cx="3435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0.1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511947" y="2293124"/>
            <a:ext cx="1530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384808" y="1663700"/>
            <a:ext cx="2800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256889" y="3906342"/>
            <a:ext cx="4730677" cy="158873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918755" y="2317513"/>
            <a:ext cx="254000" cy="855344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 sz="1800" spc="-70">
                <a:solidFill>
                  <a:srgbClr val="292934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ime (s)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722274" y="1984870"/>
            <a:ext cx="114871" cy="11487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6888238" y="1914677"/>
            <a:ext cx="8134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Android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722274" y="2566758"/>
            <a:ext cx="114871" cy="11487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6875538" y="2496553"/>
            <a:ext cx="9531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CleanOS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722274" y="3148647"/>
            <a:ext cx="114871" cy="11487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6875538" y="3093681"/>
            <a:ext cx="1054735" cy="536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2100"/>
              </a:lnSpc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Optimized  CleanOS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35940" y="91440"/>
            <a:ext cx="13811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Columbia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497445" y="91440"/>
            <a:ext cx="397319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CleanOS: Limiting Mobile Data Exposure with Idle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Eviction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389971" y="7620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35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888578" y="2022678"/>
            <a:ext cx="1441450" cy="325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9259" sz="2700">
                <a:solidFill>
                  <a:srgbClr val="292934"/>
                </a:solidFill>
                <a:latin typeface="Arial"/>
                <a:cs typeface="Arial"/>
              </a:rPr>
              <a:t>722ms</a:t>
            </a:r>
            <a:r>
              <a:rPr dirty="0" baseline="-9259" sz="2700" spc="-39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953ms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374859" y="2171281"/>
            <a:ext cx="1428115" cy="352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354ms</a:t>
            </a:r>
            <a:r>
              <a:rPr dirty="0" sz="1800" spc="-36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baseline="-16975" sz="2700">
                <a:solidFill>
                  <a:srgbClr val="292934"/>
                </a:solidFill>
                <a:latin typeface="Arial"/>
                <a:cs typeface="Arial"/>
              </a:rPr>
              <a:t>354ms</a:t>
            </a:r>
            <a:endParaRPr baseline="-16975" sz="27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869256" y="2464053"/>
            <a:ext cx="5848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92ms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523204" y="1765922"/>
            <a:ext cx="8388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1819ms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874520" y="2294309"/>
            <a:ext cx="598516" cy="91024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905139" y="2328215"/>
            <a:ext cx="500380" cy="806450"/>
          </a:xfrm>
          <a:custGeom>
            <a:avLst/>
            <a:gdLst/>
            <a:ahLst/>
            <a:cxnLst/>
            <a:rect l="l" t="t" r="r" b="b"/>
            <a:pathLst>
              <a:path w="500380" h="806450">
                <a:moveTo>
                  <a:pt x="0" y="403048"/>
                </a:moveTo>
                <a:lnTo>
                  <a:pt x="2710" y="343488"/>
                </a:lnTo>
                <a:lnTo>
                  <a:pt x="10583" y="286642"/>
                </a:lnTo>
                <a:lnTo>
                  <a:pt x="23232" y="233133"/>
                </a:lnTo>
                <a:lnTo>
                  <a:pt x="40270" y="183584"/>
                </a:lnTo>
                <a:lnTo>
                  <a:pt x="61312" y="138618"/>
                </a:lnTo>
                <a:lnTo>
                  <a:pt x="85969" y="98860"/>
                </a:lnTo>
                <a:lnTo>
                  <a:pt x="113856" y="64933"/>
                </a:lnTo>
                <a:lnTo>
                  <a:pt x="144585" y="37460"/>
                </a:lnTo>
                <a:lnTo>
                  <a:pt x="177771" y="17064"/>
                </a:lnTo>
                <a:lnTo>
                  <a:pt x="249964" y="0"/>
                </a:lnTo>
                <a:lnTo>
                  <a:pt x="286902" y="4370"/>
                </a:lnTo>
                <a:lnTo>
                  <a:pt x="355343" y="37460"/>
                </a:lnTo>
                <a:lnTo>
                  <a:pt x="386073" y="64933"/>
                </a:lnTo>
                <a:lnTo>
                  <a:pt x="413960" y="98860"/>
                </a:lnTo>
                <a:lnTo>
                  <a:pt x="438617" y="138618"/>
                </a:lnTo>
                <a:lnTo>
                  <a:pt x="459658" y="183584"/>
                </a:lnTo>
                <a:lnTo>
                  <a:pt x="476697" y="233133"/>
                </a:lnTo>
                <a:lnTo>
                  <a:pt x="489346" y="286642"/>
                </a:lnTo>
                <a:lnTo>
                  <a:pt x="497219" y="343488"/>
                </a:lnTo>
                <a:lnTo>
                  <a:pt x="499929" y="403048"/>
                </a:lnTo>
                <a:lnTo>
                  <a:pt x="497219" y="462608"/>
                </a:lnTo>
                <a:lnTo>
                  <a:pt x="489346" y="519454"/>
                </a:lnTo>
                <a:lnTo>
                  <a:pt x="476697" y="572963"/>
                </a:lnTo>
                <a:lnTo>
                  <a:pt x="459658" y="622512"/>
                </a:lnTo>
                <a:lnTo>
                  <a:pt x="438617" y="667478"/>
                </a:lnTo>
                <a:lnTo>
                  <a:pt x="413960" y="707236"/>
                </a:lnTo>
                <a:lnTo>
                  <a:pt x="386073" y="741163"/>
                </a:lnTo>
                <a:lnTo>
                  <a:pt x="355343" y="768636"/>
                </a:lnTo>
                <a:lnTo>
                  <a:pt x="322158" y="789032"/>
                </a:lnTo>
                <a:lnTo>
                  <a:pt x="249964" y="806097"/>
                </a:lnTo>
                <a:lnTo>
                  <a:pt x="213026" y="801727"/>
                </a:lnTo>
                <a:lnTo>
                  <a:pt x="144585" y="768636"/>
                </a:lnTo>
                <a:lnTo>
                  <a:pt x="113856" y="741163"/>
                </a:lnTo>
                <a:lnTo>
                  <a:pt x="85969" y="707236"/>
                </a:lnTo>
                <a:lnTo>
                  <a:pt x="61312" y="667478"/>
                </a:lnTo>
                <a:lnTo>
                  <a:pt x="40270" y="622512"/>
                </a:lnTo>
                <a:lnTo>
                  <a:pt x="23232" y="572963"/>
                </a:lnTo>
                <a:lnTo>
                  <a:pt x="10583" y="519454"/>
                </a:lnTo>
                <a:lnTo>
                  <a:pt x="2710" y="462608"/>
                </a:lnTo>
                <a:lnTo>
                  <a:pt x="0" y="403048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626817" y="2261064"/>
            <a:ext cx="602672" cy="906086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659964" y="2294496"/>
            <a:ext cx="500380" cy="806450"/>
          </a:xfrm>
          <a:custGeom>
            <a:avLst/>
            <a:gdLst/>
            <a:ahLst/>
            <a:cxnLst/>
            <a:rect l="l" t="t" r="r" b="b"/>
            <a:pathLst>
              <a:path w="500380" h="806450">
                <a:moveTo>
                  <a:pt x="0" y="403048"/>
                </a:moveTo>
                <a:lnTo>
                  <a:pt x="2710" y="343488"/>
                </a:lnTo>
                <a:lnTo>
                  <a:pt x="10583" y="286642"/>
                </a:lnTo>
                <a:lnTo>
                  <a:pt x="23232" y="233133"/>
                </a:lnTo>
                <a:lnTo>
                  <a:pt x="40270" y="183584"/>
                </a:lnTo>
                <a:lnTo>
                  <a:pt x="61312" y="138618"/>
                </a:lnTo>
                <a:lnTo>
                  <a:pt x="85969" y="98860"/>
                </a:lnTo>
                <a:lnTo>
                  <a:pt x="113856" y="64933"/>
                </a:lnTo>
                <a:lnTo>
                  <a:pt x="144585" y="37460"/>
                </a:lnTo>
                <a:lnTo>
                  <a:pt x="177771" y="17064"/>
                </a:lnTo>
                <a:lnTo>
                  <a:pt x="249964" y="0"/>
                </a:lnTo>
                <a:lnTo>
                  <a:pt x="286902" y="4370"/>
                </a:lnTo>
                <a:lnTo>
                  <a:pt x="355343" y="37460"/>
                </a:lnTo>
                <a:lnTo>
                  <a:pt x="386073" y="64933"/>
                </a:lnTo>
                <a:lnTo>
                  <a:pt x="413960" y="98860"/>
                </a:lnTo>
                <a:lnTo>
                  <a:pt x="438617" y="138618"/>
                </a:lnTo>
                <a:lnTo>
                  <a:pt x="459658" y="183584"/>
                </a:lnTo>
                <a:lnTo>
                  <a:pt x="476697" y="233133"/>
                </a:lnTo>
                <a:lnTo>
                  <a:pt x="489346" y="286642"/>
                </a:lnTo>
                <a:lnTo>
                  <a:pt x="497219" y="343488"/>
                </a:lnTo>
                <a:lnTo>
                  <a:pt x="499929" y="403048"/>
                </a:lnTo>
                <a:lnTo>
                  <a:pt x="497219" y="462608"/>
                </a:lnTo>
                <a:lnTo>
                  <a:pt x="489346" y="519454"/>
                </a:lnTo>
                <a:lnTo>
                  <a:pt x="476697" y="572963"/>
                </a:lnTo>
                <a:lnTo>
                  <a:pt x="459658" y="622512"/>
                </a:lnTo>
                <a:lnTo>
                  <a:pt x="438617" y="667478"/>
                </a:lnTo>
                <a:lnTo>
                  <a:pt x="413960" y="707236"/>
                </a:lnTo>
                <a:lnTo>
                  <a:pt x="386073" y="741163"/>
                </a:lnTo>
                <a:lnTo>
                  <a:pt x="355343" y="768636"/>
                </a:lnTo>
                <a:lnTo>
                  <a:pt x="322158" y="789032"/>
                </a:lnTo>
                <a:lnTo>
                  <a:pt x="249964" y="806097"/>
                </a:lnTo>
                <a:lnTo>
                  <a:pt x="213026" y="801727"/>
                </a:lnTo>
                <a:lnTo>
                  <a:pt x="144585" y="768636"/>
                </a:lnTo>
                <a:lnTo>
                  <a:pt x="113856" y="741163"/>
                </a:lnTo>
                <a:lnTo>
                  <a:pt x="85969" y="707236"/>
                </a:lnTo>
                <a:lnTo>
                  <a:pt x="61312" y="667478"/>
                </a:lnTo>
                <a:lnTo>
                  <a:pt x="40270" y="622512"/>
                </a:lnTo>
                <a:lnTo>
                  <a:pt x="23232" y="572963"/>
                </a:lnTo>
                <a:lnTo>
                  <a:pt x="10583" y="519454"/>
                </a:lnTo>
                <a:lnTo>
                  <a:pt x="2710" y="462608"/>
                </a:lnTo>
                <a:lnTo>
                  <a:pt x="0" y="403048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362502" y="2468882"/>
            <a:ext cx="598516" cy="69826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393338" y="2499398"/>
            <a:ext cx="500380" cy="601345"/>
          </a:xfrm>
          <a:custGeom>
            <a:avLst/>
            <a:gdLst/>
            <a:ahLst/>
            <a:cxnLst/>
            <a:rect l="l" t="t" r="r" b="b"/>
            <a:pathLst>
              <a:path w="500379" h="601344">
                <a:moveTo>
                  <a:pt x="0" y="300598"/>
                </a:moveTo>
                <a:lnTo>
                  <a:pt x="4027" y="246565"/>
                </a:lnTo>
                <a:lnTo>
                  <a:pt x="15638" y="195710"/>
                </a:lnTo>
                <a:lnTo>
                  <a:pt x="34127" y="148880"/>
                </a:lnTo>
                <a:lnTo>
                  <a:pt x="58788" y="106926"/>
                </a:lnTo>
                <a:lnTo>
                  <a:pt x="88915" y="70697"/>
                </a:lnTo>
                <a:lnTo>
                  <a:pt x="123802" y="41040"/>
                </a:lnTo>
                <a:lnTo>
                  <a:pt x="162743" y="18806"/>
                </a:lnTo>
                <a:lnTo>
                  <a:pt x="205033" y="4843"/>
                </a:lnTo>
                <a:lnTo>
                  <a:pt x="249964" y="0"/>
                </a:lnTo>
                <a:lnTo>
                  <a:pt x="294896" y="4843"/>
                </a:lnTo>
                <a:lnTo>
                  <a:pt x="337185" y="18806"/>
                </a:lnTo>
                <a:lnTo>
                  <a:pt x="376126" y="41040"/>
                </a:lnTo>
                <a:lnTo>
                  <a:pt x="411013" y="70697"/>
                </a:lnTo>
                <a:lnTo>
                  <a:pt x="441141" y="106926"/>
                </a:lnTo>
                <a:lnTo>
                  <a:pt x="465802" y="148880"/>
                </a:lnTo>
                <a:lnTo>
                  <a:pt x="484291" y="195710"/>
                </a:lnTo>
                <a:lnTo>
                  <a:pt x="495902" y="246565"/>
                </a:lnTo>
                <a:lnTo>
                  <a:pt x="499929" y="300598"/>
                </a:lnTo>
                <a:lnTo>
                  <a:pt x="495902" y="354631"/>
                </a:lnTo>
                <a:lnTo>
                  <a:pt x="484291" y="405487"/>
                </a:lnTo>
                <a:lnTo>
                  <a:pt x="465802" y="452316"/>
                </a:lnTo>
                <a:lnTo>
                  <a:pt x="441141" y="494270"/>
                </a:lnTo>
                <a:lnTo>
                  <a:pt x="411013" y="530500"/>
                </a:lnTo>
                <a:lnTo>
                  <a:pt x="376126" y="560156"/>
                </a:lnTo>
                <a:lnTo>
                  <a:pt x="337185" y="582391"/>
                </a:lnTo>
                <a:lnTo>
                  <a:pt x="294896" y="596354"/>
                </a:lnTo>
                <a:lnTo>
                  <a:pt x="249964" y="601197"/>
                </a:lnTo>
                <a:lnTo>
                  <a:pt x="205033" y="596354"/>
                </a:lnTo>
                <a:lnTo>
                  <a:pt x="162743" y="582391"/>
                </a:lnTo>
                <a:lnTo>
                  <a:pt x="123802" y="560156"/>
                </a:lnTo>
                <a:lnTo>
                  <a:pt x="88915" y="530500"/>
                </a:lnTo>
                <a:lnTo>
                  <a:pt x="58788" y="494270"/>
                </a:lnTo>
                <a:lnTo>
                  <a:pt x="34127" y="452316"/>
                </a:lnTo>
                <a:lnTo>
                  <a:pt x="15638" y="405487"/>
                </a:lnTo>
                <a:lnTo>
                  <a:pt x="4027" y="354631"/>
                </a:lnTo>
                <a:lnTo>
                  <a:pt x="0" y="300598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094022" y="2460566"/>
            <a:ext cx="602672" cy="80217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128452" y="2494902"/>
            <a:ext cx="500380" cy="701675"/>
          </a:xfrm>
          <a:custGeom>
            <a:avLst/>
            <a:gdLst/>
            <a:ahLst/>
            <a:cxnLst/>
            <a:rect l="l" t="t" r="r" b="b"/>
            <a:pathLst>
              <a:path w="500379" h="701675">
                <a:moveTo>
                  <a:pt x="0" y="350725"/>
                </a:moveTo>
                <a:lnTo>
                  <a:pt x="3271" y="293836"/>
                </a:lnTo>
                <a:lnTo>
                  <a:pt x="12743" y="239869"/>
                </a:lnTo>
                <a:lnTo>
                  <a:pt x="27900" y="189547"/>
                </a:lnTo>
                <a:lnTo>
                  <a:pt x="48228" y="143591"/>
                </a:lnTo>
                <a:lnTo>
                  <a:pt x="73212" y="102725"/>
                </a:lnTo>
                <a:lnTo>
                  <a:pt x="102338" y="67669"/>
                </a:lnTo>
                <a:lnTo>
                  <a:pt x="135091" y="39147"/>
                </a:lnTo>
                <a:lnTo>
                  <a:pt x="170956" y="17880"/>
                </a:lnTo>
                <a:lnTo>
                  <a:pt x="209419" y="4590"/>
                </a:lnTo>
                <a:lnTo>
                  <a:pt x="249964" y="0"/>
                </a:lnTo>
                <a:lnTo>
                  <a:pt x="290510" y="4590"/>
                </a:lnTo>
                <a:lnTo>
                  <a:pt x="328973" y="17880"/>
                </a:lnTo>
                <a:lnTo>
                  <a:pt x="364838" y="39147"/>
                </a:lnTo>
                <a:lnTo>
                  <a:pt x="397590" y="67669"/>
                </a:lnTo>
                <a:lnTo>
                  <a:pt x="426716" y="102725"/>
                </a:lnTo>
                <a:lnTo>
                  <a:pt x="451701" y="143591"/>
                </a:lnTo>
                <a:lnTo>
                  <a:pt x="472029" y="189547"/>
                </a:lnTo>
                <a:lnTo>
                  <a:pt x="487186" y="239869"/>
                </a:lnTo>
                <a:lnTo>
                  <a:pt x="496658" y="293836"/>
                </a:lnTo>
                <a:lnTo>
                  <a:pt x="499929" y="350725"/>
                </a:lnTo>
                <a:lnTo>
                  <a:pt x="496658" y="407615"/>
                </a:lnTo>
                <a:lnTo>
                  <a:pt x="487186" y="461582"/>
                </a:lnTo>
                <a:lnTo>
                  <a:pt x="472029" y="511904"/>
                </a:lnTo>
                <a:lnTo>
                  <a:pt x="451701" y="557859"/>
                </a:lnTo>
                <a:lnTo>
                  <a:pt x="426716" y="598726"/>
                </a:lnTo>
                <a:lnTo>
                  <a:pt x="397590" y="633781"/>
                </a:lnTo>
                <a:lnTo>
                  <a:pt x="364838" y="662303"/>
                </a:lnTo>
                <a:lnTo>
                  <a:pt x="328973" y="683570"/>
                </a:lnTo>
                <a:lnTo>
                  <a:pt x="290510" y="696860"/>
                </a:lnTo>
                <a:lnTo>
                  <a:pt x="249964" y="701451"/>
                </a:lnTo>
                <a:lnTo>
                  <a:pt x="209419" y="696860"/>
                </a:lnTo>
                <a:lnTo>
                  <a:pt x="170956" y="683570"/>
                </a:lnTo>
                <a:lnTo>
                  <a:pt x="135091" y="662303"/>
                </a:lnTo>
                <a:lnTo>
                  <a:pt x="102338" y="633781"/>
                </a:lnTo>
                <a:lnTo>
                  <a:pt x="73212" y="598726"/>
                </a:lnTo>
                <a:lnTo>
                  <a:pt x="48228" y="557859"/>
                </a:lnTo>
                <a:lnTo>
                  <a:pt x="27900" y="511904"/>
                </a:lnTo>
                <a:lnTo>
                  <a:pt x="12743" y="461582"/>
                </a:lnTo>
                <a:lnTo>
                  <a:pt x="3271" y="407615"/>
                </a:lnTo>
                <a:lnTo>
                  <a:pt x="0" y="350725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838001" y="2726573"/>
            <a:ext cx="602672" cy="490451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871592" y="2758401"/>
            <a:ext cx="500380" cy="389890"/>
          </a:xfrm>
          <a:custGeom>
            <a:avLst/>
            <a:gdLst/>
            <a:ahLst/>
            <a:cxnLst/>
            <a:rect l="l" t="t" r="r" b="b"/>
            <a:pathLst>
              <a:path w="500379" h="389889">
                <a:moveTo>
                  <a:pt x="0" y="194711"/>
                </a:moveTo>
                <a:lnTo>
                  <a:pt x="5078" y="155470"/>
                </a:lnTo>
                <a:lnTo>
                  <a:pt x="19643" y="118921"/>
                </a:lnTo>
                <a:lnTo>
                  <a:pt x="42690" y="85846"/>
                </a:lnTo>
                <a:lnTo>
                  <a:pt x="73213" y="57029"/>
                </a:lnTo>
                <a:lnTo>
                  <a:pt x="110207" y="33253"/>
                </a:lnTo>
                <a:lnTo>
                  <a:pt x="152667" y="15301"/>
                </a:lnTo>
                <a:lnTo>
                  <a:pt x="199588" y="3955"/>
                </a:lnTo>
                <a:lnTo>
                  <a:pt x="249965" y="0"/>
                </a:lnTo>
                <a:lnTo>
                  <a:pt x="300341" y="3955"/>
                </a:lnTo>
                <a:lnTo>
                  <a:pt x="347262" y="15301"/>
                </a:lnTo>
                <a:lnTo>
                  <a:pt x="389722" y="33253"/>
                </a:lnTo>
                <a:lnTo>
                  <a:pt x="426716" y="57029"/>
                </a:lnTo>
                <a:lnTo>
                  <a:pt x="457239" y="85846"/>
                </a:lnTo>
                <a:lnTo>
                  <a:pt x="480286" y="118921"/>
                </a:lnTo>
                <a:lnTo>
                  <a:pt x="494851" y="155470"/>
                </a:lnTo>
                <a:lnTo>
                  <a:pt x="499929" y="194711"/>
                </a:lnTo>
                <a:lnTo>
                  <a:pt x="494851" y="233953"/>
                </a:lnTo>
                <a:lnTo>
                  <a:pt x="480286" y="270502"/>
                </a:lnTo>
                <a:lnTo>
                  <a:pt x="457239" y="303577"/>
                </a:lnTo>
                <a:lnTo>
                  <a:pt x="426716" y="332394"/>
                </a:lnTo>
                <a:lnTo>
                  <a:pt x="389722" y="356170"/>
                </a:lnTo>
                <a:lnTo>
                  <a:pt x="347262" y="374122"/>
                </a:lnTo>
                <a:lnTo>
                  <a:pt x="300341" y="385467"/>
                </a:lnTo>
                <a:lnTo>
                  <a:pt x="249965" y="389423"/>
                </a:lnTo>
                <a:lnTo>
                  <a:pt x="199588" y="385467"/>
                </a:lnTo>
                <a:lnTo>
                  <a:pt x="152667" y="374122"/>
                </a:lnTo>
                <a:lnTo>
                  <a:pt x="110207" y="356170"/>
                </a:lnTo>
                <a:lnTo>
                  <a:pt x="73213" y="332394"/>
                </a:lnTo>
                <a:lnTo>
                  <a:pt x="42690" y="303577"/>
                </a:lnTo>
                <a:lnTo>
                  <a:pt x="19643" y="270502"/>
                </a:lnTo>
                <a:lnTo>
                  <a:pt x="5078" y="233953"/>
                </a:lnTo>
                <a:lnTo>
                  <a:pt x="0" y="194711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581993" y="1986747"/>
            <a:ext cx="602672" cy="490451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614733" y="2019859"/>
            <a:ext cx="500380" cy="389890"/>
          </a:xfrm>
          <a:custGeom>
            <a:avLst/>
            <a:gdLst/>
            <a:ahLst/>
            <a:cxnLst/>
            <a:rect l="l" t="t" r="r" b="b"/>
            <a:pathLst>
              <a:path w="500379" h="389889">
                <a:moveTo>
                  <a:pt x="0" y="194711"/>
                </a:moveTo>
                <a:lnTo>
                  <a:pt x="5078" y="155470"/>
                </a:lnTo>
                <a:lnTo>
                  <a:pt x="19643" y="118921"/>
                </a:lnTo>
                <a:lnTo>
                  <a:pt x="42690" y="85846"/>
                </a:lnTo>
                <a:lnTo>
                  <a:pt x="73213" y="57029"/>
                </a:lnTo>
                <a:lnTo>
                  <a:pt x="110207" y="33253"/>
                </a:lnTo>
                <a:lnTo>
                  <a:pt x="152667" y="15301"/>
                </a:lnTo>
                <a:lnTo>
                  <a:pt x="199588" y="3955"/>
                </a:lnTo>
                <a:lnTo>
                  <a:pt x="249964" y="0"/>
                </a:lnTo>
                <a:lnTo>
                  <a:pt x="300341" y="3955"/>
                </a:lnTo>
                <a:lnTo>
                  <a:pt x="347262" y="15301"/>
                </a:lnTo>
                <a:lnTo>
                  <a:pt x="389722" y="33253"/>
                </a:lnTo>
                <a:lnTo>
                  <a:pt x="426716" y="57029"/>
                </a:lnTo>
                <a:lnTo>
                  <a:pt x="457239" y="85846"/>
                </a:lnTo>
                <a:lnTo>
                  <a:pt x="480286" y="118921"/>
                </a:lnTo>
                <a:lnTo>
                  <a:pt x="494851" y="155470"/>
                </a:lnTo>
                <a:lnTo>
                  <a:pt x="499929" y="194711"/>
                </a:lnTo>
                <a:lnTo>
                  <a:pt x="494851" y="233953"/>
                </a:lnTo>
                <a:lnTo>
                  <a:pt x="480286" y="270502"/>
                </a:lnTo>
                <a:lnTo>
                  <a:pt x="457239" y="303577"/>
                </a:lnTo>
                <a:lnTo>
                  <a:pt x="426716" y="332393"/>
                </a:lnTo>
                <a:lnTo>
                  <a:pt x="389722" y="356169"/>
                </a:lnTo>
                <a:lnTo>
                  <a:pt x="347262" y="374122"/>
                </a:lnTo>
                <a:lnTo>
                  <a:pt x="300341" y="385467"/>
                </a:lnTo>
                <a:lnTo>
                  <a:pt x="249964" y="389423"/>
                </a:lnTo>
                <a:lnTo>
                  <a:pt x="199588" y="385467"/>
                </a:lnTo>
                <a:lnTo>
                  <a:pt x="152667" y="374122"/>
                </a:lnTo>
                <a:lnTo>
                  <a:pt x="110207" y="356169"/>
                </a:lnTo>
                <a:lnTo>
                  <a:pt x="73213" y="332393"/>
                </a:lnTo>
                <a:lnTo>
                  <a:pt x="42690" y="303577"/>
                </a:lnTo>
                <a:lnTo>
                  <a:pt x="19643" y="270502"/>
                </a:lnTo>
                <a:lnTo>
                  <a:pt x="5078" y="233953"/>
                </a:lnTo>
                <a:lnTo>
                  <a:pt x="0" y="194711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6946" y="3059080"/>
            <a:ext cx="4468495" cy="0"/>
          </a:xfrm>
          <a:custGeom>
            <a:avLst/>
            <a:gdLst/>
            <a:ahLst/>
            <a:cxnLst/>
            <a:rect l="l" t="t" r="r" b="b"/>
            <a:pathLst>
              <a:path w="4468495" h="0">
                <a:moveTo>
                  <a:pt x="0" y="0"/>
                </a:moveTo>
                <a:lnTo>
                  <a:pt x="4468089" y="0"/>
                </a:lnTo>
              </a:path>
            </a:pathLst>
          </a:custGeom>
          <a:ln w="9525">
            <a:solidFill>
              <a:srgbClr val="9E9F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46946" y="2431473"/>
            <a:ext cx="4468495" cy="0"/>
          </a:xfrm>
          <a:custGeom>
            <a:avLst/>
            <a:gdLst/>
            <a:ahLst/>
            <a:cxnLst/>
            <a:rect l="l" t="t" r="r" b="b"/>
            <a:pathLst>
              <a:path w="4468495" h="0">
                <a:moveTo>
                  <a:pt x="0" y="0"/>
                </a:moveTo>
                <a:lnTo>
                  <a:pt x="4468089" y="0"/>
                </a:lnTo>
              </a:path>
            </a:pathLst>
          </a:custGeom>
          <a:ln w="9525">
            <a:solidFill>
              <a:srgbClr val="9E9F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46946" y="1799705"/>
            <a:ext cx="4468495" cy="0"/>
          </a:xfrm>
          <a:custGeom>
            <a:avLst/>
            <a:gdLst/>
            <a:ahLst/>
            <a:cxnLst/>
            <a:rect l="l" t="t" r="r" b="b"/>
            <a:pathLst>
              <a:path w="4468495" h="0">
                <a:moveTo>
                  <a:pt x="0" y="0"/>
                </a:moveTo>
                <a:lnTo>
                  <a:pt x="4468089" y="0"/>
                </a:lnTo>
              </a:path>
            </a:pathLst>
          </a:custGeom>
          <a:ln w="9525">
            <a:solidFill>
              <a:srgbClr val="9E9F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45182" y="2847106"/>
            <a:ext cx="257694" cy="8478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689161" y="2826323"/>
            <a:ext cx="257694" cy="8686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433152" y="2880356"/>
            <a:ext cx="257694" cy="8146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177144" y="2971796"/>
            <a:ext cx="257694" cy="7232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21135" y="2959327"/>
            <a:ext cx="257694" cy="7356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669279" y="2252751"/>
            <a:ext cx="253537" cy="14422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11425" y="2427312"/>
            <a:ext cx="253537" cy="12676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855417" y="2360815"/>
            <a:ext cx="257694" cy="133418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599408" y="2576941"/>
            <a:ext cx="257694" cy="11180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343400" y="2601880"/>
            <a:ext cx="257694" cy="10931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087391" y="2813855"/>
            <a:ext cx="257694" cy="88114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831382" y="2057400"/>
            <a:ext cx="257694" cy="163760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273528" y="2547847"/>
            <a:ext cx="257694" cy="114715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021672" y="2668381"/>
            <a:ext cx="253537" cy="10266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765664" y="2510440"/>
            <a:ext cx="257694" cy="11845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509655" y="2951015"/>
            <a:ext cx="257694" cy="74398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253647" y="2942701"/>
            <a:ext cx="257694" cy="7522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997638" y="2107272"/>
            <a:ext cx="257694" cy="158772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972462" y="2874365"/>
            <a:ext cx="165442" cy="81476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716961" y="2854299"/>
            <a:ext cx="165442" cy="83483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461461" y="2909874"/>
            <a:ext cx="165442" cy="77925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205960" y="2998711"/>
            <a:ext cx="165442" cy="69042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950459" y="2987992"/>
            <a:ext cx="165442" cy="70114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694959" y="2282507"/>
            <a:ext cx="165442" cy="140662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137905" y="2453373"/>
            <a:ext cx="165442" cy="123576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882404" y="2388539"/>
            <a:ext cx="165442" cy="130059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626904" y="2605379"/>
            <a:ext cx="165442" cy="108375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371403" y="2631490"/>
            <a:ext cx="165442" cy="105764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115902" y="2841701"/>
            <a:ext cx="165455" cy="84743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860402" y="2085035"/>
            <a:ext cx="165455" cy="160409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303348" y="2574975"/>
            <a:ext cx="165442" cy="111415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047847" y="2695498"/>
            <a:ext cx="165442" cy="993635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792359" y="2538945"/>
            <a:ext cx="165442" cy="115018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536846" y="2977667"/>
            <a:ext cx="165455" cy="711466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281358" y="2971660"/>
            <a:ext cx="165442" cy="717473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025857" y="2135314"/>
            <a:ext cx="165442" cy="1553819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848383" y="1800860"/>
            <a:ext cx="0" cy="1888489"/>
          </a:xfrm>
          <a:custGeom>
            <a:avLst/>
            <a:gdLst/>
            <a:ahLst/>
            <a:cxnLst/>
            <a:rect l="l" t="t" r="r" b="b"/>
            <a:pathLst>
              <a:path w="0" h="1888489">
                <a:moveTo>
                  <a:pt x="0" y="1888270"/>
                </a:moveTo>
                <a:lnTo>
                  <a:pt x="0" y="0"/>
                </a:lnTo>
              </a:path>
            </a:pathLst>
          </a:custGeom>
          <a:ln w="9525">
            <a:solidFill>
              <a:srgbClr val="9E9F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780444" y="3689131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 h="0">
                <a:moveTo>
                  <a:pt x="0" y="0"/>
                </a:moveTo>
                <a:lnTo>
                  <a:pt x="66501" y="0"/>
                </a:lnTo>
              </a:path>
            </a:pathLst>
          </a:custGeom>
          <a:ln w="9525">
            <a:solidFill>
              <a:srgbClr val="9E9F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780444" y="3059080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 h="0">
                <a:moveTo>
                  <a:pt x="0" y="0"/>
                </a:moveTo>
                <a:lnTo>
                  <a:pt x="66501" y="0"/>
                </a:lnTo>
              </a:path>
            </a:pathLst>
          </a:custGeom>
          <a:ln w="9525">
            <a:solidFill>
              <a:srgbClr val="9E9F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780444" y="2431473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 h="0">
                <a:moveTo>
                  <a:pt x="0" y="0"/>
                </a:moveTo>
                <a:lnTo>
                  <a:pt x="66501" y="0"/>
                </a:lnTo>
              </a:path>
            </a:pathLst>
          </a:custGeom>
          <a:ln w="9525">
            <a:solidFill>
              <a:srgbClr val="9E9F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780444" y="1799705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 h="0">
                <a:moveTo>
                  <a:pt x="0" y="0"/>
                </a:moveTo>
                <a:lnTo>
                  <a:pt x="66501" y="0"/>
                </a:lnTo>
              </a:path>
            </a:pathLst>
          </a:custGeom>
          <a:ln w="9525">
            <a:solidFill>
              <a:srgbClr val="9E9F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848383" y="3689134"/>
            <a:ext cx="4467225" cy="0"/>
          </a:xfrm>
          <a:custGeom>
            <a:avLst/>
            <a:gdLst/>
            <a:ahLst/>
            <a:cxnLst/>
            <a:rect l="l" t="t" r="r" b="b"/>
            <a:pathLst>
              <a:path w="4467225" h="0">
                <a:moveTo>
                  <a:pt x="0" y="0"/>
                </a:moveTo>
                <a:lnTo>
                  <a:pt x="4467002" y="0"/>
                </a:lnTo>
              </a:path>
            </a:pathLst>
          </a:custGeom>
          <a:ln w="9525">
            <a:solidFill>
              <a:srgbClr val="9E9F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846946" y="3690856"/>
            <a:ext cx="0" cy="66675"/>
          </a:xfrm>
          <a:custGeom>
            <a:avLst/>
            <a:gdLst/>
            <a:ahLst/>
            <a:cxnLst/>
            <a:rect l="l" t="t" r="r" b="b"/>
            <a:pathLst>
              <a:path w="0" h="66675">
                <a:moveTo>
                  <a:pt x="0" y="0"/>
                </a:moveTo>
                <a:lnTo>
                  <a:pt x="0" y="66501"/>
                </a:lnTo>
              </a:path>
            </a:pathLst>
          </a:custGeom>
          <a:ln w="9525">
            <a:solidFill>
              <a:srgbClr val="9E9F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590935" y="3690856"/>
            <a:ext cx="0" cy="66675"/>
          </a:xfrm>
          <a:custGeom>
            <a:avLst/>
            <a:gdLst/>
            <a:ahLst/>
            <a:cxnLst/>
            <a:rect l="l" t="t" r="r" b="b"/>
            <a:pathLst>
              <a:path w="0" h="66675">
                <a:moveTo>
                  <a:pt x="0" y="0"/>
                </a:moveTo>
                <a:lnTo>
                  <a:pt x="0" y="66501"/>
                </a:lnTo>
              </a:path>
            </a:pathLst>
          </a:custGeom>
          <a:ln w="9525">
            <a:solidFill>
              <a:srgbClr val="9E9F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339084" y="3690856"/>
            <a:ext cx="0" cy="66675"/>
          </a:xfrm>
          <a:custGeom>
            <a:avLst/>
            <a:gdLst/>
            <a:ahLst/>
            <a:cxnLst/>
            <a:rect l="l" t="t" r="r" b="b"/>
            <a:pathLst>
              <a:path w="0" h="66675">
                <a:moveTo>
                  <a:pt x="0" y="0"/>
                </a:moveTo>
                <a:lnTo>
                  <a:pt x="0" y="66501"/>
                </a:lnTo>
              </a:path>
            </a:pathLst>
          </a:custGeom>
          <a:ln w="9525">
            <a:solidFill>
              <a:srgbClr val="9E9F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083074" y="3690856"/>
            <a:ext cx="0" cy="66675"/>
          </a:xfrm>
          <a:custGeom>
            <a:avLst/>
            <a:gdLst/>
            <a:ahLst/>
            <a:cxnLst/>
            <a:rect l="l" t="t" r="r" b="b"/>
            <a:pathLst>
              <a:path w="0" h="66675">
                <a:moveTo>
                  <a:pt x="0" y="0"/>
                </a:moveTo>
                <a:lnTo>
                  <a:pt x="0" y="66501"/>
                </a:lnTo>
              </a:path>
            </a:pathLst>
          </a:custGeom>
          <a:ln w="9525">
            <a:solidFill>
              <a:srgbClr val="9E9F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827065" y="3690856"/>
            <a:ext cx="0" cy="66675"/>
          </a:xfrm>
          <a:custGeom>
            <a:avLst/>
            <a:gdLst/>
            <a:ahLst/>
            <a:cxnLst/>
            <a:rect l="l" t="t" r="r" b="b"/>
            <a:pathLst>
              <a:path w="0" h="66675">
                <a:moveTo>
                  <a:pt x="0" y="0"/>
                </a:moveTo>
                <a:lnTo>
                  <a:pt x="0" y="66501"/>
                </a:lnTo>
              </a:path>
            </a:pathLst>
          </a:custGeom>
          <a:ln w="9525">
            <a:solidFill>
              <a:srgbClr val="9E9F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571045" y="3690856"/>
            <a:ext cx="0" cy="66675"/>
          </a:xfrm>
          <a:custGeom>
            <a:avLst/>
            <a:gdLst/>
            <a:ahLst/>
            <a:cxnLst/>
            <a:rect l="l" t="t" r="r" b="b"/>
            <a:pathLst>
              <a:path w="0" h="66675">
                <a:moveTo>
                  <a:pt x="0" y="0"/>
                </a:moveTo>
                <a:lnTo>
                  <a:pt x="0" y="66501"/>
                </a:lnTo>
              </a:path>
            </a:pathLst>
          </a:custGeom>
          <a:ln w="9525">
            <a:solidFill>
              <a:srgbClr val="9E9F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315035" y="3690856"/>
            <a:ext cx="0" cy="66675"/>
          </a:xfrm>
          <a:custGeom>
            <a:avLst/>
            <a:gdLst/>
            <a:ahLst/>
            <a:cxnLst/>
            <a:rect l="l" t="t" r="r" b="b"/>
            <a:pathLst>
              <a:path w="0" h="66675">
                <a:moveTo>
                  <a:pt x="0" y="0"/>
                </a:moveTo>
                <a:lnTo>
                  <a:pt x="0" y="66501"/>
                </a:lnTo>
              </a:path>
            </a:pathLst>
          </a:custGeom>
          <a:ln w="9525">
            <a:solidFill>
              <a:srgbClr val="9E9F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1194163" y="3551973"/>
            <a:ext cx="470534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0.01</a:t>
            </a:r>
            <a:endParaRPr sz="18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321295" y="2922549"/>
            <a:ext cx="3435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0.1</a:t>
            </a:r>
            <a:endParaRPr sz="18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511947" y="2293124"/>
            <a:ext cx="1530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384808" y="1663700"/>
            <a:ext cx="2800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292934"/>
                </a:solidFill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256889" y="3906342"/>
            <a:ext cx="4730677" cy="1588731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918755" y="2317513"/>
            <a:ext cx="254000" cy="855344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 sz="1800" spc="-70">
                <a:solidFill>
                  <a:srgbClr val="292934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ime (s)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722274" y="1984870"/>
            <a:ext cx="114871" cy="114871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6888238" y="1914677"/>
            <a:ext cx="8134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Android</a:t>
            </a:r>
            <a:endParaRPr sz="18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722274" y="2566758"/>
            <a:ext cx="114871" cy="114871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6875538" y="2496553"/>
            <a:ext cx="9531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CleanOS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722274" y="3148647"/>
            <a:ext cx="114871" cy="114871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6875538" y="3093681"/>
            <a:ext cx="1054735" cy="536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2100"/>
              </a:lnSpc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Optimized  CleanOS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468918" y="5799834"/>
            <a:ext cx="6211570" cy="841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5085" marR="5080" indent="-33020">
              <a:lnSpc>
                <a:spcPts val="3329"/>
              </a:lnSpc>
            </a:pPr>
            <a:r>
              <a:rPr dirty="0" sz="2800">
                <a:solidFill>
                  <a:srgbClr val="C00000"/>
                </a:solidFill>
                <a:latin typeface="Arial"/>
                <a:cs typeface="Arial"/>
              </a:rPr>
              <a:t>Optimizations improve 3G</a:t>
            </a:r>
            <a:r>
              <a:rPr dirty="0" sz="2800" spc="-10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C00000"/>
                </a:solidFill>
                <a:latin typeface="Arial"/>
                <a:cs typeface="Arial"/>
              </a:rPr>
              <a:t>performance  </a:t>
            </a:r>
            <a:r>
              <a:rPr dirty="0" sz="2800" spc="-15">
                <a:solidFill>
                  <a:srgbClr val="C00000"/>
                </a:solidFill>
                <a:latin typeface="Arial"/>
                <a:cs typeface="Arial"/>
              </a:rPr>
              <a:t>significantly, </a:t>
            </a:r>
            <a:r>
              <a:rPr dirty="0" sz="2800">
                <a:solidFill>
                  <a:srgbClr val="C00000"/>
                </a:solidFill>
                <a:latin typeface="Arial"/>
                <a:cs typeface="Arial"/>
              </a:rPr>
              <a:t>making CleanOS</a:t>
            </a:r>
            <a:r>
              <a:rPr dirty="0" sz="2800" spc="-10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C00000"/>
                </a:solidFill>
                <a:latin typeface="Arial"/>
                <a:cs typeface="Arial"/>
              </a:rPr>
              <a:t>practical</a:t>
            </a:r>
            <a:endParaRPr sz="28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35940" y="723900"/>
            <a:ext cx="5819775" cy="617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50">
                <a:solidFill>
                  <a:srgbClr val="D2533C"/>
                </a:solidFill>
                <a:latin typeface="Arial"/>
                <a:cs typeface="Arial"/>
              </a:rPr>
              <a:t>Is </a:t>
            </a:r>
            <a:r>
              <a:rPr dirty="0" sz="4000" spc="-90">
                <a:solidFill>
                  <a:srgbClr val="D2533C"/>
                </a:solidFill>
                <a:latin typeface="Arial"/>
                <a:cs typeface="Arial"/>
              </a:rPr>
              <a:t>CleanOS </a:t>
            </a:r>
            <a:r>
              <a:rPr dirty="0" sz="4000" spc="-95">
                <a:solidFill>
                  <a:srgbClr val="D2533C"/>
                </a:solidFill>
                <a:latin typeface="Arial"/>
                <a:cs typeface="Arial"/>
              </a:rPr>
              <a:t>Practical</a:t>
            </a:r>
            <a:r>
              <a:rPr dirty="0" sz="4000" spc="-530">
                <a:solidFill>
                  <a:srgbClr val="D2533C"/>
                </a:solidFill>
                <a:latin typeface="Arial"/>
                <a:cs typeface="Arial"/>
              </a:rPr>
              <a:t> </a:t>
            </a:r>
            <a:r>
              <a:rPr dirty="0" sz="4000" spc="-105">
                <a:solidFill>
                  <a:srgbClr val="D2533C"/>
                </a:solidFill>
                <a:latin typeface="Arial"/>
                <a:cs typeface="Arial"/>
              </a:rPr>
              <a:t>(3G)?</a:t>
            </a:r>
            <a:endParaRPr sz="40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35940" y="91440"/>
            <a:ext cx="13811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Columbia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497445" y="91440"/>
            <a:ext cx="397319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CleanOS: Limiting Mobile Data Exposure with Idle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Eviction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389971" y="7620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36</a:t>
            </a:r>
            <a:endParaRPr sz="14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888578" y="2103742"/>
            <a:ext cx="2198370" cy="325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9259" sz="2700">
                <a:solidFill>
                  <a:srgbClr val="292934"/>
                </a:solidFill>
                <a:latin typeface="Arial"/>
                <a:cs typeface="Arial"/>
              </a:rPr>
              <a:t>392ms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167ms</a:t>
            </a:r>
            <a:r>
              <a:rPr dirty="0" sz="1800" spc="-204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baseline="-6172" sz="2700">
                <a:solidFill>
                  <a:srgbClr val="292934"/>
                </a:solidFill>
                <a:latin typeface="Arial"/>
                <a:cs typeface="Arial"/>
              </a:rPr>
              <a:t>499ms</a:t>
            </a:r>
            <a:endParaRPr baseline="-6172" sz="27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145026" y="2373934"/>
            <a:ext cx="5848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10ms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977358" y="2572143"/>
            <a:ext cx="457834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8ms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523204" y="1765922"/>
            <a:ext cx="8388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1225ms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1857895" y="2489666"/>
            <a:ext cx="785552" cy="552796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891626" y="2521915"/>
            <a:ext cx="684530" cy="450850"/>
          </a:xfrm>
          <a:custGeom>
            <a:avLst/>
            <a:gdLst/>
            <a:ahLst/>
            <a:cxnLst/>
            <a:rect l="l" t="t" r="r" b="b"/>
            <a:pathLst>
              <a:path w="684530" h="450850">
                <a:moveTo>
                  <a:pt x="0" y="225137"/>
                </a:moveTo>
                <a:lnTo>
                  <a:pt x="17435" y="153976"/>
                </a:lnTo>
                <a:lnTo>
                  <a:pt x="38173" y="121674"/>
                </a:lnTo>
                <a:lnTo>
                  <a:pt x="65986" y="92174"/>
                </a:lnTo>
                <a:lnTo>
                  <a:pt x="100169" y="65941"/>
                </a:lnTo>
                <a:lnTo>
                  <a:pt x="140019" y="43438"/>
                </a:lnTo>
                <a:lnTo>
                  <a:pt x="184831" y="25129"/>
                </a:lnTo>
                <a:lnTo>
                  <a:pt x="233901" y="11477"/>
                </a:lnTo>
                <a:lnTo>
                  <a:pt x="286525" y="2946"/>
                </a:lnTo>
                <a:lnTo>
                  <a:pt x="341999" y="0"/>
                </a:lnTo>
                <a:lnTo>
                  <a:pt x="397473" y="2946"/>
                </a:lnTo>
                <a:lnTo>
                  <a:pt x="450097" y="11477"/>
                </a:lnTo>
                <a:lnTo>
                  <a:pt x="499168" y="25129"/>
                </a:lnTo>
                <a:lnTo>
                  <a:pt x="543980" y="43438"/>
                </a:lnTo>
                <a:lnTo>
                  <a:pt x="583829" y="65941"/>
                </a:lnTo>
                <a:lnTo>
                  <a:pt x="618013" y="92174"/>
                </a:lnTo>
                <a:lnTo>
                  <a:pt x="645826" y="121674"/>
                </a:lnTo>
                <a:lnTo>
                  <a:pt x="666564" y="153976"/>
                </a:lnTo>
                <a:lnTo>
                  <a:pt x="683999" y="225137"/>
                </a:lnTo>
                <a:lnTo>
                  <a:pt x="679523" y="261656"/>
                </a:lnTo>
                <a:lnTo>
                  <a:pt x="645826" y="328601"/>
                </a:lnTo>
                <a:lnTo>
                  <a:pt x="618013" y="358101"/>
                </a:lnTo>
                <a:lnTo>
                  <a:pt x="583829" y="384334"/>
                </a:lnTo>
                <a:lnTo>
                  <a:pt x="543980" y="406836"/>
                </a:lnTo>
                <a:lnTo>
                  <a:pt x="499168" y="425145"/>
                </a:lnTo>
                <a:lnTo>
                  <a:pt x="450097" y="438797"/>
                </a:lnTo>
                <a:lnTo>
                  <a:pt x="397473" y="447328"/>
                </a:lnTo>
                <a:lnTo>
                  <a:pt x="341999" y="450275"/>
                </a:lnTo>
                <a:lnTo>
                  <a:pt x="286525" y="447328"/>
                </a:lnTo>
                <a:lnTo>
                  <a:pt x="233901" y="438797"/>
                </a:lnTo>
                <a:lnTo>
                  <a:pt x="184831" y="425145"/>
                </a:lnTo>
                <a:lnTo>
                  <a:pt x="140019" y="406836"/>
                </a:lnTo>
                <a:lnTo>
                  <a:pt x="100169" y="384334"/>
                </a:lnTo>
                <a:lnTo>
                  <a:pt x="65986" y="358101"/>
                </a:lnTo>
                <a:lnTo>
                  <a:pt x="38173" y="328601"/>
                </a:lnTo>
                <a:lnTo>
                  <a:pt x="17435" y="296298"/>
                </a:lnTo>
                <a:lnTo>
                  <a:pt x="0" y="225137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345865" y="2373280"/>
            <a:ext cx="785552" cy="83127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379825" y="2404834"/>
            <a:ext cx="684530" cy="729615"/>
          </a:xfrm>
          <a:custGeom>
            <a:avLst/>
            <a:gdLst/>
            <a:ahLst/>
            <a:cxnLst/>
            <a:rect l="l" t="t" r="r" b="b"/>
            <a:pathLst>
              <a:path w="684529" h="729614">
                <a:moveTo>
                  <a:pt x="0" y="364742"/>
                </a:moveTo>
                <a:lnTo>
                  <a:pt x="3122" y="315249"/>
                </a:lnTo>
                <a:lnTo>
                  <a:pt x="12216" y="267779"/>
                </a:lnTo>
                <a:lnTo>
                  <a:pt x="26876" y="222768"/>
                </a:lnTo>
                <a:lnTo>
                  <a:pt x="46693" y="180649"/>
                </a:lnTo>
                <a:lnTo>
                  <a:pt x="71260" y="141859"/>
                </a:lnTo>
                <a:lnTo>
                  <a:pt x="100169" y="106830"/>
                </a:lnTo>
                <a:lnTo>
                  <a:pt x="133014" y="75998"/>
                </a:lnTo>
                <a:lnTo>
                  <a:pt x="169386" y="49798"/>
                </a:lnTo>
                <a:lnTo>
                  <a:pt x="208878" y="28663"/>
                </a:lnTo>
                <a:lnTo>
                  <a:pt x="251082" y="13028"/>
                </a:lnTo>
                <a:lnTo>
                  <a:pt x="295592" y="3329"/>
                </a:lnTo>
                <a:lnTo>
                  <a:pt x="341999" y="0"/>
                </a:lnTo>
                <a:lnTo>
                  <a:pt x="388406" y="3329"/>
                </a:lnTo>
                <a:lnTo>
                  <a:pt x="432916" y="13028"/>
                </a:lnTo>
                <a:lnTo>
                  <a:pt x="475121" y="28663"/>
                </a:lnTo>
                <a:lnTo>
                  <a:pt x="514613" y="49798"/>
                </a:lnTo>
                <a:lnTo>
                  <a:pt x="550985" y="75998"/>
                </a:lnTo>
                <a:lnTo>
                  <a:pt x="583829" y="106830"/>
                </a:lnTo>
                <a:lnTo>
                  <a:pt x="612739" y="141859"/>
                </a:lnTo>
                <a:lnTo>
                  <a:pt x="637306" y="180649"/>
                </a:lnTo>
                <a:lnTo>
                  <a:pt x="657123" y="222768"/>
                </a:lnTo>
                <a:lnTo>
                  <a:pt x="671782" y="267779"/>
                </a:lnTo>
                <a:lnTo>
                  <a:pt x="680877" y="315249"/>
                </a:lnTo>
                <a:lnTo>
                  <a:pt x="683999" y="364742"/>
                </a:lnTo>
                <a:lnTo>
                  <a:pt x="680877" y="414235"/>
                </a:lnTo>
                <a:lnTo>
                  <a:pt x="671782" y="461705"/>
                </a:lnTo>
                <a:lnTo>
                  <a:pt x="657123" y="506716"/>
                </a:lnTo>
                <a:lnTo>
                  <a:pt x="637306" y="548835"/>
                </a:lnTo>
                <a:lnTo>
                  <a:pt x="612739" y="587625"/>
                </a:lnTo>
                <a:lnTo>
                  <a:pt x="583829" y="622654"/>
                </a:lnTo>
                <a:lnTo>
                  <a:pt x="550985" y="653486"/>
                </a:lnTo>
                <a:lnTo>
                  <a:pt x="514613" y="679687"/>
                </a:lnTo>
                <a:lnTo>
                  <a:pt x="475121" y="700821"/>
                </a:lnTo>
                <a:lnTo>
                  <a:pt x="432916" y="716456"/>
                </a:lnTo>
                <a:lnTo>
                  <a:pt x="388406" y="726155"/>
                </a:lnTo>
                <a:lnTo>
                  <a:pt x="341999" y="729485"/>
                </a:lnTo>
                <a:lnTo>
                  <a:pt x="295592" y="726155"/>
                </a:lnTo>
                <a:lnTo>
                  <a:pt x="251082" y="716456"/>
                </a:lnTo>
                <a:lnTo>
                  <a:pt x="208878" y="700821"/>
                </a:lnTo>
                <a:lnTo>
                  <a:pt x="169386" y="679687"/>
                </a:lnTo>
                <a:lnTo>
                  <a:pt x="133014" y="653486"/>
                </a:lnTo>
                <a:lnTo>
                  <a:pt x="100169" y="622654"/>
                </a:lnTo>
                <a:lnTo>
                  <a:pt x="71260" y="587625"/>
                </a:lnTo>
                <a:lnTo>
                  <a:pt x="46693" y="548835"/>
                </a:lnTo>
                <a:lnTo>
                  <a:pt x="26876" y="506716"/>
                </a:lnTo>
                <a:lnTo>
                  <a:pt x="12216" y="461705"/>
                </a:lnTo>
                <a:lnTo>
                  <a:pt x="3122" y="414235"/>
                </a:lnTo>
                <a:lnTo>
                  <a:pt x="0" y="364742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838001" y="2884515"/>
            <a:ext cx="785552" cy="286788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871592" y="2918155"/>
            <a:ext cx="684530" cy="184785"/>
          </a:xfrm>
          <a:custGeom>
            <a:avLst/>
            <a:gdLst/>
            <a:ahLst/>
            <a:cxnLst/>
            <a:rect l="l" t="t" r="r" b="b"/>
            <a:pathLst>
              <a:path w="684529" h="184785">
                <a:moveTo>
                  <a:pt x="0" y="92345"/>
                </a:moveTo>
                <a:lnTo>
                  <a:pt x="26875" y="56400"/>
                </a:lnTo>
                <a:lnTo>
                  <a:pt x="100169" y="27047"/>
                </a:lnTo>
                <a:lnTo>
                  <a:pt x="150784" y="15771"/>
                </a:lnTo>
                <a:lnTo>
                  <a:pt x="208877" y="7257"/>
                </a:lnTo>
                <a:lnTo>
                  <a:pt x="273074" y="1876"/>
                </a:lnTo>
                <a:lnTo>
                  <a:pt x="342000" y="0"/>
                </a:lnTo>
                <a:lnTo>
                  <a:pt x="410924" y="1876"/>
                </a:lnTo>
                <a:lnTo>
                  <a:pt x="475121" y="7257"/>
                </a:lnTo>
                <a:lnTo>
                  <a:pt x="533215" y="15771"/>
                </a:lnTo>
                <a:lnTo>
                  <a:pt x="583830" y="27047"/>
                </a:lnTo>
                <a:lnTo>
                  <a:pt x="625591" y="40714"/>
                </a:lnTo>
                <a:lnTo>
                  <a:pt x="677051" y="73734"/>
                </a:lnTo>
                <a:lnTo>
                  <a:pt x="683999" y="92345"/>
                </a:lnTo>
                <a:lnTo>
                  <a:pt x="677051" y="110956"/>
                </a:lnTo>
                <a:lnTo>
                  <a:pt x="625591" y="143977"/>
                </a:lnTo>
                <a:lnTo>
                  <a:pt x="583830" y="157644"/>
                </a:lnTo>
                <a:lnTo>
                  <a:pt x="533215" y="168920"/>
                </a:lnTo>
                <a:lnTo>
                  <a:pt x="475121" y="177434"/>
                </a:lnTo>
                <a:lnTo>
                  <a:pt x="410924" y="182815"/>
                </a:lnTo>
                <a:lnTo>
                  <a:pt x="342000" y="184691"/>
                </a:lnTo>
                <a:lnTo>
                  <a:pt x="273074" y="182815"/>
                </a:lnTo>
                <a:lnTo>
                  <a:pt x="208877" y="177434"/>
                </a:lnTo>
                <a:lnTo>
                  <a:pt x="150784" y="168920"/>
                </a:lnTo>
                <a:lnTo>
                  <a:pt x="100169" y="157644"/>
                </a:lnTo>
                <a:lnTo>
                  <a:pt x="58408" y="143977"/>
                </a:lnTo>
                <a:lnTo>
                  <a:pt x="6948" y="110956"/>
                </a:lnTo>
                <a:lnTo>
                  <a:pt x="0" y="92345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594464" y="2053242"/>
            <a:ext cx="768926" cy="38654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628233" y="2085035"/>
            <a:ext cx="668655" cy="288290"/>
          </a:xfrm>
          <a:custGeom>
            <a:avLst/>
            <a:gdLst/>
            <a:ahLst/>
            <a:cxnLst/>
            <a:rect l="l" t="t" r="r" b="b"/>
            <a:pathLst>
              <a:path w="668654" h="288289">
                <a:moveTo>
                  <a:pt x="0" y="143999"/>
                </a:moveTo>
                <a:lnTo>
                  <a:pt x="26254" y="87948"/>
                </a:lnTo>
                <a:lnTo>
                  <a:pt x="57057" y="63488"/>
                </a:lnTo>
                <a:lnTo>
                  <a:pt x="97853" y="42176"/>
                </a:lnTo>
                <a:lnTo>
                  <a:pt x="147297" y="24592"/>
                </a:lnTo>
                <a:lnTo>
                  <a:pt x="204047" y="11316"/>
                </a:lnTo>
                <a:lnTo>
                  <a:pt x="266759" y="2925"/>
                </a:lnTo>
                <a:lnTo>
                  <a:pt x="334090" y="0"/>
                </a:lnTo>
                <a:lnTo>
                  <a:pt x="401421" y="2925"/>
                </a:lnTo>
                <a:lnTo>
                  <a:pt x="464133" y="11316"/>
                </a:lnTo>
                <a:lnTo>
                  <a:pt x="520883" y="24592"/>
                </a:lnTo>
                <a:lnTo>
                  <a:pt x="570328" y="42176"/>
                </a:lnTo>
                <a:lnTo>
                  <a:pt x="611123" y="63488"/>
                </a:lnTo>
                <a:lnTo>
                  <a:pt x="641926" y="87948"/>
                </a:lnTo>
                <a:lnTo>
                  <a:pt x="668181" y="143999"/>
                </a:lnTo>
                <a:lnTo>
                  <a:pt x="661393" y="173020"/>
                </a:lnTo>
                <a:lnTo>
                  <a:pt x="611123" y="224511"/>
                </a:lnTo>
                <a:lnTo>
                  <a:pt x="570328" y="245823"/>
                </a:lnTo>
                <a:lnTo>
                  <a:pt x="520883" y="263406"/>
                </a:lnTo>
                <a:lnTo>
                  <a:pt x="464133" y="276683"/>
                </a:lnTo>
                <a:lnTo>
                  <a:pt x="401421" y="285074"/>
                </a:lnTo>
                <a:lnTo>
                  <a:pt x="334090" y="287999"/>
                </a:lnTo>
                <a:lnTo>
                  <a:pt x="266759" y="285074"/>
                </a:lnTo>
                <a:lnTo>
                  <a:pt x="204047" y="276683"/>
                </a:lnTo>
                <a:lnTo>
                  <a:pt x="147297" y="263406"/>
                </a:lnTo>
                <a:lnTo>
                  <a:pt x="97853" y="245823"/>
                </a:lnTo>
                <a:lnTo>
                  <a:pt x="57057" y="224511"/>
                </a:lnTo>
                <a:lnTo>
                  <a:pt x="26254" y="200051"/>
                </a:lnTo>
                <a:lnTo>
                  <a:pt x="0" y="143999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593568" y="2568637"/>
            <a:ext cx="785552" cy="473825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2625636" y="2602979"/>
            <a:ext cx="684530" cy="369570"/>
          </a:xfrm>
          <a:custGeom>
            <a:avLst/>
            <a:gdLst/>
            <a:ahLst/>
            <a:cxnLst/>
            <a:rect l="l" t="t" r="r" b="b"/>
            <a:pathLst>
              <a:path w="684529" h="369569">
                <a:moveTo>
                  <a:pt x="0" y="184608"/>
                </a:moveTo>
                <a:lnTo>
                  <a:pt x="21396" y="120192"/>
                </a:lnTo>
                <a:lnTo>
                  <a:pt x="46693" y="91432"/>
                </a:lnTo>
                <a:lnTo>
                  <a:pt x="80434" y="65667"/>
                </a:lnTo>
                <a:lnTo>
                  <a:pt x="121653" y="43417"/>
                </a:lnTo>
                <a:lnTo>
                  <a:pt x="169386" y="25204"/>
                </a:lnTo>
                <a:lnTo>
                  <a:pt x="222665" y="11549"/>
                </a:lnTo>
                <a:lnTo>
                  <a:pt x="280524" y="2974"/>
                </a:lnTo>
                <a:lnTo>
                  <a:pt x="341999" y="0"/>
                </a:lnTo>
                <a:lnTo>
                  <a:pt x="403474" y="2974"/>
                </a:lnTo>
                <a:lnTo>
                  <a:pt x="461334" y="11549"/>
                </a:lnTo>
                <a:lnTo>
                  <a:pt x="514613" y="25204"/>
                </a:lnTo>
                <a:lnTo>
                  <a:pt x="562345" y="43417"/>
                </a:lnTo>
                <a:lnTo>
                  <a:pt x="603565" y="65667"/>
                </a:lnTo>
                <a:lnTo>
                  <a:pt x="637306" y="91432"/>
                </a:lnTo>
                <a:lnTo>
                  <a:pt x="662603" y="120192"/>
                </a:lnTo>
                <a:lnTo>
                  <a:pt x="683999" y="184608"/>
                </a:lnTo>
                <a:lnTo>
                  <a:pt x="678489" y="217791"/>
                </a:lnTo>
                <a:lnTo>
                  <a:pt x="637306" y="277783"/>
                </a:lnTo>
                <a:lnTo>
                  <a:pt x="603565" y="303548"/>
                </a:lnTo>
                <a:lnTo>
                  <a:pt x="562345" y="325798"/>
                </a:lnTo>
                <a:lnTo>
                  <a:pt x="514613" y="344011"/>
                </a:lnTo>
                <a:lnTo>
                  <a:pt x="461334" y="357666"/>
                </a:lnTo>
                <a:lnTo>
                  <a:pt x="403474" y="366241"/>
                </a:lnTo>
                <a:lnTo>
                  <a:pt x="341999" y="369215"/>
                </a:lnTo>
                <a:lnTo>
                  <a:pt x="280524" y="366241"/>
                </a:lnTo>
                <a:lnTo>
                  <a:pt x="222665" y="357666"/>
                </a:lnTo>
                <a:lnTo>
                  <a:pt x="169386" y="344011"/>
                </a:lnTo>
                <a:lnTo>
                  <a:pt x="121653" y="325798"/>
                </a:lnTo>
                <a:lnTo>
                  <a:pt x="80434" y="303548"/>
                </a:lnTo>
                <a:lnTo>
                  <a:pt x="46693" y="277783"/>
                </a:lnTo>
                <a:lnTo>
                  <a:pt x="21396" y="249023"/>
                </a:lnTo>
                <a:lnTo>
                  <a:pt x="0" y="184608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073232" y="2847106"/>
            <a:ext cx="785552" cy="357446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106519" y="2877629"/>
            <a:ext cx="684530" cy="257175"/>
          </a:xfrm>
          <a:custGeom>
            <a:avLst/>
            <a:gdLst/>
            <a:ahLst/>
            <a:cxnLst/>
            <a:rect l="l" t="t" r="r" b="b"/>
            <a:pathLst>
              <a:path w="684529" h="257175">
                <a:moveTo>
                  <a:pt x="0" y="128344"/>
                </a:moveTo>
                <a:lnTo>
                  <a:pt x="26876" y="78387"/>
                </a:lnTo>
                <a:lnTo>
                  <a:pt x="58408" y="56586"/>
                </a:lnTo>
                <a:lnTo>
                  <a:pt x="100169" y="37591"/>
                </a:lnTo>
                <a:lnTo>
                  <a:pt x="150784" y="21919"/>
                </a:lnTo>
                <a:lnTo>
                  <a:pt x="208878" y="10085"/>
                </a:lnTo>
                <a:lnTo>
                  <a:pt x="273075" y="2607"/>
                </a:lnTo>
                <a:lnTo>
                  <a:pt x="341999" y="0"/>
                </a:lnTo>
                <a:lnTo>
                  <a:pt x="410924" y="2607"/>
                </a:lnTo>
                <a:lnTo>
                  <a:pt x="475121" y="10085"/>
                </a:lnTo>
                <a:lnTo>
                  <a:pt x="533214" y="21919"/>
                </a:lnTo>
                <a:lnTo>
                  <a:pt x="583830" y="37591"/>
                </a:lnTo>
                <a:lnTo>
                  <a:pt x="625591" y="56586"/>
                </a:lnTo>
                <a:lnTo>
                  <a:pt x="657123" y="78387"/>
                </a:lnTo>
                <a:lnTo>
                  <a:pt x="683999" y="128344"/>
                </a:lnTo>
                <a:lnTo>
                  <a:pt x="677051" y="154210"/>
                </a:lnTo>
                <a:lnTo>
                  <a:pt x="625591" y="200103"/>
                </a:lnTo>
                <a:lnTo>
                  <a:pt x="583830" y="219098"/>
                </a:lnTo>
                <a:lnTo>
                  <a:pt x="533214" y="234770"/>
                </a:lnTo>
                <a:lnTo>
                  <a:pt x="475121" y="246603"/>
                </a:lnTo>
                <a:lnTo>
                  <a:pt x="410924" y="254082"/>
                </a:lnTo>
                <a:lnTo>
                  <a:pt x="341999" y="256689"/>
                </a:lnTo>
                <a:lnTo>
                  <a:pt x="273075" y="254082"/>
                </a:lnTo>
                <a:lnTo>
                  <a:pt x="208878" y="246603"/>
                </a:lnTo>
                <a:lnTo>
                  <a:pt x="150784" y="234770"/>
                </a:lnTo>
                <a:lnTo>
                  <a:pt x="100169" y="219098"/>
                </a:lnTo>
                <a:lnTo>
                  <a:pt x="58408" y="200103"/>
                </a:lnTo>
                <a:lnTo>
                  <a:pt x="26876" y="178302"/>
                </a:lnTo>
                <a:lnTo>
                  <a:pt x="0" y="128344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8" y="723900"/>
            <a:ext cx="8320405" cy="5402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105">
                <a:solidFill>
                  <a:srgbClr val="D2533C"/>
                </a:solidFill>
                <a:latin typeface="Arial"/>
                <a:cs typeface="Arial"/>
              </a:rPr>
              <a:t>Conclusions</a:t>
            </a:r>
            <a:endParaRPr sz="4000">
              <a:latin typeface="Arial"/>
              <a:cs typeface="Arial"/>
            </a:endParaRPr>
          </a:p>
          <a:p>
            <a:pPr marL="190500" marR="356870" indent="-177800">
              <a:lnSpc>
                <a:spcPts val="2800"/>
              </a:lnSpc>
              <a:spcBef>
                <a:spcPts val="2620"/>
              </a:spcBef>
              <a:buClr>
                <a:srgbClr val="93A2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Mobile OSes and apps </a:t>
            </a:r>
            <a:r>
              <a:rPr dirty="0" sz="2400">
                <a:solidFill>
                  <a:srgbClr val="0070C0"/>
                </a:solidFill>
                <a:latin typeface="Arial"/>
                <a:cs typeface="Arial"/>
              </a:rPr>
              <a:t>accumulate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 lot of sensitive</a:t>
            </a:r>
            <a:r>
              <a:rPr dirty="0" sz="2400" spc="-1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data,  exposing it to attacks if device is stolen or</a:t>
            </a:r>
            <a:r>
              <a:rPr dirty="0" sz="2400" spc="-1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lost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3050">
              <a:latin typeface="Times New Roman"/>
              <a:cs typeface="Times New Roman"/>
            </a:endParaRPr>
          </a:p>
          <a:p>
            <a:pPr marL="190500" marR="86360" indent="-177800">
              <a:lnSpc>
                <a:spcPts val="2820"/>
              </a:lnSpc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0070C0"/>
                </a:solidFill>
                <a:latin typeface="Arial"/>
                <a:cs typeface="Arial"/>
              </a:rPr>
              <a:t>CleanOS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is a new Android-based OS design that</a:t>
            </a:r>
            <a:r>
              <a:rPr dirty="0" sz="2400" spc="-24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70C0"/>
                </a:solidFill>
                <a:latin typeface="Arial"/>
                <a:cs typeface="Arial"/>
              </a:rPr>
              <a:t>minimizes 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amount of sensitive data exposed on device at any</a:t>
            </a:r>
            <a:r>
              <a:rPr dirty="0" sz="2400" spc="-114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time</a:t>
            </a:r>
            <a:endParaRPr sz="2400">
              <a:latin typeface="Arial"/>
              <a:cs typeface="Arial"/>
            </a:endParaRPr>
          </a:p>
          <a:p>
            <a:pPr lvl="1" marL="462280" indent="-182880">
              <a:lnSpc>
                <a:spcPct val="100000"/>
              </a:lnSpc>
              <a:spcBef>
                <a:spcPts val="415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SDO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: new OS abstraction for managing sensitive</a:t>
            </a:r>
            <a:r>
              <a:rPr dirty="0" sz="2000" spc="-10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lvl="1" marL="462280" indent="-182880">
              <a:lnSpc>
                <a:spcPct val="100000"/>
              </a:lnSpc>
              <a:spcBef>
                <a:spcPts val="50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eiGC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: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garbage-collector that evicts unused SDO</a:t>
            </a:r>
            <a:r>
              <a:rPr dirty="0" sz="2000" spc="-9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93A299"/>
              </a:buClr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190500" marR="426084" indent="-177800">
              <a:lnSpc>
                <a:spcPts val="2820"/>
              </a:lnSpc>
              <a:spcBef>
                <a:spcPts val="1340"/>
              </a:spcBef>
              <a:buClr>
                <a:srgbClr val="93A2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CleanOS brings new view on data security: </a:t>
            </a:r>
            <a:r>
              <a:rPr dirty="0" sz="2400">
                <a:solidFill>
                  <a:srgbClr val="0070C0"/>
                </a:solidFill>
                <a:latin typeface="Arial"/>
                <a:cs typeface="Arial"/>
              </a:rPr>
              <a:t>minimize</a:t>
            </a:r>
            <a:r>
              <a:rPr dirty="0" sz="2400" spc="-114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and  </a:t>
            </a:r>
            <a:r>
              <a:rPr dirty="0" sz="2400">
                <a:solidFill>
                  <a:srgbClr val="0070C0"/>
                </a:solidFill>
                <a:latin typeface="Arial"/>
                <a:cs typeface="Arial"/>
              </a:rPr>
              <a:t>audit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exposure of sensitive data to</a:t>
            </a:r>
            <a:r>
              <a:rPr dirty="0" sz="2400" spc="-1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attack</a:t>
            </a:r>
            <a:endParaRPr sz="2400">
              <a:latin typeface="Arial"/>
              <a:cs typeface="Arial"/>
            </a:endParaRPr>
          </a:p>
          <a:p>
            <a:pPr lvl="1" marL="469900" marR="5080" indent="-190500">
              <a:lnSpc>
                <a:spcPct val="100800"/>
              </a:lnSpc>
              <a:spcBef>
                <a:spcPts val="395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dirty="0" sz="2000" spc="-20">
                <a:solidFill>
                  <a:srgbClr val="292934"/>
                </a:solidFill>
                <a:latin typeface="Arial"/>
                <a:cs typeface="Arial"/>
              </a:rPr>
              <a:t>We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believe that this view is applicable more broadly to other</a:t>
            </a:r>
            <a:r>
              <a:rPr dirty="0" sz="2000" spc="-8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domains,  such as datacenter and 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Web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data</a:t>
            </a:r>
            <a:r>
              <a:rPr dirty="0" sz="2000" spc="-8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security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91440"/>
            <a:ext cx="13811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Columbia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97445" y="91440"/>
            <a:ext cx="397319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CleanOS: Limiting Mobile Data Exposure with Idle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Eviction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9971" y="76200"/>
            <a:ext cx="2235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37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23900"/>
            <a:ext cx="7917815" cy="5539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80">
                <a:solidFill>
                  <a:srgbClr val="D2533C"/>
                </a:solidFill>
                <a:latin typeface="Arial"/>
                <a:cs typeface="Arial"/>
              </a:rPr>
              <a:t>OSes </a:t>
            </a:r>
            <a:r>
              <a:rPr dirty="0" sz="4000" spc="-70">
                <a:solidFill>
                  <a:srgbClr val="D2533C"/>
                </a:solidFill>
                <a:latin typeface="Arial"/>
                <a:cs typeface="Arial"/>
              </a:rPr>
              <a:t>Not </a:t>
            </a:r>
            <a:r>
              <a:rPr dirty="0" sz="4000" spc="-95">
                <a:solidFill>
                  <a:srgbClr val="D2533C"/>
                </a:solidFill>
                <a:latin typeface="Arial"/>
                <a:cs typeface="Arial"/>
              </a:rPr>
              <a:t>Designed </a:t>
            </a:r>
            <a:r>
              <a:rPr dirty="0" sz="4000" spc="-70">
                <a:solidFill>
                  <a:srgbClr val="D2533C"/>
                </a:solidFill>
                <a:latin typeface="Arial"/>
                <a:cs typeface="Arial"/>
              </a:rPr>
              <a:t>for</a:t>
            </a:r>
            <a:r>
              <a:rPr dirty="0" sz="4000" spc="-620">
                <a:solidFill>
                  <a:srgbClr val="D2533C"/>
                </a:solidFill>
                <a:latin typeface="Arial"/>
                <a:cs typeface="Arial"/>
              </a:rPr>
              <a:t> </a:t>
            </a:r>
            <a:r>
              <a:rPr dirty="0" sz="4000" spc="-105">
                <a:solidFill>
                  <a:srgbClr val="D2533C"/>
                </a:solidFill>
                <a:latin typeface="Arial"/>
                <a:cs typeface="Arial"/>
              </a:rPr>
              <a:t>Challenges</a:t>
            </a:r>
            <a:endParaRPr sz="4000">
              <a:latin typeface="Arial"/>
              <a:cs typeface="Arial"/>
            </a:endParaRPr>
          </a:p>
          <a:p>
            <a:pPr marL="190500" marR="5080" indent="-177800">
              <a:lnSpc>
                <a:spcPts val="2500"/>
              </a:lnSpc>
              <a:spcBef>
                <a:spcPts val="2620"/>
              </a:spcBef>
              <a:buClr>
                <a:srgbClr val="93A2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Despite threats, mobile OSes have not evolved to</a:t>
            </a:r>
            <a:r>
              <a:rPr dirty="0" sz="2400" spc="-114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protect  sensitive</a:t>
            </a:r>
            <a:r>
              <a:rPr dirty="0" sz="24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•"/>
            </a:pPr>
            <a:endParaRPr sz="3250">
              <a:latin typeface="Times New Roman"/>
              <a:cs typeface="Times New Roman"/>
            </a:endParaRPr>
          </a:p>
          <a:p>
            <a:pPr marL="190500" marR="157480" indent="-177800">
              <a:lnSpc>
                <a:spcPts val="2620"/>
              </a:lnSpc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Like desktop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OSes,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mobile OSes </a:t>
            </a: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accumulate</a:t>
            </a:r>
            <a:r>
              <a:rPr dirty="0" sz="2400" spc="-9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enormous  sensitive</a:t>
            </a:r>
            <a:r>
              <a:rPr dirty="0" sz="2400" spc="-1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lvl="1" marL="462280" indent="-182880">
              <a:lnSpc>
                <a:spcPct val="100000"/>
              </a:lnSpc>
              <a:spcBef>
                <a:spcPts val="195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OS doesn’t securely erase deallocated</a:t>
            </a:r>
            <a:r>
              <a:rPr dirty="0" sz="2000" spc="-114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lvl="1" marL="462280" indent="-182880">
              <a:lnSpc>
                <a:spcPct val="100000"/>
              </a:lnSpc>
              <a:spcBef>
                <a:spcPts val="20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FS doesn’t securely erase deleted</a:t>
            </a:r>
            <a:r>
              <a:rPr dirty="0" sz="2000" spc="-10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files</a:t>
            </a:r>
            <a:endParaRPr sz="2000">
              <a:latin typeface="Arial"/>
              <a:cs typeface="Arial"/>
            </a:endParaRPr>
          </a:p>
          <a:p>
            <a:pPr lvl="1" marL="462280" indent="-182880">
              <a:lnSpc>
                <a:spcPct val="100000"/>
              </a:lnSpc>
              <a:spcBef>
                <a:spcPts val="20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Applications </a:t>
            </a:r>
            <a:r>
              <a:rPr dirty="0" sz="2000">
                <a:solidFill>
                  <a:srgbClr val="0070C0"/>
                </a:solidFill>
                <a:latin typeface="Arial"/>
                <a:cs typeface="Arial"/>
              </a:rPr>
              <a:t>hoard sensitive data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for performance or</a:t>
            </a:r>
            <a:r>
              <a:rPr dirty="0" sz="2000" spc="-1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convenience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93A299"/>
              </a:buClr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1255"/>
              </a:spcBef>
              <a:buClr>
                <a:srgbClr val="93A2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This data is placed at risk if device is stolen or</a:t>
            </a:r>
            <a:r>
              <a:rPr dirty="0" sz="2400" spc="-1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lost</a:t>
            </a:r>
            <a:endParaRPr sz="2400">
              <a:latin typeface="Arial"/>
              <a:cs typeface="Arial"/>
            </a:endParaRPr>
          </a:p>
          <a:p>
            <a:pPr lvl="1" marL="462280" indent="-182880">
              <a:lnSpc>
                <a:spcPct val="100000"/>
              </a:lnSpc>
              <a:spcBef>
                <a:spcPts val="16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Thief can dump RAM, flash memory</a:t>
            </a:r>
            <a:r>
              <a:rPr dirty="0" sz="2000" spc="-1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contents</a:t>
            </a:r>
            <a:endParaRPr sz="2000">
              <a:latin typeface="Arial"/>
              <a:cs typeface="Arial"/>
            </a:endParaRPr>
          </a:p>
          <a:p>
            <a:pPr lvl="1" marL="462280" indent="-182880">
              <a:lnSpc>
                <a:spcPct val="100000"/>
              </a:lnSpc>
              <a:spcBef>
                <a:spcPts val="30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Thief can break</a:t>
            </a:r>
            <a:r>
              <a:rPr dirty="0" sz="2000" spc="-10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passwords</a:t>
            </a:r>
            <a:endParaRPr sz="2000">
              <a:latin typeface="Arial"/>
              <a:cs typeface="Arial"/>
            </a:endParaRPr>
          </a:p>
          <a:p>
            <a:pPr marL="279400">
              <a:lnSpc>
                <a:spcPct val="100000"/>
              </a:lnSpc>
              <a:spcBef>
                <a:spcPts val="200"/>
              </a:spcBef>
            </a:pPr>
            <a:r>
              <a:rPr dirty="0" sz="1700">
                <a:solidFill>
                  <a:srgbClr val="93A299"/>
                </a:solidFill>
                <a:latin typeface="Arial"/>
                <a:cs typeface="Arial"/>
              </a:rPr>
              <a:t>•</a:t>
            </a:r>
            <a:r>
              <a:rPr dirty="0" sz="1700" spc="140">
                <a:solidFill>
                  <a:srgbClr val="93A2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91440"/>
            <a:ext cx="13811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Columbia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97445" y="91440"/>
            <a:ext cx="397319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CleanOS: Limiting Mobile Data Exposure with Idle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Eviction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88856" y="76200"/>
            <a:ext cx="12446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571500"/>
            <a:ext cx="5847080" cy="617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90">
                <a:solidFill>
                  <a:srgbClr val="D2533C"/>
                </a:solidFill>
                <a:latin typeface="Arial"/>
                <a:cs typeface="Arial"/>
              </a:rPr>
              <a:t>Examples </a:t>
            </a:r>
            <a:r>
              <a:rPr dirty="0" sz="4000" spc="-55">
                <a:solidFill>
                  <a:srgbClr val="D2533C"/>
                </a:solidFill>
                <a:latin typeface="Arial"/>
                <a:cs typeface="Arial"/>
              </a:rPr>
              <a:t>of </a:t>
            </a:r>
            <a:r>
              <a:rPr dirty="0" sz="4000" spc="-90">
                <a:solidFill>
                  <a:srgbClr val="D2533C"/>
                </a:solidFill>
                <a:latin typeface="Arial"/>
                <a:cs typeface="Arial"/>
              </a:rPr>
              <a:t>Exposed</a:t>
            </a:r>
            <a:r>
              <a:rPr dirty="0" sz="4000" spc="-509">
                <a:solidFill>
                  <a:srgbClr val="D2533C"/>
                </a:solidFill>
                <a:latin typeface="Arial"/>
                <a:cs typeface="Arial"/>
              </a:rPr>
              <a:t> </a:t>
            </a:r>
            <a:r>
              <a:rPr dirty="0" sz="4000" spc="-105">
                <a:solidFill>
                  <a:srgbClr val="D2533C"/>
                </a:solidFill>
                <a:latin typeface="Arial"/>
                <a:cs typeface="Arial"/>
              </a:rPr>
              <a:t>Data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31740" y="1649577"/>
            <a:ext cx="3625215" cy="10960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90500" marR="5080" indent="-177800">
              <a:lnSpc>
                <a:spcPct val="99000"/>
              </a:lnSpc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dirty="0" sz="2400" spc="-25">
                <a:solidFill>
                  <a:srgbClr val="292934"/>
                </a:solidFill>
                <a:latin typeface="Arial"/>
                <a:cs typeface="Arial"/>
              </a:rPr>
              <a:t>We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dumped memory</a:t>
            </a:r>
            <a:r>
              <a:rPr dirty="0" sz="2400" spc="-7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and  SQLite DB for 14 popular  Android</a:t>
            </a:r>
            <a:r>
              <a:rPr dirty="0" sz="24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apps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91440"/>
            <a:ext cx="13811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Columbia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97445" y="91440"/>
            <a:ext cx="397319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CleanOS: Limiting Mobile Data Exposure with Idle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Eviction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88856" y="76200"/>
            <a:ext cx="12446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2900" y="1466850"/>
            <a:ext cx="1485900" cy="335280"/>
          </a:xfrm>
          <a:custGeom>
            <a:avLst/>
            <a:gdLst/>
            <a:ahLst/>
            <a:cxnLst/>
            <a:rect l="l" t="t" r="r" b="b"/>
            <a:pathLst>
              <a:path w="1485900" h="335280">
                <a:moveTo>
                  <a:pt x="0" y="0"/>
                </a:moveTo>
                <a:lnTo>
                  <a:pt x="1485900" y="0"/>
                </a:lnTo>
                <a:lnTo>
                  <a:pt x="1485900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A4B1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28800" y="1466850"/>
            <a:ext cx="1263650" cy="335280"/>
          </a:xfrm>
          <a:custGeom>
            <a:avLst/>
            <a:gdLst/>
            <a:ahLst/>
            <a:cxnLst/>
            <a:rect l="l" t="t" r="r" b="b"/>
            <a:pathLst>
              <a:path w="1263650" h="335280">
                <a:moveTo>
                  <a:pt x="0" y="0"/>
                </a:moveTo>
                <a:lnTo>
                  <a:pt x="1263650" y="0"/>
                </a:lnTo>
                <a:lnTo>
                  <a:pt x="1263650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A4B1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92450" y="1466850"/>
            <a:ext cx="1333500" cy="335280"/>
          </a:xfrm>
          <a:custGeom>
            <a:avLst/>
            <a:gdLst/>
            <a:ahLst/>
            <a:cxnLst/>
            <a:rect l="l" t="t" r="r" b="b"/>
            <a:pathLst>
              <a:path w="1333500" h="335280">
                <a:moveTo>
                  <a:pt x="0" y="0"/>
                </a:moveTo>
                <a:lnTo>
                  <a:pt x="1333500" y="0"/>
                </a:lnTo>
                <a:lnTo>
                  <a:pt x="1333500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A4B1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42900" y="1802129"/>
            <a:ext cx="1485900" cy="335280"/>
          </a:xfrm>
          <a:custGeom>
            <a:avLst/>
            <a:gdLst/>
            <a:ahLst/>
            <a:cxnLst/>
            <a:rect l="l" t="t" r="r" b="b"/>
            <a:pathLst>
              <a:path w="1485900" h="335280">
                <a:moveTo>
                  <a:pt x="0" y="0"/>
                </a:moveTo>
                <a:lnTo>
                  <a:pt x="1485900" y="0"/>
                </a:lnTo>
                <a:lnTo>
                  <a:pt x="148590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solidFill>
            <a:srgbClr val="E3E6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828800" y="1802129"/>
            <a:ext cx="1263650" cy="41910"/>
          </a:xfrm>
          <a:custGeom>
            <a:avLst/>
            <a:gdLst/>
            <a:ahLst/>
            <a:cxnLst/>
            <a:rect l="l" t="t" r="r" b="b"/>
            <a:pathLst>
              <a:path w="1263650" h="41910">
                <a:moveTo>
                  <a:pt x="0" y="41910"/>
                </a:moveTo>
                <a:lnTo>
                  <a:pt x="1263650" y="41910"/>
                </a:lnTo>
                <a:lnTo>
                  <a:pt x="1263650" y="0"/>
                </a:lnTo>
                <a:lnTo>
                  <a:pt x="0" y="0"/>
                </a:lnTo>
                <a:lnTo>
                  <a:pt x="0" y="41910"/>
                </a:lnTo>
                <a:close/>
              </a:path>
            </a:pathLst>
          </a:custGeom>
          <a:solidFill>
            <a:srgbClr val="E3E6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92450" y="1802129"/>
            <a:ext cx="1333500" cy="335280"/>
          </a:xfrm>
          <a:custGeom>
            <a:avLst/>
            <a:gdLst/>
            <a:ahLst/>
            <a:cxnLst/>
            <a:rect l="l" t="t" r="r" b="b"/>
            <a:pathLst>
              <a:path w="1333500" h="335280">
                <a:moveTo>
                  <a:pt x="0" y="0"/>
                </a:moveTo>
                <a:lnTo>
                  <a:pt x="1333500" y="0"/>
                </a:lnTo>
                <a:lnTo>
                  <a:pt x="133350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solidFill>
            <a:srgbClr val="E3E6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42900" y="2137410"/>
            <a:ext cx="1485900" cy="335280"/>
          </a:xfrm>
          <a:custGeom>
            <a:avLst/>
            <a:gdLst/>
            <a:ahLst/>
            <a:cxnLst/>
            <a:rect l="l" t="t" r="r" b="b"/>
            <a:pathLst>
              <a:path w="1485900" h="335280">
                <a:moveTo>
                  <a:pt x="0" y="0"/>
                </a:moveTo>
                <a:lnTo>
                  <a:pt x="1485900" y="0"/>
                </a:lnTo>
                <a:lnTo>
                  <a:pt x="1485900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F1F3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828800" y="2362200"/>
            <a:ext cx="1263650" cy="110489"/>
          </a:xfrm>
          <a:custGeom>
            <a:avLst/>
            <a:gdLst/>
            <a:ahLst/>
            <a:cxnLst/>
            <a:rect l="l" t="t" r="r" b="b"/>
            <a:pathLst>
              <a:path w="1263650" h="110489">
                <a:moveTo>
                  <a:pt x="0" y="110489"/>
                </a:moveTo>
                <a:lnTo>
                  <a:pt x="1263650" y="110489"/>
                </a:lnTo>
                <a:lnTo>
                  <a:pt x="1263650" y="0"/>
                </a:lnTo>
                <a:lnTo>
                  <a:pt x="0" y="0"/>
                </a:lnTo>
                <a:lnTo>
                  <a:pt x="0" y="110489"/>
                </a:lnTo>
                <a:close/>
              </a:path>
            </a:pathLst>
          </a:custGeom>
          <a:solidFill>
            <a:srgbClr val="F1F3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92450" y="2137410"/>
            <a:ext cx="1333500" cy="335280"/>
          </a:xfrm>
          <a:custGeom>
            <a:avLst/>
            <a:gdLst/>
            <a:ahLst/>
            <a:cxnLst/>
            <a:rect l="l" t="t" r="r" b="b"/>
            <a:pathLst>
              <a:path w="1333500" h="335280">
                <a:moveTo>
                  <a:pt x="0" y="0"/>
                </a:moveTo>
                <a:lnTo>
                  <a:pt x="1333500" y="0"/>
                </a:lnTo>
                <a:lnTo>
                  <a:pt x="1333500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F1F3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42900" y="2472689"/>
            <a:ext cx="1485900" cy="335280"/>
          </a:xfrm>
          <a:custGeom>
            <a:avLst/>
            <a:gdLst/>
            <a:ahLst/>
            <a:cxnLst/>
            <a:rect l="l" t="t" r="r" b="b"/>
            <a:pathLst>
              <a:path w="1485900" h="335280">
                <a:moveTo>
                  <a:pt x="0" y="0"/>
                </a:moveTo>
                <a:lnTo>
                  <a:pt x="1485900" y="0"/>
                </a:lnTo>
                <a:lnTo>
                  <a:pt x="148590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solidFill>
            <a:srgbClr val="E3E6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828800" y="2472689"/>
            <a:ext cx="1263650" cy="335280"/>
          </a:xfrm>
          <a:custGeom>
            <a:avLst/>
            <a:gdLst/>
            <a:ahLst/>
            <a:cxnLst/>
            <a:rect l="l" t="t" r="r" b="b"/>
            <a:pathLst>
              <a:path w="1263650" h="335280">
                <a:moveTo>
                  <a:pt x="0" y="0"/>
                </a:moveTo>
                <a:lnTo>
                  <a:pt x="1263650" y="0"/>
                </a:lnTo>
                <a:lnTo>
                  <a:pt x="126365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solidFill>
            <a:srgbClr val="E3E6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092450" y="2472689"/>
            <a:ext cx="1333500" cy="335280"/>
          </a:xfrm>
          <a:custGeom>
            <a:avLst/>
            <a:gdLst/>
            <a:ahLst/>
            <a:cxnLst/>
            <a:rect l="l" t="t" r="r" b="b"/>
            <a:pathLst>
              <a:path w="1333500" h="335280">
                <a:moveTo>
                  <a:pt x="0" y="0"/>
                </a:moveTo>
                <a:lnTo>
                  <a:pt x="1333500" y="0"/>
                </a:lnTo>
                <a:lnTo>
                  <a:pt x="133350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solidFill>
            <a:srgbClr val="E3E6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42900" y="2807970"/>
            <a:ext cx="1485900" cy="335280"/>
          </a:xfrm>
          <a:custGeom>
            <a:avLst/>
            <a:gdLst/>
            <a:ahLst/>
            <a:cxnLst/>
            <a:rect l="l" t="t" r="r" b="b"/>
            <a:pathLst>
              <a:path w="1485900" h="335280">
                <a:moveTo>
                  <a:pt x="0" y="0"/>
                </a:moveTo>
                <a:lnTo>
                  <a:pt x="1485900" y="0"/>
                </a:lnTo>
                <a:lnTo>
                  <a:pt x="1485900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F1F3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828800" y="2807970"/>
            <a:ext cx="1263650" cy="335280"/>
          </a:xfrm>
          <a:custGeom>
            <a:avLst/>
            <a:gdLst/>
            <a:ahLst/>
            <a:cxnLst/>
            <a:rect l="l" t="t" r="r" b="b"/>
            <a:pathLst>
              <a:path w="1263650" h="335280">
                <a:moveTo>
                  <a:pt x="0" y="0"/>
                </a:moveTo>
                <a:lnTo>
                  <a:pt x="1263650" y="0"/>
                </a:lnTo>
                <a:lnTo>
                  <a:pt x="1263650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F1F3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092450" y="2807970"/>
            <a:ext cx="1333500" cy="335280"/>
          </a:xfrm>
          <a:custGeom>
            <a:avLst/>
            <a:gdLst/>
            <a:ahLst/>
            <a:cxnLst/>
            <a:rect l="l" t="t" r="r" b="b"/>
            <a:pathLst>
              <a:path w="1333500" h="335280">
                <a:moveTo>
                  <a:pt x="0" y="0"/>
                </a:moveTo>
                <a:lnTo>
                  <a:pt x="1333500" y="0"/>
                </a:lnTo>
                <a:lnTo>
                  <a:pt x="1333500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F1F3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42900" y="3143250"/>
            <a:ext cx="1485900" cy="335280"/>
          </a:xfrm>
          <a:custGeom>
            <a:avLst/>
            <a:gdLst/>
            <a:ahLst/>
            <a:cxnLst/>
            <a:rect l="l" t="t" r="r" b="b"/>
            <a:pathLst>
              <a:path w="1485900" h="335279">
                <a:moveTo>
                  <a:pt x="0" y="0"/>
                </a:moveTo>
                <a:lnTo>
                  <a:pt x="1485900" y="0"/>
                </a:lnTo>
                <a:lnTo>
                  <a:pt x="1485900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E3E6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828800" y="3143250"/>
            <a:ext cx="1263650" cy="335280"/>
          </a:xfrm>
          <a:custGeom>
            <a:avLst/>
            <a:gdLst/>
            <a:ahLst/>
            <a:cxnLst/>
            <a:rect l="l" t="t" r="r" b="b"/>
            <a:pathLst>
              <a:path w="1263650" h="335279">
                <a:moveTo>
                  <a:pt x="0" y="0"/>
                </a:moveTo>
                <a:lnTo>
                  <a:pt x="1263650" y="0"/>
                </a:lnTo>
                <a:lnTo>
                  <a:pt x="1263650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E3E6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092450" y="3143250"/>
            <a:ext cx="1333500" cy="335280"/>
          </a:xfrm>
          <a:custGeom>
            <a:avLst/>
            <a:gdLst/>
            <a:ahLst/>
            <a:cxnLst/>
            <a:rect l="l" t="t" r="r" b="b"/>
            <a:pathLst>
              <a:path w="1333500" h="335279">
                <a:moveTo>
                  <a:pt x="0" y="0"/>
                </a:moveTo>
                <a:lnTo>
                  <a:pt x="1333500" y="0"/>
                </a:lnTo>
                <a:lnTo>
                  <a:pt x="1333500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E3E6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42900" y="3478529"/>
            <a:ext cx="1485900" cy="335280"/>
          </a:xfrm>
          <a:custGeom>
            <a:avLst/>
            <a:gdLst/>
            <a:ahLst/>
            <a:cxnLst/>
            <a:rect l="l" t="t" r="r" b="b"/>
            <a:pathLst>
              <a:path w="1485900" h="335279">
                <a:moveTo>
                  <a:pt x="0" y="0"/>
                </a:moveTo>
                <a:lnTo>
                  <a:pt x="1485900" y="0"/>
                </a:lnTo>
                <a:lnTo>
                  <a:pt x="148590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solidFill>
            <a:srgbClr val="F1F3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828800" y="3478529"/>
            <a:ext cx="1263650" cy="335280"/>
          </a:xfrm>
          <a:custGeom>
            <a:avLst/>
            <a:gdLst/>
            <a:ahLst/>
            <a:cxnLst/>
            <a:rect l="l" t="t" r="r" b="b"/>
            <a:pathLst>
              <a:path w="1263650" h="335279">
                <a:moveTo>
                  <a:pt x="0" y="0"/>
                </a:moveTo>
                <a:lnTo>
                  <a:pt x="1263650" y="0"/>
                </a:lnTo>
                <a:lnTo>
                  <a:pt x="126365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solidFill>
            <a:srgbClr val="F1F3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092450" y="3478529"/>
            <a:ext cx="1333500" cy="335280"/>
          </a:xfrm>
          <a:custGeom>
            <a:avLst/>
            <a:gdLst/>
            <a:ahLst/>
            <a:cxnLst/>
            <a:rect l="l" t="t" r="r" b="b"/>
            <a:pathLst>
              <a:path w="1333500" h="335279">
                <a:moveTo>
                  <a:pt x="0" y="0"/>
                </a:moveTo>
                <a:lnTo>
                  <a:pt x="1333500" y="0"/>
                </a:lnTo>
                <a:lnTo>
                  <a:pt x="133350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solidFill>
            <a:srgbClr val="F1F3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42900" y="3813809"/>
            <a:ext cx="1485900" cy="335280"/>
          </a:xfrm>
          <a:custGeom>
            <a:avLst/>
            <a:gdLst/>
            <a:ahLst/>
            <a:cxnLst/>
            <a:rect l="l" t="t" r="r" b="b"/>
            <a:pathLst>
              <a:path w="1485900" h="335279">
                <a:moveTo>
                  <a:pt x="0" y="0"/>
                </a:moveTo>
                <a:lnTo>
                  <a:pt x="1485900" y="0"/>
                </a:lnTo>
                <a:lnTo>
                  <a:pt x="1485900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E3E6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828800" y="3813809"/>
            <a:ext cx="1263650" cy="335280"/>
          </a:xfrm>
          <a:custGeom>
            <a:avLst/>
            <a:gdLst/>
            <a:ahLst/>
            <a:cxnLst/>
            <a:rect l="l" t="t" r="r" b="b"/>
            <a:pathLst>
              <a:path w="1263650" h="335279">
                <a:moveTo>
                  <a:pt x="0" y="0"/>
                </a:moveTo>
                <a:lnTo>
                  <a:pt x="1263650" y="0"/>
                </a:lnTo>
                <a:lnTo>
                  <a:pt x="1263650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E3E6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092450" y="3813809"/>
            <a:ext cx="1333500" cy="335280"/>
          </a:xfrm>
          <a:custGeom>
            <a:avLst/>
            <a:gdLst/>
            <a:ahLst/>
            <a:cxnLst/>
            <a:rect l="l" t="t" r="r" b="b"/>
            <a:pathLst>
              <a:path w="1333500" h="335279">
                <a:moveTo>
                  <a:pt x="0" y="0"/>
                </a:moveTo>
                <a:lnTo>
                  <a:pt x="1333500" y="0"/>
                </a:lnTo>
                <a:lnTo>
                  <a:pt x="1333500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E3E6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42900" y="4149090"/>
            <a:ext cx="1485900" cy="335280"/>
          </a:xfrm>
          <a:custGeom>
            <a:avLst/>
            <a:gdLst/>
            <a:ahLst/>
            <a:cxnLst/>
            <a:rect l="l" t="t" r="r" b="b"/>
            <a:pathLst>
              <a:path w="1485900" h="335279">
                <a:moveTo>
                  <a:pt x="0" y="0"/>
                </a:moveTo>
                <a:lnTo>
                  <a:pt x="1485900" y="0"/>
                </a:lnTo>
                <a:lnTo>
                  <a:pt x="148590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solidFill>
            <a:srgbClr val="F1F3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828800" y="4149090"/>
            <a:ext cx="1263650" cy="335280"/>
          </a:xfrm>
          <a:custGeom>
            <a:avLst/>
            <a:gdLst/>
            <a:ahLst/>
            <a:cxnLst/>
            <a:rect l="l" t="t" r="r" b="b"/>
            <a:pathLst>
              <a:path w="1263650" h="335279">
                <a:moveTo>
                  <a:pt x="0" y="0"/>
                </a:moveTo>
                <a:lnTo>
                  <a:pt x="1263650" y="0"/>
                </a:lnTo>
                <a:lnTo>
                  <a:pt x="126365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solidFill>
            <a:srgbClr val="F1F3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092450" y="4149090"/>
            <a:ext cx="1333500" cy="335280"/>
          </a:xfrm>
          <a:custGeom>
            <a:avLst/>
            <a:gdLst/>
            <a:ahLst/>
            <a:cxnLst/>
            <a:rect l="l" t="t" r="r" b="b"/>
            <a:pathLst>
              <a:path w="1333500" h="335279">
                <a:moveTo>
                  <a:pt x="0" y="0"/>
                </a:moveTo>
                <a:lnTo>
                  <a:pt x="1333500" y="0"/>
                </a:lnTo>
                <a:lnTo>
                  <a:pt x="133350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solidFill>
            <a:srgbClr val="F1F3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42900" y="4484370"/>
            <a:ext cx="1485900" cy="335280"/>
          </a:xfrm>
          <a:custGeom>
            <a:avLst/>
            <a:gdLst/>
            <a:ahLst/>
            <a:cxnLst/>
            <a:rect l="l" t="t" r="r" b="b"/>
            <a:pathLst>
              <a:path w="1485900" h="335279">
                <a:moveTo>
                  <a:pt x="0" y="0"/>
                </a:moveTo>
                <a:lnTo>
                  <a:pt x="1485900" y="0"/>
                </a:lnTo>
                <a:lnTo>
                  <a:pt x="1485900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E3E6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828800" y="4484370"/>
            <a:ext cx="1263650" cy="335280"/>
          </a:xfrm>
          <a:custGeom>
            <a:avLst/>
            <a:gdLst/>
            <a:ahLst/>
            <a:cxnLst/>
            <a:rect l="l" t="t" r="r" b="b"/>
            <a:pathLst>
              <a:path w="1263650" h="335279">
                <a:moveTo>
                  <a:pt x="0" y="0"/>
                </a:moveTo>
                <a:lnTo>
                  <a:pt x="1263650" y="0"/>
                </a:lnTo>
                <a:lnTo>
                  <a:pt x="1263650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E3E6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092450" y="4484370"/>
            <a:ext cx="1333500" cy="335280"/>
          </a:xfrm>
          <a:custGeom>
            <a:avLst/>
            <a:gdLst/>
            <a:ahLst/>
            <a:cxnLst/>
            <a:rect l="l" t="t" r="r" b="b"/>
            <a:pathLst>
              <a:path w="1333500" h="335279">
                <a:moveTo>
                  <a:pt x="0" y="0"/>
                </a:moveTo>
                <a:lnTo>
                  <a:pt x="1333500" y="0"/>
                </a:lnTo>
                <a:lnTo>
                  <a:pt x="1333500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E3E6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42900" y="4819650"/>
            <a:ext cx="1485900" cy="335280"/>
          </a:xfrm>
          <a:custGeom>
            <a:avLst/>
            <a:gdLst/>
            <a:ahLst/>
            <a:cxnLst/>
            <a:rect l="l" t="t" r="r" b="b"/>
            <a:pathLst>
              <a:path w="1485900" h="335279">
                <a:moveTo>
                  <a:pt x="0" y="0"/>
                </a:moveTo>
                <a:lnTo>
                  <a:pt x="1485900" y="0"/>
                </a:lnTo>
                <a:lnTo>
                  <a:pt x="148590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solidFill>
            <a:srgbClr val="F1F3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828800" y="4819650"/>
            <a:ext cx="1263650" cy="335280"/>
          </a:xfrm>
          <a:custGeom>
            <a:avLst/>
            <a:gdLst/>
            <a:ahLst/>
            <a:cxnLst/>
            <a:rect l="l" t="t" r="r" b="b"/>
            <a:pathLst>
              <a:path w="1263650" h="335279">
                <a:moveTo>
                  <a:pt x="0" y="0"/>
                </a:moveTo>
                <a:lnTo>
                  <a:pt x="1263650" y="0"/>
                </a:lnTo>
                <a:lnTo>
                  <a:pt x="126365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solidFill>
            <a:srgbClr val="F1F3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092450" y="4819650"/>
            <a:ext cx="1333500" cy="335280"/>
          </a:xfrm>
          <a:custGeom>
            <a:avLst/>
            <a:gdLst/>
            <a:ahLst/>
            <a:cxnLst/>
            <a:rect l="l" t="t" r="r" b="b"/>
            <a:pathLst>
              <a:path w="1333500" h="335279">
                <a:moveTo>
                  <a:pt x="0" y="0"/>
                </a:moveTo>
                <a:lnTo>
                  <a:pt x="1333500" y="0"/>
                </a:lnTo>
                <a:lnTo>
                  <a:pt x="133350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solidFill>
            <a:srgbClr val="F1F3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42900" y="5154929"/>
            <a:ext cx="1485900" cy="335280"/>
          </a:xfrm>
          <a:custGeom>
            <a:avLst/>
            <a:gdLst/>
            <a:ahLst/>
            <a:cxnLst/>
            <a:rect l="l" t="t" r="r" b="b"/>
            <a:pathLst>
              <a:path w="1485900" h="335279">
                <a:moveTo>
                  <a:pt x="0" y="0"/>
                </a:moveTo>
                <a:lnTo>
                  <a:pt x="1485900" y="0"/>
                </a:lnTo>
                <a:lnTo>
                  <a:pt x="148590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solidFill>
            <a:srgbClr val="E3E6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828800" y="5154929"/>
            <a:ext cx="1263650" cy="335280"/>
          </a:xfrm>
          <a:custGeom>
            <a:avLst/>
            <a:gdLst/>
            <a:ahLst/>
            <a:cxnLst/>
            <a:rect l="l" t="t" r="r" b="b"/>
            <a:pathLst>
              <a:path w="1263650" h="335279">
                <a:moveTo>
                  <a:pt x="0" y="0"/>
                </a:moveTo>
                <a:lnTo>
                  <a:pt x="1263650" y="0"/>
                </a:lnTo>
                <a:lnTo>
                  <a:pt x="126365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solidFill>
            <a:srgbClr val="E3E6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092450" y="5154929"/>
            <a:ext cx="1333500" cy="335280"/>
          </a:xfrm>
          <a:custGeom>
            <a:avLst/>
            <a:gdLst/>
            <a:ahLst/>
            <a:cxnLst/>
            <a:rect l="l" t="t" r="r" b="b"/>
            <a:pathLst>
              <a:path w="1333500" h="335279">
                <a:moveTo>
                  <a:pt x="0" y="0"/>
                </a:moveTo>
                <a:lnTo>
                  <a:pt x="1333500" y="0"/>
                </a:lnTo>
                <a:lnTo>
                  <a:pt x="133350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solidFill>
            <a:srgbClr val="E3E6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42900" y="5490209"/>
            <a:ext cx="1485900" cy="335280"/>
          </a:xfrm>
          <a:custGeom>
            <a:avLst/>
            <a:gdLst/>
            <a:ahLst/>
            <a:cxnLst/>
            <a:rect l="l" t="t" r="r" b="b"/>
            <a:pathLst>
              <a:path w="1485900" h="335279">
                <a:moveTo>
                  <a:pt x="0" y="0"/>
                </a:moveTo>
                <a:lnTo>
                  <a:pt x="1485900" y="0"/>
                </a:lnTo>
                <a:lnTo>
                  <a:pt x="1485900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F1F3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828800" y="5490209"/>
            <a:ext cx="1263650" cy="335280"/>
          </a:xfrm>
          <a:custGeom>
            <a:avLst/>
            <a:gdLst/>
            <a:ahLst/>
            <a:cxnLst/>
            <a:rect l="l" t="t" r="r" b="b"/>
            <a:pathLst>
              <a:path w="1263650" h="335279">
                <a:moveTo>
                  <a:pt x="0" y="0"/>
                </a:moveTo>
                <a:lnTo>
                  <a:pt x="1263650" y="0"/>
                </a:lnTo>
                <a:lnTo>
                  <a:pt x="1263650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F1F3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092450" y="5490209"/>
            <a:ext cx="1333500" cy="335280"/>
          </a:xfrm>
          <a:custGeom>
            <a:avLst/>
            <a:gdLst/>
            <a:ahLst/>
            <a:cxnLst/>
            <a:rect l="l" t="t" r="r" b="b"/>
            <a:pathLst>
              <a:path w="1333500" h="335279">
                <a:moveTo>
                  <a:pt x="0" y="0"/>
                </a:moveTo>
                <a:lnTo>
                  <a:pt x="1333500" y="0"/>
                </a:lnTo>
                <a:lnTo>
                  <a:pt x="1333500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F1F3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42900" y="5825490"/>
            <a:ext cx="1485900" cy="335280"/>
          </a:xfrm>
          <a:custGeom>
            <a:avLst/>
            <a:gdLst/>
            <a:ahLst/>
            <a:cxnLst/>
            <a:rect l="l" t="t" r="r" b="b"/>
            <a:pathLst>
              <a:path w="1485900" h="335279">
                <a:moveTo>
                  <a:pt x="0" y="0"/>
                </a:moveTo>
                <a:lnTo>
                  <a:pt x="1485900" y="0"/>
                </a:lnTo>
                <a:lnTo>
                  <a:pt x="148590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solidFill>
            <a:srgbClr val="E3E6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828800" y="5825490"/>
            <a:ext cx="1263650" cy="335280"/>
          </a:xfrm>
          <a:custGeom>
            <a:avLst/>
            <a:gdLst/>
            <a:ahLst/>
            <a:cxnLst/>
            <a:rect l="l" t="t" r="r" b="b"/>
            <a:pathLst>
              <a:path w="1263650" h="335279">
                <a:moveTo>
                  <a:pt x="0" y="0"/>
                </a:moveTo>
                <a:lnTo>
                  <a:pt x="1263650" y="0"/>
                </a:lnTo>
                <a:lnTo>
                  <a:pt x="126365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solidFill>
            <a:srgbClr val="E3E6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092450" y="5825490"/>
            <a:ext cx="1333500" cy="335280"/>
          </a:xfrm>
          <a:custGeom>
            <a:avLst/>
            <a:gdLst/>
            <a:ahLst/>
            <a:cxnLst/>
            <a:rect l="l" t="t" r="r" b="b"/>
            <a:pathLst>
              <a:path w="1333500" h="335279">
                <a:moveTo>
                  <a:pt x="0" y="0"/>
                </a:moveTo>
                <a:lnTo>
                  <a:pt x="1333500" y="0"/>
                </a:lnTo>
                <a:lnTo>
                  <a:pt x="133350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solidFill>
            <a:srgbClr val="E3E6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42900" y="6160770"/>
            <a:ext cx="1485900" cy="335280"/>
          </a:xfrm>
          <a:custGeom>
            <a:avLst/>
            <a:gdLst/>
            <a:ahLst/>
            <a:cxnLst/>
            <a:rect l="l" t="t" r="r" b="b"/>
            <a:pathLst>
              <a:path w="1485900" h="335279">
                <a:moveTo>
                  <a:pt x="0" y="0"/>
                </a:moveTo>
                <a:lnTo>
                  <a:pt x="1485900" y="0"/>
                </a:lnTo>
                <a:lnTo>
                  <a:pt x="1485900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F1F3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828800" y="6160770"/>
            <a:ext cx="1263650" cy="335280"/>
          </a:xfrm>
          <a:custGeom>
            <a:avLst/>
            <a:gdLst/>
            <a:ahLst/>
            <a:cxnLst/>
            <a:rect l="l" t="t" r="r" b="b"/>
            <a:pathLst>
              <a:path w="1263650" h="335279">
                <a:moveTo>
                  <a:pt x="0" y="0"/>
                </a:moveTo>
                <a:lnTo>
                  <a:pt x="1263650" y="0"/>
                </a:lnTo>
                <a:lnTo>
                  <a:pt x="1263650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F1F3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092450" y="6160770"/>
            <a:ext cx="1333500" cy="335280"/>
          </a:xfrm>
          <a:custGeom>
            <a:avLst/>
            <a:gdLst/>
            <a:ahLst/>
            <a:cxnLst/>
            <a:rect l="l" t="t" r="r" b="b"/>
            <a:pathLst>
              <a:path w="1333500" h="335279">
                <a:moveTo>
                  <a:pt x="0" y="0"/>
                </a:moveTo>
                <a:lnTo>
                  <a:pt x="1333500" y="0"/>
                </a:lnTo>
                <a:lnTo>
                  <a:pt x="1333500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F1F3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42900" y="6496050"/>
            <a:ext cx="1485900" cy="335280"/>
          </a:xfrm>
          <a:custGeom>
            <a:avLst/>
            <a:gdLst/>
            <a:ahLst/>
            <a:cxnLst/>
            <a:rect l="l" t="t" r="r" b="b"/>
            <a:pathLst>
              <a:path w="1485900" h="335279">
                <a:moveTo>
                  <a:pt x="0" y="0"/>
                </a:moveTo>
                <a:lnTo>
                  <a:pt x="1485900" y="0"/>
                </a:lnTo>
                <a:lnTo>
                  <a:pt x="1485900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E3E6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828800" y="6496050"/>
            <a:ext cx="1263650" cy="335280"/>
          </a:xfrm>
          <a:custGeom>
            <a:avLst/>
            <a:gdLst/>
            <a:ahLst/>
            <a:cxnLst/>
            <a:rect l="l" t="t" r="r" b="b"/>
            <a:pathLst>
              <a:path w="1263650" h="335279">
                <a:moveTo>
                  <a:pt x="0" y="0"/>
                </a:moveTo>
                <a:lnTo>
                  <a:pt x="1263650" y="0"/>
                </a:lnTo>
                <a:lnTo>
                  <a:pt x="1263650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E3E6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092450" y="6496050"/>
            <a:ext cx="1333500" cy="335280"/>
          </a:xfrm>
          <a:custGeom>
            <a:avLst/>
            <a:gdLst/>
            <a:ahLst/>
            <a:cxnLst/>
            <a:rect l="l" t="t" r="r" b="b"/>
            <a:pathLst>
              <a:path w="1333500" h="335279">
                <a:moveTo>
                  <a:pt x="0" y="0"/>
                </a:moveTo>
                <a:lnTo>
                  <a:pt x="1333500" y="0"/>
                </a:lnTo>
                <a:lnTo>
                  <a:pt x="1333500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E3E6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828800" y="1452562"/>
            <a:ext cx="0" cy="391795"/>
          </a:xfrm>
          <a:custGeom>
            <a:avLst/>
            <a:gdLst/>
            <a:ahLst/>
            <a:cxnLst/>
            <a:rect l="l" t="t" r="r" b="b"/>
            <a:pathLst>
              <a:path w="0" h="391794">
                <a:moveTo>
                  <a:pt x="0" y="391476"/>
                </a:moveTo>
                <a:lnTo>
                  <a:pt x="0" y="0"/>
                </a:lnTo>
              </a:path>
            </a:pathLst>
          </a:custGeom>
          <a:ln w="2857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828800" y="2362200"/>
            <a:ext cx="0" cy="4483735"/>
          </a:xfrm>
          <a:custGeom>
            <a:avLst/>
            <a:gdLst/>
            <a:ahLst/>
            <a:cxnLst/>
            <a:rect l="l" t="t" r="r" b="b"/>
            <a:pathLst>
              <a:path w="0" h="4483734">
                <a:moveTo>
                  <a:pt x="0" y="4483422"/>
                </a:moveTo>
                <a:lnTo>
                  <a:pt x="0" y="0"/>
                </a:lnTo>
              </a:path>
            </a:pathLst>
          </a:custGeom>
          <a:ln w="2857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092451" y="1452562"/>
            <a:ext cx="0" cy="391795"/>
          </a:xfrm>
          <a:custGeom>
            <a:avLst/>
            <a:gdLst/>
            <a:ahLst/>
            <a:cxnLst/>
            <a:rect l="l" t="t" r="r" b="b"/>
            <a:pathLst>
              <a:path w="0" h="391794">
                <a:moveTo>
                  <a:pt x="0" y="391476"/>
                </a:moveTo>
                <a:lnTo>
                  <a:pt x="0" y="0"/>
                </a:lnTo>
              </a:path>
            </a:pathLst>
          </a:custGeom>
          <a:ln w="2857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092451" y="2362200"/>
            <a:ext cx="0" cy="4483735"/>
          </a:xfrm>
          <a:custGeom>
            <a:avLst/>
            <a:gdLst/>
            <a:ahLst/>
            <a:cxnLst/>
            <a:rect l="l" t="t" r="r" b="b"/>
            <a:pathLst>
              <a:path w="0" h="4483734">
                <a:moveTo>
                  <a:pt x="0" y="4483422"/>
                </a:moveTo>
                <a:lnTo>
                  <a:pt x="0" y="0"/>
                </a:lnTo>
              </a:path>
            </a:pathLst>
          </a:custGeom>
          <a:ln w="2857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28612" y="1802130"/>
            <a:ext cx="4111625" cy="0"/>
          </a:xfrm>
          <a:custGeom>
            <a:avLst/>
            <a:gdLst/>
            <a:ahLst/>
            <a:cxnLst/>
            <a:rect l="l" t="t" r="r" b="b"/>
            <a:pathLst>
              <a:path w="4111625" h="0">
                <a:moveTo>
                  <a:pt x="0" y="0"/>
                </a:moveTo>
                <a:lnTo>
                  <a:pt x="4111629" y="0"/>
                </a:lnTo>
              </a:path>
            </a:pathLst>
          </a:custGeom>
          <a:ln w="2857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136874" y="21374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28612" y="2472690"/>
            <a:ext cx="4111625" cy="0"/>
          </a:xfrm>
          <a:custGeom>
            <a:avLst/>
            <a:gdLst/>
            <a:ahLst/>
            <a:cxnLst/>
            <a:rect l="l" t="t" r="r" b="b"/>
            <a:pathLst>
              <a:path w="4111625" h="0">
                <a:moveTo>
                  <a:pt x="0" y="0"/>
                </a:moveTo>
                <a:lnTo>
                  <a:pt x="4111629" y="0"/>
                </a:lnTo>
              </a:path>
            </a:pathLst>
          </a:custGeom>
          <a:ln w="2857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28612" y="2807970"/>
            <a:ext cx="4111625" cy="0"/>
          </a:xfrm>
          <a:custGeom>
            <a:avLst/>
            <a:gdLst/>
            <a:ahLst/>
            <a:cxnLst/>
            <a:rect l="l" t="t" r="r" b="b"/>
            <a:pathLst>
              <a:path w="4111625" h="0">
                <a:moveTo>
                  <a:pt x="0" y="0"/>
                </a:moveTo>
                <a:lnTo>
                  <a:pt x="4111629" y="0"/>
                </a:lnTo>
              </a:path>
            </a:pathLst>
          </a:custGeom>
          <a:ln w="2857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28612" y="3143250"/>
            <a:ext cx="4111625" cy="0"/>
          </a:xfrm>
          <a:custGeom>
            <a:avLst/>
            <a:gdLst/>
            <a:ahLst/>
            <a:cxnLst/>
            <a:rect l="l" t="t" r="r" b="b"/>
            <a:pathLst>
              <a:path w="4111625" h="0">
                <a:moveTo>
                  <a:pt x="0" y="0"/>
                </a:moveTo>
                <a:lnTo>
                  <a:pt x="4111629" y="0"/>
                </a:lnTo>
              </a:path>
            </a:pathLst>
          </a:custGeom>
          <a:ln w="2857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28612" y="3478531"/>
            <a:ext cx="4111625" cy="0"/>
          </a:xfrm>
          <a:custGeom>
            <a:avLst/>
            <a:gdLst/>
            <a:ahLst/>
            <a:cxnLst/>
            <a:rect l="l" t="t" r="r" b="b"/>
            <a:pathLst>
              <a:path w="4111625" h="0">
                <a:moveTo>
                  <a:pt x="0" y="0"/>
                </a:moveTo>
                <a:lnTo>
                  <a:pt x="4111629" y="0"/>
                </a:lnTo>
              </a:path>
            </a:pathLst>
          </a:custGeom>
          <a:ln w="2857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28612" y="3813811"/>
            <a:ext cx="4111625" cy="0"/>
          </a:xfrm>
          <a:custGeom>
            <a:avLst/>
            <a:gdLst/>
            <a:ahLst/>
            <a:cxnLst/>
            <a:rect l="l" t="t" r="r" b="b"/>
            <a:pathLst>
              <a:path w="4111625" h="0">
                <a:moveTo>
                  <a:pt x="0" y="0"/>
                </a:moveTo>
                <a:lnTo>
                  <a:pt x="4111629" y="0"/>
                </a:lnTo>
              </a:path>
            </a:pathLst>
          </a:custGeom>
          <a:ln w="2857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28612" y="4149091"/>
            <a:ext cx="4111625" cy="0"/>
          </a:xfrm>
          <a:custGeom>
            <a:avLst/>
            <a:gdLst/>
            <a:ahLst/>
            <a:cxnLst/>
            <a:rect l="l" t="t" r="r" b="b"/>
            <a:pathLst>
              <a:path w="4111625" h="0">
                <a:moveTo>
                  <a:pt x="0" y="0"/>
                </a:moveTo>
                <a:lnTo>
                  <a:pt x="4111629" y="0"/>
                </a:lnTo>
              </a:path>
            </a:pathLst>
          </a:custGeom>
          <a:ln w="2857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28612" y="4484371"/>
            <a:ext cx="4111625" cy="0"/>
          </a:xfrm>
          <a:custGeom>
            <a:avLst/>
            <a:gdLst/>
            <a:ahLst/>
            <a:cxnLst/>
            <a:rect l="l" t="t" r="r" b="b"/>
            <a:pathLst>
              <a:path w="4111625" h="0">
                <a:moveTo>
                  <a:pt x="0" y="0"/>
                </a:moveTo>
                <a:lnTo>
                  <a:pt x="4111629" y="0"/>
                </a:lnTo>
              </a:path>
            </a:pathLst>
          </a:custGeom>
          <a:ln w="2857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28612" y="4819651"/>
            <a:ext cx="4111625" cy="0"/>
          </a:xfrm>
          <a:custGeom>
            <a:avLst/>
            <a:gdLst/>
            <a:ahLst/>
            <a:cxnLst/>
            <a:rect l="l" t="t" r="r" b="b"/>
            <a:pathLst>
              <a:path w="4111625" h="0">
                <a:moveTo>
                  <a:pt x="0" y="0"/>
                </a:moveTo>
                <a:lnTo>
                  <a:pt x="4111629" y="0"/>
                </a:lnTo>
              </a:path>
            </a:pathLst>
          </a:custGeom>
          <a:ln w="2857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28612" y="5154932"/>
            <a:ext cx="4111625" cy="0"/>
          </a:xfrm>
          <a:custGeom>
            <a:avLst/>
            <a:gdLst/>
            <a:ahLst/>
            <a:cxnLst/>
            <a:rect l="l" t="t" r="r" b="b"/>
            <a:pathLst>
              <a:path w="4111625" h="0">
                <a:moveTo>
                  <a:pt x="0" y="0"/>
                </a:moveTo>
                <a:lnTo>
                  <a:pt x="4111629" y="0"/>
                </a:lnTo>
              </a:path>
            </a:pathLst>
          </a:custGeom>
          <a:ln w="2857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28612" y="5490212"/>
            <a:ext cx="4111625" cy="0"/>
          </a:xfrm>
          <a:custGeom>
            <a:avLst/>
            <a:gdLst/>
            <a:ahLst/>
            <a:cxnLst/>
            <a:rect l="l" t="t" r="r" b="b"/>
            <a:pathLst>
              <a:path w="4111625" h="0">
                <a:moveTo>
                  <a:pt x="0" y="0"/>
                </a:moveTo>
                <a:lnTo>
                  <a:pt x="4111629" y="0"/>
                </a:lnTo>
              </a:path>
            </a:pathLst>
          </a:custGeom>
          <a:ln w="2857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28612" y="5825492"/>
            <a:ext cx="4111625" cy="0"/>
          </a:xfrm>
          <a:custGeom>
            <a:avLst/>
            <a:gdLst/>
            <a:ahLst/>
            <a:cxnLst/>
            <a:rect l="l" t="t" r="r" b="b"/>
            <a:pathLst>
              <a:path w="4111625" h="0">
                <a:moveTo>
                  <a:pt x="0" y="0"/>
                </a:moveTo>
                <a:lnTo>
                  <a:pt x="4111629" y="0"/>
                </a:lnTo>
              </a:path>
            </a:pathLst>
          </a:custGeom>
          <a:ln w="2857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28612" y="6160772"/>
            <a:ext cx="4111625" cy="0"/>
          </a:xfrm>
          <a:custGeom>
            <a:avLst/>
            <a:gdLst/>
            <a:ahLst/>
            <a:cxnLst/>
            <a:rect l="l" t="t" r="r" b="b"/>
            <a:pathLst>
              <a:path w="4111625" h="0">
                <a:moveTo>
                  <a:pt x="0" y="0"/>
                </a:moveTo>
                <a:lnTo>
                  <a:pt x="4111629" y="0"/>
                </a:lnTo>
              </a:path>
            </a:pathLst>
          </a:custGeom>
          <a:ln w="2857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28612" y="6496052"/>
            <a:ext cx="4111625" cy="0"/>
          </a:xfrm>
          <a:custGeom>
            <a:avLst/>
            <a:gdLst/>
            <a:ahLst/>
            <a:cxnLst/>
            <a:rect l="l" t="t" r="r" b="b"/>
            <a:pathLst>
              <a:path w="4111625" h="0">
                <a:moveTo>
                  <a:pt x="0" y="0"/>
                </a:moveTo>
                <a:lnTo>
                  <a:pt x="4111629" y="0"/>
                </a:lnTo>
              </a:path>
            </a:pathLst>
          </a:custGeom>
          <a:ln w="2857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42900" y="1452562"/>
            <a:ext cx="0" cy="391795"/>
          </a:xfrm>
          <a:custGeom>
            <a:avLst/>
            <a:gdLst/>
            <a:ahLst/>
            <a:cxnLst/>
            <a:rect l="l" t="t" r="r" b="b"/>
            <a:pathLst>
              <a:path w="0" h="391794">
                <a:moveTo>
                  <a:pt x="0" y="391476"/>
                </a:moveTo>
                <a:lnTo>
                  <a:pt x="0" y="0"/>
                </a:lnTo>
              </a:path>
            </a:pathLst>
          </a:custGeom>
          <a:ln w="2857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42900" y="2362200"/>
            <a:ext cx="0" cy="4483735"/>
          </a:xfrm>
          <a:custGeom>
            <a:avLst/>
            <a:gdLst/>
            <a:ahLst/>
            <a:cxnLst/>
            <a:rect l="l" t="t" r="r" b="b"/>
            <a:pathLst>
              <a:path w="0" h="4483734">
                <a:moveTo>
                  <a:pt x="0" y="4483422"/>
                </a:moveTo>
                <a:lnTo>
                  <a:pt x="0" y="0"/>
                </a:lnTo>
              </a:path>
            </a:pathLst>
          </a:custGeom>
          <a:ln w="2857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425952" y="1452562"/>
            <a:ext cx="0" cy="391795"/>
          </a:xfrm>
          <a:custGeom>
            <a:avLst/>
            <a:gdLst/>
            <a:ahLst/>
            <a:cxnLst/>
            <a:rect l="l" t="t" r="r" b="b"/>
            <a:pathLst>
              <a:path w="0" h="391794">
                <a:moveTo>
                  <a:pt x="0" y="391476"/>
                </a:moveTo>
                <a:lnTo>
                  <a:pt x="0" y="0"/>
                </a:lnTo>
              </a:path>
            </a:pathLst>
          </a:custGeom>
          <a:ln w="2857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425952" y="2362200"/>
            <a:ext cx="0" cy="4483735"/>
          </a:xfrm>
          <a:custGeom>
            <a:avLst/>
            <a:gdLst/>
            <a:ahLst/>
            <a:cxnLst/>
            <a:rect l="l" t="t" r="r" b="b"/>
            <a:pathLst>
              <a:path w="0" h="4483734">
                <a:moveTo>
                  <a:pt x="0" y="4483422"/>
                </a:moveTo>
                <a:lnTo>
                  <a:pt x="0" y="0"/>
                </a:lnTo>
              </a:path>
            </a:pathLst>
          </a:custGeom>
          <a:ln w="2857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28612" y="1466850"/>
            <a:ext cx="4111625" cy="0"/>
          </a:xfrm>
          <a:custGeom>
            <a:avLst/>
            <a:gdLst/>
            <a:ahLst/>
            <a:cxnLst/>
            <a:rect l="l" t="t" r="r" b="b"/>
            <a:pathLst>
              <a:path w="4111625" h="0">
                <a:moveTo>
                  <a:pt x="0" y="0"/>
                </a:moveTo>
                <a:lnTo>
                  <a:pt x="4111629" y="0"/>
                </a:lnTo>
              </a:path>
            </a:pathLst>
          </a:custGeom>
          <a:ln w="2857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28612" y="6831333"/>
            <a:ext cx="4111625" cy="0"/>
          </a:xfrm>
          <a:custGeom>
            <a:avLst/>
            <a:gdLst/>
            <a:ahLst/>
            <a:cxnLst/>
            <a:rect l="l" t="t" r="r" b="b"/>
            <a:pathLst>
              <a:path w="4111625" h="0">
                <a:moveTo>
                  <a:pt x="0" y="0"/>
                </a:moveTo>
                <a:lnTo>
                  <a:pt x="4111629" y="0"/>
                </a:lnTo>
              </a:path>
            </a:pathLst>
          </a:custGeom>
          <a:ln w="2857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/>
          <p:nvPr/>
        </p:nvSpPr>
        <p:spPr>
          <a:xfrm>
            <a:off x="1740827" y="1844039"/>
            <a:ext cx="1396365" cy="518159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algn="ctr" marL="48260">
              <a:lnSpc>
                <a:spcPct val="100000"/>
              </a:lnSpc>
              <a:spcBef>
                <a:spcPts val="30"/>
              </a:spcBef>
            </a:pPr>
            <a:r>
              <a:rPr dirty="0" sz="1600">
                <a:solidFill>
                  <a:srgbClr val="292934"/>
                </a:solidFill>
                <a:latin typeface="MS PGothic"/>
                <a:cs typeface="MS PGothic"/>
              </a:rPr>
              <a:t>✔</a:t>
            </a:r>
            <a:endParaRPr sz="1600">
              <a:latin typeface="MS PGothic"/>
              <a:cs typeface="MS PGothic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7151" y="1844039"/>
            <a:ext cx="1684020" cy="581025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376555">
              <a:lnSpc>
                <a:spcPct val="100000"/>
              </a:lnSpc>
              <a:spcBef>
                <a:spcPts val="30"/>
              </a:spcBef>
            </a:pPr>
            <a:r>
              <a:rPr dirty="0" sz="1600">
                <a:solidFill>
                  <a:srgbClr val="292934"/>
                </a:solidFill>
                <a:latin typeface="Arial"/>
                <a:cs typeface="Arial"/>
              </a:rPr>
              <a:t>Email</a:t>
            </a:r>
            <a:endParaRPr sz="1600">
              <a:latin typeface="Arial"/>
              <a:cs typeface="Arial"/>
            </a:endParaRPr>
          </a:p>
          <a:p>
            <a:pPr marL="376555">
              <a:lnSpc>
                <a:spcPts val="1905"/>
              </a:lnSpc>
              <a:spcBef>
                <a:spcPts val="720"/>
              </a:spcBef>
            </a:pPr>
            <a:r>
              <a:rPr dirty="0" sz="1600">
                <a:solidFill>
                  <a:srgbClr val="292934"/>
                </a:solidFill>
                <a:latin typeface="Arial"/>
                <a:cs typeface="Arial"/>
              </a:rPr>
              <a:t>Gmail</a:t>
            </a:r>
            <a:endParaRPr sz="16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136874" y="1844039"/>
            <a:ext cx="1473835" cy="570865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algn="ctr" marR="215265">
              <a:lnSpc>
                <a:spcPct val="100000"/>
              </a:lnSpc>
              <a:spcBef>
                <a:spcPts val="30"/>
              </a:spcBef>
            </a:pPr>
            <a:r>
              <a:rPr dirty="0" sz="1600">
                <a:solidFill>
                  <a:srgbClr val="292934"/>
                </a:solidFill>
                <a:latin typeface="MS PGothic"/>
                <a:cs typeface="MS PGothic"/>
              </a:rPr>
              <a:t>✔</a:t>
            </a:r>
            <a:endParaRPr sz="1600">
              <a:latin typeface="MS PGothic"/>
              <a:cs typeface="MS PGothic"/>
            </a:endParaRPr>
          </a:p>
          <a:p>
            <a:pPr algn="ctr" marR="215265">
              <a:lnSpc>
                <a:spcPts val="1825"/>
              </a:lnSpc>
              <a:spcBef>
                <a:spcPts val="720"/>
              </a:spcBef>
            </a:pPr>
            <a:r>
              <a:rPr dirty="0" sz="1600">
                <a:solidFill>
                  <a:srgbClr val="292934"/>
                </a:solidFill>
                <a:latin typeface="MS PGothic"/>
                <a:cs typeface="MS PGothic"/>
              </a:rPr>
              <a:t>✔</a:t>
            </a:r>
            <a:endParaRPr sz="1600">
              <a:latin typeface="MS PGothic"/>
              <a:cs typeface="MS PGothic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21640" y="2518409"/>
            <a:ext cx="3607435" cy="4277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939289" algn="l"/>
                <a:tab pos="3237865" algn="l"/>
              </a:tabLst>
            </a:pPr>
            <a:r>
              <a:rPr dirty="0" sz="1600">
                <a:solidFill>
                  <a:srgbClr val="292934"/>
                </a:solidFill>
                <a:latin typeface="Arial"/>
                <a:cs typeface="Arial"/>
              </a:rPr>
              <a:t>Y!</a:t>
            </a:r>
            <a:r>
              <a:rPr dirty="0" sz="1600" spc="-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292934"/>
                </a:solidFill>
                <a:latin typeface="Arial"/>
                <a:cs typeface="Arial"/>
              </a:rPr>
              <a:t>Mail	</a:t>
            </a:r>
            <a:r>
              <a:rPr dirty="0" sz="1600">
                <a:solidFill>
                  <a:srgbClr val="292934"/>
                </a:solidFill>
                <a:latin typeface="MS PGothic"/>
                <a:cs typeface="MS PGothic"/>
              </a:rPr>
              <a:t>✔	✔</a:t>
            </a:r>
            <a:endParaRPr sz="1600">
              <a:latin typeface="MS PGothic"/>
              <a:cs typeface="MS PGothic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3237865" algn="l"/>
              </a:tabLst>
            </a:pPr>
            <a:r>
              <a:rPr dirty="0" sz="1600">
                <a:solidFill>
                  <a:srgbClr val="292934"/>
                </a:solidFill>
                <a:latin typeface="Arial"/>
                <a:cs typeface="Arial"/>
              </a:rPr>
              <a:t>Google Docs	</a:t>
            </a:r>
            <a:r>
              <a:rPr dirty="0" sz="1600">
                <a:solidFill>
                  <a:srgbClr val="292934"/>
                </a:solidFill>
                <a:latin typeface="MS PGothic"/>
                <a:cs typeface="MS PGothic"/>
              </a:rPr>
              <a:t>✔</a:t>
            </a:r>
            <a:endParaRPr sz="1600">
              <a:latin typeface="MS PGothic"/>
              <a:cs typeface="MS PGothic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3237865" algn="l"/>
              </a:tabLst>
            </a:pPr>
            <a:r>
              <a:rPr dirty="0" sz="1600">
                <a:solidFill>
                  <a:srgbClr val="292934"/>
                </a:solidFill>
                <a:latin typeface="Arial"/>
                <a:cs typeface="Arial"/>
              </a:rPr>
              <a:t>OI</a:t>
            </a:r>
            <a:r>
              <a:rPr dirty="0" sz="1600" spc="-5">
                <a:solidFill>
                  <a:srgbClr val="292934"/>
                </a:solidFill>
                <a:latin typeface="Arial"/>
                <a:cs typeface="Arial"/>
              </a:rPr>
              <a:t> Notepad	</a:t>
            </a:r>
            <a:r>
              <a:rPr dirty="0" sz="1600">
                <a:solidFill>
                  <a:srgbClr val="292934"/>
                </a:solidFill>
                <a:latin typeface="MS PGothic"/>
                <a:cs typeface="MS PGothic"/>
              </a:rPr>
              <a:t>✔</a:t>
            </a:r>
            <a:endParaRPr sz="1600">
              <a:latin typeface="MS PGothic"/>
              <a:cs typeface="MS PGothic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3237865" algn="l"/>
              </a:tabLst>
            </a:pPr>
            <a:r>
              <a:rPr dirty="0" sz="1600">
                <a:solidFill>
                  <a:srgbClr val="292934"/>
                </a:solidFill>
                <a:latin typeface="Arial"/>
                <a:cs typeface="Arial"/>
              </a:rPr>
              <a:t>Dropbox	</a:t>
            </a:r>
            <a:r>
              <a:rPr dirty="0" sz="1600">
                <a:solidFill>
                  <a:srgbClr val="292934"/>
                </a:solidFill>
                <a:latin typeface="MS PGothic"/>
                <a:cs typeface="MS PGothic"/>
              </a:rPr>
              <a:t>✔</a:t>
            </a:r>
            <a:endParaRPr sz="1600">
              <a:latin typeface="MS PGothic"/>
              <a:cs typeface="MS PGothic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1939289" algn="l"/>
                <a:tab pos="3237865" algn="l"/>
              </a:tabLst>
            </a:pPr>
            <a:r>
              <a:rPr dirty="0" sz="1600">
                <a:solidFill>
                  <a:srgbClr val="292934"/>
                </a:solidFill>
                <a:latin typeface="Arial"/>
                <a:cs typeface="Arial"/>
              </a:rPr>
              <a:t>KeePass	</a:t>
            </a:r>
            <a:r>
              <a:rPr dirty="0" sz="1600">
                <a:solidFill>
                  <a:srgbClr val="292934"/>
                </a:solidFill>
                <a:latin typeface="MS PGothic"/>
                <a:cs typeface="MS PGothic"/>
              </a:rPr>
              <a:t>✔	✔</a:t>
            </a:r>
            <a:endParaRPr sz="1600">
              <a:latin typeface="MS PGothic"/>
              <a:cs typeface="MS PGothic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1939289" algn="l"/>
                <a:tab pos="3237865" algn="l"/>
              </a:tabLst>
            </a:pPr>
            <a:r>
              <a:rPr dirty="0" sz="1600">
                <a:solidFill>
                  <a:srgbClr val="292934"/>
                </a:solidFill>
                <a:latin typeface="Arial"/>
                <a:cs typeface="Arial"/>
              </a:rPr>
              <a:t>Keeper	</a:t>
            </a:r>
            <a:r>
              <a:rPr dirty="0" sz="1600">
                <a:solidFill>
                  <a:srgbClr val="292934"/>
                </a:solidFill>
                <a:latin typeface="MS PGothic"/>
                <a:cs typeface="MS PGothic"/>
              </a:rPr>
              <a:t>✔	✔</a:t>
            </a:r>
            <a:endParaRPr sz="1600">
              <a:latin typeface="MS PGothic"/>
              <a:cs typeface="MS PGothic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600">
                <a:solidFill>
                  <a:srgbClr val="292934"/>
                </a:solidFill>
                <a:latin typeface="Arial"/>
                <a:cs typeface="Arial"/>
              </a:rPr>
              <a:t>Amazon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1939289" algn="l"/>
                <a:tab pos="3237865" algn="l"/>
              </a:tabLst>
            </a:pPr>
            <a:r>
              <a:rPr dirty="0" sz="1600">
                <a:solidFill>
                  <a:srgbClr val="292934"/>
                </a:solidFill>
                <a:latin typeface="Arial"/>
                <a:cs typeface="Arial"/>
              </a:rPr>
              <a:t>Pageonce	</a:t>
            </a:r>
            <a:r>
              <a:rPr dirty="0" sz="1600">
                <a:solidFill>
                  <a:srgbClr val="292934"/>
                </a:solidFill>
                <a:latin typeface="MS PGothic"/>
                <a:cs typeface="MS PGothic"/>
              </a:rPr>
              <a:t>✔	✔</a:t>
            </a:r>
            <a:endParaRPr sz="1600">
              <a:latin typeface="MS PGothic"/>
              <a:cs typeface="MS PGothic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3237865" algn="l"/>
              </a:tabLst>
            </a:pPr>
            <a:r>
              <a:rPr dirty="0" sz="1600">
                <a:solidFill>
                  <a:srgbClr val="292934"/>
                </a:solidFill>
                <a:latin typeface="Arial"/>
                <a:cs typeface="Arial"/>
              </a:rPr>
              <a:t>Mint	</a:t>
            </a:r>
            <a:r>
              <a:rPr dirty="0" sz="1600">
                <a:solidFill>
                  <a:srgbClr val="292934"/>
                </a:solidFill>
                <a:latin typeface="MS PGothic"/>
                <a:cs typeface="MS PGothic"/>
              </a:rPr>
              <a:t>✔</a:t>
            </a:r>
            <a:endParaRPr sz="1600">
              <a:latin typeface="MS PGothic"/>
              <a:cs typeface="MS PGothic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3237865" algn="l"/>
              </a:tabLst>
            </a:pPr>
            <a:r>
              <a:rPr dirty="0" sz="1600">
                <a:solidFill>
                  <a:srgbClr val="292934"/>
                </a:solidFill>
                <a:latin typeface="Arial"/>
                <a:cs typeface="Arial"/>
              </a:rPr>
              <a:t>Google+	</a:t>
            </a:r>
            <a:r>
              <a:rPr dirty="0" sz="1600">
                <a:solidFill>
                  <a:srgbClr val="292934"/>
                </a:solidFill>
                <a:latin typeface="MS PGothic"/>
                <a:cs typeface="MS PGothic"/>
              </a:rPr>
              <a:t>✔</a:t>
            </a:r>
            <a:endParaRPr sz="1600">
              <a:latin typeface="MS PGothic"/>
              <a:cs typeface="MS PGothic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3237865" algn="l"/>
              </a:tabLst>
            </a:pPr>
            <a:r>
              <a:rPr dirty="0" sz="1600">
                <a:solidFill>
                  <a:srgbClr val="292934"/>
                </a:solidFill>
                <a:latin typeface="Arial"/>
                <a:cs typeface="Arial"/>
              </a:rPr>
              <a:t>Facebook	</a:t>
            </a:r>
            <a:r>
              <a:rPr dirty="0" sz="1600">
                <a:solidFill>
                  <a:srgbClr val="292934"/>
                </a:solidFill>
                <a:latin typeface="MS PGothic"/>
                <a:cs typeface="MS PGothic"/>
              </a:rPr>
              <a:t>✔</a:t>
            </a:r>
            <a:endParaRPr sz="1600">
              <a:latin typeface="MS PGothic"/>
              <a:cs typeface="MS PGothic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3237865" algn="l"/>
              </a:tabLst>
            </a:pPr>
            <a:r>
              <a:rPr dirty="0" sz="1600">
                <a:solidFill>
                  <a:srgbClr val="292934"/>
                </a:solidFill>
                <a:latin typeface="Arial"/>
                <a:cs typeface="Arial"/>
              </a:rPr>
              <a:t>LinkedIn	</a:t>
            </a:r>
            <a:r>
              <a:rPr dirty="0" sz="1600">
                <a:solidFill>
                  <a:srgbClr val="292934"/>
                </a:solidFill>
                <a:latin typeface="MS PGothic"/>
                <a:cs typeface="MS PGothic"/>
              </a:rPr>
              <a:t>✔</a:t>
            </a:r>
            <a:endParaRPr sz="1600">
              <a:latin typeface="MS PGothic"/>
              <a:cs typeface="MS PGothic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1843405" algn="l"/>
                <a:tab pos="3085465" algn="l"/>
              </a:tabLst>
            </a:pPr>
            <a:r>
              <a:rPr dirty="0" sz="1600" spc="-3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1600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z="1600" spc="-12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1600" spc="-5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1600" b="1">
                <a:solidFill>
                  <a:srgbClr val="FF0000"/>
                </a:solidFill>
                <a:latin typeface="Arial"/>
                <a:cs typeface="Arial"/>
              </a:rPr>
              <a:t>L	</a:t>
            </a:r>
            <a:r>
              <a:rPr dirty="0" sz="1600" spc="-5">
                <a:solidFill>
                  <a:srgbClr val="FF0000"/>
                </a:solidFill>
                <a:latin typeface="Arial"/>
                <a:cs typeface="Arial"/>
              </a:rPr>
              <a:t>5/1</a:t>
            </a:r>
            <a:r>
              <a:rPr dirty="0" sz="1600">
                <a:solidFill>
                  <a:srgbClr val="FF0000"/>
                </a:solidFill>
                <a:latin typeface="Arial"/>
                <a:cs typeface="Arial"/>
              </a:rPr>
              <a:t>4	</a:t>
            </a:r>
            <a:r>
              <a:rPr dirty="0" sz="1600" spc="-5">
                <a:solidFill>
                  <a:srgbClr val="FF0000"/>
                </a:solidFill>
                <a:latin typeface="Arial"/>
                <a:cs typeface="Arial"/>
              </a:rPr>
              <a:t>13/14</a:t>
            </a:r>
            <a:endParaRPr sz="1600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57151" y="1844039"/>
            <a:ext cx="1684020" cy="518159"/>
          </a:xfrm>
          <a:custGeom>
            <a:avLst/>
            <a:gdLst/>
            <a:ahLst/>
            <a:cxnLst/>
            <a:rect l="l" t="t" r="r" b="b"/>
            <a:pathLst>
              <a:path w="1684020" h="518160">
                <a:moveTo>
                  <a:pt x="0" y="0"/>
                </a:moveTo>
                <a:lnTo>
                  <a:pt x="1683676" y="0"/>
                </a:lnTo>
                <a:lnTo>
                  <a:pt x="1683676" y="518160"/>
                </a:lnTo>
                <a:lnTo>
                  <a:pt x="0" y="51816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1740827" y="1844039"/>
            <a:ext cx="1396365" cy="518159"/>
          </a:xfrm>
          <a:custGeom>
            <a:avLst/>
            <a:gdLst/>
            <a:ahLst/>
            <a:cxnLst/>
            <a:rect l="l" t="t" r="r" b="b"/>
            <a:pathLst>
              <a:path w="1396364" h="518160">
                <a:moveTo>
                  <a:pt x="0" y="0"/>
                </a:moveTo>
                <a:lnTo>
                  <a:pt x="1396047" y="0"/>
                </a:lnTo>
                <a:lnTo>
                  <a:pt x="1396047" y="518160"/>
                </a:lnTo>
                <a:lnTo>
                  <a:pt x="0" y="51816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136874" y="1844039"/>
            <a:ext cx="1473835" cy="518159"/>
          </a:xfrm>
          <a:custGeom>
            <a:avLst/>
            <a:gdLst/>
            <a:ahLst/>
            <a:cxnLst/>
            <a:rect l="l" t="t" r="r" b="b"/>
            <a:pathLst>
              <a:path w="1473835" h="518160">
                <a:moveTo>
                  <a:pt x="0" y="0"/>
                </a:moveTo>
                <a:lnTo>
                  <a:pt x="1473225" y="0"/>
                </a:lnTo>
                <a:lnTo>
                  <a:pt x="1473225" y="518160"/>
                </a:lnTo>
                <a:lnTo>
                  <a:pt x="0" y="51816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740831" y="1829752"/>
            <a:ext cx="0" cy="546735"/>
          </a:xfrm>
          <a:custGeom>
            <a:avLst/>
            <a:gdLst/>
            <a:ahLst/>
            <a:cxnLst/>
            <a:rect l="l" t="t" r="r" b="b"/>
            <a:pathLst>
              <a:path w="0" h="546735">
                <a:moveTo>
                  <a:pt x="0" y="0"/>
                </a:moveTo>
                <a:lnTo>
                  <a:pt x="0" y="546734"/>
                </a:lnTo>
              </a:path>
            </a:pathLst>
          </a:custGeom>
          <a:ln w="2857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136882" y="1829752"/>
            <a:ext cx="0" cy="546735"/>
          </a:xfrm>
          <a:custGeom>
            <a:avLst/>
            <a:gdLst/>
            <a:ahLst/>
            <a:cxnLst/>
            <a:rect l="l" t="t" r="r" b="b"/>
            <a:pathLst>
              <a:path w="0" h="546735">
                <a:moveTo>
                  <a:pt x="0" y="0"/>
                </a:moveTo>
                <a:lnTo>
                  <a:pt x="0" y="546734"/>
                </a:lnTo>
              </a:path>
            </a:pathLst>
          </a:custGeom>
          <a:ln w="2857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7151" y="1829752"/>
            <a:ext cx="0" cy="546735"/>
          </a:xfrm>
          <a:custGeom>
            <a:avLst/>
            <a:gdLst/>
            <a:ahLst/>
            <a:cxnLst/>
            <a:rect l="l" t="t" r="r" b="b"/>
            <a:pathLst>
              <a:path w="0" h="546735">
                <a:moveTo>
                  <a:pt x="0" y="0"/>
                </a:moveTo>
                <a:lnTo>
                  <a:pt x="0" y="546734"/>
                </a:lnTo>
              </a:path>
            </a:pathLst>
          </a:custGeom>
          <a:ln w="2857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610103" y="1829752"/>
            <a:ext cx="0" cy="546735"/>
          </a:xfrm>
          <a:custGeom>
            <a:avLst/>
            <a:gdLst/>
            <a:ahLst/>
            <a:cxnLst/>
            <a:rect l="l" t="t" r="r" b="b"/>
            <a:pathLst>
              <a:path w="0" h="546735">
                <a:moveTo>
                  <a:pt x="0" y="0"/>
                </a:moveTo>
                <a:lnTo>
                  <a:pt x="0" y="546734"/>
                </a:lnTo>
              </a:path>
            </a:pathLst>
          </a:custGeom>
          <a:ln w="2857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2864" y="1844039"/>
            <a:ext cx="4581525" cy="0"/>
          </a:xfrm>
          <a:custGeom>
            <a:avLst/>
            <a:gdLst/>
            <a:ahLst/>
            <a:cxnLst/>
            <a:rect l="l" t="t" r="r" b="b"/>
            <a:pathLst>
              <a:path w="4581525" h="0">
                <a:moveTo>
                  <a:pt x="0" y="0"/>
                </a:moveTo>
                <a:lnTo>
                  <a:pt x="4581529" y="0"/>
                </a:lnTo>
              </a:path>
            </a:pathLst>
          </a:custGeom>
          <a:ln w="2857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2864" y="2362200"/>
            <a:ext cx="4581525" cy="0"/>
          </a:xfrm>
          <a:custGeom>
            <a:avLst/>
            <a:gdLst/>
            <a:ahLst/>
            <a:cxnLst/>
            <a:rect l="l" t="t" r="r" b="b"/>
            <a:pathLst>
              <a:path w="4581525" h="0">
                <a:moveTo>
                  <a:pt x="0" y="0"/>
                </a:moveTo>
                <a:lnTo>
                  <a:pt x="4581529" y="0"/>
                </a:lnTo>
              </a:path>
            </a:pathLst>
          </a:custGeom>
          <a:ln w="2857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 txBox="1"/>
          <p:nvPr/>
        </p:nvSpPr>
        <p:spPr>
          <a:xfrm>
            <a:off x="135891" y="1512570"/>
            <a:ext cx="4079240" cy="813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54380">
              <a:lnSpc>
                <a:spcPct val="100000"/>
              </a:lnSpc>
              <a:tabLst>
                <a:tab pos="1847214" algn="l"/>
                <a:tab pos="3185160" algn="l"/>
              </a:tabLst>
            </a:pPr>
            <a:r>
              <a:rPr dirty="0" sz="1600" spc="-5" b="1">
                <a:solidFill>
                  <a:srgbClr val="FFFFFF"/>
                </a:solidFill>
                <a:latin typeface="Arial"/>
                <a:cs typeface="Arial"/>
              </a:rPr>
              <a:t>Ap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p	Password	Contents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  <a:tabLst>
                <a:tab pos="2127885" algn="l"/>
                <a:tab pos="3561715" algn="l"/>
              </a:tabLst>
            </a:pPr>
            <a:r>
              <a:rPr dirty="0" sz="2800" b="1">
                <a:solidFill>
                  <a:srgbClr val="292934"/>
                </a:solidFill>
                <a:latin typeface="Arial"/>
                <a:cs typeface="Arial"/>
              </a:rPr>
              <a:t>Email	</a:t>
            </a:r>
            <a:r>
              <a:rPr dirty="0" sz="2800" spc="-15" b="1">
                <a:solidFill>
                  <a:srgbClr val="292934"/>
                </a:solidFill>
                <a:latin typeface="MS PGothic"/>
                <a:cs typeface="MS PGothic"/>
              </a:rPr>
              <a:t>✔	✔</a:t>
            </a:r>
            <a:endParaRPr sz="2800">
              <a:latin typeface="MS PGothic"/>
              <a:cs typeface="MS PGothic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4638607" y="2301770"/>
            <a:ext cx="4124960" cy="4011929"/>
          </a:xfrm>
          <a:custGeom>
            <a:avLst/>
            <a:gdLst/>
            <a:ahLst/>
            <a:cxnLst/>
            <a:rect l="l" t="t" r="r" b="b"/>
            <a:pathLst>
              <a:path w="4124959" h="4011929">
                <a:moveTo>
                  <a:pt x="257242" y="1560308"/>
                </a:moveTo>
                <a:lnTo>
                  <a:pt x="259486" y="1513096"/>
                </a:lnTo>
                <a:lnTo>
                  <a:pt x="266082" y="1467153"/>
                </a:lnTo>
                <a:lnTo>
                  <a:pt x="276823" y="1422686"/>
                </a:lnTo>
                <a:lnTo>
                  <a:pt x="291505" y="1379899"/>
                </a:lnTo>
                <a:lnTo>
                  <a:pt x="309922" y="1338998"/>
                </a:lnTo>
                <a:lnTo>
                  <a:pt x="331868" y="1300189"/>
                </a:lnTo>
                <a:lnTo>
                  <a:pt x="357138" y="1263677"/>
                </a:lnTo>
                <a:lnTo>
                  <a:pt x="385527" y="1229666"/>
                </a:lnTo>
                <a:lnTo>
                  <a:pt x="416830" y="1198364"/>
                </a:lnTo>
                <a:lnTo>
                  <a:pt x="450840" y="1169975"/>
                </a:lnTo>
                <a:lnTo>
                  <a:pt x="487352" y="1144705"/>
                </a:lnTo>
                <a:lnTo>
                  <a:pt x="526161" y="1122758"/>
                </a:lnTo>
                <a:lnTo>
                  <a:pt x="567062" y="1104342"/>
                </a:lnTo>
                <a:lnTo>
                  <a:pt x="609849" y="1089660"/>
                </a:lnTo>
                <a:lnTo>
                  <a:pt x="654317" y="1078918"/>
                </a:lnTo>
                <a:lnTo>
                  <a:pt x="700260" y="1072323"/>
                </a:lnTo>
                <a:lnTo>
                  <a:pt x="747472" y="1070079"/>
                </a:lnTo>
                <a:lnTo>
                  <a:pt x="901767" y="1070079"/>
                </a:lnTo>
                <a:lnTo>
                  <a:pt x="0" y="0"/>
                </a:lnTo>
                <a:lnTo>
                  <a:pt x="1868551" y="1070079"/>
                </a:lnTo>
                <a:lnTo>
                  <a:pt x="3634160" y="1070079"/>
                </a:lnTo>
                <a:lnTo>
                  <a:pt x="3681373" y="1072323"/>
                </a:lnTo>
                <a:lnTo>
                  <a:pt x="3727316" y="1078918"/>
                </a:lnTo>
                <a:lnTo>
                  <a:pt x="3771784" y="1089660"/>
                </a:lnTo>
                <a:lnTo>
                  <a:pt x="3814571" y="1104342"/>
                </a:lnTo>
                <a:lnTo>
                  <a:pt x="3855472" y="1122758"/>
                </a:lnTo>
                <a:lnTo>
                  <a:pt x="3894281" y="1144705"/>
                </a:lnTo>
                <a:lnTo>
                  <a:pt x="3930793" y="1169975"/>
                </a:lnTo>
                <a:lnTo>
                  <a:pt x="3964803" y="1198364"/>
                </a:lnTo>
                <a:lnTo>
                  <a:pt x="3996106" y="1229666"/>
                </a:lnTo>
                <a:lnTo>
                  <a:pt x="4024495" y="1263677"/>
                </a:lnTo>
                <a:lnTo>
                  <a:pt x="4049765" y="1300189"/>
                </a:lnTo>
                <a:lnTo>
                  <a:pt x="4071711" y="1338998"/>
                </a:lnTo>
                <a:lnTo>
                  <a:pt x="4090127" y="1379899"/>
                </a:lnTo>
                <a:lnTo>
                  <a:pt x="4104809" y="1422686"/>
                </a:lnTo>
                <a:lnTo>
                  <a:pt x="4115550" y="1467153"/>
                </a:lnTo>
                <a:lnTo>
                  <a:pt x="4122145" y="1513096"/>
                </a:lnTo>
                <a:lnTo>
                  <a:pt x="4124390" y="1560308"/>
                </a:lnTo>
                <a:lnTo>
                  <a:pt x="4124390" y="2295628"/>
                </a:lnTo>
                <a:lnTo>
                  <a:pt x="4124390" y="3521167"/>
                </a:lnTo>
                <a:lnTo>
                  <a:pt x="4122145" y="3568380"/>
                </a:lnTo>
                <a:lnTo>
                  <a:pt x="4115550" y="3614323"/>
                </a:lnTo>
                <a:lnTo>
                  <a:pt x="4104809" y="3658791"/>
                </a:lnTo>
                <a:lnTo>
                  <a:pt x="4090127" y="3701578"/>
                </a:lnTo>
                <a:lnTo>
                  <a:pt x="4071711" y="3742479"/>
                </a:lnTo>
                <a:lnTo>
                  <a:pt x="4049765" y="3781288"/>
                </a:lnTo>
                <a:lnTo>
                  <a:pt x="4024495" y="3817801"/>
                </a:lnTo>
                <a:lnTo>
                  <a:pt x="3996106" y="3851811"/>
                </a:lnTo>
                <a:lnTo>
                  <a:pt x="3964803" y="3883113"/>
                </a:lnTo>
                <a:lnTo>
                  <a:pt x="3930793" y="3911502"/>
                </a:lnTo>
                <a:lnTo>
                  <a:pt x="3894281" y="3936772"/>
                </a:lnTo>
                <a:lnTo>
                  <a:pt x="3855472" y="3958718"/>
                </a:lnTo>
                <a:lnTo>
                  <a:pt x="3814571" y="3977134"/>
                </a:lnTo>
                <a:lnTo>
                  <a:pt x="3771784" y="3991816"/>
                </a:lnTo>
                <a:lnTo>
                  <a:pt x="3727316" y="4002557"/>
                </a:lnTo>
                <a:lnTo>
                  <a:pt x="3681373" y="4009152"/>
                </a:lnTo>
                <a:lnTo>
                  <a:pt x="3634160" y="4011397"/>
                </a:lnTo>
                <a:lnTo>
                  <a:pt x="1868551" y="4011397"/>
                </a:lnTo>
                <a:lnTo>
                  <a:pt x="901767" y="4011397"/>
                </a:lnTo>
                <a:lnTo>
                  <a:pt x="747472" y="4011397"/>
                </a:lnTo>
                <a:lnTo>
                  <a:pt x="700260" y="4009152"/>
                </a:lnTo>
                <a:lnTo>
                  <a:pt x="654317" y="4002557"/>
                </a:lnTo>
                <a:lnTo>
                  <a:pt x="609849" y="3991816"/>
                </a:lnTo>
                <a:lnTo>
                  <a:pt x="567062" y="3977134"/>
                </a:lnTo>
                <a:lnTo>
                  <a:pt x="526161" y="3958718"/>
                </a:lnTo>
                <a:lnTo>
                  <a:pt x="487352" y="3936772"/>
                </a:lnTo>
                <a:lnTo>
                  <a:pt x="450840" y="3911502"/>
                </a:lnTo>
                <a:lnTo>
                  <a:pt x="416830" y="3883113"/>
                </a:lnTo>
                <a:lnTo>
                  <a:pt x="385527" y="3851811"/>
                </a:lnTo>
                <a:lnTo>
                  <a:pt x="357138" y="3817801"/>
                </a:lnTo>
                <a:lnTo>
                  <a:pt x="331868" y="3781288"/>
                </a:lnTo>
                <a:lnTo>
                  <a:pt x="309922" y="3742479"/>
                </a:lnTo>
                <a:lnTo>
                  <a:pt x="291505" y="3701578"/>
                </a:lnTo>
                <a:lnTo>
                  <a:pt x="276823" y="3658791"/>
                </a:lnTo>
                <a:lnTo>
                  <a:pt x="266082" y="3614323"/>
                </a:lnTo>
                <a:lnTo>
                  <a:pt x="259486" y="3568380"/>
                </a:lnTo>
                <a:lnTo>
                  <a:pt x="257242" y="3521167"/>
                </a:lnTo>
                <a:lnTo>
                  <a:pt x="257242" y="2295628"/>
                </a:lnTo>
                <a:lnTo>
                  <a:pt x="257242" y="1560298"/>
                </a:lnTo>
                <a:close/>
              </a:path>
            </a:pathLst>
          </a:custGeom>
          <a:ln w="26424">
            <a:solidFill>
              <a:srgbClr val="7E888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/>
          <p:nvPr/>
        </p:nvSpPr>
        <p:spPr>
          <a:xfrm>
            <a:off x="5118176" y="3409950"/>
            <a:ext cx="3303270" cy="2865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64490">
              <a:lnSpc>
                <a:spcPct val="100000"/>
              </a:lnSpc>
            </a:pPr>
            <a:r>
              <a:rPr dirty="0" sz="2400" b="1">
                <a:solidFill>
                  <a:srgbClr val="292934"/>
                </a:solidFill>
                <a:latin typeface="Arial"/>
                <a:cs typeface="Arial"/>
              </a:rPr>
              <a:t>Default Email</a:t>
            </a:r>
            <a:r>
              <a:rPr dirty="0" sz="2400" spc="-190" b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292934"/>
                </a:solidFill>
                <a:latin typeface="Arial"/>
                <a:cs typeface="Arial"/>
              </a:rPr>
              <a:t>App:</a:t>
            </a:r>
            <a:endParaRPr sz="2400">
              <a:latin typeface="Arial"/>
              <a:cs typeface="Arial"/>
            </a:endParaRPr>
          </a:p>
          <a:p>
            <a:pPr marL="292100" marR="252095" indent="-279400">
              <a:lnSpc>
                <a:spcPct val="100699"/>
              </a:lnSpc>
              <a:spcBef>
                <a:spcPts val="1100"/>
              </a:spcBef>
              <a:buChar char="•"/>
              <a:tabLst>
                <a:tab pos="297815" algn="l"/>
                <a:tab pos="29845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Password and</a:t>
            </a:r>
            <a:r>
              <a:rPr dirty="0" sz="24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email  snippets are kept in  cleartext RAM at all  times</a:t>
            </a:r>
            <a:endParaRPr sz="2400">
              <a:latin typeface="Arial"/>
              <a:cs typeface="Arial"/>
            </a:endParaRPr>
          </a:p>
          <a:p>
            <a:pPr marL="292100" marR="5080" indent="-279400">
              <a:lnSpc>
                <a:spcPts val="2800"/>
              </a:lnSpc>
              <a:spcBef>
                <a:spcPts val="1380"/>
              </a:spcBef>
              <a:buChar char="•"/>
              <a:tabLst>
                <a:tab pos="297815" algn="l"/>
                <a:tab pos="29845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Everything is present 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in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cleartext SQLite</a:t>
            </a:r>
            <a:r>
              <a:rPr dirty="0" sz="2400" spc="-9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DB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571500"/>
            <a:ext cx="5847080" cy="617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90">
                <a:solidFill>
                  <a:srgbClr val="D2533C"/>
                </a:solidFill>
                <a:latin typeface="Arial"/>
                <a:cs typeface="Arial"/>
              </a:rPr>
              <a:t>Examples </a:t>
            </a:r>
            <a:r>
              <a:rPr dirty="0" sz="4000" spc="-55">
                <a:solidFill>
                  <a:srgbClr val="D2533C"/>
                </a:solidFill>
                <a:latin typeface="Arial"/>
                <a:cs typeface="Arial"/>
              </a:rPr>
              <a:t>of </a:t>
            </a:r>
            <a:r>
              <a:rPr dirty="0" sz="4000" spc="-90">
                <a:solidFill>
                  <a:srgbClr val="D2533C"/>
                </a:solidFill>
                <a:latin typeface="Arial"/>
                <a:cs typeface="Arial"/>
              </a:rPr>
              <a:t>Exposed</a:t>
            </a:r>
            <a:r>
              <a:rPr dirty="0" sz="4000" spc="-509">
                <a:solidFill>
                  <a:srgbClr val="D2533C"/>
                </a:solidFill>
                <a:latin typeface="Arial"/>
                <a:cs typeface="Arial"/>
              </a:rPr>
              <a:t> </a:t>
            </a:r>
            <a:r>
              <a:rPr dirty="0" sz="4000" spc="-105">
                <a:solidFill>
                  <a:srgbClr val="D2533C"/>
                </a:solidFill>
                <a:latin typeface="Arial"/>
                <a:cs typeface="Arial"/>
              </a:rPr>
              <a:t>Data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91440"/>
            <a:ext cx="13811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Columbia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97445" y="91440"/>
            <a:ext cx="397319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CleanOS: Limiting Mobile Data Exposure with Idle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Eviction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88856" y="76200"/>
            <a:ext cx="12446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2900" y="1466850"/>
            <a:ext cx="1485900" cy="335280"/>
          </a:xfrm>
          <a:custGeom>
            <a:avLst/>
            <a:gdLst/>
            <a:ahLst/>
            <a:cxnLst/>
            <a:rect l="l" t="t" r="r" b="b"/>
            <a:pathLst>
              <a:path w="1485900" h="335280">
                <a:moveTo>
                  <a:pt x="0" y="0"/>
                </a:moveTo>
                <a:lnTo>
                  <a:pt x="1485900" y="0"/>
                </a:lnTo>
                <a:lnTo>
                  <a:pt x="1485900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A4B1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828800" y="1466850"/>
            <a:ext cx="1263650" cy="335280"/>
          </a:xfrm>
          <a:custGeom>
            <a:avLst/>
            <a:gdLst/>
            <a:ahLst/>
            <a:cxnLst/>
            <a:rect l="l" t="t" r="r" b="b"/>
            <a:pathLst>
              <a:path w="1263650" h="335280">
                <a:moveTo>
                  <a:pt x="0" y="0"/>
                </a:moveTo>
                <a:lnTo>
                  <a:pt x="1263650" y="0"/>
                </a:lnTo>
                <a:lnTo>
                  <a:pt x="1263650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A4B1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92450" y="1466850"/>
            <a:ext cx="1333500" cy="335280"/>
          </a:xfrm>
          <a:custGeom>
            <a:avLst/>
            <a:gdLst/>
            <a:ahLst/>
            <a:cxnLst/>
            <a:rect l="l" t="t" r="r" b="b"/>
            <a:pathLst>
              <a:path w="1333500" h="335280">
                <a:moveTo>
                  <a:pt x="0" y="0"/>
                </a:moveTo>
                <a:lnTo>
                  <a:pt x="1333500" y="0"/>
                </a:lnTo>
                <a:lnTo>
                  <a:pt x="1333500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A4B1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42900" y="1802129"/>
            <a:ext cx="1485900" cy="335280"/>
          </a:xfrm>
          <a:custGeom>
            <a:avLst/>
            <a:gdLst/>
            <a:ahLst/>
            <a:cxnLst/>
            <a:rect l="l" t="t" r="r" b="b"/>
            <a:pathLst>
              <a:path w="1485900" h="335280">
                <a:moveTo>
                  <a:pt x="0" y="0"/>
                </a:moveTo>
                <a:lnTo>
                  <a:pt x="1485900" y="0"/>
                </a:lnTo>
                <a:lnTo>
                  <a:pt x="148590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solidFill>
            <a:srgbClr val="E3E6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828800" y="1802129"/>
            <a:ext cx="1263650" cy="335280"/>
          </a:xfrm>
          <a:custGeom>
            <a:avLst/>
            <a:gdLst/>
            <a:ahLst/>
            <a:cxnLst/>
            <a:rect l="l" t="t" r="r" b="b"/>
            <a:pathLst>
              <a:path w="1263650" h="335280">
                <a:moveTo>
                  <a:pt x="0" y="0"/>
                </a:moveTo>
                <a:lnTo>
                  <a:pt x="1263650" y="0"/>
                </a:lnTo>
                <a:lnTo>
                  <a:pt x="126365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solidFill>
            <a:srgbClr val="E3E6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92450" y="1802129"/>
            <a:ext cx="1333500" cy="335280"/>
          </a:xfrm>
          <a:custGeom>
            <a:avLst/>
            <a:gdLst/>
            <a:ahLst/>
            <a:cxnLst/>
            <a:rect l="l" t="t" r="r" b="b"/>
            <a:pathLst>
              <a:path w="1333500" h="335280">
                <a:moveTo>
                  <a:pt x="0" y="0"/>
                </a:moveTo>
                <a:lnTo>
                  <a:pt x="1333500" y="0"/>
                </a:lnTo>
                <a:lnTo>
                  <a:pt x="133350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solidFill>
            <a:srgbClr val="E3E6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42900" y="2137410"/>
            <a:ext cx="1485900" cy="335280"/>
          </a:xfrm>
          <a:custGeom>
            <a:avLst/>
            <a:gdLst/>
            <a:ahLst/>
            <a:cxnLst/>
            <a:rect l="l" t="t" r="r" b="b"/>
            <a:pathLst>
              <a:path w="1485900" h="335280">
                <a:moveTo>
                  <a:pt x="0" y="0"/>
                </a:moveTo>
                <a:lnTo>
                  <a:pt x="1485900" y="0"/>
                </a:lnTo>
                <a:lnTo>
                  <a:pt x="1485900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F1F3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828800" y="2137410"/>
            <a:ext cx="1263650" cy="335280"/>
          </a:xfrm>
          <a:custGeom>
            <a:avLst/>
            <a:gdLst/>
            <a:ahLst/>
            <a:cxnLst/>
            <a:rect l="l" t="t" r="r" b="b"/>
            <a:pathLst>
              <a:path w="1263650" h="335280">
                <a:moveTo>
                  <a:pt x="0" y="0"/>
                </a:moveTo>
                <a:lnTo>
                  <a:pt x="1263650" y="0"/>
                </a:lnTo>
                <a:lnTo>
                  <a:pt x="1263650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F1F3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092450" y="2137410"/>
            <a:ext cx="1333500" cy="335280"/>
          </a:xfrm>
          <a:custGeom>
            <a:avLst/>
            <a:gdLst/>
            <a:ahLst/>
            <a:cxnLst/>
            <a:rect l="l" t="t" r="r" b="b"/>
            <a:pathLst>
              <a:path w="1333500" h="335280">
                <a:moveTo>
                  <a:pt x="0" y="0"/>
                </a:moveTo>
                <a:lnTo>
                  <a:pt x="1333500" y="0"/>
                </a:lnTo>
                <a:lnTo>
                  <a:pt x="1333500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F1F3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42900" y="2472689"/>
            <a:ext cx="1485900" cy="335280"/>
          </a:xfrm>
          <a:custGeom>
            <a:avLst/>
            <a:gdLst/>
            <a:ahLst/>
            <a:cxnLst/>
            <a:rect l="l" t="t" r="r" b="b"/>
            <a:pathLst>
              <a:path w="1485900" h="335280">
                <a:moveTo>
                  <a:pt x="0" y="0"/>
                </a:moveTo>
                <a:lnTo>
                  <a:pt x="1485900" y="0"/>
                </a:lnTo>
                <a:lnTo>
                  <a:pt x="148590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solidFill>
            <a:srgbClr val="E3E6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828800" y="2472689"/>
            <a:ext cx="1263650" cy="335280"/>
          </a:xfrm>
          <a:custGeom>
            <a:avLst/>
            <a:gdLst/>
            <a:ahLst/>
            <a:cxnLst/>
            <a:rect l="l" t="t" r="r" b="b"/>
            <a:pathLst>
              <a:path w="1263650" h="335280">
                <a:moveTo>
                  <a:pt x="0" y="0"/>
                </a:moveTo>
                <a:lnTo>
                  <a:pt x="1263650" y="0"/>
                </a:lnTo>
                <a:lnTo>
                  <a:pt x="126365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solidFill>
            <a:srgbClr val="E3E6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92450" y="2472689"/>
            <a:ext cx="1333500" cy="335280"/>
          </a:xfrm>
          <a:custGeom>
            <a:avLst/>
            <a:gdLst/>
            <a:ahLst/>
            <a:cxnLst/>
            <a:rect l="l" t="t" r="r" b="b"/>
            <a:pathLst>
              <a:path w="1333500" h="335280">
                <a:moveTo>
                  <a:pt x="0" y="0"/>
                </a:moveTo>
                <a:lnTo>
                  <a:pt x="1333500" y="0"/>
                </a:lnTo>
                <a:lnTo>
                  <a:pt x="133350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solidFill>
            <a:srgbClr val="E3E6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42900" y="2807970"/>
            <a:ext cx="1485900" cy="335280"/>
          </a:xfrm>
          <a:custGeom>
            <a:avLst/>
            <a:gdLst/>
            <a:ahLst/>
            <a:cxnLst/>
            <a:rect l="l" t="t" r="r" b="b"/>
            <a:pathLst>
              <a:path w="1485900" h="335280">
                <a:moveTo>
                  <a:pt x="0" y="0"/>
                </a:moveTo>
                <a:lnTo>
                  <a:pt x="1485900" y="0"/>
                </a:lnTo>
                <a:lnTo>
                  <a:pt x="1485900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F1F3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828800" y="2807970"/>
            <a:ext cx="1263650" cy="335280"/>
          </a:xfrm>
          <a:custGeom>
            <a:avLst/>
            <a:gdLst/>
            <a:ahLst/>
            <a:cxnLst/>
            <a:rect l="l" t="t" r="r" b="b"/>
            <a:pathLst>
              <a:path w="1263650" h="335280">
                <a:moveTo>
                  <a:pt x="0" y="0"/>
                </a:moveTo>
                <a:lnTo>
                  <a:pt x="1263650" y="0"/>
                </a:lnTo>
                <a:lnTo>
                  <a:pt x="1263650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F1F3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092450" y="2807970"/>
            <a:ext cx="1333500" cy="335280"/>
          </a:xfrm>
          <a:custGeom>
            <a:avLst/>
            <a:gdLst/>
            <a:ahLst/>
            <a:cxnLst/>
            <a:rect l="l" t="t" r="r" b="b"/>
            <a:pathLst>
              <a:path w="1333500" h="335280">
                <a:moveTo>
                  <a:pt x="0" y="0"/>
                </a:moveTo>
                <a:lnTo>
                  <a:pt x="1333500" y="0"/>
                </a:lnTo>
                <a:lnTo>
                  <a:pt x="1333500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F1F3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42900" y="3143250"/>
            <a:ext cx="1485900" cy="335280"/>
          </a:xfrm>
          <a:custGeom>
            <a:avLst/>
            <a:gdLst/>
            <a:ahLst/>
            <a:cxnLst/>
            <a:rect l="l" t="t" r="r" b="b"/>
            <a:pathLst>
              <a:path w="1485900" h="335279">
                <a:moveTo>
                  <a:pt x="0" y="0"/>
                </a:moveTo>
                <a:lnTo>
                  <a:pt x="1485900" y="0"/>
                </a:lnTo>
                <a:lnTo>
                  <a:pt x="1485900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E3E6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828800" y="3143250"/>
            <a:ext cx="1263650" cy="335280"/>
          </a:xfrm>
          <a:custGeom>
            <a:avLst/>
            <a:gdLst/>
            <a:ahLst/>
            <a:cxnLst/>
            <a:rect l="l" t="t" r="r" b="b"/>
            <a:pathLst>
              <a:path w="1263650" h="335279">
                <a:moveTo>
                  <a:pt x="0" y="0"/>
                </a:moveTo>
                <a:lnTo>
                  <a:pt x="1263650" y="0"/>
                </a:lnTo>
                <a:lnTo>
                  <a:pt x="1263650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E3E6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092450" y="3143250"/>
            <a:ext cx="1333500" cy="335280"/>
          </a:xfrm>
          <a:custGeom>
            <a:avLst/>
            <a:gdLst/>
            <a:ahLst/>
            <a:cxnLst/>
            <a:rect l="l" t="t" r="r" b="b"/>
            <a:pathLst>
              <a:path w="1333500" h="335279">
                <a:moveTo>
                  <a:pt x="0" y="0"/>
                </a:moveTo>
                <a:lnTo>
                  <a:pt x="1333500" y="0"/>
                </a:lnTo>
                <a:lnTo>
                  <a:pt x="1333500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E3E6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42900" y="3478529"/>
            <a:ext cx="1485900" cy="335280"/>
          </a:xfrm>
          <a:custGeom>
            <a:avLst/>
            <a:gdLst/>
            <a:ahLst/>
            <a:cxnLst/>
            <a:rect l="l" t="t" r="r" b="b"/>
            <a:pathLst>
              <a:path w="1485900" h="335279">
                <a:moveTo>
                  <a:pt x="0" y="0"/>
                </a:moveTo>
                <a:lnTo>
                  <a:pt x="1485900" y="0"/>
                </a:lnTo>
                <a:lnTo>
                  <a:pt x="148590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solidFill>
            <a:srgbClr val="F1F3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828800" y="3478529"/>
            <a:ext cx="1263650" cy="335280"/>
          </a:xfrm>
          <a:custGeom>
            <a:avLst/>
            <a:gdLst/>
            <a:ahLst/>
            <a:cxnLst/>
            <a:rect l="l" t="t" r="r" b="b"/>
            <a:pathLst>
              <a:path w="1263650" h="335279">
                <a:moveTo>
                  <a:pt x="0" y="0"/>
                </a:moveTo>
                <a:lnTo>
                  <a:pt x="1263650" y="0"/>
                </a:lnTo>
                <a:lnTo>
                  <a:pt x="126365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solidFill>
            <a:srgbClr val="F1F3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092450" y="3478529"/>
            <a:ext cx="1333500" cy="335280"/>
          </a:xfrm>
          <a:custGeom>
            <a:avLst/>
            <a:gdLst/>
            <a:ahLst/>
            <a:cxnLst/>
            <a:rect l="l" t="t" r="r" b="b"/>
            <a:pathLst>
              <a:path w="1333500" h="335279">
                <a:moveTo>
                  <a:pt x="0" y="0"/>
                </a:moveTo>
                <a:lnTo>
                  <a:pt x="1333500" y="0"/>
                </a:lnTo>
                <a:lnTo>
                  <a:pt x="133350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solidFill>
            <a:srgbClr val="F1F3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42900" y="3813809"/>
            <a:ext cx="1485900" cy="335280"/>
          </a:xfrm>
          <a:custGeom>
            <a:avLst/>
            <a:gdLst/>
            <a:ahLst/>
            <a:cxnLst/>
            <a:rect l="l" t="t" r="r" b="b"/>
            <a:pathLst>
              <a:path w="1485900" h="335279">
                <a:moveTo>
                  <a:pt x="0" y="0"/>
                </a:moveTo>
                <a:lnTo>
                  <a:pt x="1485900" y="0"/>
                </a:lnTo>
                <a:lnTo>
                  <a:pt x="1485900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E3E6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828800" y="3813809"/>
            <a:ext cx="1263650" cy="335280"/>
          </a:xfrm>
          <a:custGeom>
            <a:avLst/>
            <a:gdLst/>
            <a:ahLst/>
            <a:cxnLst/>
            <a:rect l="l" t="t" r="r" b="b"/>
            <a:pathLst>
              <a:path w="1263650" h="335279">
                <a:moveTo>
                  <a:pt x="0" y="0"/>
                </a:moveTo>
                <a:lnTo>
                  <a:pt x="1263650" y="0"/>
                </a:lnTo>
                <a:lnTo>
                  <a:pt x="1263650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E3E6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092450" y="3813809"/>
            <a:ext cx="1333500" cy="335280"/>
          </a:xfrm>
          <a:custGeom>
            <a:avLst/>
            <a:gdLst/>
            <a:ahLst/>
            <a:cxnLst/>
            <a:rect l="l" t="t" r="r" b="b"/>
            <a:pathLst>
              <a:path w="1333500" h="335279">
                <a:moveTo>
                  <a:pt x="0" y="0"/>
                </a:moveTo>
                <a:lnTo>
                  <a:pt x="1333500" y="0"/>
                </a:lnTo>
                <a:lnTo>
                  <a:pt x="1333500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E3E6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42900" y="4149090"/>
            <a:ext cx="1485900" cy="335280"/>
          </a:xfrm>
          <a:custGeom>
            <a:avLst/>
            <a:gdLst/>
            <a:ahLst/>
            <a:cxnLst/>
            <a:rect l="l" t="t" r="r" b="b"/>
            <a:pathLst>
              <a:path w="1485900" h="335279">
                <a:moveTo>
                  <a:pt x="0" y="0"/>
                </a:moveTo>
                <a:lnTo>
                  <a:pt x="1485900" y="0"/>
                </a:lnTo>
                <a:lnTo>
                  <a:pt x="148590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solidFill>
            <a:srgbClr val="F1F3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828800" y="4149090"/>
            <a:ext cx="1263650" cy="335280"/>
          </a:xfrm>
          <a:custGeom>
            <a:avLst/>
            <a:gdLst/>
            <a:ahLst/>
            <a:cxnLst/>
            <a:rect l="l" t="t" r="r" b="b"/>
            <a:pathLst>
              <a:path w="1263650" h="335279">
                <a:moveTo>
                  <a:pt x="0" y="0"/>
                </a:moveTo>
                <a:lnTo>
                  <a:pt x="1263650" y="0"/>
                </a:lnTo>
                <a:lnTo>
                  <a:pt x="126365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solidFill>
            <a:srgbClr val="F1F3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092450" y="4149090"/>
            <a:ext cx="1333500" cy="335280"/>
          </a:xfrm>
          <a:custGeom>
            <a:avLst/>
            <a:gdLst/>
            <a:ahLst/>
            <a:cxnLst/>
            <a:rect l="l" t="t" r="r" b="b"/>
            <a:pathLst>
              <a:path w="1333500" h="335279">
                <a:moveTo>
                  <a:pt x="0" y="0"/>
                </a:moveTo>
                <a:lnTo>
                  <a:pt x="1333500" y="0"/>
                </a:lnTo>
                <a:lnTo>
                  <a:pt x="133350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solidFill>
            <a:srgbClr val="F1F3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42900" y="4484370"/>
            <a:ext cx="1485900" cy="335280"/>
          </a:xfrm>
          <a:custGeom>
            <a:avLst/>
            <a:gdLst/>
            <a:ahLst/>
            <a:cxnLst/>
            <a:rect l="l" t="t" r="r" b="b"/>
            <a:pathLst>
              <a:path w="1485900" h="335279">
                <a:moveTo>
                  <a:pt x="0" y="0"/>
                </a:moveTo>
                <a:lnTo>
                  <a:pt x="1485900" y="0"/>
                </a:lnTo>
                <a:lnTo>
                  <a:pt x="1485900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E3E6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828800" y="4484370"/>
            <a:ext cx="1263650" cy="335280"/>
          </a:xfrm>
          <a:custGeom>
            <a:avLst/>
            <a:gdLst/>
            <a:ahLst/>
            <a:cxnLst/>
            <a:rect l="l" t="t" r="r" b="b"/>
            <a:pathLst>
              <a:path w="1263650" h="335279">
                <a:moveTo>
                  <a:pt x="0" y="0"/>
                </a:moveTo>
                <a:lnTo>
                  <a:pt x="1263650" y="0"/>
                </a:lnTo>
                <a:lnTo>
                  <a:pt x="1263650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E3E6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092450" y="4484370"/>
            <a:ext cx="1333500" cy="335280"/>
          </a:xfrm>
          <a:custGeom>
            <a:avLst/>
            <a:gdLst/>
            <a:ahLst/>
            <a:cxnLst/>
            <a:rect l="l" t="t" r="r" b="b"/>
            <a:pathLst>
              <a:path w="1333500" h="335279">
                <a:moveTo>
                  <a:pt x="0" y="0"/>
                </a:moveTo>
                <a:lnTo>
                  <a:pt x="1333500" y="0"/>
                </a:lnTo>
                <a:lnTo>
                  <a:pt x="1333500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E3E6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42900" y="4819650"/>
            <a:ext cx="1485900" cy="335280"/>
          </a:xfrm>
          <a:custGeom>
            <a:avLst/>
            <a:gdLst/>
            <a:ahLst/>
            <a:cxnLst/>
            <a:rect l="l" t="t" r="r" b="b"/>
            <a:pathLst>
              <a:path w="1485900" h="335279">
                <a:moveTo>
                  <a:pt x="0" y="0"/>
                </a:moveTo>
                <a:lnTo>
                  <a:pt x="1485900" y="0"/>
                </a:lnTo>
                <a:lnTo>
                  <a:pt x="148590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solidFill>
            <a:srgbClr val="F1F3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828800" y="4819650"/>
            <a:ext cx="1263650" cy="335280"/>
          </a:xfrm>
          <a:custGeom>
            <a:avLst/>
            <a:gdLst/>
            <a:ahLst/>
            <a:cxnLst/>
            <a:rect l="l" t="t" r="r" b="b"/>
            <a:pathLst>
              <a:path w="1263650" h="335279">
                <a:moveTo>
                  <a:pt x="0" y="0"/>
                </a:moveTo>
                <a:lnTo>
                  <a:pt x="1263650" y="0"/>
                </a:lnTo>
                <a:lnTo>
                  <a:pt x="126365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solidFill>
            <a:srgbClr val="F1F3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092450" y="4819650"/>
            <a:ext cx="1333500" cy="335280"/>
          </a:xfrm>
          <a:custGeom>
            <a:avLst/>
            <a:gdLst/>
            <a:ahLst/>
            <a:cxnLst/>
            <a:rect l="l" t="t" r="r" b="b"/>
            <a:pathLst>
              <a:path w="1333500" h="335279">
                <a:moveTo>
                  <a:pt x="0" y="0"/>
                </a:moveTo>
                <a:lnTo>
                  <a:pt x="1333500" y="0"/>
                </a:lnTo>
                <a:lnTo>
                  <a:pt x="133350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solidFill>
            <a:srgbClr val="F1F3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42900" y="5154929"/>
            <a:ext cx="1485900" cy="335280"/>
          </a:xfrm>
          <a:custGeom>
            <a:avLst/>
            <a:gdLst/>
            <a:ahLst/>
            <a:cxnLst/>
            <a:rect l="l" t="t" r="r" b="b"/>
            <a:pathLst>
              <a:path w="1485900" h="335279">
                <a:moveTo>
                  <a:pt x="0" y="0"/>
                </a:moveTo>
                <a:lnTo>
                  <a:pt x="1485900" y="0"/>
                </a:lnTo>
                <a:lnTo>
                  <a:pt x="148590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solidFill>
            <a:srgbClr val="E3E6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828800" y="5154929"/>
            <a:ext cx="1263650" cy="335280"/>
          </a:xfrm>
          <a:custGeom>
            <a:avLst/>
            <a:gdLst/>
            <a:ahLst/>
            <a:cxnLst/>
            <a:rect l="l" t="t" r="r" b="b"/>
            <a:pathLst>
              <a:path w="1263650" h="335279">
                <a:moveTo>
                  <a:pt x="0" y="0"/>
                </a:moveTo>
                <a:lnTo>
                  <a:pt x="1263650" y="0"/>
                </a:lnTo>
                <a:lnTo>
                  <a:pt x="126365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solidFill>
            <a:srgbClr val="E3E6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092450" y="5154929"/>
            <a:ext cx="1333500" cy="335280"/>
          </a:xfrm>
          <a:custGeom>
            <a:avLst/>
            <a:gdLst/>
            <a:ahLst/>
            <a:cxnLst/>
            <a:rect l="l" t="t" r="r" b="b"/>
            <a:pathLst>
              <a:path w="1333500" h="335279">
                <a:moveTo>
                  <a:pt x="0" y="0"/>
                </a:moveTo>
                <a:lnTo>
                  <a:pt x="1333500" y="0"/>
                </a:lnTo>
                <a:lnTo>
                  <a:pt x="133350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solidFill>
            <a:srgbClr val="E3E6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42900" y="5490209"/>
            <a:ext cx="1485900" cy="335280"/>
          </a:xfrm>
          <a:custGeom>
            <a:avLst/>
            <a:gdLst/>
            <a:ahLst/>
            <a:cxnLst/>
            <a:rect l="l" t="t" r="r" b="b"/>
            <a:pathLst>
              <a:path w="1485900" h="335279">
                <a:moveTo>
                  <a:pt x="0" y="0"/>
                </a:moveTo>
                <a:lnTo>
                  <a:pt x="1485900" y="0"/>
                </a:lnTo>
                <a:lnTo>
                  <a:pt x="1485900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F1F3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828800" y="5490209"/>
            <a:ext cx="1263650" cy="335280"/>
          </a:xfrm>
          <a:custGeom>
            <a:avLst/>
            <a:gdLst/>
            <a:ahLst/>
            <a:cxnLst/>
            <a:rect l="l" t="t" r="r" b="b"/>
            <a:pathLst>
              <a:path w="1263650" h="335279">
                <a:moveTo>
                  <a:pt x="0" y="0"/>
                </a:moveTo>
                <a:lnTo>
                  <a:pt x="1263650" y="0"/>
                </a:lnTo>
                <a:lnTo>
                  <a:pt x="1263650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F1F3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092450" y="5490209"/>
            <a:ext cx="1333500" cy="335280"/>
          </a:xfrm>
          <a:custGeom>
            <a:avLst/>
            <a:gdLst/>
            <a:ahLst/>
            <a:cxnLst/>
            <a:rect l="l" t="t" r="r" b="b"/>
            <a:pathLst>
              <a:path w="1333500" h="335279">
                <a:moveTo>
                  <a:pt x="0" y="0"/>
                </a:moveTo>
                <a:lnTo>
                  <a:pt x="1333500" y="0"/>
                </a:lnTo>
                <a:lnTo>
                  <a:pt x="1333500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F1F3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42900" y="5825490"/>
            <a:ext cx="1485900" cy="335280"/>
          </a:xfrm>
          <a:custGeom>
            <a:avLst/>
            <a:gdLst/>
            <a:ahLst/>
            <a:cxnLst/>
            <a:rect l="l" t="t" r="r" b="b"/>
            <a:pathLst>
              <a:path w="1485900" h="335279">
                <a:moveTo>
                  <a:pt x="0" y="0"/>
                </a:moveTo>
                <a:lnTo>
                  <a:pt x="1485900" y="0"/>
                </a:lnTo>
                <a:lnTo>
                  <a:pt x="148590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solidFill>
            <a:srgbClr val="E3E6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828800" y="5825490"/>
            <a:ext cx="1263650" cy="335280"/>
          </a:xfrm>
          <a:custGeom>
            <a:avLst/>
            <a:gdLst/>
            <a:ahLst/>
            <a:cxnLst/>
            <a:rect l="l" t="t" r="r" b="b"/>
            <a:pathLst>
              <a:path w="1263650" h="335279">
                <a:moveTo>
                  <a:pt x="0" y="0"/>
                </a:moveTo>
                <a:lnTo>
                  <a:pt x="1263650" y="0"/>
                </a:lnTo>
                <a:lnTo>
                  <a:pt x="126365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solidFill>
            <a:srgbClr val="E3E6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092450" y="5825490"/>
            <a:ext cx="1333500" cy="335280"/>
          </a:xfrm>
          <a:custGeom>
            <a:avLst/>
            <a:gdLst/>
            <a:ahLst/>
            <a:cxnLst/>
            <a:rect l="l" t="t" r="r" b="b"/>
            <a:pathLst>
              <a:path w="1333500" h="335279">
                <a:moveTo>
                  <a:pt x="0" y="0"/>
                </a:moveTo>
                <a:lnTo>
                  <a:pt x="1333500" y="0"/>
                </a:lnTo>
                <a:lnTo>
                  <a:pt x="1333500" y="335280"/>
                </a:lnTo>
                <a:lnTo>
                  <a:pt x="0" y="335280"/>
                </a:lnTo>
                <a:lnTo>
                  <a:pt x="0" y="0"/>
                </a:lnTo>
                <a:close/>
              </a:path>
            </a:pathLst>
          </a:custGeom>
          <a:solidFill>
            <a:srgbClr val="E3E6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42900" y="6160770"/>
            <a:ext cx="1485900" cy="335280"/>
          </a:xfrm>
          <a:custGeom>
            <a:avLst/>
            <a:gdLst/>
            <a:ahLst/>
            <a:cxnLst/>
            <a:rect l="l" t="t" r="r" b="b"/>
            <a:pathLst>
              <a:path w="1485900" h="335279">
                <a:moveTo>
                  <a:pt x="0" y="0"/>
                </a:moveTo>
                <a:lnTo>
                  <a:pt x="1485900" y="0"/>
                </a:lnTo>
                <a:lnTo>
                  <a:pt x="1485900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F1F3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828800" y="6160770"/>
            <a:ext cx="1263650" cy="95250"/>
          </a:xfrm>
          <a:custGeom>
            <a:avLst/>
            <a:gdLst/>
            <a:ahLst/>
            <a:cxnLst/>
            <a:rect l="l" t="t" r="r" b="b"/>
            <a:pathLst>
              <a:path w="1263650" h="95250">
                <a:moveTo>
                  <a:pt x="0" y="95249"/>
                </a:moveTo>
                <a:lnTo>
                  <a:pt x="1263650" y="95249"/>
                </a:lnTo>
                <a:lnTo>
                  <a:pt x="1263650" y="0"/>
                </a:lnTo>
                <a:lnTo>
                  <a:pt x="0" y="0"/>
                </a:lnTo>
                <a:lnTo>
                  <a:pt x="0" y="95249"/>
                </a:lnTo>
                <a:close/>
              </a:path>
            </a:pathLst>
          </a:custGeom>
          <a:solidFill>
            <a:srgbClr val="F1F3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092450" y="6160770"/>
            <a:ext cx="1333500" cy="335280"/>
          </a:xfrm>
          <a:custGeom>
            <a:avLst/>
            <a:gdLst/>
            <a:ahLst/>
            <a:cxnLst/>
            <a:rect l="l" t="t" r="r" b="b"/>
            <a:pathLst>
              <a:path w="1333500" h="335279">
                <a:moveTo>
                  <a:pt x="0" y="0"/>
                </a:moveTo>
                <a:lnTo>
                  <a:pt x="1333500" y="0"/>
                </a:lnTo>
                <a:lnTo>
                  <a:pt x="1333500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F1F3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42900" y="6496050"/>
            <a:ext cx="1485900" cy="335280"/>
          </a:xfrm>
          <a:custGeom>
            <a:avLst/>
            <a:gdLst/>
            <a:ahLst/>
            <a:cxnLst/>
            <a:rect l="l" t="t" r="r" b="b"/>
            <a:pathLst>
              <a:path w="1485900" h="335279">
                <a:moveTo>
                  <a:pt x="0" y="0"/>
                </a:moveTo>
                <a:lnTo>
                  <a:pt x="1485900" y="0"/>
                </a:lnTo>
                <a:lnTo>
                  <a:pt x="1485900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E3E6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828800" y="6774179"/>
            <a:ext cx="1263650" cy="57150"/>
          </a:xfrm>
          <a:custGeom>
            <a:avLst/>
            <a:gdLst/>
            <a:ahLst/>
            <a:cxnLst/>
            <a:rect l="l" t="t" r="r" b="b"/>
            <a:pathLst>
              <a:path w="1263650" h="57150">
                <a:moveTo>
                  <a:pt x="0" y="57150"/>
                </a:moveTo>
                <a:lnTo>
                  <a:pt x="1263650" y="57150"/>
                </a:lnTo>
                <a:lnTo>
                  <a:pt x="1263650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E3E6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092450" y="6496050"/>
            <a:ext cx="1333500" cy="335280"/>
          </a:xfrm>
          <a:custGeom>
            <a:avLst/>
            <a:gdLst/>
            <a:ahLst/>
            <a:cxnLst/>
            <a:rect l="l" t="t" r="r" b="b"/>
            <a:pathLst>
              <a:path w="1333500" h="335279">
                <a:moveTo>
                  <a:pt x="0" y="0"/>
                </a:moveTo>
                <a:lnTo>
                  <a:pt x="1333500" y="0"/>
                </a:lnTo>
                <a:lnTo>
                  <a:pt x="1333500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E3E6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828800" y="1452562"/>
            <a:ext cx="0" cy="4803775"/>
          </a:xfrm>
          <a:custGeom>
            <a:avLst/>
            <a:gdLst/>
            <a:ahLst/>
            <a:cxnLst/>
            <a:rect l="l" t="t" r="r" b="b"/>
            <a:pathLst>
              <a:path w="0" h="4803775">
                <a:moveTo>
                  <a:pt x="0" y="4803456"/>
                </a:moveTo>
                <a:lnTo>
                  <a:pt x="0" y="0"/>
                </a:lnTo>
              </a:path>
            </a:pathLst>
          </a:custGeom>
          <a:ln w="2857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828800" y="6774179"/>
            <a:ext cx="0" cy="71755"/>
          </a:xfrm>
          <a:custGeom>
            <a:avLst/>
            <a:gdLst/>
            <a:ahLst/>
            <a:cxnLst/>
            <a:rect l="l" t="t" r="r" b="b"/>
            <a:pathLst>
              <a:path w="0" h="71754">
                <a:moveTo>
                  <a:pt x="0" y="71443"/>
                </a:moveTo>
                <a:lnTo>
                  <a:pt x="0" y="0"/>
                </a:lnTo>
              </a:path>
            </a:pathLst>
          </a:custGeom>
          <a:ln w="2857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092451" y="1452562"/>
            <a:ext cx="0" cy="4803775"/>
          </a:xfrm>
          <a:custGeom>
            <a:avLst/>
            <a:gdLst/>
            <a:ahLst/>
            <a:cxnLst/>
            <a:rect l="l" t="t" r="r" b="b"/>
            <a:pathLst>
              <a:path w="0" h="4803775">
                <a:moveTo>
                  <a:pt x="0" y="4803456"/>
                </a:moveTo>
                <a:lnTo>
                  <a:pt x="0" y="0"/>
                </a:lnTo>
              </a:path>
            </a:pathLst>
          </a:custGeom>
          <a:ln w="2857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092451" y="6774179"/>
            <a:ext cx="0" cy="71755"/>
          </a:xfrm>
          <a:custGeom>
            <a:avLst/>
            <a:gdLst/>
            <a:ahLst/>
            <a:cxnLst/>
            <a:rect l="l" t="t" r="r" b="b"/>
            <a:pathLst>
              <a:path w="0" h="71754">
                <a:moveTo>
                  <a:pt x="0" y="71443"/>
                </a:moveTo>
                <a:lnTo>
                  <a:pt x="0" y="0"/>
                </a:lnTo>
              </a:path>
            </a:pathLst>
          </a:custGeom>
          <a:ln w="2857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28612" y="1802130"/>
            <a:ext cx="4111625" cy="0"/>
          </a:xfrm>
          <a:custGeom>
            <a:avLst/>
            <a:gdLst/>
            <a:ahLst/>
            <a:cxnLst/>
            <a:rect l="l" t="t" r="r" b="b"/>
            <a:pathLst>
              <a:path w="4111625" h="0">
                <a:moveTo>
                  <a:pt x="0" y="0"/>
                </a:moveTo>
                <a:lnTo>
                  <a:pt x="4111629" y="0"/>
                </a:lnTo>
              </a:path>
            </a:pathLst>
          </a:custGeom>
          <a:ln w="2857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28612" y="2137410"/>
            <a:ext cx="4111625" cy="0"/>
          </a:xfrm>
          <a:custGeom>
            <a:avLst/>
            <a:gdLst/>
            <a:ahLst/>
            <a:cxnLst/>
            <a:rect l="l" t="t" r="r" b="b"/>
            <a:pathLst>
              <a:path w="4111625" h="0">
                <a:moveTo>
                  <a:pt x="0" y="0"/>
                </a:moveTo>
                <a:lnTo>
                  <a:pt x="4111629" y="0"/>
                </a:lnTo>
              </a:path>
            </a:pathLst>
          </a:custGeom>
          <a:ln w="2857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28612" y="2472690"/>
            <a:ext cx="4111625" cy="0"/>
          </a:xfrm>
          <a:custGeom>
            <a:avLst/>
            <a:gdLst/>
            <a:ahLst/>
            <a:cxnLst/>
            <a:rect l="l" t="t" r="r" b="b"/>
            <a:pathLst>
              <a:path w="4111625" h="0">
                <a:moveTo>
                  <a:pt x="0" y="0"/>
                </a:moveTo>
                <a:lnTo>
                  <a:pt x="4111629" y="0"/>
                </a:lnTo>
              </a:path>
            </a:pathLst>
          </a:custGeom>
          <a:ln w="2857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28612" y="2807970"/>
            <a:ext cx="4111625" cy="0"/>
          </a:xfrm>
          <a:custGeom>
            <a:avLst/>
            <a:gdLst/>
            <a:ahLst/>
            <a:cxnLst/>
            <a:rect l="l" t="t" r="r" b="b"/>
            <a:pathLst>
              <a:path w="4111625" h="0">
                <a:moveTo>
                  <a:pt x="0" y="0"/>
                </a:moveTo>
                <a:lnTo>
                  <a:pt x="4111629" y="0"/>
                </a:lnTo>
              </a:path>
            </a:pathLst>
          </a:custGeom>
          <a:ln w="2857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28612" y="3143250"/>
            <a:ext cx="4111625" cy="0"/>
          </a:xfrm>
          <a:custGeom>
            <a:avLst/>
            <a:gdLst/>
            <a:ahLst/>
            <a:cxnLst/>
            <a:rect l="l" t="t" r="r" b="b"/>
            <a:pathLst>
              <a:path w="4111625" h="0">
                <a:moveTo>
                  <a:pt x="0" y="0"/>
                </a:moveTo>
                <a:lnTo>
                  <a:pt x="4111629" y="0"/>
                </a:lnTo>
              </a:path>
            </a:pathLst>
          </a:custGeom>
          <a:ln w="2857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28612" y="3478531"/>
            <a:ext cx="4111625" cy="0"/>
          </a:xfrm>
          <a:custGeom>
            <a:avLst/>
            <a:gdLst/>
            <a:ahLst/>
            <a:cxnLst/>
            <a:rect l="l" t="t" r="r" b="b"/>
            <a:pathLst>
              <a:path w="4111625" h="0">
                <a:moveTo>
                  <a:pt x="0" y="0"/>
                </a:moveTo>
                <a:lnTo>
                  <a:pt x="4111629" y="0"/>
                </a:lnTo>
              </a:path>
            </a:pathLst>
          </a:custGeom>
          <a:ln w="2857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28612" y="3813811"/>
            <a:ext cx="4111625" cy="0"/>
          </a:xfrm>
          <a:custGeom>
            <a:avLst/>
            <a:gdLst/>
            <a:ahLst/>
            <a:cxnLst/>
            <a:rect l="l" t="t" r="r" b="b"/>
            <a:pathLst>
              <a:path w="4111625" h="0">
                <a:moveTo>
                  <a:pt x="0" y="0"/>
                </a:moveTo>
                <a:lnTo>
                  <a:pt x="4111629" y="0"/>
                </a:lnTo>
              </a:path>
            </a:pathLst>
          </a:custGeom>
          <a:ln w="2857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28612" y="4149091"/>
            <a:ext cx="4111625" cy="0"/>
          </a:xfrm>
          <a:custGeom>
            <a:avLst/>
            <a:gdLst/>
            <a:ahLst/>
            <a:cxnLst/>
            <a:rect l="l" t="t" r="r" b="b"/>
            <a:pathLst>
              <a:path w="4111625" h="0">
                <a:moveTo>
                  <a:pt x="0" y="0"/>
                </a:moveTo>
                <a:lnTo>
                  <a:pt x="4111629" y="0"/>
                </a:lnTo>
              </a:path>
            </a:pathLst>
          </a:custGeom>
          <a:ln w="2857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28612" y="4484371"/>
            <a:ext cx="4111625" cy="0"/>
          </a:xfrm>
          <a:custGeom>
            <a:avLst/>
            <a:gdLst/>
            <a:ahLst/>
            <a:cxnLst/>
            <a:rect l="l" t="t" r="r" b="b"/>
            <a:pathLst>
              <a:path w="4111625" h="0">
                <a:moveTo>
                  <a:pt x="0" y="0"/>
                </a:moveTo>
                <a:lnTo>
                  <a:pt x="4111629" y="0"/>
                </a:lnTo>
              </a:path>
            </a:pathLst>
          </a:custGeom>
          <a:ln w="2857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28612" y="4819651"/>
            <a:ext cx="4111625" cy="0"/>
          </a:xfrm>
          <a:custGeom>
            <a:avLst/>
            <a:gdLst/>
            <a:ahLst/>
            <a:cxnLst/>
            <a:rect l="l" t="t" r="r" b="b"/>
            <a:pathLst>
              <a:path w="4111625" h="0">
                <a:moveTo>
                  <a:pt x="0" y="0"/>
                </a:moveTo>
                <a:lnTo>
                  <a:pt x="4111629" y="0"/>
                </a:lnTo>
              </a:path>
            </a:pathLst>
          </a:custGeom>
          <a:ln w="2857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28612" y="5154932"/>
            <a:ext cx="4111625" cy="0"/>
          </a:xfrm>
          <a:custGeom>
            <a:avLst/>
            <a:gdLst/>
            <a:ahLst/>
            <a:cxnLst/>
            <a:rect l="l" t="t" r="r" b="b"/>
            <a:pathLst>
              <a:path w="4111625" h="0">
                <a:moveTo>
                  <a:pt x="0" y="0"/>
                </a:moveTo>
                <a:lnTo>
                  <a:pt x="4111629" y="0"/>
                </a:lnTo>
              </a:path>
            </a:pathLst>
          </a:custGeom>
          <a:ln w="2857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28612" y="5490212"/>
            <a:ext cx="4111625" cy="0"/>
          </a:xfrm>
          <a:custGeom>
            <a:avLst/>
            <a:gdLst/>
            <a:ahLst/>
            <a:cxnLst/>
            <a:rect l="l" t="t" r="r" b="b"/>
            <a:pathLst>
              <a:path w="4111625" h="0">
                <a:moveTo>
                  <a:pt x="0" y="0"/>
                </a:moveTo>
                <a:lnTo>
                  <a:pt x="4111629" y="0"/>
                </a:lnTo>
              </a:path>
            </a:pathLst>
          </a:custGeom>
          <a:ln w="2857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28612" y="5825492"/>
            <a:ext cx="4111625" cy="0"/>
          </a:xfrm>
          <a:custGeom>
            <a:avLst/>
            <a:gdLst/>
            <a:ahLst/>
            <a:cxnLst/>
            <a:rect l="l" t="t" r="r" b="b"/>
            <a:pathLst>
              <a:path w="4111625" h="0">
                <a:moveTo>
                  <a:pt x="0" y="0"/>
                </a:moveTo>
                <a:lnTo>
                  <a:pt x="4111629" y="0"/>
                </a:lnTo>
              </a:path>
            </a:pathLst>
          </a:custGeom>
          <a:ln w="2857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28612" y="6160772"/>
            <a:ext cx="4111625" cy="0"/>
          </a:xfrm>
          <a:custGeom>
            <a:avLst/>
            <a:gdLst/>
            <a:ahLst/>
            <a:cxnLst/>
            <a:rect l="l" t="t" r="r" b="b"/>
            <a:pathLst>
              <a:path w="4111625" h="0">
                <a:moveTo>
                  <a:pt x="0" y="0"/>
                </a:moveTo>
                <a:lnTo>
                  <a:pt x="4111629" y="0"/>
                </a:lnTo>
              </a:path>
            </a:pathLst>
          </a:custGeom>
          <a:ln w="2857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130156" y="6496052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42900" y="1452562"/>
            <a:ext cx="0" cy="4803775"/>
          </a:xfrm>
          <a:custGeom>
            <a:avLst/>
            <a:gdLst/>
            <a:ahLst/>
            <a:cxnLst/>
            <a:rect l="l" t="t" r="r" b="b"/>
            <a:pathLst>
              <a:path w="0" h="4803775">
                <a:moveTo>
                  <a:pt x="0" y="4803456"/>
                </a:moveTo>
                <a:lnTo>
                  <a:pt x="0" y="0"/>
                </a:lnTo>
              </a:path>
            </a:pathLst>
          </a:custGeom>
          <a:ln w="2857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42900" y="6774179"/>
            <a:ext cx="0" cy="71755"/>
          </a:xfrm>
          <a:custGeom>
            <a:avLst/>
            <a:gdLst/>
            <a:ahLst/>
            <a:cxnLst/>
            <a:rect l="l" t="t" r="r" b="b"/>
            <a:pathLst>
              <a:path w="0" h="71754">
                <a:moveTo>
                  <a:pt x="0" y="71443"/>
                </a:moveTo>
                <a:lnTo>
                  <a:pt x="0" y="0"/>
                </a:lnTo>
              </a:path>
            </a:pathLst>
          </a:custGeom>
          <a:ln w="2857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425952" y="1452562"/>
            <a:ext cx="0" cy="4803775"/>
          </a:xfrm>
          <a:custGeom>
            <a:avLst/>
            <a:gdLst/>
            <a:ahLst/>
            <a:cxnLst/>
            <a:rect l="l" t="t" r="r" b="b"/>
            <a:pathLst>
              <a:path w="0" h="4803775">
                <a:moveTo>
                  <a:pt x="0" y="4803456"/>
                </a:moveTo>
                <a:lnTo>
                  <a:pt x="0" y="0"/>
                </a:lnTo>
              </a:path>
            </a:pathLst>
          </a:custGeom>
          <a:ln w="2857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425952" y="6774179"/>
            <a:ext cx="0" cy="71755"/>
          </a:xfrm>
          <a:custGeom>
            <a:avLst/>
            <a:gdLst/>
            <a:ahLst/>
            <a:cxnLst/>
            <a:rect l="l" t="t" r="r" b="b"/>
            <a:pathLst>
              <a:path w="0" h="71754">
                <a:moveTo>
                  <a:pt x="0" y="71443"/>
                </a:moveTo>
                <a:lnTo>
                  <a:pt x="0" y="0"/>
                </a:lnTo>
              </a:path>
            </a:pathLst>
          </a:custGeom>
          <a:ln w="2857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28612" y="1466850"/>
            <a:ext cx="4111625" cy="0"/>
          </a:xfrm>
          <a:custGeom>
            <a:avLst/>
            <a:gdLst/>
            <a:ahLst/>
            <a:cxnLst/>
            <a:rect l="l" t="t" r="r" b="b"/>
            <a:pathLst>
              <a:path w="4111625" h="0">
                <a:moveTo>
                  <a:pt x="0" y="0"/>
                </a:moveTo>
                <a:lnTo>
                  <a:pt x="4111629" y="0"/>
                </a:lnTo>
              </a:path>
            </a:pathLst>
          </a:custGeom>
          <a:ln w="2857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28612" y="6831333"/>
            <a:ext cx="4111625" cy="0"/>
          </a:xfrm>
          <a:custGeom>
            <a:avLst/>
            <a:gdLst/>
            <a:ahLst/>
            <a:cxnLst/>
            <a:rect l="l" t="t" r="r" b="b"/>
            <a:pathLst>
              <a:path w="4111625" h="0">
                <a:moveTo>
                  <a:pt x="0" y="0"/>
                </a:moveTo>
                <a:lnTo>
                  <a:pt x="4111629" y="0"/>
                </a:lnTo>
              </a:path>
            </a:pathLst>
          </a:custGeom>
          <a:ln w="2857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421640" y="1512570"/>
            <a:ext cx="3793490" cy="9251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68630">
              <a:lnSpc>
                <a:spcPct val="100000"/>
              </a:lnSpc>
              <a:tabLst>
                <a:tab pos="1561465" algn="l"/>
                <a:tab pos="2899410" algn="l"/>
              </a:tabLst>
            </a:pPr>
            <a:r>
              <a:rPr dirty="0" sz="1600" spc="-5" b="1">
                <a:solidFill>
                  <a:srgbClr val="FFFFFF"/>
                </a:solidFill>
                <a:latin typeface="Arial"/>
                <a:cs typeface="Arial"/>
              </a:rPr>
              <a:t>Ap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p	Password	Contents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1939289" algn="l"/>
                <a:tab pos="3237865" algn="l"/>
              </a:tabLst>
            </a:pPr>
            <a:r>
              <a:rPr dirty="0" sz="1600">
                <a:solidFill>
                  <a:srgbClr val="292934"/>
                </a:solidFill>
                <a:latin typeface="Arial"/>
                <a:cs typeface="Arial"/>
              </a:rPr>
              <a:t>Email	</a:t>
            </a:r>
            <a:r>
              <a:rPr dirty="0" sz="1600">
                <a:solidFill>
                  <a:srgbClr val="292934"/>
                </a:solidFill>
                <a:latin typeface="MS PGothic"/>
                <a:cs typeface="MS PGothic"/>
              </a:rPr>
              <a:t>✔	✔</a:t>
            </a:r>
            <a:endParaRPr sz="1600">
              <a:latin typeface="MS PGothic"/>
              <a:cs typeface="MS PGothic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3237865" algn="l"/>
              </a:tabLst>
            </a:pPr>
            <a:r>
              <a:rPr dirty="0" sz="1600">
                <a:solidFill>
                  <a:srgbClr val="292934"/>
                </a:solidFill>
                <a:latin typeface="Arial"/>
                <a:cs typeface="Arial"/>
              </a:rPr>
              <a:t>Gmail	</a:t>
            </a:r>
            <a:r>
              <a:rPr dirty="0" sz="1600">
                <a:solidFill>
                  <a:srgbClr val="292934"/>
                </a:solidFill>
                <a:latin typeface="MS PGothic"/>
                <a:cs typeface="MS PGothic"/>
              </a:rPr>
              <a:t>✔</a:t>
            </a:r>
            <a:endParaRPr sz="1600">
              <a:latin typeface="MS PGothic"/>
              <a:cs typeface="MS PGothic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6201" y="6245033"/>
            <a:ext cx="1670050" cy="538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7505">
              <a:lnSpc>
                <a:spcPts val="1614"/>
              </a:lnSpc>
            </a:pPr>
            <a:r>
              <a:rPr dirty="0" sz="1600">
                <a:solidFill>
                  <a:srgbClr val="292934"/>
                </a:solidFill>
                <a:latin typeface="Arial"/>
                <a:cs typeface="Arial"/>
              </a:rPr>
              <a:t>LinkedIn</a:t>
            </a:r>
            <a:endParaRPr sz="1600">
              <a:latin typeface="Arial"/>
              <a:cs typeface="Arial"/>
            </a:endParaRPr>
          </a:p>
          <a:p>
            <a:pPr marL="357505">
              <a:lnSpc>
                <a:spcPts val="1905"/>
              </a:lnSpc>
              <a:spcBef>
                <a:spcPts val="720"/>
              </a:spcBef>
            </a:pPr>
            <a:r>
              <a:rPr dirty="0" sz="1600" spc="-35" b="1">
                <a:solidFill>
                  <a:srgbClr val="FF0000"/>
                </a:solidFill>
                <a:latin typeface="Arial"/>
                <a:cs typeface="Arial"/>
              </a:rPr>
              <a:t>TOTAL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745792" y="6256020"/>
            <a:ext cx="1384935" cy="52768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Times New Roman"/>
              <a:cs typeface="Times New Roman"/>
            </a:endParaRPr>
          </a:p>
          <a:p>
            <a:pPr algn="ctr" marL="50165">
              <a:lnSpc>
                <a:spcPts val="1905"/>
              </a:lnSpc>
            </a:pPr>
            <a:r>
              <a:rPr dirty="0" sz="1600" spc="-5">
                <a:solidFill>
                  <a:srgbClr val="FF0000"/>
                </a:solidFill>
                <a:latin typeface="Arial"/>
                <a:cs typeface="Arial"/>
              </a:rPr>
              <a:t>5/14</a:t>
            </a:r>
            <a:endParaRPr sz="16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130156" y="6235065"/>
            <a:ext cx="1461135" cy="548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189865">
              <a:lnSpc>
                <a:spcPts val="1695"/>
              </a:lnSpc>
            </a:pPr>
            <a:r>
              <a:rPr dirty="0" sz="1600">
                <a:solidFill>
                  <a:srgbClr val="292934"/>
                </a:solidFill>
                <a:latin typeface="MS PGothic"/>
                <a:cs typeface="MS PGothic"/>
              </a:rPr>
              <a:t>✔</a:t>
            </a:r>
            <a:endParaRPr sz="1600">
              <a:latin typeface="MS PGothic"/>
              <a:cs typeface="MS PGothic"/>
            </a:endParaRPr>
          </a:p>
          <a:p>
            <a:pPr algn="ctr" marR="189865">
              <a:lnSpc>
                <a:spcPts val="1905"/>
              </a:lnSpc>
              <a:spcBef>
                <a:spcPts val="720"/>
              </a:spcBef>
            </a:pPr>
            <a:r>
              <a:rPr dirty="0" sz="1600" spc="-5">
                <a:solidFill>
                  <a:srgbClr val="FF0000"/>
                </a:solidFill>
                <a:latin typeface="Arial"/>
                <a:cs typeface="Arial"/>
              </a:rPr>
              <a:t>13/14</a:t>
            </a:r>
            <a:endParaRPr sz="160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76201" y="6256020"/>
            <a:ext cx="1670050" cy="518159"/>
          </a:xfrm>
          <a:custGeom>
            <a:avLst/>
            <a:gdLst/>
            <a:ahLst/>
            <a:cxnLst/>
            <a:rect l="l" t="t" r="r" b="b"/>
            <a:pathLst>
              <a:path w="1670050" h="518159">
                <a:moveTo>
                  <a:pt x="0" y="0"/>
                </a:moveTo>
                <a:lnTo>
                  <a:pt x="1669591" y="0"/>
                </a:lnTo>
                <a:lnTo>
                  <a:pt x="1669591" y="518159"/>
                </a:lnTo>
                <a:lnTo>
                  <a:pt x="0" y="518159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745792" y="6256020"/>
            <a:ext cx="1384935" cy="518159"/>
          </a:xfrm>
          <a:custGeom>
            <a:avLst/>
            <a:gdLst/>
            <a:ahLst/>
            <a:cxnLst/>
            <a:rect l="l" t="t" r="r" b="b"/>
            <a:pathLst>
              <a:path w="1384935" h="518159">
                <a:moveTo>
                  <a:pt x="0" y="0"/>
                </a:moveTo>
                <a:lnTo>
                  <a:pt x="1384363" y="0"/>
                </a:lnTo>
                <a:lnTo>
                  <a:pt x="1384363" y="518159"/>
                </a:lnTo>
                <a:lnTo>
                  <a:pt x="0" y="518159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130156" y="6256020"/>
            <a:ext cx="1461135" cy="518159"/>
          </a:xfrm>
          <a:custGeom>
            <a:avLst/>
            <a:gdLst/>
            <a:ahLst/>
            <a:cxnLst/>
            <a:rect l="l" t="t" r="r" b="b"/>
            <a:pathLst>
              <a:path w="1461135" h="518159">
                <a:moveTo>
                  <a:pt x="0" y="0"/>
                </a:moveTo>
                <a:lnTo>
                  <a:pt x="1460893" y="0"/>
                </a:lnTo>
                <a:lnTo>
                  <a:pt x="1460893" y="518159"/>
                </a:lnTo>
                <a:lnTo>
                  <a:pt x="0" y="518159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745791" y="6241732"/>
            <a:ext cx="0" cy="546735"/>
          </a:xfrm>
          <a:custGeom>
            <a:avLst/>
            <a:gdLst/>
            <a:ahLst/>
            <a:cxnLst/>
            <a:rect l="l" t="t" r="r" b="b"/>
            <a:pathLst>
              <a:path w="0" h="546734">
                <a:moveTo>
                  <a:pt x="0" y="0"/>
                </a:moveTo>
                <a:lnTo>
                  <a:pt x="0" y="546734"/>
                </a:lnTo>
              </a:path>
            </a:pathLst>
          </a:custGeom>
          <a:ln w="2857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130162" y="6241732"/>
            <a:ext cx="0" cy="546735"/>
          </a:xfrm>
          <a:custGeom>
            <a:avLst/>
            <a:gdLst/>
            <a:ahLst/>
            <a:cxnLst/>
            <a:rect l="l" t="t" r="r" b="b"/>
            <a:pathLst>
              <a:path w="0" h="546734">
                <a:moveTo>
                  <a:pt x="0" y="0"/>
                </a:moveTo>
                <a:lnTo>
                  <a:pt x="0" y="546734"/>
                </a:lnTo>
              </a:path>
            </a:pathLst>
          </a:custGeom>
          <a:ln w="2857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6201" y="6241732"/>
            <a:ext cx="0" cy="546735"/>
          </a:xfrm>
          <a:custGeom>
            <a:avLst/>
            <a:gdLst/>
            <a:ahLst/>
            <a:cxnLst/>
            <a:rect l="l" t="t" r="r" b="b"/>
            <a:pathLst>
              <a:path w="0" h="546734">
                <a:moveTo>
                  <a:pt x="0" y="0"/>
                </a:moveTo>
                <a:lnTo>
                  <a:pt x="0" y="546734"/>
                </a:lnTo>
              </a:path>
            </a:pathLst>
          </a:custGeom>
          <a:ln w="2857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591053" y="6241732"/>
            <a:ext cx="0" cy="546735"/>
          </a:xfrm>
          <a:custGeom>
            <a:avLst/>
            <a:gdLst/>
            <a:ahLst/>
            <a:cxnLst/>
            <a:rect l="l" t="t" r="r" b="b"/>
            <a:pathLst>
              <a:path w="0" h="546734">
                <a:moveTo>
                  <a:pt x="0" y="0"/>
                </a:moveTo>
                <a:lnTo>
                  <a:pt x="0" y="546734"/>
                </a:lnTo>
              </a:path>
            </a:pathLst>
          </a:custGeom>
          <a:ln w="2857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1914" y="6256020"/>
            <a:ext cx="4543425" cy="0"/>
          </a:xfrm>
          <a:custGeom>
            <a:avLst/>
            <a:gdLst/>
            <a:ahLst/>
            <a:cxnLst/>
            <a:rect l="l" t="t" r="r" b="b"/>
            <a:pathLst>
              <a:path w="4543425" h="0">
                <a:moveTo>
                  <a:pt x="0" y="0"/>
                </a:moveTo>
                <a:lnTo>
                  <a:pt x="4543429" y="0"/>
                </a:lnTo>
              </a:path>
            </a:pathLst>
          </a:custGeom>
          <a:ln w="2857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1914" y="6774180"/>
            <a:ext cx="4543425" cy="0"/>
          </a:xfrm>
          <a:custGeom>
            <a:avLst/>
            <a:gdLst/>
            <a:ahLst/>
            <a:cxnLst/>
            <a:rect l="l" t="t" r="r" b="b"/>
            <a:pathLst>
              <a:path w="4543425" h="0">
                <a:moveTo>
                  <a:pt x="0" y="0"/>
                </a:moveTo>
                <a:lnTo>
                  <a:pt x="4543429" y="0"/>
                </a:lnTo>
              </a:path>
            </a:pathLst>
          </a:custGeom>
          <a:ln w="28575">
            <a:solidFill>
              <a:srgbClr val="2929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 txBox="1"/>
          <p:nvPr/>
        </p:nvSpPr>
        <p:spPr>
          <a:xfrm>
            <a:off x="154941" y="2518409"/>
            <a:ext cx="4166235" cy="4219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78765">
              <a:lnSpc>
                <a:spcPct val="100000"/>
              </a:lnSpc>
              <a:tabLst>
                <a:tab pos="2205990" algn="l"/>
                <a:tab pos="3504565" algn="l"/>
              </a:tabLst>
            </a:pPr>
            <a:r>
              <a:rPr dirty="0" sz="1600">
                <a:solidFill>
                  <a:srgbClr val="292934"/>
                </a:solidFill>
                <a:latin typeface="Arial"/>
                <a:cs typeface="Arial"/>
              </a:rPr>
              <a:t>Y!</a:t>
            </a:r>
            <a:r>
              <a:rPr dirty="0" sz="1600" spc="-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292934"/>
                </a:solidFill>
                <a:latin typeface="Arial"/>
                <a:cs typeface="Arial"/>
              </a:rPr>
              <a:t>Mail	</a:t>
            </a:r>
            <a:r>
              <a:rPr dirty="0" sz="1600">
                <a:solidFill>
                  <a:srgbClr val="292934"/>
                </a:solidFill>
                <a:latin typeface="MS PGothic"/>
                <a:cs typeface="MS PGothic"/>
              </a:rPr>
              <a:t>✔	✔</a:t>
            </a:r>
            <a:endParaRPr sz="1600">
              <a:latin typeface="MS PGothic"/>
              <a:cs typeface="MS PGothic"/>
            </a:endParaRPr>
          </a:p>
          <a:p>
            <a:pPr marL="278765">
              <a:lnSpc>
                <a:spcPct val="100000"/>
              </a:lnSpc>
              <a:spcBef>
                <a:spcPts val="720"/>
              </a:spcBef>
              <a:tabLst>
                <a:tab pos="3504565" algn="l"/>
              </a:tabLst>
            </a:pPr>
            <a:r>
              <a:rPr dirty="0" sz="1600">
                <a:solidFill>
                  <a:srgbClr val="292934"/>
                </a:solidFill>
                <a:latin typeface="Arial"/>
                <a:cs typeface="Arial"/>
              </a:rPr>
              <a:t>Google Docs	</a:t>
            </a:r>
            <a:r>
              <a:rPr dirty="0" sz="1600">
                <a:solidFill>
                  <a:srgbClr val="292934"/>
                </a:solidFill>
                <a:latin typeface="MS PGothic"/>
                <a:cs typeface="MS PGothic"/>
              </a:rPr>
              <a:t>✔</a:t>
            </a:r>
            <a:endParaRPr sz="1600">
              <a:latin typeface="MS PGothic"/>
              <a:cs typeface="MS PGothic"/>
            </a:endParaRPr>
          </a:p>
          <a:p>
            <a:pPr marL="278765">
              <a:lnSpc>
                <a:spcPct val="100000"/>
              </a:lnSpc>
              <a:spcBef>
                <a:spcPts val="720"/>
              </a:spcBef>
              <a:tabLst>
                <a:tab pos="3504565" algn="l"/>
              </a:tabLst>
            </a:pPr>
            <a:r>
              <a:rPr dirty="0" sz="1600">
                <a:solidFill>
                  <a:srgbClr val="292934"/>
                </a:solidFill>
                <a:latin typeface="Arial"/>
                <a:cs typeface="Arial"/>
              </a:rPr>
              <a:t>OI</a:t>
            </a:r>
            <a:r>
              <a:rPr dirty="0" sz="1600" spc="-5">
                <a:solidFill>
                  <a:srgbClr val="292934"/>
                </a:solidFill>
                <a:latin typeface="Arial"/>
                <a:cs typeface="Arial"/>
              </a:rPr>
              <a:t> Notepad	</a:t>
            </a:r>
            <a:r>
              <a:rPr dirty="0" sz="1600">
                <a:solidFill>
                  <a:srgbClr val="292934"/>
                </a:solidFill>
                <a:latin typeface="MS PGothic"/>
                <a:cs typeface="MS PGothic"/>
              </a:rPr>
              <a:t>✔</a:t>
            </a:r>
            <a:endParaRPr sz="1600">
              <a:latin typeface="MS PGothic"/>
              <a:cs typeface="MS PGothic"/>
            </a:endParaRPr>
          </a:p>
          <a:p>
            <a:pPr marL="278765">
              <a:lnSpc>
                <a:spcPct val="100000"/>
              </a:lnSpc>
              <a:spcBef>
                <a:spcPts val="720"/>
              </a:spcBef>
              <a:tabLst>
                <a:tab pos="3504565" algn="l"/>
              </a:tabLst>
            </a:pPr>
            <a:r>
              <a:rPr dirty="0" sz="1600">
                <a:solidFill>
                  <a:srgbClr val="292934"/>
                </a:solidFill>
                <a:latin typeface="Arial"/>
                <a:cs typeface="Arial"/>
              </a:rPr>
              <a:t>Dropbox	</a:t>
            </a:r>
            <a:r>
              <a:rPr dirty="0" sz="1600">
                <a:solidFill>
                  <a:srgbClr val="292934"/>
                </a:solidFill>
                <a:latin typeface="MS PGothic"/>
                <a:cs typeface="MS PGothic"/>
              </a:rPr>
              <a:t>✔</a:t>
            </a:r>
            <a:endParaRPr sz="1600">
              <a:latin typeface="MS PGothic"/>
              <a:cs typeface="MS PGothic"/>
            </a:endParaRPr>
          </a:p>
          <a:p>
            <a:pPr marL="278765">
              <a:lnSpc>
                <a:spcPct val="100000"/>
              </a:lnSpc>
              <a:spcBef>
                <a:spcPts val="720"/>
              </a:spcBef>
              <a:tabLst>
                <a:tab pos="2205990" algn="l"/>
                <a:tab pos="3504565" algn="l"/>
              </a:tabLst>
            </a:pPr>
            <a:r>
              <a:rPr dirty="0" sz="1600">
                <a:solidFill>
                  <a:srgbClr val="292934"/>
                </a:solidFill>
                <a:latin typeface="Arial"/>
                <a:cs typeface="Arial"/>
              </a:rPr>
              <a:t>KeePass	</a:t>
            </a:r>
            <a:r>
              <a:rPr dirty="0" sz="1600">
                <a:solidFill>
                  <a:srgbClr val="292934"/>
                </a:solidFill>
                <a:latin typeface="MS PGothic"/>
                <a:cs typeface="MS PGothic"/>
              </a:rPr>
              <a:t>✔	✔</a:t>
            </a:r>
            <a:endParaRPr sz="1600">
              <a:latin typeface="MS PGothic"/>
              <a:cs typeface="MS PGothic"/>
            </a:endParaRPr>
          </a:p>
          <a:p>
            <a:pPr marL="278765">
              <a:lnSpc>
                <a:spcPct val="100000"/>
              </a:lnSpc>
              <a:spcBef>
                <a:spcPts val="720"/>
              </a:spcBef>
              <a:tabLst>
                <a:tab pos="2205990" algn="l"/>
                <a:tab pos="3504565" algn="l"/>
              </a:tabLst>
            </a:pPr>
            <a:r>
              <a:rPr dirty="0" sz="1600">
                <a:solidFill>
                  <a:srgbClr val="292934"/>
                </a:solidFill>
                <a:latin typeface="Arial"/>
                <a:cs typeface="Arial"/>
              </a:rPr>
              <a:t>Keeper	</a:t>
            </a:r>
            <a:r>
              <a:rPr dirty="0" sz="1600">
                <a:solidFill>
                  <a:srgbClr val="292934"/>
                </a:solidFill>
                <a:latin typeface="MS PGothic"/>
                <a:cs typeface="MS PGothic"/>
              </a:rPr>
              <a:t>✔	✔</a:t>
            </a:r>
            <a:endParaRPr sz="1600">
              <a:latin typeface="MS PGothic"/>
              <a:cs typeface="MS PGothic"/>
            </a:endParaRPr>
          </a:p>
          <a:p>
            <a:pPr marL="278765">
              <a:lnSpc>
                <a:spcPct val="100000"/>
              </a:lnSpc>
              <a:spcBef>
                <a:spcPts val="720"/>
              </a:spcBef>
            </a:pPr>
            <a:r>
              <a:rPr dirty="0" sz="1600">
                <a:solidFill>
                  <a:srgbClr val="292934"/>
                </a:solidFill>
                <a:latin typeface="Arial"/>
                <a:cs typeface="Arial"/>
              </a:rPr>
              <a:t>Amazon</a:t>
            </a:r>
            <a:endParaRPr sz="1600">
              <a:latin typeface="Arial"/>
              <a:cs typeface="Arial"/>
            </a:endParaRPr>
          </a:p>
          <a:p>
            <a:pPr marL="278765">
              <a:lnSpc>
                <a:spcPct val="100000"/>
              </a:lnSpc>
              <a:spcBef>
                <a:spcPts val="720"/>
              </a:spcBef>
              <a:tabLst>
                <a:tab pos="2205990" algn="l"/>
                <a:tab pos="3504565" algn="l"/>
              </a:tabLst>
            </a:pPr>
            <a:r>
              <a:rPr dirty="0" sz="1600">
                <a:solidFill>
                  <a:srgbClr val="292934"/>
                </a:solidFill>
                <a:latin typeface="Arial"/>
                <a:cs typeface="Arial"/>
              </a:rPr>
              <a:t>Pageonce	</a:t>
            </a:r>
            <a:r>
              <a:rPr dirty="0" sz="1600">
                <a:solidFill>
                  <a:srgbClr val="292934"/>
                </a:solidFill>
                <a:latin typeface="MS PGothic"/>
                <a:cs typeface="MS PGothic"/>
              </a:rPr>
              <a:t>✔	✔</a:t>
            </a:r>
            <a:endParaRPr sz="1600">
              <a:latin typeface="MS PGothic"/>
              <a:cs typeface="MS PGothic"/>
            </a:endParaRPr>
          </a:p>
          <a:p>
            <a:pPr marL="278765">
              <a:lnSpc>
                <a:spcPct val="100000"/>
              </a:lnSpc>
              <a:spcBef>
                <a:spcPts val="720"/>
              </a:spcBef>
              <a:tabLst>
                <a:tab pos="3504565" algn="l"/>
              </a:tabLst>
            </a:pPr>
            <a:r>
              <a:rPr dirty="0" sz="1600">
                <a:solidFill>
                  <a:srgbClr val="292934"/>
                </a:solidFill>
                <a:latin typeface="Arial"/>
                <a:cs typeface="Arial"/>
              </a:rPr>
              <a:t>Mint	</a:t>
            </a:r>
            <a:r>
              <a:rPr dirty="0" sz="1600">
                <a:solidFill>
                  <a:srgbClr val="292934"/>
                </a:solidFill>
                <a:latin typeface="MS PGothic"/>
                <a:cs typeface="MS PGothic"/>
              </a:rPr>
              <a:t>✔</a:t>
            </a:r>
            <a:endParaRPr sz="1600">
              <a:latin typeface="MS PGothic"/>
              <a:cs typeface="MS PGothic"/>
            </a:endParaRPr>
          </a:p>
          <a:p>
            <a:pPr marL="278765">
              <a:lnSpc>
                <a:spcPct val="100000"/>
              </a:lnSpc>
              <a:spcBef>
                <a:spcPts val="720"/>
              </a:spcBef>
              <a:tabLst>
                <a:tab pos="3504565" algn="l"/>
              </a:tabLst>
            </a:pPr>
            <a:r>
              <a:rPr dirty="0" sz="1600">
                <a:solidFill>
                  <a:srgbClr val="292934"/>
                </a:solidFill>
                <a:latin typeface="Arial"/>
                <a:cs typeface="Arial"/>
              </a:rPr>
              <a:t>Google+	</a:t>
            </a:r>
            <a:r>
              <a:rPr dirty="0" sz="1600">
                <a:solidFill>
                  <a:srgbClr val="292934"/>
                </a:solidFill>
                <a:latin typeface="MS PGothic"/>
                <a:cs typeface="MS PGothic"/>
              </a:rPr>
              <a:t>✔</a:t>
            </a:r>
            <a:endParaRPr sz="1600">
              <a:latin typeface="MS PGothic"/>
              <a:cs typeface="MS PGothic"/>
            </a:endParaRPr>
          </a:p>
          <a:p>
            <a:pPr marL="278765">
              <a:lnSpc>
                <a:spcPct val="100000"/>
              </a:lnSpc>
              <a:spcBef>
                <a:spcPts val="720"/>
              </a:spcBef>
              <a:tabLst>
                <a:tab pos="3504565" algn="l"/>
              </a:tabLst>
            </a:pPr>
            <a:r>
              <a:rPr dirty="0" sz="1600">
                <a:solidFill>
                  <a:srgbClr val="292934"/>
                </a:solidFill>
                <a:latin typeface="Arial"/>
                <a:cs typeface="Arial"/>
              </a:rPr>
              <a:t>Facebook	</a:t>
            </a:r>
            <a:r>
              <a:rPr dirty="0" sz="1600">
                <a:solidFill>
                  <a:srgbClr val="292934"/>
                </a:solidFill>
                <a:latin typeface="MS PGothic"/>
                <a:cs typeface="MS PGothic"/>
              </a:rPr>
              <a:t>✔</a:t>
            </a:r>
            <a:endParaRPr sz="1600">
              <a:latin typeface="MS PGothic"/>
              <a:cs typeface="MS PGothic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  <a:tabLst>
                <a:tab pos="1939289" algn="l"/>
                <a:tab pos="3263265" algn="l"/>
              </a:tabLst>
            </a:pPr>
            <a:r>
              <a:rPr dirty="0" sz="2800" spc="-55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z="2800" spc="-21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2800" spc="-5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L	</a:t>
            </a:r>
            <a:r>
              <a:rPr dirty="0" sz="2800" spc="-5" b="1">
                <a:solidFill>
                  <a:srgbClr val="FF0000"/>
                </a:solidFill>
                <a:latin typeface="Arial"/>
                <a:cs typeface="Arial"/>
              </a:rPr>
              <a:t>5/1</a:t>
            </a: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4	</a:t>
            </a:r>
            <a:r>
              <a:rPr dirty="0" sz="2800" spc="-5" b="1">
                <a:solidFill>
                  <a:srgbClr val="FF0000"/>
                </a:solidFill>
                <a:latin typeface="Arial"/>
                <a:cs typeface="Arial"/>
              </a:rPr>
              <a:t>13/14</a:t>
            </a:r>
            <a:endParaRPr sz="2800">
              <a:latin typeface="Arial"/>
              <a:cs typeface="Arial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4498680" y="2876550"/>
            <a:ext cx="4551045" cy="3821429"/>
          </a:xfrm>
          <a:custGeom>
            <a:avLst/>
            <a:gdLst/>
            <a:ahLst/>
            <a:cxnLst/>
            <a:rect l="l" t="t" r="r" b="b"/>
            <a:pathLst>
              <a:path w="4551045" h="3821429">
                <a:moveTo>
                  <a:pt x="225719" y="636917"/>
                </a:moveTo>
                <a:lnTo>
                  <a:pt x="227466" y="589383"/>
                </a:lnTo>
                <a:lnTo>
                  <a:pt x="232625" y="542798"/>
                </a:lnTo>
                <a:lnTo>
                  <a:pt x="241073" y="497285"/>
                </a:lnTo>
                <a:lnTo>
                  <a:pt x="252686" y="452967"/>
                </a:lnTo>
                <a:lnTo>
                  <a:pt x="267341" y="409967"/>
                </a:lnTo>
                <a:lnTo>
                  <a:pt x="284916" y="368409"/>
                </a:lnTo>
                <a:lnTo>
                  <a:pt x="305287" y="328415"/>
                </a:lnTo>
                <a:lnTo>
                  <a:pt x="328331" y="290109"/>
                </a:lnTo>
                <a:lnTo>
                  <a:pt x="353924" y="253614"/>
                </a:lnTo>
                <a:lnTo>
                  <a:pt x="381944" y="219052"/>
                </a:lnTo>
                <a:lnTo>
                  <a:pt x="412268" y="186548"/>
                </a:lnTo>
                <a:lnTo>
                  <a:pt x="444772" y="156225"/>
                </a:lnTo>
                <a:lnTo>
                  <a:pt x="479333" y="128204"/>
                </a:lnTo>
                <a:lnTo>
                  <a:pt x="515829" y="102611"/>
                </a:lnTo>
                <a:lnTo>
                  <a:pt x="554135" y="79567"/>
                </a:lnTo>
                <a:lnTo>
                  <a:pt x="594129" y="59196"/>
                </a:lnTo>
                <a:lnTo>
                  <a:pt x="635687" y="41621"/>
                </a:lnTo>
                <a:lnTo>
                  <a:pt x="678687" y="26966"/>
                </a:lnTo>
                <a:lnTo>
                  <a:pt x="723005" y="15353"/>
                </a:lnTo>
                <a:lnTo>
                  <a:pt x="768518" y="6905"/>
                </a:lnTo>
                <a:lnTo>
                  <a:pt x="815103" y="1746"/>
                </a:lnTo>
                <a:lnTo>
                  <a:pt x="862637" y="0"/>
                </a:lnTo>
                <a:lnTo>
                  <a:pt x="946546" y="0"/>
                </a:lnTo>
                <a:lnTo>
                  <a:pt x="2027788" y="0"/>
                </a:lnTo>
                <a:lnTo>
                  <a:pt x="3913767" y="0"/>
                </a:lnTo>
                <a:lnTo>
                  <a:pt x="3961301" y="1746"/>
                </a:lnTo>
                <a:lnTo>
                  <a:pt x="4007885" y="6905"/>
                </a:lnTo>
                <a:lnTo>
                  <a:pt x="4053398" y="15353"/>
                </a:lnTo>
                <a:lnTo>
                  <a:pt x="4097716" y="26966"/>
                </a:lnTo>
                <a:lnTo>
                  <a:pt x="4140716" y="41621"/>
                </a:lnTo>
                <a:lnTo>
                  <a:pt x="4182274" y="59196"/>
                </a:lnTo>
                <a:lnTo>
                  <a:pt x="4222267" y="79567"/>
                </a:lnTo>
                <a:lnTo>
                  <a:pt x="4260572" y="102611"/>
                </a:lnTo>
                <a:lnTo>
                  <a:pt x="4297067" y="128204"/>
                </a:lnTo>
                <a:lnTo>
                  <a:pt x="4331628" y="156225"/>
                </a:lnTo>
                <a:lnTo>
                  <a:pt x="4364131" y="186548"/>
                </a:lnTo>
                <a:lnTo>
                  <a:pt x="4394454" y="219052"/>
                </a:lnTo>
                <a:lnTo>
                  <a:pt x="4422474" y="253614"/>
                </a:lnTo>
                <a:lnTo>
                  <a:pt x="4448067" y="290109"/>
                </a:lnTo>
                <a:lnTo>
                  <a:pt x="4471111" y="328415"/>
                </a:lnTo>
                <a:lnTo>
                  <a:pt x="4491481" y="368409"/>
                </a:lnTo>
                <a:lnTo>
                  <a:pt x="4509055" y="409967"/>
                </a:lnTo>
                <a:lnTo>
                  <a:pt x="4523710" y="452967"/>
                </a:lnTo>
                <a:lnTo>
                  <a:pt x="4535323" y="497285"/>
                </a:lnTo>
                <a:lnTo>
                  <a:pt x="4543771" y="542798"/>
                </a:lnTo>
                <a:lnTo>
                  <a:pt x="4548929" y="589383"/>
                </a:lnTo>
                <a:lnTo>
                  <a:pt x="4550676" y="636917"/>
                </a:lnTo>
                <a:lnTo>
                  <a:pt x="4550676" y="2229168"/>
                </a:lnTo>
                <a:lnTo>
                  <a:pt x="4550676" y="3184517"/>
                </a:lnTo>
                <a:lnTo>
                  <a:pt x="4548929" y="3232041"/>
                </a:lnTo>
                <a:lnTo>
                  <a:pt x="4543771" y="3278626"/>
                </a:lnTo>
                <a:lnTo>
                  <a:pt x="4535323" y="3324139"/>
                </a:lnTo>
                <a:lnTo>
                  <a:pt x="4523710" y="3368458"/>
                </a:lnTo>
                <a:lnTo>
                  <a:pt x="4509055" y="3411457"/>
                </a:lnTo>
                <a:lnTo>
                  <a:pt x="4491481" y="3453016"/>
                </a:lnTo>
                <a:lnTo>
                  <a:pt x="4471111" y="3493010"/>
                </a:lnTo>
                <a:lnTo>
                  <a:pt x="4448067" y="3531316"/>
                </a:lnTo>
                <a:lnTo>
                  <a:pt x="4422474" y="3567811"/>
                </a:lnTo>
                <a:lnTo>
                  <a:pt x="4394454" y="3602373"/>
                </a:lnTo>
                <a:lnTo>
                  <a:pt x="4364131" y="3634877"/>
                </a:lnTo>
                <a:lnTo>
                  <a:pt x="4331628" y="3665201"/>
                </a:lnTo>
                <a:lnTo>
                  <a:pt x="4297067" y="3693221"/>
                </a:lnTo>
                <a:lnTo>
                  <a:pt x="4260572" y="3718815"/>
                </a:lnTo>
                <a:lnTo>
                  <a:pt x="4222267" y="3741859"/>
                </a:lnTo>
                <a:lnTo>
                  <a:pt x="4182274" y="3762230"/>
                </a:lnTo>
                <a:lnTo>
                  <a:pt x="4140716" y="3779804"/>
                </a:lnTo>
                <a:lnTo>
                  <a:pt x="4097716" y="3794460"/>
                </a:lnTo>
                <a:lnTo>
                  <a:pt x="4053398" y="3806073"/>
                </a:lnTo>
                <a:lnTo>
                  <a:pt x="4007885" y="3814521"/>
                </a:lnTo>
                <a:lnTo>
                  <a:pt x="3961301" y="3819680"/>
                </a:lnTo>
                <a:lnTo>
                  <a:pt x="3913767" y="3821427"/>
                </a:lnTo>
                <a:lnTo>
                  <a:pt x="2027788" y="3821427"/>
                </a:lnTo>
                <a:lnTo>
                  <a:pt x="946546" y="3821427"/>
                </a:lnTo>
                <a:lnTo>
                  <a:pt x="862637" y="3821427"/>
                </a:lnTo>
                <a:lnTo>
                  <a:pt x="815103" y="3819680"/>
                </a:lnTo>
                <a:lnTo>
                  <a:pt x="768518" y="3814521"/>
                </a:lnTo>
                <a:lnTo>
                  <a:pt x="723005" y="3806073"/>
                </a:lnTo>
                <a:lnTo>
                  <a:pt x="678687" y="3794460"/>
                </a:lnTo>
                <a:lnTo>
                  <a:pt x="635687" y="3779804"/>
                </a:lnTo>
                <a:lnTo>
                  <a:pt x="594129" y="3762230"/>
                </a:lnTo>
                <a:lnTo>
                  <a:pt x="554135" y="3741859"/>
                </a:lnTo>
                <a:lnTo>
                  <a:pt x="515829" y="3718815"/>
                </a:lnTo>
                <a:lnTo>
                  <a:pt x="479333" y="3693221"/>
                </a:lnTo>
                <a:lnTo>
                  <a:pt x="444772" y="3665201"/>
                </a:lnTo>
                <a:lnTo>
                  <a:pt x="412268" y="3634877"/>
                </a:lnTo>
                <a:lnTo>
                  <a:pt x="381944" y="3602373"/>
                </a:lnTo>
                <a:lnTo>
                  <a:pt x="353924" y="3567811"/>
                </a:lnTo>
                <a:lnTo>
                  <a:pt x="328331" y="3531316"/>
                </a:lnTo>
                <a:lnTo>
                  <a:pt x="305287" y="3493010"/>
                </a:lnTo>
                <a:lnTo>
                  <a:pt x="284916" y="3453016"/>
                </a:lnTo>
                <a:lnTo>
                  <a:pt x="267341" y="3411457"/>
                </a:lnTo>
                <a:lnTo>
                  <a:pt x="252686" y="3368458"/>
                </a:lnTo>
                <a:lnTo>
                  <a:pt x="241073" y="3324139"/>
                </a:lnTo>
                <a:lnTo>
                  <a:pt x="232625" y="3278626"/>
                </a:lnTo>
                <a:lnTo>
                  <a:pt x="227466" y="3232041"/>
                </a:lnTo>
                <a:lnTo>
                  <a:pt x="225719" y="3184507"/>
                </a:lnTo>
                <a:lnTo>
                  <a:pt x="0" y="3728907"/>
                </a:lnTo>
                <a:lnTo>
                  <a:pt x="225719" y="2229168"/>
                </a:lnTo>
                <a:lnTo>
                  <a:pt x="225719" y="636917"/>
                </a:lnTo>
                <a:close/>
              </a:path>
            </a:pathLst>
          </a:custGeom>
          <a:ln w="26424">
            <a:solidFill>
              <a:srgbClr val="7E888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 txBox="1"/>
          <p:nvPr/>
        </p:nvSpPr>
        <p:spPr>
          <a:xfrm>
            <a:off x="4989690" y="1649577"/>
            <a:ext cx="3785235" cy="5017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232410" marR="122555" indent="-177800">
              <a:lnSpc>
                <a:spcPct val="99000"/>
              </a:lnSpc>
              <a:buClr>
                <a:srgbClr val="93A299"/>
              </a:buClr>
              <a:buSzPct val="85416"/>
              <a:buChar char="•"/>
              <a:tabLst>
                <a:tab pos="238125" algn="l"/>
              </a:tabLst>
            </a:pPr>
            <a:r>
              <a:rPr dirty="0" sz="2400" spc="-25">
                <a:solidFill>
                  <a:srgbClr val="292934"/>
                </a:solidFill>
                <a:latin typeface="Arial"/>
                <a:cs typeface="Arial"/>
              </a:rPr>
              <a:t>We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dumped memory</a:t>
            </a:r>
            <a:r>
              <a:rPr dirty="0" sz="2400" spc="-7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and  SQLite DB for 14 popular  Android</a:t>
            </a:r>
            <a:r>
              <a:rPr dirty="0" sz="24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apps</a:t>
            </a:r>
            <a:endParaRPr sz="2400">
              <a:latin typeface="Arial"/>
              <a:cs typeface="Arial"/>
            </a:endParaRPr>
          </a:p>
          <a:p>
            <a:pPr algn="ctr" marL="15240">
              <a:lnSpc>
                <a:spcPct val="100000"/>
              </a:lnSpc>
              <a:spcBef>
                <a:spcPts val="1395"/>
              </a:spcBef>
            </a:pPr>
            <a:r>
              <a:rPr dirty="0" sz="2400" b="1">
                <a:solidFill>
                  <a:srgbClr val="292934"/>
                </a:solidFill>
                <a:latin typeface="Arial"/>
                <a:cs typeface="Arial"/>
              </a:rPr>
              <a:t>Overall:</a:t>
            </a:r>
            <a:endParaRPr sz="2400">
              <a:latin typeface="Arial"/>
              <a:cs typeface="Arial"/>
            </a:endParaRPr>
          </a:p>
          <a:p>
            <a:pPr marL="292100" marR="123825" indent="-279400">
              <a:lnSpc>
                <a:spcPct val="100699"/>
              </a:lnSpc>
              <a:spcBef>
                <a:spcPts val="1100"/>
              </a:spcBef>
              <a:buChar char="•"/>
              <a:tabLst>
                <a:tab pos="297815" algn="l"/>
                <a:tab pos="29845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Captured some</a:t>
            </a:r>
            <a:r>
              <a:rPr dirty="0" sz="24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sensitive  data from 13/14</a:t>
            </a:r>
            <a:r>
              <a:rPr dirty="0" sz="24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apps</a:t>
            </a:r>
            <a:endParaRPr sz="2400">
              <a:latin typeface="Arial"/>
              <a:cs typeface="Arial"/>
            </a:endParaRPr>
          </a:p>
          <a:p>
            <a:pPr marL="292100" marR="469265" indent="-279400">
              <a:lnSpc>
                <a:spcPct val="100699"/>
              </a:lnSpc>
              <a:spcBef>
                <a:spcPts val="1200"/>
              </a:spcBef>
              <a:buChar char="•"/>
              <a:tabLst>
                <a:tab pos="297815" algn="l"/>
                <a:tab pos="29845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All 13/14 apps </a:t>
            </a:r>
            <a:r>
              <a:rPr dirty="0" sz="2400">
                <a:solidFill>
                  <a:srgbClr val="0070C0"/>
                </a:solidFill>
                <a:latin typeface="Arial"/>
                <a:cs typeface="Arial"/>
              </a:rPr>
              <a:t>hoard 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some sensitive data</a:t>
            </a:r>
            <a:r>
              <a:rPr dirty="0" sz="24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in  cleartext</a:t>
            </a:r>
            <a:r>
              <a:rPr dirty="0" sz="2400" spc="-10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DB/RAM</a:t>
            </a:r>
            <a:endParaRPr sz="2400">
              <a:latin typeface="Arial"/>
              <a:cs typeface="Arial"/>
            </a:endParaRPr>
          </a:p>
          <a:p>
            <a:pPr marL="292100" marR="5080" indent="-279400">
              <a:lnSpc>
                <a:spcPct val="100699"/>
              </a:lnSpc>
              <a:spcBef>
                <a:spcPts val="1100"/>
              </a:spcBef>
              <a:buChar char="•"/>
              <a:tabLst>
                <a:tab pos="297815" algn="l"/>
                <a:tab pos="29845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9/14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apps </a:t>
            </a:r>
            <a:r>
              <a:rPr dirty="0" sz="2400">
                <a:solidFill>
                  <a:srgbClr val="0070C0"/>
                </a:solidFill>
                <a:latin typeface="Arial"/>
                <a:cs typeface="Arial"/>
              </a:rPr>
              <a:t>hoard</a:t>
            </a:r>
            <a:r>
              <a:rPr dirty="0" sz="2400" spc="-10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sensitive 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data in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cleartext RAM at  all</a:t>
            </a:r>
            <a:r>
              <a:rPr dirty="0" sz="24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times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23900"/>
            <a:ext cx="7878445" cy="5704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90">
                <a:solidFill>
                  <a:srgbClr val="D2533C"/>
                </a:solidFill>
                <a:latin typeface="Arial"/>
                <a:cs typeface="Arial"/>
              </a:rPr>
              <a:t>Securing </a:t>
            </a:r>
            <a:r>
              <a:rPr dirty="0" sz="4000" spc="-80">
                <a:solidFill>
                  <a:srgbClr val="D2533C"/>
                </a:solidFill>
                <a:latin typeface="Arial"/>
                <a:cs typeface="Arial"/>
              </a:rPr>
              <a:t>Data </a:t>
            </a:r>
            <a:r>
              <a:rPr dirty="0" sz="4000" spc="-50">
                <a:solidFill>
                  <a:srgbClr val="D2533C"/>
                </a:solidFill>
                <a:latin typeface="Arial"/>
                <a:cs typeface="Arial"/>
              </a:rPr>
              <a:t>Is </a:t>
            </a:r>
            <a:r>
              <a:rPr dirty="0" sz="4000" spc="-80">
                <a:solidFill>
                  <a:srgbClr val="D2533C"/>
                </a:solidFill>
                <a:latin typeface="Arial"/>
                <a:cs typeface="Arial"/>
              </a:rPr>
              <a:t>Darn</a:t>
            </a:r>
            <a:r>
              <a:rPr dirty="0" sz="4000" spc="-655">
                <a:solidFill>
                  <a:srgbClr val="D2533C"/>
                </a:solidFill>
                <a:latin typeface="Arial"/>
                <a:cs typeface="Arial"/>
              </a:rPr>
              <a:t> </a:t>
            </a:r>
            <a:r>
              <a:rPr dirty="0" sz="4000" spc="-105">
                <a:solidFill>
                  <a:srgbClr val="D2533C"/>
                </a:solidFill>
                <a:latin typeface="Arial"/>
                <a:cs typeface="Arial"/>
              </a:rPr>
              <a:t>Hard!</a:t>
            </a:r>
            <a:endParaRPr sz="4000">
              <a:latin typeface="Arial"/>
              <a:cs typeface="Arial"/>
            </a:endParaRPr>
          </a:p>
          <a:p>
            <a:pPr marL="190500" indent="-177800">
              <a:lnSpc>
                <a:spcPct val="100000"/>
              </a:lnSpc>
              <a:spcBef>
                <a:spcPts val="2460"/>
              </a:spcBef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Example protection</a:t>
            </a:r>
            <a:r>
              <a:rPr dirty="0" sz="24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systems:</a:t>
            </a:r>
            <a:endParaRPr sz="2400">
              <a:latin typeface="Arial"/>
              <a:cs typeface="Arial"/>
            </a:endParaRPr>
          </a:p>
          <a:p>
            <a:pPr lvl="1" marL="46228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Encrypted file</a:t>
            </a:r>
            <a:r>
              <a:rPr dirty="0" sz="20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systems</a:t>
            </a:r>
            <a:endParaRPr sz="2000">
              <a:latin typeface="Arial"/>
              <a:cs typeface="Arial"/>
            </a:endParaRPr>
          </a:p>
          <a:p>
            <a:pPr lvl="1" marL="462280" indent="-182880">
              <a:lnSpc>
                <a:spcPct val="100000"/>
              </a:lnSpc>
              <a:spcBef>
                <a:spcPts val="50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Encrypted</a:t>
            </a:r>
            <a:r>
              <a:rPr dirty="0" sz="20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RAM</a:t>
            </a:r>
            <a:endParaRPr sz="2000">
              <a:latin typeface="Arial"/>
              <a:cs typeface="Arial"/>
            </a:endParaRPr>
          </a:p>
          <a:p>
            <a:pPr lvl="1" marL="462280" indent="-182880">
              <a:lnSpc>
                <a:spcPct val="100000"/>
              </a:lnSpc>
              <a:spcBef>
                <a:spcPts val="50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Remote wipe-out</a:t>
            </a:r>
            <a:r>
              <a:rPr dirty="0" sz="2000" spc="-10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systems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93A299"/>
              </a:buClr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1195"/>
              </a:spcBef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0070C0"/>
                </a:solidFill>
                <a:latin typeface="Arial"/>
                <a:cs typeface="Arial"/>
              </a:rPr>
              <a:t>Challenges /</a:t>
            </a:r>
            <a:r>
              <a:rPr dirty="0" sz="2400" spc="-105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70C0"/>
                </a:solidFill>
                <a:latin typeface="Arial"/>
                <a:cs typeface="Arial"/>
              </a:rPr>
              <a:t>limitations:</a:t>
            </a:r>
            <a:endParaRPr sz="2400">
              <a:latin typeface="Arial"/>
              <a:cs typeface="Arial"/>
            </a:endParaRPr>
          </a:p>
          <a:p>
            <a:pPr lvl="1" marL="462280" indent="-182880">
              <a:lnSpc>
                <a:spcPct val="100000"/>
              </a:lnSpc>
              <a:spcBef>
                <a:spcPts val="42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Users don’t lock their devices (57%) or configure poor</a:t>
            </a:r>
            <a:r>
              <a:rPr dirty="0" sz="2000" spc="-10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passwords</a:t>
            </a:r>
            <a:endParaRPr sz="2000">
              <a:latin typeface="Arial"/>
              <a:cs typeface="Arial"/>
            </a:endParaRPr>
          </a:p>
          <a:p>
            <a:pPr lvl="1" marL="462280" indent="-182880">
              <a:lnSpc>
                <a:spcPct val="100000"/>
              </a:lnSpc>
              <a:spcBef>
                <a:spcPts val="50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Physical attacks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are notoriously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difficult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to protect</a:t>
            </a:r>
            <a:r>
              <a:rPr dirty="0" sz="2000" spc="-10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against</a:t>
            </a:r>
            <a:endParaRPr sz="2000">
              <a:latin typeface="Arial"/>
              <a:cs typeface="Arial"/>
            </a:endParaRPr>
          </a:p>
          <a:p>
            <a:pPr lvl="2" marL="736600" marR="381000" indent="-177800">
              <a:lnSpc>
                <a:spcPct val="100000"/>
              </a:lnSpc>
              <a:spcBef>
                <a:spcPts val="450"/>
              </a:spcBef>
              <a:buClr>
                <a:srgbClr val="93A299"/>
              </a:buClr>
              <a:buSzPct val="88888"/>
              <a:buChar char="•"/>
              <a:tabLst>
                <a:tab pos="741680" algn="l"/>
              </a:tabLst>
            </a:pP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E.g., memory dumps, cold boot attacks, breaking</a:t>
            </a:r>
            <a:r>
              <a:rPr dirty="0" sz="1800" spc="-1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trusted-hardware  seals can reveal data or decryption</a:t>
            </a:r>
            <a:r>
              <a:rPr dirty="0" sz="18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34"/>
                </a:solidFill>
                <a:latin typeface="Arial"/>
                <a:cs typeface="Arial"/>
              </a:rPr>
              <a:t>keys</a:t>
            </a:r>
            <a:endParaRPr sz="18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buClr>
                <a:srgbClr val="93A299"/>
              </a:buClr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190500" marR="5080" indent="-177800">
              <a:lnSpc>
                <a:spcPct val="101499"/>
              </a:lnSpc>
              <a:spcBef>
                <a:spcPts val="1300"/>
              </a:spcBef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In general, these are imperfect stop-gaps on top OSes  that were never designed with </a:t>
            </a:r>
            <a:r>
              <a:rPr dirty="0" sz="2400">
                <a:solidFill>
                  <a:srgbClr val="0070C0"/>
                </a:solidFill>
                <a:latin typeface="Arial"/>
                <a:cs typeface="Arial"/>
              </a:rPr>
              <a:t>physical insecurity </a:t>
            </a: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dirty="0" sz="2400" spc="-11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mind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91440"/>
            <a:ext cx="13811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Columbia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97445" y="91440"/>
            <a:ext cx="397319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CleanOS: Limiting Mobile Data Exposure with Idle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Eviction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88856" y="76200"/>
            <a:ext cx="12446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23900"/>
            <a:ext cx="6469380" cy="617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114">
                <a:solidFill>
                  <a:srgbClr val="D2533C"/>
                </a:solidFill>
                <a:latin typeface="Arial"/>
                <a:cs typeface="Arial"/>
              </a:rPr>
              <a:t>Time </a:t>
            </a:r>
            <a:r>
              <a:rPr dirty="0" sz="4000" spc="-70">
                <a:solidFill>
                  <a:srgbClr val="D2533C"/>
                </a:solidFill>
                <a:latin typeface="Arial"/>
                <a:cs typeface="Arial"/>
              </a:rPr>
              <a:t>for New </a:t>
            </a:r>
            <a:r>
              <a:rPr dirty="0" sz="4000" spc="-55">
                <a:solidFill>
                  <a:srgbClr val="D2533C"/>
                </a:solidFill>
                <a:latin typeface="Arial"/>
                <a:cs typeface="Arial"/>
              </a:rPr>
              <a:t>OS</a:t>
            </a:r>
            <a:r>
              <a:rPr dirty="0" sz="4000" spc="-840">
                <a:solidFill>
                  <a:srgbClr val="D2533C"/>
                </a:solidFill>
                <a:latin typeface="Arial"/>
                <a:cs typeface="Arial"/>
              </a:rPr>
              <a:t> </a:t>
            </a:r>
            <a:r>
              <a:rPr dirty="0" sz="4000" spc="-95">
                <a:solidFill>
                  <a:srgbClr val="D2533C"/>
                </a:solidFill>
                <a:latin typeface="Arial"/>
                <a:cs typeface="Arial"/>
              </a:rPr>
              <a:t>Abstractions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859127"/>
            <a:ext cx="8352155" cy="2591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0500" marR="5080" indent="-177800">
              <a:lnSpc>
                <a:spcPct val="99000"/>
              </a:lnSpc>
              <a:buClr>
                <a:srgbClr val="93A2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Mobile OSes should manage sensitive data </a:t>
            </a:r>
            <a:r>
              <a:rPr dirty="0" sz="2400" spc="-20">
                <a:solidFill>
                  <a:srgbClr val="FF0000"/>
                </a:solidFill>
                <a:latin typeface="Arial"/>
                <a:cs typeface="Arial"/>
              </a:rPr>
              <a:t>rigorously, </a:t>
            </a: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so</a:t>
            </a:r>
            <a:r>
              <a:rPr dirty="0" sz="2400" spc="-5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as  to maintain the device </a:t>
            </a:r>
            <a:r>
              <a:rPr dirty="0" sz="2400">
                <a:solidFill>
                  <a:srgbClr val="0070C0"/>
                </a:solidFill>
                <a:latin typeface="Arial"/>
                <a:cs typeface="Arial"/>
              </a:rPr>
              <a:t>“clean” </a:t>
            </a: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at any point in time </a:t>
            </a:r>
            <a:r>
              <a:rPr dirty="0" sz="2400">
                <a:solidFill>
                  <a:srgbClr val="0070C0"/>
                </a:solidFill>
                <a:latin typeface="Arial"/>
                <a:cs typeface="Arial"/>
              </a:rPr>
              <a:t>in  anticipation of device</a:t>
            </a:r>
            <a:r>
              <a:rPr dirty="0" sz="2400" spc="-105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70C0"/>
                </a:solidFill>
                <a:latin typeface="Arial"/>
                <a:cs typeface="Arial"/>
              </a:rPr>
              <a:t>theft/loss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1995"/>
              </a:spcBef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If device is stolen or</a:t>
            </a:r>
            <a:r>
              <a:rPr dirty="0" sz="2400" spc="-10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lost:</a:t>
            </a:r>
            <a:endParaRPr sz="2400">
              <a:latin typeface="Arial"/>
              <a:cs typeface="Arial"/>
            </a:endParaRPr>
          </a:p>
          <a:p>
            <a:pPr lvl="1" marL="736600" indent="-457200">
              <a:lnSpc>
                <a:spcPct val="100000"/>
              </a:lnSpc>
              <a:spcBef>
                <a:spcPts val="620"/>
              </a:spcBef>
              <a:buClr>
                <a:srgbClr val="93A299"/>
              </a:buClr>
              <a:buSzPct val="83333"/>
              <a:buAutoNum type="arabicPeriod"/>
              <a:tabLst>
                <a:tab pos="735965" algn="l"/>
                <a:tab pos="73660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dirty="0" sz="2400">
                <a:solidFill>
                  <a:srgbClr val="0070C0"/>
                </a:solidFill>
                <a:latin typeface="Arial"/>
                <a:cs typeface="Arial"/>
              </a:rPr>
              <a:t>minimal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amount of sensitive data is</a:t>
            </a:r>
            <a:r>
              <a:rPr dirty="0" sz="2400" spc="-1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exposed</a:t>
            </a:r>
            <a:endParaRPr sz="2400">
              <a:latin typeface="Arial"/>
              <a:cs typeface="Arial"/>
            </a:endParaRPr>
          </a:p>
          <a:p>
            <a:pPr lvl="1" marL="736600" indent="-457200">
              <a:lnSpc>
                <a:spcPct val="100000"/>
              </a:lnSpc>
              <a:spcBef>
                <a:spcPts val="520"/>
              </a:spcBef>
              <a:buClr>
                <a:srgbClr val="93A299"/>
              </a:buClr>
              <a:buSzPct val="83333"/>
              <a:buAutoNum type="arabicPeriod"/>
              <a:tabLst>
                <a:tab pos="735965" algn="l"/>
                <a:tab pos="73660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User retains </a:t>
            </a:r>
            <a:r>
              <a:rPr dirty="0" sz="2400">
                <a:solidFill>
                  <a:srgbClr val="0070C0"/>
                </a:solidFill>
                <a:latin typeface="Arial"/>
                <a:cs typeface="Arial"/>
              </a:rPr>
              <a:t>post-theft control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over unexposed</a:t>
            </a:r>
            <a:r>
              <a:rPr dirty="0" sz="2400" spc="-114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91440"/>
            <a:ext cx="13811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Columbia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97445" y="91440"/>
            <a:ext cx="397319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CleanOS: Limiting Mobile Data Exposure with Idle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Eviction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88856" y="76200"/>
            <a:ext cx="12446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3670" y="723900"/>
            <a:ext cx="8310880" cy="57619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4945">
              <a:lnSpc>
                <a:spcPct val="100000"/>
              </a:lnSpc>
            </a:pPr>
            <a:r>
              <a:rPr dirty="0" sz="4000" spc="-100">
                <a:solidFill>
                  <a:srgbClr val="D2533C"/>
                </a:solidFill>
                <a:latin typeface="Arial"/>
                <a:cs typeface="Arial"/>
              </a:rPr>
              <a:t>CleanOS</a:t>
            </a:r>
            <a:endParaRPr sz="4000">
              <a:latin typeface="Arial"/>
              <a:cs typeface="Arial"/>
            </a:endParaRPr>
          </a:p>
          <a:p>
            <a:pPr marL="190500" marR="941069" indent="-177800">
              <a:lnSpc>
                <a:spcPct val="88500"/>
              </a:lnSpc>
              <a:spcBef>
                <a:spcPts val="2795"/>
              </a:spcBef>
              <a:buClr>
                <a:srgbClr val="93A2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New Android-based OS that minimizes sensitive</a:t>
            </a:r>
            <a:r>
              <a:rPr dirty="0" sz="2400" spc="-24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data  exposure by </a:t>
            </a: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evicting it to a trusted cloud whenever  not under active</a:t>
            </a:r>
            <a:r>
              <a:rPr dirty="0" sz="2400" spc="-10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use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Implements </a:t>
            </a:r>
            <a:r>
              <a:rPr dirty="0" sz="2400">
                <a:solidFill>
                  <a:srgbClr val="0070C0"/>
                </a:solidFill>
                <a:latin typeface="Arial"/>
                <a:cs typeface="Arial"/>
              </a:rPr>
              <a:t>sensitive data objects</a:t>
            </a:r>
            <a:r>
              <a:rPr dirty="0" sz="2400" spc="-105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70C0"/>
                </a:solidFill>
                <a:latin typeface="Arial"/>
                <a:cs typeface="Arial"/>
              </a:rPr>
              <a:t>(SDOs)</a:t>
            </a:r>
            <a:endParaRPr sz="2400">
              <a:latin typeface="Arial"/>
              <a:cs typeface="Arial"/>
            </a:endParaRPr>
          </a:p>
          <a:p>
            <a:pPr lvl="1" marL="462280" indent="-182880">
              <a:lnSpc>
                <a:spcPct val="100000"/>
              </a:lnSpc>
              <a:spcBef>
                <a:spcPts val="165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Identifies locations of sensitive data in RAM and stable</a:t>
            </a:r>
            <a:r>
              <a:rPr dirty="0" sz="2000" spc="-10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storage</a:t>
            </a:r>
            <a:endParaRPr sz="2000">
              <a:latin typeface="Arial"/>
              <a:cs typeface="Arial"/>
            </a:endParaRPr>
          </a:p>
          <a:p>
            <a:pPr lvl="1" marL="462280" indent="-182880">
              <a:lnSpc>
                <a:spcPct val="100000"/>
              </a:lnSpc>
              <a:spcBef>
                <a:spcPts val="30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Monitors its use by</a:t>
            </a:r>
            <a:r>
              <a:rPr dirty="0" sz="20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applications</a:t>
            </a:r>
            <a:endParaRPr sz="2000">
              <a:latin typeface="Arial"/>
              <a:cs typeface="Arial"/>
            </a:endParaRPr>
          </a:p>
          <a:p>
            <a:pPr lvl="1" marL="462280" indent="-182880">
              <a:lnSpc>
                <a:spcPct val="100000"/>
              </a:lnSpc>
              <a:spcBef>
                <a:spcPts val="20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“Evicts” sensitive data to the cloud whenever it is not under active</a:t>
            </a:r>
            <a:r>
              <a:rPr dirty="0" sz="2000" spc="-1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use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93A299"/>
              </a:buClr>
              <a:buFont typeface="Arial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190500" marR="194945" indent="-177800">
              <a:lnSpc>
                <a:spcPts val="2620"/>
              </a:lnSpc>
              <a:buClr>
                <a:srgbClr val="93A2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 cloud intermediates all accesses to unused SDOs</a:t>
            </a:r>
            <a:r>
              <a:rPr dirty="0" sz="24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and  can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offer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 lot of </a:t>
            </a:r>
            <a:r>
              <a:rPr dirty="0" sz="2400">
                <a:solidFill>
                  <a:srgbClr val="0070C0"/>
                </a:solidFill>
                <a:latin typeface="Arial"/>
                <a:cs typeface="Arial"/>
              </a:rPr>
              <a:t>useful post-loss</a:t>
            </a:r>
            <a:r>
              <a:rPr dirty="0" sz="2400" spc="-5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70C0"/>
                </a:solidFill>
                <a:latin typeface="Arial"/>
                <a:cs typeface="Arial"/>
              </a:rPr>
              <a:t>functions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lvl="1" marL="462280" indent="-182880">
              <a:lnSpc>
                <a:spcPct val="100000"/>
              </a:lnSpc>
              <a:spcBef>
                <a:spcPts val="195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dirty="0" sz="2000">
                <a:solidFill>
                  <a:srgbClr val="0070C0"/>
                </a:solidFill>
                <a:latin typeface="Arial"/>
                <a:cs typeface="Arial"/>
              </a:rPr>
              <a:t>Disable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SDO access after</a:t>
            </a:r>
            <a:r>
              <a:rPr dirty="0" sz="2000" spc="-1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theft</a:t>
            </a:r>
            <a:endParaRPr sz="2000">
              <a:latin typeface="Arial"/>
              <a:cs typeface="Arial"/>
            </a:endParaRPr>
          </a:p>
          <a:p>
            <a:pPr lvl="1" marL="462280" indent="-182880">
              <a:lnSpc>
                <a:spcPct val="100000"/>
              </a:lnSpc>
              <a:spcBef>
                <a:spcPts val="20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dirty="0" sz="2000">
                <a:solidFill>
                  <a:srgbClr val="0070C0"/>
                </a:solidFill>
                <a:latin typeface="Arial"/>
                <a:cs typeface="Arial"/>
              </a:rPr>
              <a:t>Audit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SDO exposure and</a:t>
            </a:r>
            <a:r>
              <a:rPr dirty="0" sz="2000" spc="-1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access</a:t>
            </a:r>
            <a:endParaRPr sz="2000">
              <a:latin typeface="Arial"/>
              <a:cs typeface="Arial"/>
            </a:endParaRPr>
          </a:p>
          <a:p>
            <a:pPr lvl="1" marL="462280" indent="-182880">
              <a:lnSpc>
                <a:spcPct val="100000"/>
              </a:lnSpc>
              <a:spcBef>
                <a:spcPts val="20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dirty="0" sz="2000">
                <a:solidFill>
                  <a:srgbClr val="0070C0"/>
                </a:solidFill>
                <a:latin typeface="Arial"/>
                <a:cs typeface="Arial"/>
              </a:rPr>
              <a:t>Rate-limit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SDO</a:t>
            </a:r>
            <a:r>
              <a:rPr dirty="0" sz="2000" spc="-1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accesses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91440"/>
            <a:ext cx="13811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Columbia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97445" y="91440"/>
            <a:ext cx="397319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CleanOS: Limiting Mobile Data Exposure with Idle</a:t>
            </a:r>
            <a:r>
              <a:rPr dirty="0"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Eviction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88856" y="76200"/>
            <a:ext cx="12446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2016-06-12T09:54:01Z</dcterms:created>
  <dcterms:modified xsi:type="dcterms:W3CDTF">2016-06-12T09:54:01Z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2016-06-12T00:00:00Z</vt:filetime>
  </property>
</Properties>
</file>