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13"/>
  </p:normalViewPr>
  <p:slideViewPr>
    <p:cSldViewPr>
      <p:cViewPr varScale="1">
        <p:scale>
          <a:sx n="96" d="100"/>
          <a:sy n="96" d="100"/>
        </p:scale>
        <p:origin x="7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3039" y="1807209"/>
            <a:ext cx="2471420" cy="355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7290" y="1127759"/>
            <a:ext cx="2851784" cy="449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89700"/>
            <a:ext cx="91440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00" y="171450"/>
            <a:ext cx="8864600" cy="43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420" y="1224279"/>
            <a:ext cx="8773159" cy="418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2270" y="6626820"/>
            <a:ext cx="51689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name.lastname@neclab.eu" TargetMode="External"/><Relationship Id="rId4" Type="http://schemas.openxmlformats.org/officeDocument/2006/relationships/hyperlink" Target="mailto:firstname.lastname@cs.pub.ro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np.neclab.eu/" TargetMode="External"/><Relationship Id="rId3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2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2664459"/>
            <a:ext cx="6723380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3140" marR="5080" indent="-980440">
              <a:lnSpc>
                <a:spcPct val="100000"/>
              </a:lnSpc>
            </a:pPr>
            <a:r>
              <a:rPr sz="3600" spc="-20" dirty="0"/>
              <a:t>ClickOS</a:t>
            </a:r>
            <a:r>
              <a:rPr sz="3600" spc="-170" dirty="0"/>
              <a:t> </a:t>
            </a:r>
            <a:r>
              <a:rPr sz="3600" spc="-15" dirty="0"/>
              <a:t>and</a:t>
            </a:r>
            <a:r>
              <a:rPr sz="3600" spc="-170" dirty="0"/>
              <a:t> </a:t>
            </a:r>
            <a:r>
              <a:rPr sz="3600" spc="10" dirty="0"/>
              <a:t>the</a:t>
            </a:r>
            <a:r>
              <a:rPr sz="3600" spc="-170" dirty="0"/>
              <a:t> </a:t>
            </a:r>
            <a:r>
              <a:rPr sz="3600" spc="-35" dirty="0"/>
              <a:t>Art</a:t>
            </a:r>
            <a:r>
              <a:rPr sz="3600" spc="-175" dirty="0"/>
              <a:t> </a:t>
            </a:r>
            <a:r>
              <a:rPr sz="3600" spc="-10" dirty="0"/>
              <a:t>of</a:t>
            </a:r>
            <a:r>
              <a:rPr sz="3600" spc="-170" dirty="0"/>
              <a:t> </a:t>
            </a:r>
            <a:r>
              <a:rPr sz="3600" spc="40" dirty="0"/>
              <a:t>Network  </a:t>
            </a:r>
            <a:r>
              <a:rPr sz="3600" spc="-30" dirty="0"/>
              <a:t>Function</a:t>
            </a:r>
            <a:r>
              <a:rPr sz="3600" spc="-55" dirty="0"/>
              <a:t> </a:t>
            </a:r>
            <a:r>
              <a:rPr sz="3600" spc="-25" dirty="0"/>
              <a:t>Virtualization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90219" y="4478020"/>
            <a:ext cx="8085455" cy="139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Joao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Martins*,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Mohamed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Ahmed*,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Costin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Raiciu§,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Roberto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Bifulco*,  Vladimir Olteanu§, Michio Honda*, Felipe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Huici*</a:t>
            </a:r>
            <a:endParaRPr sz="2000">
              <a:latin typeface="Arial"/>
              <a:cs typeface="Arial"/>
            </a:endParaRPr>
          </a:p>
          <a:p>
            <a:pPr marL="64135" algn="ctr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latin typeface="Arial"/>
                <a:cs typeface="Arial"/>
              </a:rPr>
              <a:t>* </a:t>
            </a:r>
            <a:r>
              <a:rPr sz="1400" b="1" spc="-5" dirty="0">
                <a:latin typeface="Arial"/>
                <a:cs typeface="Arial"/>
              </a:rPr>
              <a:t>NEC Labs Europe, Heidelberg,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Germany</a:t>
            </a:r>
            <a:endParaRPr sz="1400">
              <a:latin typeface="Arial"/>
              <a:cs typeface="Arial"/>
            </a:endParaRPr>
          </a:p>
          <a:p>
            <a:pPr marL="1427480" marR="1356360" indent="2540" algn="ctr">
              <a:lnSpc>
                <a:spcPct val="1202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§ </a:t>
            </a:r>
            <a:r>
              <a:rPr sz="1400" b="1" spc="-5" dirty="0">
                <a:latin typeface="Arial"/>
                <a:cs typeface="Arial"/>
              </a:rPr>
              <a:t>University Politehnica </a:t>
            </a:r>
            <a:r>
              <a:rPr sz="1400" b="1" dirty="0">
                <a:latin typeface="Arial"/>
                <a:cs typeface="Arial"/>
              </a:rPr>
              <a:t>of </a:t>
            </a:r>
            <a:r>
              <a:rPr sz="1400" b="1" spc="-5" dirty="0">
                <a:latin typeface="Arial"/>
                <a:cs typeface="Arial"/>
              </a:rPr>
              <a:t>Bucharest  </a:t>
            </a:r>
            <a:r>
              <a:rPr sz="1400" b="1" spc="-5" dirty="0">
                <a:latin typeface="Arial"/>
                <a:cs typeface="Arial"/>
                <a:hlinkClick r:id="rId3"/>
              </a:rPr>
              <a:t>firstname.lastname@neclab.eu,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  <a:hlinkClick r:id="rId4"/>
              </a:rPr>
              <a:t>firstname.lastname@cs.pub.ro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Optimizing Network </a:t>
            </a:r>
            <a:r>
              <a:rPr dirty="0"/>
              <a:t>I/O – </a:t>
            </a:r>
            <a:r>
              <a:rPr spc="-5" dirty="0"/>
              <a:t>Backend</a:t>
            </a:r>
            <a:r>
              <a:rPr spc="75" dirty="0"/>
              <a:t> </a:t>
            </a:r>
            <a:r>
              <a:rPr spc="-5" dirty="0"/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1137919" y="1239519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09">
                <a:moveTo>
                  <a:pt x="38100" y="0"/>
                </a:moveTo>
                <a:lnTo>
                  <a:pt x="28575" y="238"/>
                </a:lnTo>
                <a:lnTo>
                  <a:pt x="19050" y="952"/>
                </a:lnTo>
                <a:lnTo>
                  <a:pt x="9525" y="2143"/>
                </a:lnTo>
                <a:lnTo>
                  <a:pt x="0" y="38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5689" y="1249680"/>
            <a:ext cx="35560" cy="13970"/>
          </a:xfrm>
          <a:custGeom>
            <a:avLst/>
            <a:gdLst/>
            <a:ahLst/>
            <a:cxnLst/>
            <a:rect l="l" t="t" r="r" b="b"/>
            <a:pathLst>
              <a:path w="35559" h="13969">
                <a:moveTo>
                  <a:pt x="35559" y="0"/>
                </a:moveTo>
                <a:lnTo>
                  <a:pt x="26253" y="3075"/>
                </a:lnTo>
                <a:lnTo>
                  <a:pt x="17303" y="6508"/>
                </a:lnTo>
                <a:lnTo>
                  <a:pt x="8592" y="10179"/>
                </a:lnTo>
                <a:lnTo>
                  <a:pt x="0" y="139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" y="127635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90">
                <a:moveTo>
                  <a:pt x="30479" y="0"/>
                </a:moveTo>
                <a:lnTo>
                  <a:pt x="22324" y="5516"/>
                </a:lnTo>
                <a:lnTo>
                  <a:pt x="14763" y="10794"/>
                </a:lnTo>
                <a:lnTo>
                  <a:pt x="7441" y="16073"/>
                </a:lnTo>
                <a:lnTo>
                  <a:pt x="0" y="215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89" y="1316989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40">
                <a:moveTo>
                  <a:pt x="25400" y="0"/>
                </a:moveTo>
                <a:lnTo>
                  <a:pt x="18752" y="6687"/>
                </a:lnTo>
                <a:lnTo>
                  <a:pt x="12223" y="13493"/>
                </a:lnTo>
                <a:lnTo>
                  <a:pt x="5933" y="20538"/>
                </a:lnTo>
                <a:lnTo>
                  <a:pt x="0" y="279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8530" y="1367789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19050" y="0"/>
                </a:moveTo>
                <a:lnTo>
                  <a:pt x="14287" y="7818"/>
                </a:lnTo>
                <a:lnTo>
                  <a:pt x="9525" y="15875"/>
                </a:lnTo>
                <a:lnTo>
                  <a:pt x="4762" y="23931"/>
                </a:lnTo>
                <a:lnTo>
                  <a:pt x="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210" y="1426210"/>
            <a:ext cx="8890" cy="35560"/>
          </a:xfrm>
          <a:custGeom>
            <a:avLst/>
            <a:gdLst/>
            <a:ahLst/>
            <a:cxnLst/>
            <a:rect l="l" t="t" r="r" b="b"/>
            <a:pathLst>
              <a:path w="8890" h="35559">
                <a:moveTo>
                  <a:pt x="8890" y="0"/>
                </a:moveTo>
                <a:lnTo>
                  <a:pt x="6250" y="8592"/>
                </a:lnTo>
                <a:lnTo>
                  <a:pt x="3968" y="17303"/>
                </a:lnTo>
                <a:lnTo>
                  <a:pt x="1924" y="26253"/>
                </a:lnTo>
                <a:lnTo>
                  <a:pt x="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14897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4672" y="18414"/>
                </a:moveTo>
                <a:lnTo>
                  <a:pt x="4672" y="18414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15557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16205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16865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17513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181737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18834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400" y="19481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201422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400" y="20789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400" y="214502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400" y="2209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22758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234187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400" y="2406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" y="24726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" y="2537460"/>
            <a:ext cx="1270" cy="38100"/>
          </a:xfrm>
          <a:custGeom>
            <a:avLst/>
            <a:gdLst/>
            <a:ahLst/>
            <a:cxnLst/>
            <a:rect l="l" t="t" r="r" b="b"/>
            <a:pathLst>
              <a:path w="1269" h="38100">
                <a:moveTo>
                  <a:pt x="0" y="0"/>
                </a:moveTo>
                <a:lnTo>
                  <a:pt x="0" y="8889"/>
                </a:lnTo>
                <a:lnTo>
                  <a:pt x="19" y="16311"/>
                </a:lnTo>
                <a:lnTo>
                  <a:pt x="158" y="23495"/>
                </a:lnTo>
                <a:lnTo>
                  <a:pt x="535" y="30678"/>
                </a:lnTo>
                <a:lnTo>
                  <a:pt x="1269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2019" y="2602229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0"/>
                </a:moveTo>
                <a:lnTo>
                  <a:pt x="2877" y="9306"/>
                </a:lnTo>
                <a:lnTo>
                  <a:pt x="5873" y="18256"/>
                </a:lnTo>
                <a:lnTo>
                  <a:pt x="9108" y="26967"/>
                </a:lnTo>
                <a:lnTo>
                  <a:pt x="1270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7419" y="2663189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19" h="30480">
                <a:moveTo>
                  <a:pt x="0" y="0"/>
                </a:moveTo>
                <a:lnTo>
                  <a:pt x="4782" y="7798"/>
                </a:lnTo>
                <a:lnTo>
                  <a:pt x="9683" y="15716"/>
                </a:lnTo>
                <a:lnTo>
                  <a:pt x="14823" y="23395"/>
                </a:lnTo>
                <a:lnTo>
                  <a:pt x="20320" y="304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5519" y="271526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0" y="0"/>
                </a:moveTo>
                <a:lnTo>
                  <a:pt x="6667" y="7381"/>
                </a:lnTo>
                <a:lnTo>
                  <a:pt x="13335" y="14287"/>
                </a:lnTo>
                <a:lnTo>
                  <a:pt x="20002" y="20716"/>
                </a:lnTo>
                <a:lnTo>
                  <a:pt x="26670" y="266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5050" y="2759710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0"/>
                </a:moveTo>
                <a:lnTo>
                  <a:pt x="7639" y="5476"/>
                </a:lnTo>
                <a:lnTo>
                  <a:pt x="15398" y="10477"/>
                </a:lnTo>
                <a:lnTo>
                  <a:pt x="23395" y="15001"/>
                </a:lnTo>
                <a:lnTo>
                  <a:pt x="31750" y="190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2200" y="279146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0" y="0"/>
                </a:moveTo>
                <a:lnTo>
                  <a:pt x="8592" y="3571"/>
                </a:lnTo>
                <a:lnTo>
                  <a:pt x="17303" y="6667"/>
                </a:lnTo>
                <a:lnTo>
                  <a:pt x="26253" y="9286"/>
                </a:lnTo>
                <a:lnTo>
                  <a:pt x="35559" y="114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5700" y="2806700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30" h="1269">
                <a:moveTo>
                  <a:pt x="0" y="0"/>
                </a:moveTo>
                <a:lnTo>
                  <a:pt x="6350" y="1270"/>
                </a:lnTo>
                <a:lnTo>
                  <a:pt x="12700" y="1270"/>
                </a:lnTo>
                <a:lnTo>
                  <a:pt x="20319" y="1270"/>
                </a:lnTo>
                <a:lnTo>
                  <a:pt x="3683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2046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651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128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731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8336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813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1416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893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4497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1102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578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4182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0660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7263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741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345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6948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3426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0030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6507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3111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9715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6192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2796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9272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5877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2481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8957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5562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2038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8642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5247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1724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327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4805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1409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7885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4490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094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7570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4175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0652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72559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38600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03370" y="28079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69409" y="28079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34179" y="2804160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10">
                <a:moveTo>
                  <a:pt x="0" y="3810"/>
                </a:moveTo>
                <a:lnTo>
                  <a:pt x="9525" y="3571"/>
                </a:lnTo>
                <a:lnTo>
                  <a:pt x="19050" y="2857"/>
                </a:lnTo>
                <a:lnTo>
                  <a:pt x="28575" y="1666"/>
                </a:ln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98950" y="2781300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39"/>
                </a:moveTo>
                <a:lnTo>
                  <a:pt x="8572" y="11608"/>
                </a:lnTo>
                <a:lnTo>
                  <a:pt x="17145" y="8096"/>
                </a:lnTo>
                <a:lnTo>
                  <a:pt x="25717" y="4345"/>
                </a:lnTo>
                <a:lnTo>
                  <a:pt x="3428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57370" y="274447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59"/>
                </a:moveTo>
                <a:lnTo>
                  <a:pt x="7619" y="17859"/>
                </a:lnTo>
                <a:lnTo>
                  <a:pt x="15239" y="12382"/>
                </a:lnTo>
                <a:lnTo>
                  <a:pt x="22859" y="6429"/>
                </a:lnTo>
                <a:lnTo>
                  <a:pt x="3047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08170" y="2697479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0" y="27940"/>
                </a:moveTo>
                <a:lnTo>
                  <a:pt x="6647" y="21252"/>
                </a:lnTo>
                <a:lnTo>
                  <a:pt x="13176" y="14446"/>
                </a:lnTo>
                <a:lnTo>
                  <a:pt x="19466" y="7401"/>
                </a:lnTo>
                <a:lnTo>
                  <a:pt x="25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48809" y="2641600"/>
            <a:ext cx="19050" cy="33020"/>
          </a:xfrm>
          <a:custGeom>
            <a:avLst/>
            <a:gdLst/>
            <a:ahLst/>
            <a:cxnLst/>
            <a:rect l="l" t="t" r="r" b="b"/>
            <a:pathLst>
              <a:path w="19050" h="33019">
                <a:moveTo>
                  <a:pt x="0" y="33020"/>
                </a:moveTo>
                <a:lnTo>
                  <a:pt x="5298" y="25181"/>
                </a:lnTo>
                <a:lnTo>
                  <a:pt x="10001" y="16986"/>
                </a:lnTo>
                <a:lnTo>
                  <a:pt x="14466" y="8552"/>
                </a:lnTo>
                <a:lnTo>
                  <a:pt x="190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78020" y="2579370"/>
            <a:ext cx="8890" cy="36830"/>
          </a:xfrm>
          <a:custGeom>
            <a:avLst/>
            <a:gdLst/>
            <a:ahLst/>
            <a:cxnLst/>
            <a:rect l="l" t="t" r="r" b="b"/>
            <a:pathLst>
              <a:path w="8889" h="36830">
                <a:moveTo>
                  <a:pt x="0" y="36829"/>
                </a:moveTo>
                <a:lnTo>
                  <a:pt x="2639" y="27503"/>
                </a:lnTo>
                <a:lnTo>
                  <a:pt x="4921" y="18414"/>
                </a:lnTo>
                <a:lnTo>
                  <a:pt x="6965" y="9326"/>
                </a:lnTo>
                <a:lnTo>
                  <a:pt x="888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89450" y="25133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4672" y="19050"/>
                </a:moveTo>
                <a:lnTo>
                  <a:pt x="4672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89450" y="24485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89450" y="23825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89450" y="2185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89450" y="21209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89450" y="20548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89450" y="19900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89450" y="19240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89450" y="185927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89450" y="1727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89450" y="166242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89450" y="15963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89450" y="153161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86909" y="1465580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30">
                <a:moveTo>
                  <a:pt x="2539" y="36830"/>
                </a:moveTo>
                <a:lnTo>
                  <a:pt x="2539" y="35560"/>
                </a:lnTo>
                <a:lnTo>
                  <a:pt x="2321" y="26253"/>
                </a:lnTo>
                <a:lnTo>
                  <a:pt x="1746" y="17303"/>
                </a:lnTo>
                <a:lnTo>
                  <a:pt x="932" y="8592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66590" y="1403350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59">
                <a:moveTo>
                  <a:pt x="12700" y="35560"/>
                </a:moveTo>
                <a:lnTo>
                  <a:pt x="10358" y="26253"/>
                </a:lnTo>
                <a:lnTo>
                  <a:pt x="7302" y="17303"/>
                </a:lnTo>
                <a:lnTo>
                  <a:pt x="3770" y="8592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31029" y="1348739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80">
                <a:moveTo>
                  <a:pt x="21590" y="30480"/>
                </a:moveTo>
                <a:lnTo>
                  <a:pt x="16609" y="22145"/>
                </a:lnTo>
                <a:lnTo>
                  <a:pt x="11271" y="14287"/>
                </a:lnTo>
                <a:lnTo>
                  <a:pt x="5695" y="690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85309" y="1301750"/>
            <a:ext cx="27940" cy="25400"/>
          </a:xfrm>
          <a:custGeom>
            <a:avLst/>
            <a:gdLst/>
            <a:ahLst/>
            <a:cxnLst/>
            <a:rect l="l" t="t" r="r" b="b"/>
            <a:pathLst>
              <a:path w="27939" h="25400">
                <a:moveTo>
                  <a:pt x="27939" y="25400"/>
                </a:moveTo>
                <a:lnTo>
                  <a:pt x="21252" y="18216"/>
                </a:lnTo>
                <a:lnTo>
                  <a:pt x="14446" y="11747"/>
                </a:lnTo>
                <a:lnTo>
                  <a:pt x="7401" y="5754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30700" y="1264919"/>
            <a:ext cx="33020" cy="19050"/>
          </a:xfrm>
          <a:custGeom>
            <a:avLst/>
            <a:gdLst/>
            <a:ahLst/>
            <a:cxnLst/>
            <a:rect l="l" t="t" r="r" b="b"/>
            <a:pathLst>
              <a:path w="33020" h="19050">
                <a:moveTo>
                  <a:pt x="33020" y="19050"/>
                </a:moveTo>
                <a:lnTo>
                  <a:pt x="24645" y="14287"/>
                </a:lnTo>
                <a:lnTo>
                  <a:pt x="16510" y="9525"/>
                </a:lnTo>
                <a:lnTo>
                  <a:pt x="8374" y="4762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69740" y="124333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60" h="11430">
                <a:moveTo>
                  <a:pt x="35560" y="11430"/>
                </a:moveTo>
                <a:lnTo>
                  <a:pt x="26789" y="7858"/>
                </a:lnTo>
                <a:lnTo>
                  <a:pt x="17779" y="4762"/>
                </a:lnTo>
                <a:lnTo>
                  <a:pt x="8770" y="2143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0370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33020" y="0"/>
                </a:lnTo>
                <a:lnTo>
                  <a:pt x="29210" y="0"/>
                </a:lnTo>
                <a:lnTo>
                  <a:pt x="24129" y="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3892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7289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0812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4207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7604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1127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4522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8045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1442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4837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8360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757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5280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8675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2072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5595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8991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2513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5910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9306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2828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6225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9747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3143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6667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50062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3458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6982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0377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3901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7297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0692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4216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7612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1135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4531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7927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1450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4846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8368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1765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5161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86839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20800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56030" y="123951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89989" y="1239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13560" y="1785620"/>
            <a:ext cx="6350" cy="532130"/>
          </a:xfrm>
          <a:custGeom>
            <a:avLst/>
            <a:gdLst/>
            <a:ahLst/>
            <a:cxnLst/>
            <a:rect l="l" t="t" r="r" b="b"/>
            <a:pathLst>
              <a:path w="6350" h="532130">
                <a:moveTo>
                  <a:pt x="0" y="532129"/>
                </a:moveTo>
                <a:lnTo>
                  <a:pt x="6350" y="532129"/>
                </a:lnTo>
                <a:lnTo>
                  <a:pt x="6350" y="0"/>
                </a:lnTo>
                <a:lnTo>
                  <a:pt x="0" y="0"/>
                </a:lnTo>
                <a:lnTo>
                  <a:pt x="0" y="532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13560" y="1785620"/>
            <a:ext cx="955040" cy="532130"/>
          </a:xfrm>
          <a:custGeom>
            <a:avLst/>
            <a:gdLst/>
            <a:ahLst/>
            <a:cxnLst/>
            <a:rect l="l" t="t" r="r" b="b"/>
            <a:pathLst>
              <a:path w="955039" h="532130">
                <a:moveTo>
                  <a:pt x="477519" y="532129"/>
                </a:moveTo>
                <a:lnTo>
                  <a:pt x="0" y="532129"/>
                </a:lnTo>
                <a:lnTo>
                  <a:pt x="0" y="0"/>
                </a:lnTo>
                <a:lnTo>
                  <a:pt x="955039" y="0"/>
                </a:lnTo>
                <a:lnTo>
                  <a:pt x="955039" y="532129"/>
                </a:lnTo>
                <a:lnTo>
                  <a:pt x="477519" y="532129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3247389" y="1417320"/>
            <a:ext cx="504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550669" y="955040"/>
            <a:ext cx="2170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Driver Domain (or Dom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559550" y="939800"/>
            <a:ext cx="140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ClickOS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Domain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041390" y="1418590"/>
            <a:ext cx="504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front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56" name="object 156"/>
          <p:cNvGraphicFramePr>
            <a:graphicFrameLocks noGrp="1"/>
          </p:cNvGraphicFramePr>
          <p:nvPr/>
        </p:nvGraphicFramePr>
        <p:xfrm>
          <a:off x="4184651" y="1498600"/>
          <a:ext cx="1639570" cy="501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070"/>
                <a:gridCol w="317500"/>
              </a:tblGrid>
              <a:tr h="313690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Xen</a:t>
                      </a:r>
                      <a:r>
                        <a:rPr sz="10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bus/store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344">
                      <a:solidFill>
                        <a:srgbClr val="000000"/>
                      </a:solidFill>
                      <a:prstDash val="solid"/>
                    </a:lnR>
                    <a:lnB w="38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B w="3809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959">
                <a:tc>
                  <a:txBody>
                    <a:bodyPr/>
                    <a:lstStyle/>
                    <a:p>
                      <a:pPr marL="397510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channel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344">
                      <a:solidFill>
                        <a:srgbClr val="000000"/>
                      </a:solidFill>
                      <a:prstDash val="solid"/>
                    </a:lnR>
                    <a:lnT w="38097">
                      <a:solidFill>
                        <a:srgbClr val="000000"/>
                      </a:solidFill>
                      <a:prstDash val="solid"/>
                    </a:lnT>
                    <a:lnB w="38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T w="38097">
                      <a:solidFill>
                        <a:srgbClr val="000000"/>
                      </a:solidFill>
                      <a:prstDash val="solid"/>
                    </a:lnT>
                    <a:lnB w="38097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7" name="object 157"/>
          <p:cNvSpPr/>
          <p:nvPr/>
        </p:nvSpPr>
        <p:spPr>
          <a:xfrm>
            <a:off x="73660" y="1847850"/>
            <a:ext cx="684530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60370" y="1617980"/>
            <a:ext cx="1205230" cy="892810"/>
          </a:xfrm>
          <a:custGeom>
            <a:avLst/>
            <a:gdLst/>
            <a:ahLst/>
            <a:cxnLst/>
            <a:rect l="l" t="t" r="r" b="b"/>
            <a:pathLst>
              <a:path w="1205229" h="892810">
                <a:moveTo>
                  <a:pt x="1056640" y="0"/>
                </a:moveTo>
                <a:lnTo>
                  <a:pt x="148590" y="0"/>
                </a:lnTo>
                <a:lnTo>
                  <a:pt x="104363" y="8382"/>
                </a:lnTo>
                <a:lnTo>
                  <a:pt x="63916" y="31089"/>
                </a:lnTo>
                <a:lnTo>
                  <a:pt x="30723" y="64465"/>
                </a:lnTo>
                <a:lnTo>
                  <a:pt x="8260" y="104851"/>
                </a:lnTo>
                <a:lnTo>
                  <a:pt x="0" y="148590"/>
                </a:lnTo>
                <a:lnTo>
                  <a:pt x="0" y="744220"/>
                </a:lnTo>
                <a:lnTo>
                  <a:pt x="8260" y="787958"/>
                </a:lnTo>
                <a:lnTo>
                  <a:pt x="30723" y="828344"/>
                </a:lnTo>
                <a:lnTo>
                  <a:pt x="63916" y="861720"/>
                </a:lnTo>
                <a:lnTo>
                  <a:pt x="104363" y="884428"/>
                </a:lnTo>
                <a:lnTo>
                  <a:pt x="148590" y="892810"/>
                </a:lnTo>
                <a:lnTo>
                  <a:pt x="1056640" y="892810"/>
                </a:lnTo>
                <a:lnTo>
                  <a:pt x="1100378" y="884427"/>
                </a:lnTo>
                <a:lnTo>
                  <a:pt x="1140764" y="861720"/>
                </a:lnTo>
                <a:lnTo>
                  <a:pt x="1174140" y="828344"/>
                </a:lnTo>
                <a:lnTo>
                  <a:pt x="1196848" y="787958"/>
                </a:lnTo>
                <a:lnTo>
                  <a:pt x="1205230" y="744220"/>
                </a:lnTo>
                <a:lnTo>
                  <a:pt x="1205230" y="148590"/>
                </a:lnTo>
                <a:lnTo>
                  <a:pt x="1196847" y="104851"/>
                </a:lnTo>
                <a:lnTo>
                  <a:pt x="1174140" y="64465"/>
                </a:lnTo>
                <a:lnTo>
                  <a:pt x="1140764" y="31089"/>
                </a:lnTo>
                <a:lnTo>
                  <a:pt x="1100378" y="8382"/>
                </a:lnTo>
                <a:lnTo>
                  <a:pt x="10566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960370" y="1617980"/>
            <a:ext cx="1205230" cy="892810"/>
          </a:xfrm>
          <a:custGeom>
            <a:avLst/>
            <a:gdLst/>
            <a:ahLst/>
            <a:cxnLst/>
            <a:rect l="l" t="t" r="r" b="b"/>
            <a:pathLst>
              <a:path w="1205229" h="892810">
                <a:moveTo>
                  <a:pt x="1205230" y="148590"/>
                </a:moveTo>
                <a:lnTo>
                  <a:pt x="1196847" y="104851"/>
                </a:lnTo>
                <a:lnTo>
                  <a:pt x="1174140" y="64465"/>
                </a:lnTo>
                <a:lnTo>
                  <a:pt x="1140764" y="31089"/>
                </a:lnTo>
                <a:lnTo>
                  <a:pt x="1100378" y="8382"/>
                </a:lnTo>
                <a:lnTo>
                  <a:pt x="1056640" y="0"/>
                </a:lnTo>
                <a:lnTo>
                  <a:pt x="148590" y="0"/>
                </a:lnTo>
                <a:lnTo>
                  <a:pt x="104363" y="8382"/>
                </a:lnTo>
                <a:lnTo>
                  <a:pt x="63916" y="31089"/>
                </a:lnTo>
                <a:lnTo>
                  <a:pt x="30723" y="64465"/>
                </a:lnTo>
                <a:lnTo>
                  <a:pt x="8260" y="104851"/>
                </a:lnTo>
                <a:lnTo>
                  <a:pt x="0" y="148590"/>
                </a:lnTo>
                <a:lnTo>
                  <a:pt x="0" y="744220"/>
                </a:lnTo>
                <a:lnTo>
                  <a:pt x="8260" y="787958"/>
                </a:lnTo>
                <a:lnTo>
                  <a:pt x="30723" y="828344"/>
                </a:lnTo>
                <a:lnTo>
                  <a:pt x="63916" y="861720"/>
                </a:lnTo>
                <a:lnTo>
                  <a:pt x="104363" y="884428"/>
                </a:lnTo>
                <a:lnTo>
                  <a:pt x="148590" y="892810"/>
                </a:lnTo>
                <a:lnTo>
                  <a:pt x="1056640" y="892810"/>
                </a:lnTo>
                <a:lnTo>
                  <a:pt x="1100378" y="884427"/>
                </a:lnTo>
                <a:lnTo>
                  <a:pt x="1140764" y="861720"/>
                </a:lnTo>
                <a:lnTo>
                  <a:pt x="1174140" y="828344"/>
                </a:lnTo>
                <a:lnTo>
                  <a:pt x="1196848" y="787958"/>
                </a:lnTo>
                <a:lnTo>
                  <a:pt x="1205230" y="744220"/>
                </a:lnTo>
                <a:lnTo>
                  <a:pt x="1205230" y="1485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65600" y="1617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60370" y="2510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49290" y="1248410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09">
                <a:moveTo>
                  <a:pt x="38100" y="0"/>
                </a:moveTo>
                <a:lnTo>
                  <a:pt x="28575" y="238"/>
                </a:lnTo>
                <a:lnTo>
                  <a:pt x="19050" y="952"/>
                </a:lnTo>
                <a:lnTo>
                  <a:pt x="9525" y="2143"/>
                </a:lnTo>
                <a:lnTo>
                  <a:pt x="0" y="38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88329" y="1258569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89" h="13969">
                <a:moveTo>
                  <a:pt x="34290" y="0"/>
                </a:moveTo>
                <a:lnTo>
                  <a:pt x="25717" y="3075"/>
                </a:lnTo>
                <a:lnTo>
                  <a:pt x="17145" y="6508"/>
                </a:lnTo>
                <a:lnTo>
                  <a:pt x="8572" y="10179"/>
                </a:lnTo>
                <a:lnTo>
                  <a:pt x="0" y="139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32450" y="128651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90">
                <a:moveTo>
                  <a:pt x="30479" y="0"/>
                </a:moveTo>
                <a:lnTo>
                  <a:pt x="22860" y="4980"/>
                </a:lnTo>
                <a:lnTo>
                  <a:pt x="15240" y="10318"/>
                </a:lnTo>
                <a:lnTo>
                  <a:pt x="7620" y="15894"/>
                </a:lnTo>
                <a:lnTo>
                  <a:pt x="0" y="215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86729" y="132715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69">
                <a:moveTo>
                  <a:pt x="25400" y="0"/>
                </a:moveTo>
                <a:lnTo>
                  <a:pt x="18752" y="6131"/>
                </a:lnTo>
                <a:lnTo>
                  <a:pt x="12223" y="12858"/>
                </a:lnTo>
                <a:lnTo>
                  <a:pt x="5933" y="19823"/>
                </a:lnTo>
                <a:lnTo>
                  <a:pt x="0" y="266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51170" y="1376680"/>
            <a:ext cx="17780" cy="31750"/>
          </a:xfrm>
          <a:custGeom>
            <a:avLst/>
            <a:gdLst/>
            <a:ahLst/>
            <a:cxnLst/>
            <a:rect l="l" t="t" r="r" b="b"/>
            <a:pathLst>
              <a:path w="17779" h="31750">
                <a:moveTo>
                  <a:pt x="17779" y="0"/>
                </a:moveTo>
                <a:lnTo>
                  <a:pt x="13037" y="7818"/>
                </a:lnTo>
                <a:lnTo>
                  <a:pt x="8413" y="15875"/>
                </a:lnTo>
                <a:lnTo>
                  <a:pt x="4028" y="23931"/>
                </a:lnTo>
                <a:lnTo>
                  <a:pt x="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29579" y="1435100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60" h="35559">
                <a:moveTo>
                  <a:pt x="10160" y="0"/>
                </a:moveTo>
                <a:lnTo>
                  <a:pt x="7322" y="8770"/>
                </a:lnTo>
                <a:lnTo>
                  <a:pt x="4603" y="17780"/>
                </a:lnTo>
                <a:lnTo>
                  <a:pt x="2123" y="26789"/>
                </a:lnTo>
                <a:lnTo>
                  <a:pt x="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25770" y="20231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25770" y="20891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25770" y="21539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25770" y="2219960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30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25770" y="2384995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387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25770" y="24168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525770" y="24815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25770" y="2547620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30">
                <a:moveTo>
                  <a:pt x="0" y="0"/>
                </a:moveTo>
                <a:lnTo>
                  <a:pt x="0" y="8889"/>
                </a:lnTo>
                <a:lnTo>
                  <a:pt x="218" y="15755"/>
                </a:lnTo>
                <a:lnTo>
                  <a:pt x="793" y="22859"/>
                </a:lnTo>
                <a:lnTo>
                  <a:pt x="1607" y="29964"/>
                </a:lnTo>
                <a:lnTo>
                  <a:pt x="2539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33390" y="2612389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0"/>
                </a:moveTo>
                <a:lnTo>
                  <a:pt x="2877" y="8770"/>
                </a:lnTo>
                <a:lnTo>
                  <a:pt x="5873" y="17780"/>
                </a:lnTo>
                <a:lnTo>
                  <a:pt x="9108" y="26789"/>
                </a:lnTo>
                <a:lnTo>
                  <a:pt x="1270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58790" y="2672079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20" h="31750">
                <a:moveTo>
                  <a:pt x="0" y="0"/>
                </a:moveTo>
                <a:lnTo>
                  <a:pt x="4782" y="8354"/>
                </a:lnTo>
                <a:lnTo>
                  <a:pt x="9683" y="16351"/>
                </a:lnTo>
                <a:lnTo>
                  <a:pt x="14823" y="24110"/>
                </a:lnTo>
                <a:lnTo>
                  <a:pt x="2032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98159" y="272542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0" y="0"/>
                </a:moveTo>
                <a:lnTo>
                  <a:pt x="5953" y="6667"/>
                </a:lnTo>
                <a:lnTo>
                  <a:pt x="12382" y="13334"/>
                </a:lnTo>
                <a:lnTo>
                  <a:pt x="19288" y="20002"/>
                </a:lnTo>
                <a:lnTo>
                  <a:pt x="26669" y="266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46420" y="2768600"/>
            <a:ext cx="31750" cy="20320"/>
          </a:xfrm>
          <a:custGeom>
            <a:avLst/>
            <a:gdLst/>
            <a:ahLst/>
            <a:cxnLst/>
            <a:rect l="l" t="t" r="r" b="b"/>
            <a:pathLst>
              <a:path w="31750" h="20319">
                <a:moveTo>
                  <a:pt x="0" y="0"/>
                </a:moveTo>
                <a:lnTo>
                  <a:pt x="7818" y="5496"/>
                </a:lnTo>
                <a:lnTo>
                  <a:pt x="15874" y="10636"/>
                </a:lnTo>
                <a:lnTo>
                  <a:pt x="23931" y="15537"/>
                </a:lnTo>
                <a:lnTo>
                  <a:pt x="31750" y="203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703570" y="280035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60" h="11430">
                <a:moveTo>
                  <a:pt x="0" y="0"/>
                </a:moveTo>
                <a:lnTo>
                  <a:pt x="8770" y="3571"/>
                </a:lnTo>
                <a:lnTo>
                  <a:pt x="17779" y="6667"/>
                </a:lnTo>
                <a:lnTo>
                  <a:pt x="26789" y="9286"/>
                </a:lnTo>
                <a:lnTo>
                  <a:pt x="35559" y="114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767070" y="2816860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69">
                <a:moveTo>
                  <a:pt x="0" y="0"/>
                </a:moveTo>
                <a:lnTo>
                  <a:pt x="6350" y="0"/>
                </a:lnTo>
                <a:lnTo>
                  <a:pt x="13969" y="1269"/>
                </a:lnTo>
                <a:lnTo>
                  <a:pt x="20319" y="1269"/>
                </a:lnTo>
                <a:lnTo>
                  <a:pt x="3810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33109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9787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96392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02869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09472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6077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2554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91579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5635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2239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88429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5320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1924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8400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5005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1609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8085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4690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1166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77709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14375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20851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274559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33933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405369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47014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53618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602219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66699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73303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79780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86384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92988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994650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06069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12545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19150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25754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22309" y="28181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88350" y="28181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53119" y="2816860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69">
                <a:moveTo>
                  <a:pt x="0" y="1269"/>
                </a:moveTo>
                <a:lnTo>
                  <a:pt x="20320" y="1269"/>
                </a:lnTo>
                <a:lnTo>
                  <a:pt x="25400" y="1269"/>
                </a:lnTo>
                <a:lnTo>
                  <a:pt x="31750" y="0"/>
                </a:ln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519159" y="280162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0" y="11429"/>
                </a:moveTo>
                <a:lnTo>
                  <a:pt x="8770" y="8751"/>
                </a:lnTo>
                <a:lnTo>
                  <a:pt x="17780" y="6191"/>
                </a:lnTo>
                <a:lnTo>
                  <a:pt x="26789" y="3393"/>
                </a:lnTo>
                <a:lnTo>
                  <a:pt x="355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580119" y="2769870"/>
            <a:ext cx="31750" cy="20320"/>
          </a:xfrm>
          <a:custGeom>
            <a:avLst/>
            <a:gdLst/>
            <a:ahLst/>
            <a:cxnLst/>
            <a:rect l="l" t="t" r="r" b="b"/>
            <a:pathLst>
              <a:path w="31750" h="20319">
                <a:moveTo>
                  <a:pt x="0" y="20319"/>
                </a:moveTo>
                <a:lnTo>
                  <a:pt x="8354" y="15537"/>
                </a:lnTo>
                <a:lnTo>
                  <a:pt x="16351" y="10636"/>
                </a:lnTo>
                <a:lnTo>
                  <a:pt x="24110" y="5496"/>
                </a:lnTo>
                <a:lnTo>
                  <a:pt x="317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34730" y="272796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0" y="25400"/>
                </a:moveTo>
                <a:lnTo>
                  <a:pt x="6667" y="18930"/>
                </a:lnTo>
                <a:lnTo>
                  <a:pt x="13334" y="12700"/>
                </a:lnTo>
                <a:lnTo>
                  <a:pt x="20002" y="6469"/>
                </a:lnTo>
                <a:lnTo>
                  <a:pt x="266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679180" y="2674620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20" h="31750">
                <a:moveTo>
                  <a:pt x="0" y="31750"/>
                </a:moveTo>
                <a:lnTo>
                  <a:pt x="5675" y="23931"/>
                </a:lnTo>
                <a:lnTo>
                  <a:pt x="11112" y="15874"/>
                </a:lnTo>
                <a:lnTo>
                  <a:pt x="16073" y="7818"/>
                </a:lnTo>
                <a:lnTo>
                  <a:pt x="2032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713469" y="2614929"/>
            <a:ext cx="12700" cy="34290"/>
          </a:xfrm>
          <a:custGeom>
            <a:avLst/>
            <a:gdLst/>
            <a:ahLst/>
            <a:cxnLst/>
            <a:rect l="l" t="t" r="r" b="b"/>
            <a:pathLst>
              <a:path w="12700" h="34289">
                <a:moveTo>
                  <a:pt x="0" y="34290"/>
                </a:moveTo>
                <a:lnTo>
                  <a:pt x="3591" y="25717"/>
                </a:lnTo>
                <a:lnTo>
                  <a:pt x="6826" y="17145"/>
                </a:lnTo>
                <a:lnTo>
                  <a:pt x="9822" y="8572"/>
                </a:lnTo>
                <a:lnTo>
                  <a:pt x="127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732519" y="2550160"/>
            <a:ext cx="2540" cy="36830"/>
          </a:xfrm>
          <a:custGeom>
            <a:avLst/>
            <a:gdLst/>
            <a:ahLst/>
            <a:cxnLst/>
            <a:rect l="l" t="t" r="r" b="b"/>
            <a:pathLst>
              <a:path w="2540" h="36830">
                <a:moveTo>
                  <a:pt x="0" y="36829"/>
                </a:moveTo>
                <a:lnTo>
                  <a:pt x="932" y="29209"/>
                </a:lnTo>
                <a:lnTo>
                  <a:pt x="1746" y="21589"/>
                </a:lnTo>
                <a:lnTo>
                  <a:pt x="2321" y="13970"/>
                </a:lnTo>
                <a:lnTo>
                  <a:pt x="2539" y="6350"/>
                </a:lnTo>
                <a:lnTo>
                  <a:pt x="253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735059" y="24841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735059" y="24193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735059" y="23533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73505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735059" y="22225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735059" y="21564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735059" y="20916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735059" y="2025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735059" y="19596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735059" y="18948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735059" y="1828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735059" y="176402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735059" y="16979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735059" y="163322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735059" y="156718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733790" y="150113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69" y="38100"/>
                </a:moveTo>
                <a:lnTo>
                  <a:pt x="1269" y="8889"/>
                </a:lnTo>
                <a:lnTo>
                  <a:pt x="1269" y="6350"/>
                </a:lnTo>
                <a:lnTo>
                  <a:pt x="1269" y="381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721090" y="143763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59" y="35560"/>
                </a:moveTo>
                <a:lnTo>
                  <a:pt x="8215" y="26789"/>
                </a:lnTo>
                <a:lnTo>
                  <a:pt x="6032" y="17779"/>
                </a:lnTo>
                <a:lnTo>
                  <a:pt x="3373" y="877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693150" y="1379219"/>
            <a:ext cx="17780" cy="31750"/>
          </a:xfrm>
          <a:custGeom>
            <a:avLst/>
            <a:gdLst/>
            <a:ahLst/>
            <a:cxnLst/>
            <a:rect l="l" t="t" r="r" b="b"/>
            <a:pathLst>
              <a:path w="17779" h="31750">
                <a:moveTo>
                  <a:pt x="17779" y="31750"/>
                </a:moveTo>
                <a:lnTo>
                  <a:pt x="13751" y="23931"/>
                </a:lnTo>
                <a:lnTo>
                  <a:pt x="9366" y="15874"/>
                </a:lnTo>
                <a:lnTo>
                  <a:pt x="4742" y="7818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51240" y="1328419"/>
            <a:ext cx="24130" cy="27940"/>
          </a:xfrm>
          <a:custGeom>
            <a:avLst/>
            <a:gdLst/>
            <a:ahLst/>
            <a:cxnLst/>
            <a:rect l="l" t="t" r="r" b="b"/>
            <a:pathLst>
              <a:path w="24129" h="27940">
                <a:moveTo>
                  <a:pt x="24129" y="27939"/>
                </a:moveTo>
                <a:lnTo>
                  <a:pt x="18395" y="20538"/>
                </a:lnTo>
                <a:lnTo>
                  <a:pt x="12541" y="13493"/>
                </a:lnTo>
                <a:lnTo>
                  <a:pt x="6449" y="6687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599169" y="128778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90">
                <a:moveTo>
                  <a:pt x="30479" y="21590"/>
                </a:moveTo>
                <a:lnTo>
                  <a:pt x="23395" y="15894"/>
                </a:lnTo>
                <a:lnTo>
                  <a:pt x="15716" y="10318"/>
                </a:lnTo>
                <a:lnTo>
                  <a:pt x="7798" y="498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540750" y="1259839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69">
                <a:moveTo>
                  <a:pt x="34290" y="13970"/>
                </a:moveTo>
                <a:lnTo>
                  <a:pt x="25717" y="10179"/>
                </a:lnTo>
                <a:lnTo>
                  <a:pt x="17144" y="6508"/>
                </a:lnTo>
                <a:lnTo>
                  <a:pt x="8572" y="307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475980" y="1248410"/>
            <a:ext cx="36830" cy="3810"/>
          </a:xfrm>
          <a:custGeom>
            <a:avLst/>
            <a:gdLst/>
            <a:ahLst/>
            <a:cxnLst/>
            <a:rect l="l" t="t" r="r" b="b"/>
            <a:pathLst>
              <a:path w="36829" h="3809">
                <a:moveTo>
                  <a:pt x="36829" y="3810"/>
                </a:moveTo>
                <a:lnTo>
                  <a:pt x="27503" y="2321"/>
                </a:lnTo>
                <a:lnTo>
                  <a:pt x="18414" y="1428"/>
                </a:lnTo>
                <a:lnTo>
                  <a:pt x="9326" y="773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40994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4516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7913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1435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14831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08228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01750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51469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88670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82065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754619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68985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623809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55904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49300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426959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36219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9615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23138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16534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9930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03453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96849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90371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83768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77290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70686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64083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57605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510019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44525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37920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31317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24840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182359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11759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05155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985509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920740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854700" y="12484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789929" y="12484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825490" y="1620519"/>
            <a:ext cx="957580" cy="951230"/>
          </a:xfrm>
          <a:custGeom>
            <a:avLst/>
            <a:gdLst/>
            <a:ahLst/>
            <a:cxnLst/>
            <a:rect l="l" t="t" r="r" b="b"/>
            <a:pathLst>
              <a:path w="957579" h="951230">
                <a:moveTo>
                  <a:pt x="798830" y="0"/>
                </a:moveTo>
                <a:lnTo>
                  <a:pt x="158750" y="0"/>
                </a:lnTo>
                <a:lnTo>
                  <a:pt x="112003" y="8950"/>
                </a:lnTo>
                <a:lnTo>
                  <a:pt x="68854" y="33202"/>
                </a:lnTo>
                <a:lnTo>
                  <a:pt x="33202" y="68854"/>
                </a:lnTo>
                <a:lnTo>
                  <a:pt x="8950" y="112003"/>
                </a:lnTo>
                <a:lnTo>
                  <a:pt x="0" y="158750"/>
                </a:lnTo>
                <a:lnTo>
                  <a:pt x="0" y="792479"/>
                </a:lnTo>
                <a:lnTo>
                  <a:pt x="8950" y="839713"/>
                </a:lnTo>
                <a:lnTo>
                  <a:pt x="33202" y="882924"/>
                </a:lnTo>
                <a:lnTo>
                  <a:pt x="68854" y="918392"/>
                </a:lnTo>
                <a:lnTo>
                  <a:pt x="112003" y="942400"/>
                </a:lnTo>
                <a:lnTo>
                  <a:pt x="158750" y="951229"/>
                </a:lnTo>
                <a:lnTo>
                  <a:pt x="798830" y="951229"/>
                </a:lnTo>
                <a:lnTo>
                  <a:pt x="846063" y="942400"/>
                </a:lnTo>
                <a:lnTo>
                  <a:pt x="889274" y="918392"/>
                </a:lnTo>
                <a:lnTo>
                  <a:pt x="924742" y="882924"/>
                </a:lnTo>
                <a:lnTo>
                  <a:pt x="948750" y="839713"/>
                </a:lnTo>
                <a:lnTo>
                  <a:pt x="957580" y="792479"/>
                </a:lnTo>
                <a:lnTo>
                  <a:pt x="957580" y="158750"/>
                </a:lnTo>
                <a:lnTo>
                  <a:pt x="948750" y="112003"/>
                </a:lnTo>
                <a:lnTo>
                  <a:pt x="924742" y="68854"/>
                </a:lnTo>
                <a:lnTo>
                  <a:pt x="889274" y="33202"/>
                </a:lnTo>
                <a:lnTo>
                  <a:pt x="846063" y="8950"/>
                </a:lnTo>
                <a:lnTo>
                  <a:pt x="79883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825490" y="1620519"/>
            <a:ext cx="957580" cy="951230"/>
          </a:xfrm>
          <a:custGeom>
            <a:avLst/>
            <a:gdLst/>
            <a:ahLst/>
            <a:cxnLst/>
            <a:rect l="l" t="t" r="r" b="b"/>
            <a:pathLst>
              <a:path w="957579" h="951230">
                <a:moveTo>
                  <a:pt x="957580" y="158750"/>
                </a:moveTo>
                <a:lnTo>
                  <a:pt x="948750" y="112003"/>
                </a:lnTo>
                <a:lnTo>
                  <a:pt x="924742" y="68854"/>
                </a:lnTo>
                <a:lnTo>
                  <a:pt x="889274" y="33202"/>
                </a:lnTo>
                <a:lnTo>
                  <a:pt x="846063" y="8950"/>
                </a:lnTo>
                <a:lnTo>
                  <a:pt x="798830" y="0"/>
                </a:lnTo>
                <a:lnTo>
                  <a:pt x="158750" y="0"/>
                </a:lnTo>
                <a:lnTo>
                  <a:pt x="112003" y="8950"/>
                </a:lnTo>
                <a:lnTo>
                  <a:pt x="68854" y="33202"/>
                </a:lnTo>
                <a:lnTo>
                  <a:pt x="33202" y="68854"/>
                </a:lnTo>
                <a:lnTo>
                  <a:pt x="8950" y="112003"/>
                </a:lnTo>
                <a:lnTo>
                  <a:pt x="0" y="158750"/>
                </a:lnTo>
                <a:lnTo>
                  <a:pt x="0" y="792479"/>
                </a:lnTo>
                <a:lnTo>
                  <a:pt x="8950" y="839713"/>
                </a:lnTo>
                <a:lnTo>
                  <a:pt x="33202" y="882924"/>
                </a:lnTo>
                <a:lnTo>
                  <a:pt x="68854" y="918392"/>
                </a:lnTo>
                <a:lnTo>
                  <a:pt x="112003" y="942400"/>
                </a:lnTo>
                <a:lnTo>
                  <a:pt x="158750" y="951229"/>
                </a:lnTo>
                <a:lnTo>
                  <a:pt x="798830" y="951229"/>
                </a:lnTo>
                <a:lnTo>
                  <a:pt x="846063" y="942400"/>
                </a:lnTo>
                <a:lnTo>
                  <a:pt x="889274" y="918392"/>
                </a:lnTo>
                <a:lnTo>
                  <a:pt x="924742" y="882924"/>
                </a:lnTo>
                <a:lnTo>
                  <a:pt x="948750" y="839713"/>
                </a:lnTo>
                <a:lnTo>
                  <a:pt x="957580" y="792479"/>
                </a:lnTo>
                <a:lnTo>
                  <a:pt x="957580" y="1587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783069" y="1620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825490" y="257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74820" y="2023110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156845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95140" y="2258124"/>
            <a:ext cx="1504950" cy="127000"/>
          </a:xfrm>
          <a:custGeom>
            <a:avLst/>
            <a:gdLst/>
            <a:ahLst/>
            <a:cxnLst/>
            <a:rect l="l" t="t" r="r" b="b"/>
            <a:pathLst>
              <a:path w="1504950" h="127000">
                <a:moveTo>
                  <a:pt x="0" y="126871"/>
                </a:moveTo>
                <a:lnTo>
                  <a:pt x="1504950" y="126871"/>
                </a:lnTo>
                <a:lnTo>
                  <a:pt x="1504950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24020" y="2235264"/>
            <a:ext cx="1504950" cy="127000"/>
          </a:xfrm>
          <a:custGeom>
            <a:avLst/>
            <a:gdLst/>
            <a:ahLst/>
            <a:cxnLst/>
            <a:rect l="l" t="t" r="r" b="b"/>
            <a:pathLst>
              <a:path w="1504950" h="127000">
                <a:moveTo>
                  <a:pt x="0" y="126871"/>
                </a:moveTo>
                <a:lnTo>
                  <a:pt x="1504950" y="126871"/>
                </a:lnTo>
                <a:lnTo>
                  <a:pt x="1504950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 txBox="1"/>
          <p:nvPr/>
        </p:nvSpPr>
        <p:spPr>
          <a:xfrm>
            <a:off x="4582159" y="2388870"/>
            <a:ext cx="77533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Xen ring</a:t>
            </a:r>
            <a:r>
              <a:rPr sz="1000" b="1" spc="-1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4785359" y="2541270"/>
            <a:ext cx="37147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(d</a:t>
            </a:r>
            <a:r>
              <a:rPr sz="1000" b="1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949961" y="2111375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0" y="0"/>
                </a:moveTo>
                <a:lnTo>
                  <a:pt x="224788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96619" y="2087879"/>
            <a:ext cx="273050" cy="1270"/>
          </a:xfrm>
          <a:custGeom>
            <a:avLst/>
            <a:gdLst/>
            <a:ahLst/>
            <a:cxnLst/>
            <a:rect l="l" t="t" r="r" b="b"/>
            <a:pathLst>
              <a:path w="273050" h="1269">
                <a:moveTo>
                  <a:pt x="273050" y="0"/>
                </a:moveTo>
                <a:lnTo>
                  <a:pt x="0" y="127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74750" y="1800860"/>
            <a:ext cx="417830" cy="543560"/>
          </a:xfrm>
          <a:custGeom>
            <a:avLst/>
            <a:gdLst/>
            <a:ahLst/>
            <a:cxnLst/>
            <a:rect l="l" t="t" r="r" b="b"/>
            <a:pathLst>
              <a:path w="417830" h="543560">
                <a:moveTo>
                  <a:pt x="417830" y="0"/>
                </a:moveTo>
                <a:lnTo>
                  <a:pt x="0" y="0"/>
                </a:lnTo>
                <a:lnTo>
                  <a:pt x="0" y="543560"/>
                </a:lnTo>
                <a:lnTo>
                  <a:pt x="417830" y="543560"/>
                </a:lnTo>
                <a:lnTo>
                  <a:pt x="417830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174750" y="1800860"/>
            <a:ext cx="417830" cy="543560"/>
          </a:xfrm>
          <a:custGeom>
            <a:avLst/>
            <a:gdLst/>
            <a:ahLst/>
            <a:cxnLst/>
            <a:rect l="l" t="t" r="r" b="b"/>
            <a:pathLst>
              <a:path w="417830" h="543560">
                <a:moveTo>
                  <a:pt x="208280" y="543560"/>
                </a:moveTo>
                <a:lnTo>
                  <a:pt x="0" y="543560"/>
                </a:lnTo>
                <a:lnTo>
                  <a:pt x="0" y="0"/>
                </a:lnTo>
                <a:lnTo>
                  <a:pt x="417830" y="0"/>
                </a:lnTo>
                <a:lnTo>
                  <a:pt x="417830" y="543560"/>
                </a:lnTo>
                <a:lnTo>
                  <a:pt x="208280" y="54356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1102360" y="1442720"/>
            <a:ext cx="62230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NW</a:t>
            </a:r>
            <a:r>
              <a:rPr sz="1000" b="1" spc="-10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driver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960119" y="1595120"/>
            <a:ext cx="934719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(netmap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mode)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645921" y="210375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3028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74801" y="2080895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148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58950" y="2039620"/>
            <a:ext cx="60960" cy="87630"/>
          </a:xfrm>
          <a:custGeom>
            <a:avLst/>
            <a:gdLst/>
            <a:ahLst/>
            <a:cxnLst/>
            <a:rect l="l" t="t" r="r" b="b"/>
            <a:pathLst>
              <a:path w="60960" h="87630">
                <a:moveTo>
                  <a:pt x="0" y="87629"/>
                </a:moveTo>
                <a:lnTo>
                  <a:pt x="60960" y="87629"/>
                </a:lnTo>
                <a:lnTo>
                  <a:pt x="60960" y="0"/>
                </a:lnTo>
                <a:lnTo>
                  <a:pt x="0" y="0"/>
                </a:lnTo>
                <a:lnTo>
                  <a:pt x="0" y="87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758950" y="203962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43180" y="87629"/>
                </a:moveTo>
                <a:lnTo>
                  <a:pt x="0" y="87629"/>
                </a:lnTo>
                <a:lnTo>
                  <a:pt x="0" y="0"/>
                </a:lnTo>
                <a:lnTo>
                  <a:pt x="87630" y="0"/>
                </a:lnTo>
                <a:lnTo>
                  <a:pt x="87630" y="87629"/>
                </a:lnTo>
                <a:lnTo>
                  <a:pt x="43180" y="876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119120" y="1917700"/>
            <a:ext cx="609600" cy="293370"/>
          </a:xfrm>
          <a:custGeom>
            <a:avLst/>
            <a:gdLst/>
            <a:ahLst/>
            <a:cxnLst/>
            <a:rect l="l" t="t" r="r" b="b"/>
            <a:pathLst>
              <a:path w="609600" h="293369">
                <a:moveTo>
                  <a:pt x="609600" y="0"/>
                </a:moveTo>
                <a:lnTo>
                  <a:pt x="0" y="0"/>
                </a:lnTo>
                <a:lnTo>
                  <a:pt x="0" y="293370"/>
                </a:lnTo>
                <a:lnTo>
                  <a:pt x="609600" y="293370"/>
                </a:lnTo>
                <a:lnTo>
                  <a:pt x="609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119120" y="1917700"/>
            <a:ext cx="609600" cy="293370"/>
          </a:xfrm>
          <a:custGeom>
            <a:avLst/>
            <a:gdLst/>
            <a:ahLst/>
            <a:cxnLst/>
            <a:rect l="l" t="t" r="r" b="b"/>
            <a:pathLst>
              <a:path w="609600" h="293369">
                <a:moveTo>
                  <a:pt x="304800" y="293370"/>
                </a:moveTo>
                <a:lnTo>
                  <a:pt x="0" y="293370"/>
                </a:lnTo>
                <a:lnTo>
                  <a:pt x="0" y="0"/>
                </a:lnTo>
                <a:lnTo>
                  <a:pt x="609600" y="0"/>
                </a:lnTo>
                <a:lnTo>
                  <a:pt x="609600" y="293370"/>
                </a:lnTo>
                <a:lnTo>
                  <a:pt x="304800" y="293370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3238500" y="1958340"/>
            <a:ext cx="3702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2887979" y="2096770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29590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816860" y="2072639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29463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777489" y="205549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77489" y="2026920"/>
            <a:ext cx="63500" cy="57150"/>
          </a:xfrm>
          <a:custGeom>
            <a:avLst/>
            <a:gdLst/>
            <a:ahLst/>
            <a:cxnLst/>
            <a:rect l="l" t="t" r="r" b="b"/>
            <a:pathLst>
              <a:path w="63500" h="57150">
                <a:moveTo>
                  <a:pt x="31750" y="57150"/>
                </a:moveTo>
                <a:lnTo>
                  <a:pt x="0" y="57150"/>
                </a:lnTo>
                <a:lnTo>
                  <a:pt x="0" y="0"/>
                </a:lnTo>
                <a:lnTo>
                  <a:pt x="63500" y="0"/>
                </a:lnTo>
                <a:lnTo>
                  <a:pt x="63500" y="57150"/>
                </a:lnTo>
                <a:lnTo>
                  <a:pt x="31750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/>
          <p:nvPr/>
        </p:nvSpPr>
        <p:spPr>
          <a:xfrm>
            <a:off x="7731759" y="1507490"/>
            <a:ext cx="32829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7071359" y="1711960"/>
            <a:ext cx="1483360" cy="684530"/>
          </a:xfrm>
          <a:custGeom>
            <a:avLst/>
            <a:gdLst/>
            <a:ahLst/>
            <a:cxnLst/>
            <a:rect l="l" t="t" r="r" b="b"/>
            <a:pathLst>
              <a:path w="1483359" h="684530">
                <a:moveTo>
                  <a:pt x="1483360" y="0"/>
                </a:moveTo>
                <a:lnTo>
                  <a:pt x="0" y="0"/>
                </a:lnTo>
                <a:lnTo>
                  <a:pt x="0" y="684529"/>
                </a:lnTo>
                <a:lnTo>
                  <a:pt x="1483360" y="684529"/>
                </a:lnTo>
                <a:lnTo>
                  <a:pt x="148336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071359" y="1711960"/>
            <a:ext cx="1483360" cy="684530"/>
          </a:xfrm>
          <a:custGeom>
            <a:avLst/>
            <a:gdLst/>
            <a:ahLst/>
            <a:cxnLst/>
            <a:rect l="l" t="t" r="r" b="b"/>
            <a:pathLst>
              <a:path w="1483359" h="684530">
                <a:moveTo>
                  <a:pt x="741680" y="684529"/>
                </a:moveTo>
                <a:lnTo>
                  <a:pt x="0" y="684529"/>
                </a:lnTo>
                <a:lnTo>
                  <a:pt x="0" y="0"/>
                </a:lnTo>
                <a:lnTo>
                  <a:pt x="1483360" y="0"/>
                </a:lnTo>
                <a:lnTo>
                  <a:pt x="1483360" y="684529"/>
                </a:lnTo>
                <a:lnTo>
                  <a:pt x="741680" y="684529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082280" y="1963420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22732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303259" y="19062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009890" y="194056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230869" y="18834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186419" y="2249170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22732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079740" y="219075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11430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114030" y="222503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007350" y="216788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161530" y="1819910"/>
            <a:ext cx="821690" cy="209550"/>
          </a:xfrm>
          <a:custGeom>
            <a:avLst/>
            <a:gdLst/>
            <a:ahLst/>
            <a:cxnLst/>
            <a:rect l="l" t="t" r="r" b="b"/>
            <a:pathLst>
              <a:path w="821690" h="209550">
                <a:moveTo>
                  <a:pt x="787400" y="0"/>
                </a:moveTo>
                <a:lnTo>
                  <a:pt x="34290" y="0"/>
                </a:lnTo>
                <a:lnTo>
                  <a:pt x="21431" y="3055"/>
                </a:lnTo>
                <a:lnTo>
                  <a:pt x="10477" y="11112"/>
                </a:lnTo>
                <a:lnTo>
                  <a:pt x="2857" y="22502"/>
                </a:lnTo>
                <a:lnTo>
                  <a:pt x="0" y="35560"/>
                </a:lnTo>
                <a:lnTo>
                  <a:pt x="0" y="173989"/>
                </a:lnTo>
                <a:lnTo>
                  <a:pt x="2857" y="187047"/>
                </a:lnTo>
                <a:lnTo>
                  <a:pt x="10477" y="198437"/>
                </a:lnTo>
                <a:lnTo>
                  <a:pt x="21431" y="206494"/>
                </a:lnTo>
                <a:lnTo>
                  <a:pt x="34290" y="209550"/>
                </a:lnTo>
                <a:lnTo>
                  <a:pt x="787400" y="209550"/>
                </a:lnTo>
                <a:lnTo>
                  <a:pt x="800258" y="206494"/>
                </a:lnTo>
                <a:lnTo>
                  <a:pt x="811212" y="198437"/>
                </a:lnTo>
                <a:lnTo>
                  <a:pt x="818832" y="187047"/>
                </a:lnTo>
                <a:lnTo>
                  <a:pt x="821690" y="173989"/>
                </a:lnTo>
                <a:lnTo>
                  <a:pt x="821690" y="35560"/>
                </a:lnTo>
                <a:lnTo>
                  <a:pt x="818832" y="22502"/>
                </a:lnTo>
                <a:lnTo>
                  <a:pt x="811212" y="11112"/>
                </a:lnTo>
                <a:lnTo>
                  <a:pt x="800258" y="3055"/>
                </a:lnTo>
                <a:lnTo>
                  <a:pt x="78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161530" y="1819910"/>
            <a:ext cx="821690" cy="209550"/>
          </a:xfrm>
          <a:custGeom>
            <a:avLst/>
            <a:gdLst/>
            <a:ahLst/>
            <a:cxnLst/>
            <a:rect l="l" t="t" r="r" b="b"/>
            <a:pathLst>
              <a:path w="821690" h="209550">
                <a:moveTo>
                  <a:pt x="0" y="173989"/>
                </a:moveTo>
                <a:lnTo>
                  <a:pt x="2857" y="187047"/>
                </a:lnTo>
                <a:lnTo>
                  <a:pt x="10477" y="198437"/>
                </a:lnTo>
                <a:lnTo>
                  <a:pt x="21431" y="206494"/>
                </a:lnTo>
                <a:lnTo>
                  <a:pt x="34290" y="209550"/>
                </a:lnTo>
                <a:lnTo>
                  <a:pt x="787400" y="209550"/>
                </a:lnTo>
                <a:lnTo>
                  <a:pt x="800258" y="206494"/>
                </a:lnTo>
                <a:lnTo>
                  <a:pt x="811212" y="198437"/>
                </a:lnTo>
                <a:lnTo>
                  <a:pt x="818832" y="187047"/>
                </a:lnTo>
                <a:lnTo>
                  <a:pt x="821690" y="173989"/>
                </a:lnTo>
                <a:lnTo>
                  <a:pt x="821690" y="35560"/>
                </a:lnTo>
                <a:lnTo>
                  <a:pt x="818832" y="22502"/>
                </a:lnTo>
                <a:lnTo>
                  <a:pt x="811212" y="11112"/>
                </a:lnTo>
                <a:lnTo>
                  <a:pt x="800258" y="3055"/>
                </a:lnTo>
                <a:lnTo>
                  <a:pt x="787400" y="0"/>
                </a:lnTo>
                <a:lnTo>
                  <a:pt x="34290" y="0"/>
                </a:lnTo>
                <a:lnTo>
                  <a:pt x="21431" y="3055"/>
                </a:lnTo>
                <a:lnTo>
                  <a:pt x="10477" y="11112"/>
                </a:lnTo>
                <a:lnTo>
                  <a:pt x="2857" y="22502"/>
                </a:lnTo>
                <a:lnTo>
                  <a:pt x="0" y="35560"/>
                </a:lnTo>
                <a:lnTo>
                  <a:pt x="0" y="173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161530" y="2029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983219" y="1819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 txBox="1"/>
          <p:nvPr/>
        </p:nvSpPr>
        <p:spPr>
          <a:xfrm>
            <a:off x="7211059" y="1852929"/>
            <a:ext cx="7486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FromDevice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7152640" y="2120900"/>
            <a:ext cx="822960" cy="208279"/>
          </a:xfrm>
          <a:custGeom>
            <a:avLst/>
            <a:gdLst/>
            <a:ahLst/>
            <a:cxnLst/>
            <a:rect l="l" t="t" r="r" b="b"/>
            <a:pathLst>
              <a:path w="822959" h="208280">
                <a:moveTo>
                  <a:pt x="788669" y="0"/>
                </a:moveTo>
                <a:lnTo>
                  <a:pt x="35559" y="0"/>
                </a:lnTo>
                <a:lnTo>
                  <a:pt x="22502" y="2857"/>
                </a:lnTo>
                <a:lnTo>
                  <a:pt x="11112" y="10477"/>
                </a:lnTo>
                <a:lnTo>
                  <a:pt x="3055" y="21431"/>
                </a:lnTo>
                <a:lnTo>
                  <a:pt x="0" y="34289"/>
                </a:lnTo>
                <a:lnTo>
                  <a:pt x="0" y="173989"/>
                </a:lnTo>
                <a:lnTo>
                  <a:pt x="3055" y="186312"/>
                </a:lnTo>
                <a:lnTo>
                  <a:pt x="11112" y="197326"/>
                </a:lnTo>
                <a:lnTo>
                  <a:pt x="22502" y="205243"/>
                </a:lnTo>
                <a:lnTo>
                  <a:pt x="35559" y="208279"/>
                </a:lnTo>
                <a:lnTo>
                  <a:pt x="788669" y="208279"/>
                </a:lnTo>
                <a:lnTo>
                  <a:pt x="800992" y="205243"/>
                </a:lnTo>
                <a:lnTo>
                  <a:pt x="812006" y="197326"/>
                </a:lnTo>
                <a:lnTo>
                  <a:pt x="819923" y="186312"/>
                </a:lnTo>
                <a:lnTo>
                  <a:pt x="822959" y="173989"/>
                </a:lnTo>
                <a:lnTo>
                  <a:pt x="822959" y="34289"/>
                </a:lnTo>
                <a:lnTo>
                  <a:pt x="819923" y="21431"/>
                </a:lnTo>
                <a:lnTo>
                  <a:pt x="812006" y="10477"/>
                </a:lnTo>
                <a:lnTo>
                  <a:pt x="800992" y="2857"/>
                </a:lnTo>
                <a:lnTo>
                  <a:pt x="7886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152640" y="2120900"/>
            <a:ext cx="822960" cy="208279"/>
          </a:xfrm>
          <a:custGeom>
            <a:avLst/>
            <a:gdLst/>
            <a:ahLst/>
            <a:cxnLst/>
            <a:rect l="l" t="t" r="r" b="b"/>
            <a:pathLst>
              <a:path w="822959" h="208280">
                <a:moveTo>
                  <a:pt x="0" y="173989"/>
                </a:moveTo>
                <a:lnTo>
                  <a:pt x="3055" y="186312"/>
                </a:lnTo>
                <a:lnTo>
                  <a:pt x="11112" y="197326"/>
                </a:lnTo>
                <a:lnTo>
                  <a:pt x="22502" y="205243"/>
                </a:lnTo>
                <a:lnTo>
                  <a:pt x="35559" y="208279"/>
                </a:lnTo>
                <a:lnTo>
                  <a:pt x="788669" y="208279"/>
                </a:lnTo>
                <a:lnTo>
                  <a:pt x="800992" y="205243"/>
                </a:lnTo>
                <a:lnTo>
                  <a:pt x="812006" y="197326"/>
                </a:lnTo>
                <a:lnTo>
                  <a:pt x="819923" y="186312"/>
                </a:lnTo>
                <a:lnTo>
                  <a:pt x="822959" y="173989"/>
                </a:lnTo>
                <a:lnTo>
                  <a:pt x="822959" y="34289"/>
                </a:lnTo>
                <a:lnTo>
                  <a:pt x="819923" y="21431"/>
                </a:lnTo>
                <a:lnTo>
                  <a:pt x="812006" y="10477"/>
                </a:lnTo>
                <a:lnTo>
                  <a:pt x="800992" y="2857"/>
                </a:lnTo>
                <a:lnTo>
                  <a:pt x="788669" y="0"/>
                </a:lnTo>
                <a:lnTo>
                  <a:pt x="35559" y="0"/>
                </a:lnTo>
                <a:lnTo>
                  <a:pt x="22502" y="2857"/>
                </a:lnTo>
                <a:lnTo>
                  <a:pt x="11112" y="10477"/>
                </a:lnTo>
                <a:lnTo>
                  <a:pt x="3055" y="21431"/>
                </a:lnTo>
                <a:lnTo>
                  <a:pt x="0" y="34289"/>
                </a:lnTo>
                <a:lnTo>
                  <a:pt x="0" y="173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152640" y="2329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975600" y="212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 txBox="1"/>
          <p:nvPr/>
        </p:nvSpPr>
        <p:spPr>
          <a:xfrm>
            <a:off x="7205980" y="2152650"/>
            <a:ext cx="57975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vi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6813550" y="1977389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124700" y="19202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742430" y="1954529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053580" y="18973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951980" y="2231389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24892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845300" y="21742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879590" y="2208529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2489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772909" y="21513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 txBox="1"/>
          <p:nvPr/>
        </p:nvSpPr>
        <p:spPr>
          <a:xfrm>
            <a:off x="213359" y="3091179"/>
            <a:ext cx="1695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527050" y="3102609"/>
            <a:ext cx="3821429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Reuse Xen </a:t>
            </a:r>
            <a:r>
              <a:rPr sz="1600" b="1" spc="10" dirty="0">
                <a:latin typeface="Arial"/>
                <a:cs typeface="Arial"/>
              </a:rPr>
              <a:t>page </a:t>
            </a:r>
            <a:r>
              <a:rPr sz="1600" b="1" spc="-15" dirty="0">
                <a:latin typeface="Arial"/>
                <a:cs typeface="Arial"/>
              </a:rPr>
              <a:t>permissions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(frontend)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213359" y="4030979"/>
            <a:ext cx="1695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527050" y="4042409"/>
            <a:ext cx="3983354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Introduce </a:t>
            </a:r>
            <a:r>
              <a:rPr sz="1600" b="1" spc="-40" dirty="0">
                <a:latin typeface="Arial"/>
                <a:cs typeface="Arial"/>
              </a:rPr>
              <a:t>VALE[1] </a:t>
            </a:r>
            <a:r>
              <a:rPr sz="1600" b="1" spc="-10" dirty="0">
                <a:latin typeface="Arial"/>
                <a:cs typeface="Arial"/>
              </a:rPr>
              <a:t>as </a:t>
            </a:r>
            <a:r>
              <a:rPr sz="1600" b="1" spc="5" dirty="0">
                <a:latin typeface="Arial"/>
                <a:cs typeface="Arial"/>
              </a:rPr>
              <a:t>the backend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switch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213359" y="4970779"/>
            <a:ext cx="1695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527050" y="4982209"/>
            <a:ext cx="314007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Increase </a:t>
            </a:r>
            <a:r>
              <a:rPr sz="1600" b="1" spc="55" dirty="0">
                <a:latin typeface="Arial"/>
                <a:cs typeface="Arial"/>
              </a:rPr>
              <a:t>I/O </a:t>
            </a:r>
            <a:r>
              <a:rPr sz="1600" b="1" spc="-10" dirty="0">
                <a:latin typeface="Arial"/>
                <a:cs typeface="Arial"/>
              </a:rPr>
              <a:t>requests </a:t>
            </a:r>
            <a:r>
              <a:rPr sz="1600" b="1" spc="5" dirty="0">
                <a:latin typeface="Arial"/>
                <a:cs typeface="Arial"/>
              </a:rPr>
              <a:t>batch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5393690" y="3293109"/>
            <a:ext cx="3564890" cy="210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819910" y="1785620"/>
            <a:ext cx="948690" cy="532130"/>
          </a:xfrm>
          <a:custGeom>
            <a:avLst/>
            <a:gdLst/>
            <a:ahLst/>
            <a:cxnLst/>
            <a:rect l="l" t="t" r="r" b="b"/>
            <a:pathLst>
              <a:path w="948689" h="532130">
                <a:moveTo>
                  <a:pt x="948689" y="0"/>
                </a:moveTo>
                <a:lnTo>
                  <a:pt x="0" y="0"/>
                </a:lnTo>
                <a:lnTo>
                  <a:pt x="0" y="532129"/>
                </a:lnTo>
                <a:lnTo>
                  <a:pt x="948689" y="532129"/>
                </a:lnTo>
                <a:lnTo>
                  <a:pt x="948689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819910" y="1785620"/>
            <a:ext cx="948690" cy="532130"/>
          </a:xfrm>
          <a:custGeom>
            <a:avLst/>
            <a:gdLst/>
            <a:ahLst/>
            <a:cxnLst/>
            <a:rect l="l" t="t" r="r" b="b"/>
            <a:pathLst>
              <a:path w="948689" h="532130">
                <a:moveTo>
                  <a:pt x="474979" y="532129"/>
                </a:moveTo>
                <a:lnTo>
                  <a:pt x="0" y="532129"/>
                </a:lnTo>
                <a:lnTo>
                  <a:pt x="0" y="0"/>
                </a:lnTo>
                <a:lnTo>
                  <a:pt x="948689" y="0"/>
                </a:lnTo>
                <a:lnTo>
                  <a:pt x="948689" y="532129"/>
                </a:lnTo>
                <a:lnTo>
                  <a:pt x="474979" y="532129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 txBox="1"/>
          <p:nvPr/>
        </p:nvSpPr>
        <p:spPr>
          <a:xfrm>
            <a:off x="2109470" y="1607820"/>
            <a:ext cx="35433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20" dirty="0">
                <a:latin typeface="Arial"/>
                <a:cs typeface="Arial"/>
              </a:rPr>
              <a:t>VOAVLSE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1663700" y="21005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1727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591310" y="207772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17272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766570" y="2066925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88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766570" y="203835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80" h="57150">
                <a:moveTo>
                  <a:pt x="27940" y="57150"/>
                </a:moveTo>
                <a:lnTo>
                  <a:pt x="0" y="57150"/>
                </a:lnTo>
                <a:lnTo>
                  <a:pt x="0" y="0"/>
                </a:lnTo>
                <a:lnTo>
                  <a:pt x="55880" y="0"/>
                </a:lnTo>
                <a:lnTo>
                  <a:pt x="55880" y="57150"/>
                </a:lnTo>
                <a:lnTo>
                  <a:pt x="27940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589519" y="4297679"/>
            <a:ext cx="457200" cy="364490"/>
          </a:xfrm>
          <a:custGeom>
            <a:avLst/>
            <a:gdLst/>
            <a:ahLst/>
            <a:cxnLst/>
            <a:rect l="l" t="t" r="r" b="b"/>
            <a:pathLst>
              <a:path w="457200" h="364489">
                <a:moveTo>
                  <a:pt x="228600" y="0"/>
                </a:moveTo>
                <a:lnTo>
                  <a:pt x="282051" y="4661"/>
                </a:lnTo>
                <a:lnTo>
                  <a:pt x="330570" y="18009"/>
                </a:lnTo>
                <a:lnTo>
                  <a:pt x="372957" y="39088"/>
                </a:lnTo>
                <a:lnTo>
                  <a:pt x="408014" y="66943"/>
                </a:lnTo>
                <a:lnTo>
                  <a:pt x="434539" y="100618"/>
                </a:lnTo>
                <a:lnTo>
                  <a:pt x="451335" y="139159"/>
                </a:lnTo>
                <a:lnTo>
                  <a:pt x="457200" y="181610"/>
                </a:lnTo>
                <a:lnTo>
                  <a:pt x="451335" y="224530"/>
                </a:lnTo>
                <a:lnTo>
                  <a:pt x="434539" y="263408"/>
                </a:lnTo>
                <a:lnTo>
                  <a:pt x="408014" y="297309"/>
                </a:lnTo>
                <a:lnTo>
                  <a:pt x="372957" y="325301"/>
                </a:lnTo>
                <a:lnTo>
                  <a:pt x="330570" y="346450"/>
                </a:lnTo>
                <a:lnTo>
                  <a:pt x="282051" y="359824"/>
                </a:lnTo>
                <a:lnTo>
                  <a:pt x="228600" y="364490"/>
                </a:lnTo>
                <a:lnTo>
                  <a:pt x="175148" y="359824"/>
                </a:lnTo>
                <a:lnTo>
                  <a:pt x="126629" y="346450"/>
                </a:lnTo>
                <a:lnTo>
                  <a:pt x="84242" y="325301"/>
                </a:lnTo>
                <a:lnTo>
                  <a:pt x="49185" y="297309"/>
                </a:lnTo>
                <a:lnTo>
                  <a:pt x="22660" y="263408"/>
                </a:lnTo>
                <a:lnTo>
                  <a:pt x="5864" y="224530"/>
                </a:lnTo>
                <a:lnTo>
                  <a:pt x="0" y="181610"/>
                </a:lnTo>
                <a:lnTo>
                  <a:pt x="5864" y="139159"/>
                </a:lnTo>
                <a:lnTo>
                  <a:pt x="22660" y="100618"/>
                </a:lnTo>
                <a:lnTo>
                  <a:pt x="49185" y="66943"/>
                </a:lnTo>
                <a:lnTo>
                  <a:pt x="84242" y="39088"/>
                </a:lnTo>
                <a:lnTo>
                  <a:pt x="126629" y="18009"/>
                </a:lnTo>
                <a:lnTo>
                  <a:pt x="175148" y="4661"/>
                </a:lnTo>
                <a:lnTo>
                  <a:pt x="228600" y="0"/>
                </a:lnTo>
                <a:close/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589519" y="4297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047990" y="4662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955280" y="3200400"/>
            <a:ext cx="457200" cy="364490"/>
          </a:xfrm>
          <a:custGeom>
            <a:avLst/>
            <a:gdLst/>
            <a:ahLst/>
            <a:cxnLst/>
            <a:rect l="l" t="t" r="r" b="b"/>
            <a:pathLst>
              <a:path w="457200" h="364489">
                <a:moveTo>
                  <a:pt x="228600" y="0"/>
                </a:moveTo>
                <a:lnTo>
                  <a:pt x="282051" y="4665"/>
                </a:lnTo>
                <a:lnTo>
                  <a:pt x="330570" y="18039"/>
                </a:lnTo>
                <a:lnTo>
                  <a:pt x="372957" y="39188"/>
                </a:lnTo>
                <a:lnTo>
                  <a:pt x="408014" y="67180"/>
                </a:lnTo>
                <a:lnTo>
                  <a:pt x="434539" y="101081"/>
                </a:lnTo>
                <a:lnTo>
                  <a:pt x="451335" y="139959"/>
                </a:lnTo>
                <a:lnTo>
                  <a:pt x="457200" y="182879"/>
                </a:lnTo>
                <a:lnTo>
                  <a:pt x="451335" y="225330"/>
                </a:lnTo>
                <a:lnTo>
                  <a:pt x="434539" y="263871"/>
                </a:lnTo>
                <a:lnTo>
                  <a:pt x="408014" y="297546"/>
                </a:lnTo>
                <a:lnTo>
                  <a:pt x="372957" y="325401"/>
                </a:lnTo>
                <a:lnTo>
                  <a:pt x="330570" y="346480"/>
                </a:lnTo>
                <a:lnTo>
                  <a:pt x="282051" y="359828"/>
                </a:lnTo>
                <a:lnTo>
                  <a:pt x="228600" y="364489"/>
                </a:lnTo>
                <a:lnTo>
                  <a:pt x="175148" y="359828"/>
                </a:lnTo>
                <a:lnTo>
                  <a:pt x="126629" y="346480"/>
                </a:lnTo>
                <a:lnTo>
                  <a:pt x="84242" y="325401"/>
                </a:lnTo>
                <a:lnTo>
                  <a:pt x="49185" y="297546"/>
                </a:lnTo>
                <a:lnTo>
                  <a:pt x="22660" y="263871"/>
                </a:lnTo>
                <a:lnTo>
                  <a:pt x="5864" y="225330"/>
                </a:lnTo>
                <a:lnTo>
                  <a:pt x="0" y="182879"/>
                </a:lnTo>
                <a:lnTo>
                  <a:pt x="5864" y="139959"/>
                </a:lnTo>
                <a:lnTo>
                  <a:pt x="22660" y="101081"/>
                </a:lnTo>
                <a:lnTo>
                  <a:pt x="49185" y="67180"/>
                </a:lnTo>
                <a:lnTo>
                  <a:pt x="84242" y="39188"/>
                </a:lnTo>
                <a:lnTo>
                  <a:pt x="126629" y="18039"/>
                </a:lnTo>
                <a:lnTo>
                  <a:pt x="175148" y="4665"/>
                </a:lnTo>
                <a:lnTo>
                  <a:pt x="228600" y="0"/>
                </a:lnTo>
                <a:close/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95528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412480" y="3566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 txBox="1"/>
          <p:nvPr/>
        </p:nvSpPr>
        <p:spPr>
          <a:xfrm>
            <a:off x="4740909" y="5899150"/>
            <a:ext cx="4240530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[1] </a:t>
            </a:r>
            <a:r>
              <a:rPr sz="1000" b="1" spc="-20" dirty="0">
                <a:latin typeface="Arial"/>
                <a:cs typeface="Arial"/>
              </a:rPr>
              <a:t>VALE, 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-5" dirty="0">
                <a:latin typeface="Arial"/>
                <a:cs typeface="Arial"/>
              </a:rPr>
              <a:t>switched ethernet for virtual machines, </a:t>
            </a:r>
            <a:r>
              <a:rPr sz="1000" b="1" dirty="0">
                <a:latin typeface="Arial"/>
                <a:cs typeface="Arial"/>
              </a:rPr>
              <a:t>ACM </a:t>
            </a:r>
            <a:r>
              <a:rPr sz="1000" b="1" spc="-5" dirty="0">
                <a:latin typeface="Arial"/>
                <a:cs typeface="Arial"/>
              </a:rPr>
              <a:t>CoNEXT'2012  Luigi </a:t>
            </a:r>
            <a:r>
              <a:rPr sz="1000" b="1" dirty="0">
                <a:latin typeface="Arial"/>
                <a:cs typeface="Arial"/>
              </a:rPr>
              <a:t>Rizzo, </a:t>
            </a:r>
            <a:r>
              <a:rPr sz="1000" b="1" spc="-5" dirty="0">
                <a:latin typeface="Arial"/>
                <a:cs typeface="Arial"/>
              </a:rPr>
              <a:t>Giuseppe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Lettieri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Arial"/>
                <a:cs typeface="Arial"/>
              </a:rPr>
              <a:t>Universita di</a:t>
            </a:r>
            <a:r>
              <a:rPr sz="1000" b="1" spc="-10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Pisa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8" name="object 3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810" y="1532889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40" h="3809">
                <a:moveTo>
                  <a:pt x="40640" y="0"/>
                </a:moveTo>
                <a:lnTo>
                  <a:pt x="38100" y="0"/>
                </a:lnTo>
                <a:lnTo>
                  <a:pt x="28575" y="238"/>
                </a:lnTo>
                <a:lnTo>
                  <a:pt x="19050" y="952"/>
                </a:lnTo>
                <a:lnTo>
                  <a:pt x="9525" y="2143"/>
                </a:lnTo>
                <a:lnTo>
                  <a:pt x="0" y="38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5850" y="1543050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69">
                <a:moveTo>
                  <a:pt x="34290" y="0"/>
                </a:moveTo>
                <a:lnTo>
                  <a:pt x="25717" y="3075"/>
                </a:lnTo>
                <a:lnTo>
                  <a:pt x="17145" y="6508"/>
                </a:lnTo>
                <a:lnTo>
                  <a:pt x="8572" y="10179"/>
                </a:lnTo>
                <a:lnTo>
                  <a:pt x="0" y="139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9969" y="157098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90">
                <a:moveTo>
                  <a:pt x="30480" y="0"/>
                </a:moveTo>
                <a:lnTo>
                  <a:pt x="22860" y="4980"/>
                </a:lnTo>
                <a:lnTo>
                  <a:pt x="15240" y="10318"/>
                </a:lnTo>
                <a:lnTo>
                  <a:pt x="7620" y="15894"/>
                </a:lnTo>
                <a:lnTo>
                  <a:pt x="0" y="215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250" y="1611630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69">
                <a:moveTo>
                  <a:pt x="25400" y="0"/>
                </a:moveTo>
                <a:lnTo>
                  <a:pt x="18216" y="6131"/>
                </a:lnTo>
                <a:lnTo>
                  <a:pt x="11747" y="12858"/>
                </a:lnTo>
                <a:lnTo>
                  <a:pt x="5754" y="19823"/>
                </a:lnTo>
                <a:lnTo>
                  <a:pt x="0" y="266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689" y="1661160"/>
            <a:ext cx="17780" cy="33020"/>
          </a:xfrm>
          <a:custGeom>
            <a:avLst/>
            <a:gdLst/>
            <a:ahLst/>
            <a:cxnLst/>
            <a:rect l="l" t="t" r="r" b="b"/>
            <a:pathLst>
              <a:path w="17780" h="33019">
                <a:moveTo>
                  <a:pt x="17779" y="0"/>
                </a:moveTo>
                <a:lnTo>
                  <a:pt x="13037" y="7838"/>
                </a:lnTo>
                <a:lnTo>
                  <a:pt x="8413" y="16033"/>
                </a:lnTo>
                <a:lnTo>
                  <a:pt x="4028" y="24467"/>
                </a:lnTo>
                <a:lnTo>
                  <a:pt x="0" y="330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7100" y="171957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60">
                <a:moveTo>
                  <a:pt x="10159" y="0"/>
                </a:moveTo>
                <a:lnTo>
                  <a:pt x="7322" y="8770"/>
                </a:lnTo>
                <a:lnTo>
                  <a:pt x="4603" y="17780"/>
                </a:lnTo>
                <a:lnTo>
                  <a:pt x="2123" y="26789"/>
                </a:lnTo>
                <a:lnTo>
                  <a:pt x="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3289" y="1783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4672" y="19050"/>
                </a:moveTo>
                <a:lnTo>
                  <a:pt x="4672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289" y="184912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289" y="19138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3289" y="19799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289" y="204597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289" y="2110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3289" y="217677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3289" y="2241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289" y="23075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3289" y="237362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3289" y="2438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3289" y="25044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3289" y="2569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3289" y="26352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3289" y="27012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3289" y="27660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3289" y="2832100"/>
            <a:ext cx="2540" cy="36830"/>
          </a:xfrm>
          <a:custGeom>
            <a:avLst/>
            <a:gdLst/>
            <a:ahLst/>
            <a:cxnLst/>
            <a:rect l="l" t="t" r="r" b="b"/>
            <a:pathLst>
              <a:path w="2540" h="36830">
                <a:moveTo>
                  <a:pt x="0" y="0"/>
                </a:moveTo>
                <a:lnTo>
                  <a:pt x="0" y="10160"/>
                </a:lnTo>
                <a:lnTo>
                  <a:pt x="218" y="16827"/>
                </a:lnTo>
                <a:lnTo>
                  <a:pt x="793" y="23494"/>
                </a:lnTo>
                <a:lnTo>
                  <a:pt x="1607" y="30162"/>
                </a:lnTo>
                <a:lnTo>
                  <a:pt x="254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910" y="2896870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0"/>
                </a:moveTo>
                <a:lnTo>
                  <a:pt x="2341" y="8592"/>
                </a:lnTo>
                <a:lnTo>
                  <a:pt x="5397" y="17303"/>
                </a:lnTo>
                <a:lnTo>
                  <a:pt x="8929" y="26253"/>
                </a:lnTo>
                <a:lnTo>
                  <a:pt x="12700" y="35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6310" y="2956560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0" y="0"/>
                </a:moveTo>
                <a:lnTo>
                  <a:pt x="4246" y="8354"/>
                </a:lnTo>
                <a:lnTo>
                  <a:pt x="9207" y="16351"/>
                </a:lnTo>
                <a:lnTo>
                  <a:pt x="14644" y="24110"/>
                </a:lnTo>
                <a:lnTo>
                  <a:pt x="2032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4410" y="300990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0" y="0"/>
                </a:moveTo>
                <a:lnTo>
                  <a:pt x="5953" y="6846"/>
                </a:lnTo>
                <a:lnTo>
                  <a:pt x="12382" y="13811"/>
                </a:lnTo>
                <a:lnTo>
                  <a:pt x="19288" y="20538"/>
                </a:lnTo>
                <a:lnTo>
                  <a:pt x="26670" y="266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2669" y="3054350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0"/>
                </a:moveTo>
                <a:lnTo>
                  <a:pt x="7639" y="4941"/>
                </a:lnTo>
                <a:lnTo>
                  <a:pt x="15398" y="10001"/>
                </a:lnTo>
                <a:lnTo>
                  <a:pt x="23395" y="14823"/>
                </a:lnTo>
                <a:lnTo>
                  <a:pt x="31750" y="190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9819" y="308610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0" y="0"/>
                </a:moveTo>
                <a:lnTo>
                  <a:pt x="8770" y="3571"/>
                </a:lnTo>
                <a:lnTo>
                  <a:pt x="17780" y="6667"/>
                </a:lnTo>
                <a:lnTo>
                  <a:pt x="26789" y="9286"/>
                </a:lnTo>
                <a:lnTo>
                  <a:pt x="35560" y="114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3319" y="3102610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30" h="1269">
                <a:moveTo>
                  <a:pt x="0" y="0"/>
                </a:moveTo>
                <a:lnTo>
                  <a:pt x="7620" y="0"/>
                </a:lnTo>
                <a:lnTo>
                  <a:pt x="13970" y="1269"/>
                </a:lnTo>
                <a:lnTo>
                  <a:pt x="21590" y="1269"/>
                </a:lnTo>
                <a:lnTo>
                  <a:pt x="3683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2808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413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016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2493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098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575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178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8782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5260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1863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8341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4945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548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026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4630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1107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7711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315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792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7396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3872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0477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6953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3557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0162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6638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3242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9720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6323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2927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9405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009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2485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090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5694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2170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8775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5252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1855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332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937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15409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80179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46220" y="31038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10990" y="3103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4289" y="0"/>
                </a:lnTo>
                <a:lnTo>
                  <a:pt x="35560" y="0"/>
                </a:lnTo>
                <a:lnTo>
                  <a:pt x="36830" y="0"/>
                </a:ln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77029" y="3092450"/>
            <a:ext cx="35560" cy="8890"/>
          </a:xfrm>
          <a:custGeom>
            <a:avLst/>
            <a:gdLst/>
            <a:ahLst/>
            <a:cxnLst/>
            <a:rect l="l" t="t" r="r" b="b"/>
            <a:pathLst>
              <a:path w="35560" h="8889">
                <a:moveTo>
                  <a:pt x="0" y="8889"/>
                </a:moveTo>
                <a:lnTo>
                  <a:pt x="9306" y="6965"/>
                </a:lnTo>
                <a:lnTo>
                  <a:pt x="18256" y="4921"/>
                </a:lnTo>
                <a:lnTo>
                  <a:pt x="26967" y="2639"/>
                </a:lnTo>
                <a:lnTo>
                  <a:pt x="355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39259" y="3064510"/>
            <a:ext cx="33020" cy="17780"/>
          </a:xfrm>
          <a:custGeom>
            <a:avLst/>
            <a:gdLst/>
            <a:ahLst/>
            <a:cxnLst/>
            <a:rect l="l" t="t" r="r" b="b"/>
            <a:pathLst>
              <a:path w="33020" h="17780">
                <a:moveTo>
                  <a:pt x="0" y="17779"/>
                </a:moveTo>
                <a:lnTo>
                  <a:pt x="8552" y="13215"/>
                </a:lnTo>
                <a:lnTo>
                  <a:pt x="16986" y="8889"/>
                </a:lnTo>
                <a:lnTo>
                  <a:pt x="25181" y="4564"/>
                </a:lnTo>
                <a:lnTo>
                  <a:pt x="3301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5140" y="3023870"/>
            <a:ext cx="27940" cy="24130"/>
          </a:xfrm>
          <a:custGeom>
            <a:avLst/>
            <a:gdLst/>
            <a:ahLst/>
            <a:cxnLst/>
            <a:rect l="l" t="t" r="r" b="b"/>
            <a:pathLst>
              <a:path w="27939" h="24130">
                <a:moveTo>
                  <a:pt x="0" y="24129"/>
                </a:moveTo>
                <a:lnTo>
                  <a:pt x="7401" y="18216"/>
                </a:lnTo>
                <a:lnTo>
                  <a:pt x="14446" y="12064"/>
                </a:lnTo>
                <a:lnTo>
                  <a:pt x="21252" y="5913"/>
                </a:lnTo>
                <a:lnTo>
                  <a:pt x="2793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42129" y="297307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60" h="29210">
                <a:moveTo>
                  <a:pt x="0" y="29209"/>
                </a:moveTo>
                <a:lnTo>
                  <a:pt x="6429" y="22324"/>
                </a:lnTo>
                <a:lnTo>
                  <a:pt x="12382" y="15081"/>
                </a:lnTo>
                <a:lnTo>
                  <a:pt x="17859" y="7600"/>
                </a:lnTo>
                <a:lnTo>
                  <a:pt x="228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78959" y="2913379"/>
            <a:ext cx="15240" cy="34290"/>
          </a:xfrm>
          <a:custGeom>
            <a:avLst/>
            <a:gdLst/>
            <a:ahLst/>
            <a:cxnLst/>
            <a:rect l="l" t="t" r="r" b="b"/>
            <a:pathLst>
              <a:path w="15239" h="34289">
                <a:moveTo>
                  <a:pt x="0" y="34290"/>
                </a:moveTo>
                <a:lnTo>
                  <a:pt x="4524" y="26253"/>
                </a:lnTo>
                <a:lnTo>
                  <a:pt x="8572" y="17621"/>
                </a:lnTo>
                <a:lnTo>
                  <a:pt x="12144" y="8751"/>
                </a:lnTo>
                <a:lnTo>
                  <a:pt x="1523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01820" y="2849879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30">
                <a:moveTo>
                  <a:pt x="0" y="36830"/>
                </a:moveTo>
                <a:lnTo>
                  <a:pt x="1686" y="27503"/>
                </a:lnTo>
                <a:lnTo>
                  <a:pt x="3016" y="18415"/>
                </a:lnTo>
                <a:lnTo>
                  <a:pt x="4107" y="9326"/>
                </a:lnTo>
                <a:lnTo>
                  <a:pt x="507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06900" y="27838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06900" y="271907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06900" y="26530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06900" y="25882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06900" y="23914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06900" y="23253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06900" y="22606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06900" y="21945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06900" y="21285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06900" y="20637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06900" y="19977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06900" y="19329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06900" y="18669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06900" y="18008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98009" y="1736089"/>
            <a:ext cx="7620" cy="36830"/>
          </a:xfrm>
          <a:custGeom>
            <a:avLst/>
            <a:gdLst/>
            <a:ahLst/>
            <a:cxnLst/>
            <a:rect l="l" t="t" r="r" b="b"/>
            <a:pathLst>
              <a:path w="7620" h="36830">
                <a:moveTo>
                  <a:pt x="7619" y="36830"/>
                </a:moveTo>
                <a:lnTo>
                  <a:pt x="6429" y="28039"/>
                </a:lnTo>
                <a:lnTo>
                  <a:pt x="4762" y="18891"/>
                </a:lnTo>
                <a:lnTo>
                  <a:pt x="2619" y="950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72609" y="1676400"/>
            <a:ext cx="16510" cy="33020"/>
          </a:xfrm>
          <a:custGeom>
            <a:avLst/>
            <a:gdLst/>
            <a:ahLst/>
            <a:cxnLst/>
            <a:rect l="l" t="t" r="r" b="b"/>
            <a:pathLst>
              <a:path w="16510" h="33019">
                <a:moveTo>
                  <a:pt x="16510" y="33020"/>
                </a:moveTo>
                <a:lnTo>
                  <a:pt x="12680" y="24645"/>
                </a:lnTo>
                <a:lnTo>
                  <a:pt x="8731" y="16510"/>
                </a:lnTo>
                <a:lnTo>
                  <a:pt x="4544" y="8374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33240" y="1624330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10">
                <a:moveTo>
                  <a:pt x="24130" y="29210"/>
                </a:moveTo>
                <a:lnTo>
                  <a:pt x="18395" y="21074"/>
                </a:lnTo>
                <a:lnTo>
                  <a:pt x="12541" y="13652"/>
                </a:lnTo>
                <a:lnTo>
                  <a:pt x="6449" y="6707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84979" y="1581150"/>
            <a:ext cx="27940" cy="22860"/>
          </a:xfrm>
          <a:custGeom>
            <a:avLst/>
            <a:gdLst/>
            <a:ahLst/>
            <a:cxnLst/>
            <a:rect l="l" t="t" r="r" b="b"/>
            <a:pathLst>
              <a:path w="27939" h="22859">
                <a:moveTo>
                  <a:pt x="27940" y="22860"/>
                </a:moveTo>
                <a:lnTo>
                  <a:pt x="21074" y="16966"/>
                </a:lnTo>
                <a:lnTo>
                  <a:pt x="13970" y="10953"/>
                </a:lnTo>
                <a:lnTo>
                  <a:pt x="6865" y="5179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26559" y="1549400"/>
            <a:ext cx="34290" cy="16510"/>
          </a:xfrm>
          <a:custGeom>
            <a:avLst/>
            <a:gdLst/>
            <a:ahLst/>
            <a:cxnLst/>
            <a:rect l="l" t="t" r="r" b="b"/>
            <a:pathLst>
              <a:path w="34289" h="16509">
                <a:moveTo>
                  <a:pt x="34289" y="16510"/>
                </a:moveTo>
                <a:lnTo>
                  <a:pt x="25717" y="11965"/>
                </a:lnTo>
                <a:lnTo>
                  <a:pt x="17144" y="7778"/>
                </a:lnTo>
                <a:lnTo>
                  <a:pt x="8572" y="3829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63059" y="1534160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829" y="6350"/>
                </a:moveTo>
                <a:lnTo>
                  <a:pt x="28039" y="4464"/>
                </a:lnTo>
                <a:lnTo>
                  <a:pt x="18891" y="2698"/>
                </a:lnTo>
                <a:lnTo>
                  <a:pt x="9505" y="117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9829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3225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620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0144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3540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7062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0459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3982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7377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0774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4297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7692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1215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4612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8007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531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4927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8450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91846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5242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8765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72161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5683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59080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52602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5998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9395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917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6313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9837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3232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6628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0152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3547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7071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0467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3862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7386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0781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4305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7701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10969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46200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80160" y="15328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15389" y="153288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36089" y="2071370"/>
            <a:ext cx="984250" cy="532130"/>
          </a:xfrm>
          <a:custGeom>
            <a:avLst/>
            <a:gdLst/>
            <a:ahLst/>
            <a:cxnLst/>
            <a:rect l="l" t="t" r="r" b="b"/>
            <a:pathLst>
              <a:path w="984250" h="532130">
                <a:moveTo>
                  <a:pt x="984250" y="0"/>
                </a:moveTo>
                <a:lnTo>
                  <a:pt x="0" y="0"/>
                </a:lnTo>
                <a:lnTo>
                  <a:pt x="0" y="532129"/>
                </a:lnTo>
                <a:lnTo>
                  <a:pt x="984250" y="532129"/>
                </a:lnTo>
                <a:lnTo>
                  <a:pt x="984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36089" y="2071370"/>
            <a:ext cx="984250" cy="532130"/>
          </a:xfrm>
          <a:custGeom>
            <a:avLst/>
            <a:gdLst/>
            <a:ahLst/>
            <a:cxnLst/>
            <a:rect l="l" t="t" r="r" b="b"/>
            <a:pathLst>
              <a:path w="984250" h="532130">
                <a:moveTo>
                  <a:pt x="492760" y="532129"/>
                </a:moveTo>
                <a:lnTo>
                  <a:pt x="0" y="532129"/>
                </a:lnTo>
                <a:lnTo>
                  <a:pt x="0" y="0"/>
                </a:lnTo>
                <a:lnTo>
                  <a:pt x="984250" y="0"/>
                </a:lnTo>
                <a:lnTo>
                  <a:pt x="984250" y="532129"/>
                </a:lnTo>
                <a:lnTo>
                  <a:pt x="492760" y="532129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038350" y="1893570"/>
            <a:ext cx="35433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latin typeface="Arial"/>
                <a:cs typeface="Arial"/>
              </a:rPr>
              <a:t>V</a:t>
            </a:r>
            <a:r>
              <a:rPr sz="1000" b="1" spc="-5" dirty="0">
                <a:latin typeface="Arial"/>
                <a:cs typeface="Arial"/>
              </a:rPr>
              <a:t>ALE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0" name="object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Optimizing Network</a:t>
            </a:r>
            <a:r>
              <a:rPr spc="15" dirty="0"/>
              <a:t> </a:t>
            </a:r>
            <a:r>
              <a:rPr dirty="0"/>
              <a:t>I/O</a:t>
            </a:r>
          </a:p>
        </p:txBody>
      </p:sp>
      <p:sp>
        <p:nvSpPr>
          <p:cNvPr id="151" name="object 151"/>
          <p:cNvSpPr/>
          <p:nvPr/>
        </p:nvSpPr>
        <p:spPr>
          <a:xfrm>
            <a:off x="92710" y="2134870"/>
            <a:ext cx="685800" cy="51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466850" y="1249679"/>
            <a:ext cx="2170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Driver Domain (or Dom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666740" y="1543050"/>
            <a:ext cx="36830" cy="2540"/>
          </a:xfrm>
          <a:custGeom>
            <a:avLst/>
            <a:gdLst/>
            <a:ahLst/>
            <a:cxnLst/>
            <a:rect l="l" t="t" r="r" b="b"/>
            <a:pathLst>
              <a:path w="36829" h="2540">
                <a:moveTo>
                  <a:pt x="36830" y="0"/>
                </a:moveTo>
                <a:lnTo>
                  <a:pt x="27503" y="39"/>
                </a:lnTo>
                <a:lnTo>
                  <a:pt x="18415" y="317"/>
                </a:lnTo>
                <a:lnTo>
                  <a:pt x="9326" y="1071"/>
                </a:lnTo>
                <a:lnTo>
                  <a:pt x="0" y="25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04509" y="1553210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89" h="13969">
                <a:moveTo>
                  <a:pt x="34289" y="0"/>
                </a:moveTo>
                <a:lnTo>
                  <a:pt x="25717" y="2361"/>
                </a:lnTo>
                <a:lnTo>
                  <a:pt x="17144" y="5556"/>
                </a:lnTo>
                <a:lnTo>
                  <a:pt x="8572" y="9465"/>
                </a:lnTo>
                <a:lnTo>
                  <a:pt x="0" y="139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48629" y="157988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90">
                <a:moveTo>
                  <a:pt x="31750" y="0"/>
                </a:moveTo>
                <a:lnTo>
                  <a:pt x="23395" y="4980"/>
                </a:lnTo>
                <a:lnTo>
                  <a:pt x="15398" y="10318"/>
                </a:lnTo>
                <a:lnTo>
                  <a:pt x="7639" y="15894"/>
                </a:lnTo>
                <a:lnTo>
                  <a:pt x="0" y="215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02909" y="162051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69">
                <a:moveTo>
                  <a:pt x="25400" y="0"/>
                </a:moveTo>
                <a:lnTo>
                  <a:pt x="18752" y="6131"/>
                </a:lnTo>
                <a:lnTo>
                  <a:pt x="12223" y="12858"/>
                </a:lnTo>
                <a:lnTo>
                  <a:pt x="5933" y="19823"/>
                </a:lnTo>
                <a:lnTo>
                  <a:pt x="0" y="266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67350" y="1670050"/>
            <a:ext cx="19050" cy="33020"/>
          </a:xfrm>
          <a:custGeom>
            <a:avLst/>
            <a:gdLst/>
            <a:ahLst/>
            <a:cxnLst/>
            <a:rect l="l" t="t" r="r" b="b"/>
            <a:pathLst>
              <a:path w="19050" h="33019">
                <a:moveTo>
                  <a:pt x="19050" y="0"/>
                </a:moveTo>
                <a:lnTo>
                  <a:pt x="13573" y="7838"/>
                </a:lnTo>
                <a:lnTo>
                  <a:pt x="8572" y="16033"/>
                </a:lnTo>
                <a:lnTo>
                  <a:pt x="4048" y="24467"/>
                </a:lnTo>
                <a:lnTo>
                  <a:pt x="0" y="33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45759" y="1728470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60" h="35560">
                <a:moveTo>
                  <a:pt x="10160" y="0"/>
                </a:moveTo>
                <a:lnTo>
                  <a:pt x="7322" y="8770"/>
                </a:lnTo>
                <a:lnTo>
                  <a:pt x="4603" y="17779"/>
                </a:lnTo>
                <a:lnTo>
                  <a:pt x="2123" y="26789"/>
                </a:lnTo>
                <a:lnTo>
                  <a:pt x="0" y="35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41950" y="17919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4672" y="19050"/>
                </a:moveTo>
                <a:lnTo>
                  <a:pt x="4672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41950" y="18580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41950" y="19240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41950" y="198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41950" y="20548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41950" y="21196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41950" y="218567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41950" y="22517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41950" y="2316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41950" y="238252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41950" y="2578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41950" y="2644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41950" y="271017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41950" y="2774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41950" y="2840989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30">
                <a:moveTo>
                  <a:pt x="0" y="0"/>
                </a:moveTo>
                <a:lnTo>
                  <a:pt x="0" y="10160"/>
                </a:lnTo>
                <a:lnTo>
                  <a:pt x="218" y="16827"/>
                </a:lnTo>
                <a:lnTo>
                  <a:pt x="793" y="23494"/>
                </a:lnTo>
                <a:lnTo>
                  <a:pt x="1607" y="30162"/>
                </a:lnTo>
                <a:lnTo>
                  <a:pt x="2539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49570" y="2905760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0"/>
                </a:moveTo>
                <a:lnTo>
                  <a:pt x="2341" y="8770"/>
                </a:lnTo>
                <a:lnTo>
                  <a:pt x="5397" y="17780"/>
                </a:lnTo>
                <a:lnTo>
                  <a:pt x="8929" y="26789"/>
                </a:lnTo>
                <a:lnTo>
                  <a:pt x="1270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73700" y="2965450"/>
            <a:ext cx="21590" cy="31750"/>
          </a:xfrm>
          <a:custGeom>
            <a:avLst/>
            <a:gdLst/>
            <a:ahLst/>
            <a:cxnLst/>
            <a:rect l="l" t="t" r="r" b="b"/>
            <a:pathLst>
              <a:path w="21589" h="31750">
                <a:moveTo>
                  <a:pt x="0" y="0"/>
                </a:moveTo>
                <a:lnTo>
                  <a:pt x="4980" y="8354"/>
                </a:lnTo>
                <a:lnTo>
                  <a:pt x="10318" y="16351"/>
                </a:lnTo>
                <a:lnTo>
                  <a:pt x="15894" y="24110"/>
                </a:lnTo>
                <a:lnTo>
                  <a:pt x="21589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13070" y="301878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0" y="0"/>
                </a:moveTo>
                <a:lnTo>
                  <a:pt x="5953" y="7381"/>
                </a:lnTo>
                <a:lnTo>
                  <a:pt x="12382" y="14287"/>
                </a:lnTo>
                <a:lnTo>
                  <a:pt x="19288" y="20716"/>
                </a:lnTo>
                <a:lnTo>
                  <a:pt x="26669" y="266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61329" y="3063239"/>
            <a:ext cx="31750" cy="20320"/>
          </a:xfrm>
          <a:custGeom>
            <a:avLst/>
            <a:gdLst/>
            <a:ahLst/>
            <a:cxnLst/>
            <a:rect l="l" t="t" r="r" b="b"/>
            <a:pathLst>
              <a:path w="31750" h="20319">
                <a:moveTo>
                  <a:pt x="0" y="0"/>
                </a:moveTo>
                <a:lnTo>
                  <a:pt x="7639" y="5496"/>
                </a:lnTo>
                <a:lnTo>
                  <a:pt x="15398" y="10636"/>
                </a:lnTo>
                <a:lnTo>
                  <a:pt x="23395" y="15537"/>
                </a:lnTo>
                <a:lnTo>
                  <a:pt x="31750" y="203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18479" y="3094989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60" h="11430">
                <a:moveTo>
                  <a:pt x="0" y="0"/>
                </a:moveTo>
                <a:lnTo>
                  <a:pt x="8592" y="3571"/>
                </a:lnTo>
                <a:lnTo>
                  <a:pt x="17303" y="6667"/>
                </a:lnTo>
                <a:lnTo>
                  <a:pt x="26253" y="9286"/>
                </a:lnTo>
                <a:lnTo>
                  <a:pt x="35560" y="114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81979" y="3111500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69">
                <a:moveTo>
                  <a:pt x="0" y="0"/>
                </a:moveTo>
                <a:lnTo>
                  <a:pt x="7620" y="1270"/>
                </a:lnTo>
                <a:lnTo>
                  <a:pt x="13970" y="1270"/>
                </a:lnTo>
                <a:lnTo>
                  <a:pt x="21590" y="1270"/>
                </a:lnTo>
                <a:lnTo>
                  <a:pt x="3683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74675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1279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77559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94360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00964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074409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4045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20522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7125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3730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0207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6810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53288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9891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6369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2973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9576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6054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92658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9135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5739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12343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18820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25424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319009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38505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45109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515859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58190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646669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71270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77875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43519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90955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97433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04036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10514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17118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237219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301990" y="3112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368030" y="3112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22860" y="0"/>
                </a:lnTo>
                <a:lnTo>
                  <a:pt x="27940" y="0"/>
                </a:lnTo>
                <a:lnTo>
                  <a:pt x="31750" y="0"/>
                </a:ln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32800" y="3097529"/>
            <a:ext cx="36830" cy="10160"/>
          </a:xfrm>
          <a:custGeom>
            <a:avLst/>
            <a:gdLst/>
            <a:ahLst/>
            <a:cxnLst/>
            <a:rect l="l" t="t" r="r" b="b"/>
            <a:pathLst>
              <a:path w="36829" h="10160">
                <a:moveTo>
                  <a:pt x="0" y="10160"/>
                </a:moveTo>
                <a:lnTo>
                  <a:pt x="9326" y="8215"/>
                </a:lnTo>
                <a:lnTo>
                  <a:pt x="18415" y="6032"/>
                </a:lnTo>
                <a:lnTo>
                  <a:pt x="27503" y="3373"/>
                </a:ln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95030" y="3067050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19050"/>
                </a:moveTo>
                <a:lnTo>
                  <a:pt x="7818" y="15001"/>
                </a:lnTo>
                <a:lnTo>
                  <a:pt x="15875" y="10477"/>
                </a:lnTo>
                <a:lnTo>
                  <a:pt x="23931" y="5476"/>
                </a:lnTo>
                <a:lnTo>
                  <a:pt x="317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549640" y="3025139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0" y="25400"/>
                </a:moveTo>
                <a:lnTo>
                  <a:pt x="6667" y="19466"/>
                </a:lnTo>
                <a:lnTo>
                  <a:pt x="13334" y="13176"/>
                </a:lnTo>
                <a:lnTo>
                  <a:pt x="20002" y="6647"/>
                </a:lnTo>
                <a:lnTo>
                  <a:pt x="2666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595359" y="2973070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5496" y="22859"/>
                </a:lnTo>
                <a:lnTo>
                  <a:pt x="10636" y="15239"/>
                </a:lnTo>
                <a:lnTo>
                  <a:pt x="15537" y="7619"/>
                </a:lnTo>
                <a:lnTo>
                  <a:pt x="2032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29650" y="2913379"/>
            <a:ext cx="12700" cy="34290"/>
          </a:xfrm>
          <a:custGeom>
            <a:avLst/>
            <a:gdLst/>
            <a:ahLst/>
            <a:cxnLst/>
            <a:rect l="l" t="t" r="r" b="b"/>
            <a:pathLst>
              <a:path w="12700" h="34289">
                <a:moveTo>
                  <a:pt x="0" y="34290"/>
                </a:moveTo>
                <a:lnTo>
                  <a:pt x="3770" y="25717"/>
                </a:lnTo>
                <a:lnTo>
                  <a:pt x="7302" y="17145"/>
                </a:lnTo>
                <a:lnTo>
                  <a:pt x="10358" y="8572"/>
                </a:lnTo>
                <a:lnTo>
                  <a:pt x="127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649969" y="2848610"/>
            <a:ext cx="2540" cy="36830"/>
          </a:xfrm>
          <a:custGeom>
            <a:avLst/>
            <a:gdLst/>
            <a:ahLst/>
            <a:cxnLst/>
            <a:rect l="l" t="t" r="r" b="b"/>
            <a:pathLst>
              <a:path w="2540" h="36830">
                <a:moveTo>
                  <a:pt x="0" y="36829"/>
                </a:moveTo>
                <a:lnTo>
                  <a:pt x="932" y="28257"/>
                </a:lnTo>
                <a:lnTo>
                  <a:pt x="1746" y="19684"/>
                </a:lnTo>
                <a:lnTo>
                  <a:pt x="2321" y="11112"/>
                </a:lnTo>
                <a:lnTo>
                  <a:pt x="2539" y="2539"/>
                </a:lnTo>
                <a:lnTo>
                  <a:pt x="253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652509" y="27825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652509" y="27178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652509" y="26517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652509" y="25857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652509" y="25209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52509" y="24549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52509" y="23901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652509" y="2324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52509" y="22580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652509" y="21932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652509" y="21272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52509" y="206247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52509" y="19964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52509" y="193167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52509" y="186562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652509" y="17995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4672" y="19050"/>
                </a:moveTo>
                <a:lnTo>
                  <a:pt x="4672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641080" y="1736089"/>
            <a:ext cx="8890" cy="35560"/>
          </a:xfrm>
          <a:custGeom>
            <a:avLst/>
            <a:gdLst/>
            <a:ahLst/>
            <a:cxnLst/>
            <a:rect l="l" t="t" r="r" b="b"/>
            <a:pathLst>
              <a:path w="8890" h="35560">
                <a:moveTo>
                  <a:pt x="8890" y="35560"/>
                </a:moveTo>
                <a:lnTo>
                  <a:pt x="6965" y="26789"/>
                </a:lnTo>
                <a:lnTo>
                  <a:pt x="4921" y="17779"/>
                </a:lnTo>
                <a:lnTo>
                  <a:pt x="2639" y="877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611869" y="1676400"/>
            <a:ext cx="17780" cy="33020"/>
          </a:xfrm>
          <a:custGeom>
            <a:avLst/>
            <a:gdLst/>
            <a:ahLst/>
            <a:cxnLst/>
            <a:rect l="l" t="t" r="r" b="b"/>
            <a:pathLst>
              <a:path w="17779" h="33019">
                <a:moveTo>
                  <a:pt x="17779" y="33020"/>
                </a:moveTo>
                <a:lnTo>
                  <a:pt x="14466" y="24645"/>
                </a:lnTo>
                <a:lnTo>
                  <a:pt x="10318" y="16510"/>
                </a:lnTo>
                <a:lnTo>
                  <a:pt x="5457" y="8374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571230" y="1625600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25400" y="27939"/>
                </a:moveTo>
                <a:lnTo>
                  <a:pt x="19466" y="20538"/>
                </a:lnTo>
                <a:lnTo>
                  <a:pt x="13176" y="13493"/>
                </a:lnTo>
                <a:lnTo>
                  <a:pt x="6647" y="6687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520430" y="1583689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479" y="22860"/>
                </a:moveTo>
                <a:lnTo>
                  <a:pt x="23038" y="17145"/>
                </a:lnTo>
                <a:lnTo>
                  <a:pt x="15716" y="11430"/>
                </a:lnTo>
                <a:lnTo>
                  <a:pt x="8155" y="571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462009" y="1555750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69">
                <a:moveTo>
                  <a:pt x="34290" y="13970"/>
                </a:moveTo>
                <a:lnTo>
                  <a:pt x="25717" y="10179"/>
                </a:lnTo>
                <a:lnTo>
                  <a:pt x="17145" y="6508"/>
                </a:lnTo>
                <a:lnTo>
                  <a:pt x="8572" y="307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397240" y="1543050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38100" y="5079"/>
                </a:moveTo>
                <a:lnTo>
                  <a:pt x="28575" y="2678"/>
                </a:lnTo>
                <a:lnTo>
                  <a:pt x="19050" y="1111"/>
                </a:lnTo>
                <a:lnTo>
                  <a:pt x="9525" y="257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33246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26643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20165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13561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06958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00480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938769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7400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807959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741919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67715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611109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54634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48030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41553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34949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8345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21868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15264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8786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2183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95579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9101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82498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76020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694169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2813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56335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49732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43255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366509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30047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23570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169659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10489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03885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97407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908040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4200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77229" y="15430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711190" y="15430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6474459" y="1233170"/>
            <a:ext cx="140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ClickOS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Domain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5908040" y="1700529"/>
            <a:ext cx="504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front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861060" y="240411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26289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88669" y="238125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>
                <a:moveTo>
                  <a:pt x="26288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09980" y="2094229"/>
            <a:ext cx="394970" cy="532130"/>
          </a:xfrm>
          <a:custGeom>
            <a:avLst/>
            <a:gdLst/>
            <a:ahLst/>
            <a:cxnLst/>
            <a:rect l="l" t="t" r="r" b="b"/>
            <a:pathLst>
              <a:path w="394969" h="532130">
                <a:moveTo>
                  <a:pt x="394969" y="0"/>
                </a:moveTo>
                <a:lnTo>
                  <a:pt x="0" y="0"/>
                </a:lnTo>
                <a:lnTo>
                  <a:pt x="0" y="532130"/>
                </a:lnTo>
                <a:lnTo>
                  <a:pt x="394969" y="532130"/>
                </a:lnTo>
                <a:lnTo>
                  <a:pt x="394969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09980" y="2094229"/>
            <a:ext cx="394970" cy="532130"/>
          </a:xfrm>
          <a:custGeom>
            <a:avLst/>
            <a:gdLst/>
            <a:ahLst/>
            <a:cxnLst/>
            <a:rect l="l" t="t" r="r" b="b"/>
            <a:pathLst>
              <a:path w="394969" h="532130">
                <a:moveTo>
                  <a:pt x="198119" y="532130"/>
                </a:moveTo>
                <a:lnTo>
                  <a:pt x="0" y="532130"/>
                </a:lnTo>
                <a:lnTo>
                  <a:pt x="0" y="0"/>
                </a:lnTo>
                <a:lnTo>
                  <a:pt x="394969" y="0"/>
                </a:lnTo>
                <a:lnTo>
                  <a:pt x="394969" y="532130"/>
                </a:lnTo>
                <a:lnTo>
                  <a:pt x="198119" y="53213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 txBox="1"/>
          <p:nvPr/>
        </p:nvSpPr>
        <p:spPr>
          <a:xfrm>
            <a:off x="1037589" y="1916429"/>
            <a:ext cx="62230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NW</a:t>
            </a:r>
            <a:r>
              <a:rPr sz="1000" b="1" spc="-10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driver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1045210" y="236156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45210" y="233298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9209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29209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762760" y="2397125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78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562101" y="239712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758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490981" y="2374264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8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673860" y="233298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900" y="0"/>
                </a:moveTo>
                <a:lnTo>
                  <a:pt x="0" y="0"/>
                </a:lnTo>
                <a:lnTo>
                  <a:pt x="0" y="88900"/>
                </a:lnTo>
                <a:lnTo>
                  <a:pt x="88900" y="88900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73860" y="233298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5719" y="88900"/>
                </a:moveTo>
                <a:lnTo>
                  <a:pt x="0" y="88900"/>
                </a:lnTo>
                <a:lnTo>
                  <a:pt x="0" y="0"/>
                </a:lnTo>
                <a:lnTo>
                  <a:pt x="88900" y="0"/>
                </a:lnTo>
                <a:lnTo>
                  <a:pt x="88900" y="88900"/>
                </a:lnTo>
                <a:lnTo>
                  <a:pt x="45719" y="889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7653019" y="1802129"/>
            <a:ext cx="32639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C</a:t>
            </a:r>
            <a:r>
              <a:rPr sz="1000" b="1" spc="-10" dirty="0">
                <a:latin typeface="Arial"/>
                <a:cs typeface="Arial"/>
              </a:rPr>
              <a:t>l</a:t>
            </a:r>
            <a:r>
              <a:rPr sz="1000" b="1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6988809" y="2006600"/>
            <a:ext cx="1496060" cy="698500"/>
          </a:xfrm>
          <a:custGeom>
            <a:avLst/>
            <a:gdLst/>
            <a:ahLst/>
            <a:cxnLst/>
            <a:rect l="l" t="t" r="r" b="b"/>
            <a:pathLst>
              <a:path w="1496059" h="698500">
                <a:moveTo>
                  <a:pt x="1496060" y="0"/>
                </a:moveTo>
                <a:lnTo>
                  <a:pt x="0" y="0"/>
                </a:lnTo>
                <a:lnTo>
                  <a:pt x="0" y="698500"/>
                </a:lnTo>
                <a:lnTo>
                  <a:pt x="1496060" y="698500"/>
                </a:lnTo>
                <a:lnTo>
                  <a:pt x="149606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988809" y="2006600"/>
            <a:ext cx="1496060" cy="698500"/>
          </a:xfrm>
          <a:custGeom>
            <a:avLst/>
            <a:gdLst/>
            <a:ahLst/>
            <a:cxnLst/>
            <a:rect l="l" t="t" r="r" b="b"/>
            <a:pathLst>
              <a:path w="1496059" h="698500">
                <a:moveTo>
                  <a:pt x="748030" y="698500"/>
                </a:moveTo>
                <a:lnTo>
                  <a:pt x="0" y="698500"/>
                </a:lnTo>
                <a:lnTo>
                  <a:pt x="0" y="0"/>
                </a:lnTo>
                <a:lnTo>
                  <a:pt x="1496060" y="0"/>
                </a:lnTo>
                <a:lnTo>
                  <a:pt x="1496060" y="698500"/>
                </a:lnTo>
                <a:lnTo>
                  <a:pt x="748030" y="69850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998459" y="2256789"/>
            <a:ext cx="242570" cy="1270"/>
          </a:xfrm>
          <a:custGeom>
            <a:avLst/>
            <a:gdLst/>
            <a:ahLst/>
            <a:cxnLst/>
            <a:rect l="l" t="t" r="r" b="b"/>
            <a:pathLst>
              <a:path w="242570" h="1269">
                <a:moveTo>
                  <a:pt x="242570" y="0"/>
                </a:moveTo>
                <a:lnTo>
                  <a:pt x="0" y="127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233409" y="21996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926069" y="2233929"/>
            <a:ext cx="242570" cy="1270"/>
          </a:xfrm>
          <a:custGeom>
            <a:avLst/>
            <a:gdLst/>
            <a:ahLst/>
            <a:cxnLst/>
            <a:rect l="l" t="t" r="r" b="b"/>
            <a:pathLst>
              <a:path w="242570" h="1269">
                <a:moveTo>
                  <a:pt x="242570" y="0"/>
                </a:moveTo>
                <a:lnTo>
                  <a:pt x="0" y="127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161019" y="21767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101330" y="2542539"/>
            <a:ext cx="241300" cy="1270"/>
          </a:xfrm>
          <a:custGeom>
            <a:avLst/>
            <a:gdLst/>
            <a:ahLst/>
            <a:cxnLst/>
            <a:rect l="l" t="t" r="r" b="b"/>
            <a:pathLst>
              <a:path w="241300" h="1269">
                <a:moveTo>
                  <a:pt x="241300" y="0"/>
                </a:moveTo>
                <a:lnTo>
                  <a:pt x="0" y="127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993380" y="248666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430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028940" y="2519679"/>
            <a:ext cx="242570" cy="1270"/>
          </a:xfrm>
          <a:custGeom>
            <a:avLst/>
            <a:gdLst/>
            <a:ahLst/>
            <a:cxnLst/>
            <a:rect l="l" t="t" r="r" b="b"/>
            <a:pathLst>
              <a:path w="242570" h="1269">
                <a:moveTo>
                  <a:pt x="242569" y="0"/>
                </a:moveTo>
                <a:lnTo>
                  <a:pt x="0" y="127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922259" y="246252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11303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3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76440" y="2106929"/>
            <a:ext cx="836930" cy="223520"/>
          </a:xfrm>
          <a:custGeom>
            <a:avLst/>
            <a:gdLst/>
            <a:ahLst/>
            <a:cxnLst/>
            <a:rect l="l" t="t" r="r" b="b"/>
            <a:pathLst>
              <a:path w="836929" h="223519">
                <a:moveTo>
                  <a:pt x="800100" y="0"/>
                </a:moveTo>
                <a:lnTo>
                  <a:pt x="38100" y="0"/>
                </a:lnTo>
                <a:lnTo>
                  <a:pt x="24110" y="3274"/>
                </a:lnTo>
                <a:lnTo>
                  <a:pt x="11906" y="11906"/>
                </a:lnTo>
                <a:lnTo>
                  <a:pt x="3274" y="24110"/>
                </a:lnTo>
                <a:lnTo>
                  <a:pt x="0" y="38100"/>
                </a:lnTo>
                <a:lnTo>
                  <a:pt x="0" y="185420"/>
                </a:lnTo>
                <a:lnTo>
                  <a:pt x="3274" y="199409"/>
                </a:lnTo>
                <a:lnTo>
                  <a:pt x="11906" y="211613"/>
                </a:lnTo>
                <a:lnTo>
                  <a:pt x="24110" y="220245"/>
                </a:lnTo>
                <a:lnTo>
                  <a:pt x="38100" y="223520"/>
                </a:lnTo>
                <a:lnTo>
                  <a:pt x="800100" y="223520"/>
                </a:lnTo>
                <a:lnTo>
                  <a:pt x="813355" y="220245"/>
                </a:lnTo>
                <a:lnTo>
                  <a:pt x="825182" y="211613"/>
                </a:lnTo>
                <a:lnTo>
                  <a:pt x="833675" y="199409"/>
                </a:lnTo>
                <a:lnTo>
                  <a:pt x="836929" y="185420"/>
                </a:lnTo>
                <a:lnTo>
                  <a:pt x="836929" y="38100"/>
                </a:lnTo>
                <a:lnTo>
                  <a:pt x="833675" y="24110"/>
                </a:lnTo>
                <a:lnTo>
                  <a:pt x="825182" y="11906"/>
                </a:lnTo>
                <a:lnTo>
                  <a:pt x="813355" y="3274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076440" y="2106929"/>
            <a:ext cx="836930" cy="223520"/>
          </a:xfrm>
          <a:custGeom>
            <a:avLst/>
            <a:gdLst/>
            <a:ahLst/>
            <a:cxnLst/>
            <a:rect l="l" t="t" r="r" b="b"/>
            <a:pathLst>
              <a:path w="836929" h="223519">
                <a:moveTo>
                  <a:pt x="0" y="185420"/>
                </a:moveTo>
                <a:lnTo>
                  <a:pt x="3274" y="199409"/>
                </a:lnTo>
                <a:lnTo>
                  <a:pt x="11906" y="211613"/>
                </a:lnTo>
                <a:lnTo>
                  <a:pt x="24110" y="220245"/>
                </a:lnTo>
                <a:lnTo>
                  <a:pt x="38100" y="223520"/>
                </a:lnTo>
                <a:lnTo>
                  <a:pt x="800100" y="223520"/>
                </a:lnTo>
                <a:lnTo>
                  <a:pt x="813355" y="220245"/>
                </a:lnTo>
                <a:lnTo>
                  <a:pt x="825182" y="211613"/>
                </a:lnTo>
                <a:lnTo>
                  <a:pt x="833675" y="199409"/>
                </a:lnTo>
                <a:lnTo>
                  <a:pt x="836929" y="185420"/>
                </a:lnTo>
                <a:lnTo>
                  <a:pt x="836929" y="38100"/>
                </a:lnTo>
                <a:lnTo>
                  <a:pt x="833675" y="24110"/>
                </a:lnTo>
                <a:lnTo>
                  <a:pt x="825182" y="11906"/>
                </a:lnTo>
                <a:lnTo>
                  <a:pt x="813355" y="3274"/>
                </a:lnTo>
                <a:lnTo>
                  <a:pt x="800100" y="0"/>
                </a:lnTo>
                <a:lnTo>
                  <a:pt x="38100" y="0"/>
                </a:lnTo>
                <a:lnTo>
                  <a:pt x="24110" y="3274"/>
                </a:lnTo>
                <a:lnTo>
                  <a:pt x="11906" y="11906"/>
                </a:lnTo>
                <a:lnTo>
                  <a:pt x="3274" y="24110"/>
                </a:lnTo>
                <a:lnTo>
                  <a:pt x="0" y="38100"/>
                </a:lnTo>
                <a:lnTo>
                  <a:pt x="0" y="1854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076440" y="2330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913369" y="2106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 txBox="1"/>
          <p:nvPr/>
        </p:nvSpPr>
        <p:spPr>
          <a:xfrm>
            <a:off x="7139940" y="2146300"/>
            <a:ext cx="7486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FromDevice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7068819" y="2407920"/>
            <a:ext cx="836930" cy="222250"/>
          </a:xfrm>
          <a:custGeom>
            <a:avLst/>
            <a:gdLst/>
            <a:ahLst/>
            <a:cxnLst/>
            <a:rect l="l" t="t" r="r" b="b"/>
            <a:pathLst>
              <a:path w="836929" h="222250">
                <a:moveTo>
                  <a:pt x="800100" y="0"/>
                </a:moveTo>
                <a:lnTo>
                  <a:pt x="36829" y="0"/>
                </a:lnTo>
                <a:lnTo>
                  <a:pt x="23574" y="3254"/>
                </a:lnTo>
                <a:lnTo>
                  <a:pt x="11747" y="11747"/>
                </a:lnTo>
                <a:lnTo>
                  <a:pt x="3254" y="23574"/>
                </a:lnTo>
                <a:lnTo>
                  <a:pt x="0" y="36829"/>
                </a:lnTo>
                <a:lnTo>
                  <a:pt x="0" y="185419"/>
                </a:lnTo>
                <a:lnTo>
                  <a:pt x="3254" y="199211"/>
                </a:lnTo>
                <a:lnTo>
                  <a:pt x="11747" y="210978"/>
                </a:lnTo>
                <a:lnTo>
                  <a:pt x="23574" y="219174"/>
                </a:lnTo>
                <a:lnTo>
                  <a:pt x="36829" y="222250"/>
                </a:lnTo>
                <a:lnTo>
                  <a:pt x="800100" y="222250"/>
                </a:lnTo>
                <a:lnTo>
                  <a:pt x="813355" y="219174"/>
                </a:lnTo>
                <a:lnTo>
                  <a:pt x="825182" y="210978"/>
                </a:lnTo>
                <a:lnTo>
                  <a:pt x="833675" y="199211"/>
                </a:lnTo>
                <a:lnTo>
                  <a:pt x="836929" y="185419"/>
                </a:lnTo>
                <a:lnTo>
                  <a:pt x="836929" y="36829"/>
                </a:lnTo>
                <a:lnTo>
                  <a:pt x="833675" y="23574"/>
                </a:lnTo>
                <a:lnTo>
                  <a:pt x="825182" y="11747"/>
                </a:lnTo>
                <a:lnTo>
                  <a:pt x="813355" y="3254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068819" y="2407920"/>
            <a:ext cx="836930" cy="222250"/>
          </a:xfrm>
          <a:custGeom>
            <a:avLst/>
            <a:gdLst/>
            <a:ahLst/>
            <a:cxnLst/>
            <a:rect l="l" t="t" r="r" b="b"/>
            <a:pathLst>
              <a:path w="836929" h="222250">
                <a:moveTo>
                  <a:pt x="0" y="185419"/>
                </a:moveTo>
                <a:lnTo>
                  <a:pt x="3254" y="199211"/>
                </a:lnTo>
                <a:lnTo>
                  <a:pt x="11747" y="210978"/>
                </a:lnTo>
                <a:lnTo>
                  <a:pt x="23574" y="219174"/>
                </a:lnTo>
                <a:lnTo>
                  <a:pt x="36829" y="222250"/>
                </a:lnTo>
                <a:lnTo>
                  <a:pt x="800100" y="222250"/>
                </a:lnTo>
                <a:lnTo>
                  <a:pt x="813355" y="219174"/>
                </a:lnTo>
                <a:lnTo>
                  <a:pt x="825182" y="210978"/>
                </a:lnTo>
                <a:lnTo>
                  <a:pt x="833675" y="199211"/>
                </a:lnTo>
                <a:lnTo>
                  <a:pt x="836929" y="185419"/>
                </a:lnTo>
                <a:lnTo>
                  <a:pt x="836929" y="36829"/>
                </a:lnTo>
                <a:lnTo>
                  <a:pt x="833675" y="23574"/>
                </a:lnTo>
                <a:lnTo>
                  <a:pt x="825182" y="11747"/>
                </a:lnTo>
                <a:lnTo>
                  <a:pt x="813355" y="3254"/>
                </a:lnTo>
                <a:lnTo>
                  <a:pt x="800100" y="0"/>
                </a:lnTo>
                <a:lnTo>
                  <a:pt x="36829" y="0"/>
                </a:lnTo>
                <a:lnTo>
                  <a:pt x="23574" y="3254"/>
                </a:lnTo>
                <a:lnTo>
                  <a:pt x="11747" y="11747"/>
                </a:lnTo>
                <a:lnTo>
                  <a:pt x="3254" y="23574"/>
                </a:lnTo>
                <a:lnTo>
                  <a:pt x="0" y="36829"/>
                </a:lnTo>
                <a:lnTo>
                  <a:pt x="0" y="1854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068819" y="2630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905750" y="2407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7123430" y="2446020"/>
            <a:ext cx="57975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vi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6728459" y="227076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039609" y="22136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656069" y="224790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967219" y="2190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869430" y="252476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24765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762750" y="24676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797040" y="250190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24765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690359" y="2444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903979" y="1920239"/>
            <a:ext cx="186690" cy="769620"/>
          </a:xfrm>
          <a:custGeom>
            <a:avLst/>
            <a:gdLst/>
            <a:ahLst/>
            <a:cxnLst/>
            <a:rect l="l" t="t" r="r" b="b"/>
            <a:pathLst>
              <a:path w="186689" h="769619">
                <a:moveTo>
                  <a:pt x="156210" y="0"/>
                </a:moveTo>
                <a:lnTo>
                  <a:pt x="30480" y="0"/>
                </a:lnTo>
                <a:lnTo>
                  <a:pt x="19288" y="2619"/>
                </a:lnTo>
                <a:lnTo>
                  <a:pt x="9525" y="9525"/>
                </a:lnTo>
                <a:lnTo>
                  <a:pt x="2619" y="19288"/>
                </a:lnTo>
                <a:lnTo>
                  <a:pt x="0" y="30480"/>
                </a:lnTo>
                <a:lnTo>
                  <a:pt x="0" y="737870"/>
                </a:lnTo>
                <a:lnTo>
                  <a:pt x="2619" y="749260"/>
                </a:lnTo>
                <a:lnTo>
                  <a:pt x="9525" y="759460"/>
                </a:lnTo>
                <a:lnTo>
                  <a:pt x="19288" y="766802"/>
                </a:lnTo>
                <a:lnTo>
                  <a:pt x="30480" y="769620"/>
                </a:lnTo>
                <a:lnTo>
                  <a:pt x="156210" y="769620"/>
                </a:lnTo>
                <a:lnTo>
                  <a:pt x="167401" y="766802"/>
                </a:lnTo>
                <a:lnTo>
                  <a:pt x="177165" y="759460"/>
                </a:lnTo>
                <a:lnTo>
                  <a:pt x="184070" y="749260"/>
                </a:lnTo>
                <a:lnTo>
                  <a:pt x="186690" y="737870"/>
                </a:lnTo>
                <a:lnTo>
                  <a:pt x="186690" y="30480"/>
                </a:lnTo>
                <a:lnTo>
                  <a:pt x="184070" y="19288"/>
                </a:lnTo>
                <a:lnTo>
                  <a:pt x="177165" y="9525"/>
                </a:lnTo>
                <a:lnTo>
                  <a:pt x="167401" y="2619"/>
                </a:lnTo>
                <a:lnTo>
                  <a:pt x="1562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903979" y="1920239"/>
            <a:ext cx="186690" cy="769620"/>
          </a:xfrm>
          <a:custGeom>
            <a:avLst/>
            <a:gdLst/>
            <a:ahLst/>
            <a:cxnLst/>
            <a:rect l="l" t="t" r="r" b="b"/>
            <a:pathLst>
              <a:path w="186689" h="769619">
                <a:moveTo>
                  <a:pt x="186690" y="30480"/>
                </a:moveTo>
                <a:lnTo>
                  <a:pt x="184070" y="19288"/>
                </a:lnTo>
                <a:lnTo>
                  <a:pt x="177165" y="9525"/>
                </a:lnTo>
                <a:lnTo>
                  <a:pt x="167401" y="2619"/>
                </a:lnTo>
                <a:lnTo>
                  <a:pt x="156210" y="0"/>
                </a:lnTo>
                <a:lnTo>
                  <a:pt x="30480" y="0"/>
                </a:lnTo>
                <a:lnTo>
                  <a:pt x="19288" y="2619"/>
                </a:lnTo>
                <a:lnTo>
                  <a:pt x="9525" y="9525"/>
                </a:lnTo>
                <a:lnTo>
                  <a:pt x="2619" y="19288"/>
                </a:lnTo>
                <a:lnTo>
                  <a:pt x="0" y="30480"/>
                </a:lnTo>
                <a:lnTo>
                  <a:pt x="0" y="737870"/>
                </a:lnTo>
                <a:lnTo>
                  <a:pt x="2619" y="749260"/>
                </a:lnTo>
                <a:lnTo>
                  <a:pt x="9525" y="759460"/>
                </a:lnTo>
                <a:lnTo>
                  <a:pt x="19288" y="766802"/>
                </a:lnTo>
                <a:lnTo>
                  <a:pt x="30480" y="769620"/>
                </a:lnTo>
                <a:lnTo>
                  <a:pt x="156210" y="769620"/>
                </a:lnTo>
                <a:lnTo>
                  <a:pt x="167401" y="766802"/>
                </a:lnTo>
                <a:lnTo>
                  <a:pt x="177165" y="759460"/>
                </a:lnTo>
                <a:lnTo>
                  <a:pt x="184070" y="749260"/>
                </a:lnTo>
                <a:lnTo>
                  <a:pt x="186690" y="737870"/>
                </a:lnTo>
                <a:lnTo>
                  <a:pt x="186690" y="304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090670" y="1920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903979" y="2689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669279" y="1828800"/>
            <a:ext cx="958850" cy="952500"/>
          </a:xfrm>
          <a:custGeom>
            <a:avLst/>
            <a:gdLst/>
            <a:ahLst/>
            <a:cxnLst/>
            <a:rect l="l" t="t" r="r" b="b"/>
            <a:pathLst>
              <a:path w="958850" h="952500">
                <a:moveTo>
                  <a:pt x="800100" y="0"/>
                </a:moveTo>
                <a:lnTo>
                  <a:pt x="158750" y="0"/>
                </a:lnTo>
                <a:lnTo>
                  <a:pt x="111516" y="8829"/>
                </a:lnTo>
                <a:lnTo>
                  <a:pt x="68305" y="32837"/>
                </a:lnTo>
                <a:lnTo>
                  <a:pt x="32837" y="68305"/>
                </a:lnTo>
                <a:lnTo>
                  <a:pt x="8829" y="111516"/>
                </a:lnTo>
                <a:lnTo>
                  <a:pt x="0" y="158750"/>
                </a:lnTo>
                <a:lnTo>
                  <a:pt x="0" y="793750"/>
                </a:lnTo>
                <a:lnTo>
                  <a:pt x="8829" y="840983"/>
                </a:lnTo>
                <a:lnTo>
                  <a:pt x="32837" y="884194"/>
                </a:lnTo>
                <a:lnTo>
                  <a:pt x="68305" y="919662"/>
                </a:lnTo>
                <a:lnTo>
                  <a:pt x="111516" y="943670"/>
                </a:lnTo>
                <a:lnTo>
                  <a:pt x="158750" y="952500"/>
                </a:lnTo>
                <a:lnTo>
                  <a:pt x="800100" y="952500"/>
                </a:lnTo>
                <a:lnTo>
                  <a:pt x="847333" y="943670"/>
                </a:lnTo>
                <a:lnTo>
                  <a:pt x="890544" y="919662"/>
                </a:lnTo>
                <a:lnTo>
                  <a:pt x="926012" y="884194"/>
                </a:lnTo>
                <a:lnTo>
                  <a:pt x="950020" y="840983"/>
                </a:lnTo>
                <a:lnTo>
                  <a:pt x="958850" y="793750"/>
                </a:lnTo>
                <a:lnTo>
                  <a:pt x="958850" y="158750"/>
                </a:lnTo>
                <a:lnTo>
                  <a:pt x="950020" y="111516"/>
                </a:lnTo>
                <a:lnTo>
                  <a:pt x="926012" y="68305"/>
                </a:lnTo>
                <a:lnTo>
                  <a:pt x="890544" y="32837"/>
                </a:lnTo>
                <a:lnTo>
                  <a:pt x="847333" y="8829"/>
                </a:lnTo>
                <a:lnTo>
                  <a:pt x="800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669279" y="1828800"/>
            <a:ext cx="958850" cy="952500"/>
          </a:xfrm>
          <a:custGeom>
            <a:avLst/>
            <a:gdLst/>
            <a:ahLst/>
            <a:cxnLst/>
            <a:rect l="l" t="t" r="r" b="b"/>
            <a:pathLst>
              <a:path w="958850" h="952500">
                <a:moveTo>
                  <a:pt x="958850" y="158750"/>
                </a:moveTo>
                <a:lnTo>
                  <a:pt x="950020" y="111516"/>
                </a:lnTo>
                <a:lnTo>
                  <a:pt x="926012" y="68305"/>
                </a:lnTo>
                <a:lnTo>
                  <a:pt x="890544" y="32837"/>
                </a:lnTo>
                <a:lnTo>
                  <a:pt x="847333" y="8829"/>
                </a:lnTo>
                <a:lnTo>
                  <a:pt x="800100" y="0"/>
                </a:lnTo>
                <a:lnTo>
                  <a:pt x="158750" y="0"/>
                </a:lnTo>
                <a:lnTo>
                  <a:pt x="111516" y="8829"/>
                </a:lnTo>
                <a:lnTo>
                  <a:pt x="68305" y="32837"/>
                </a:lnTo>
                <a:lnTo>
                  <a:pt x="32837" y="68305"/>
                </a:lnTo>
                <a:lnTo>
                  <a:pt x="8829" y="111516"/>
                </a:lnTo>
                <a:lnTo>
                  <a:pt x="0" y="158750"/>
                </a:lnTo>
                <a:lnTo>
                  <a:pt x="0" y="793750"/>
                </a:lnTo>
                <a:lnTo>
                  <a:pt x="8829" y="840983"/>
                </a:lnTo>
                <a:lnTo>
                  <a:pt x="32837" y="884194"/>
                </a:lnTo>
                <a:lnTo>
                  <a:pt x="68305" y="919662"/>
                </a:lnTo>
                <a:lnTo>
                  <a:pt x="111516" y="943670"/>
                </a:lnTo>
                <a:lnTo>
                  <a:pt x="158750" y="952500"/>
                </a:lnTo>
                <a:lnTo>
                  <a:pt x="800100" y="952500"/>
                </a:lnTo>
                <a:lnTo>
                  <a:pt x="847333" y="943670"/>
                </a:lnTo>
                <a:lnTo>
                  <a:pt x="890544" y="919662"/>
                </a:lnTo>
                <a:lnTo>
                  <a:pt x="926012" y="884194"/>
                </a:lnTo>
                <a:lnTo>
                  <a:pt x="950020" y="840983"/>
                </a:lnTo>
                <a:lnTo>
                  <a:pt x="958850" y="793750"/>
                </a:lnTo>
                <a:lnTo>
                  <a:pt x="958850" y="1587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628130" y="182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669279" y="2781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792729" y="2451164"/>
            <a:ext cx="2990850" cy="127000"/>
          </a:xfrm>
          <a:custGeom>
            <a:avLst/>
            <a:gdLst/>
            <a:ahLst/>
            <a:cxnLst/>
            <a:rect l="l" t="t" r="r" b="b"/>
            <a:pathLst>
              <a:path w="2990850" h="127000">
                <a:moveTo>
                  <a:pt x="0" y="126871"/>
                </a:moveTo>
                <a:lnTo>
                  <a:pt x="2990849" y="126871"/>
                </a:lnTo>
                <a:lnTo>
                  <a:pt x="2990849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601720" y="2428304"/>
            <a:ext cx="2109470" cy="127000"/>
          </a:xfrm>
          <a:custGeom>
            <a:avLst/>
            <a:gdLst/>
            <a:ahLst/>
            <a:cxnLst/>
            <a:rect l="l" t="t" r="r" b="b"/>
            <a:pathLst>
              <a:path w="2109470" h="127000">
                <a:moveTo>
                  <a:pt x="0" y="126871"/>
                </a:moveTo>
                <a:lnTo>
                  <a:pt x="2109469" y="126871"/>
                </a:lnTo>
                <a:lnTo>
                  <a:pt x="2109469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720339" y="2428304"/>
            <a:ext cx="271780" cy="127000"/>
          </a:xfrm>
          <a:custGeom>
            <a:avLst/>
            <a:gdLst/>
            <a:ahLst/>
            <a:cxnLst/>
            <a:rect l="l" t="t" r="r" b="b"/>
            <a:pathLst>
              <a:path w="271780" h="127000">
                <a:moveTo>
                  <a:pt x="0" y="126871"/>
                </a:moveTo>
                <a:lnTo>
                  <a:pt x="271780" y="126871"/>
                </a:lnTo>
                <a:lnTo>
                  <a:pt x="271780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 txBox="1"/>
          <p:nvPr/>
        </p:nvSpPr>
        <p:spPr>
          <a:xfrm>
            <a:off x="478790" y="3994150"/>
            <a:ext cx="3314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aseline="5208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1800" spc="5" dirty="0">
                <a:latin typeface="Arial"/>
                <a:cs typeface="Arial"/>
              </a:rPr>
              <a:t>Minimal memory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935989" y="43256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1212850" y="4347464"/>
            <a:ext cx="460819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10"/>
              </a:lnSpc>
            </a:pPr>
            <a:r>
              <a:rPr sz="1600" b="1" spc="-15" dirty="0">
                <a:latin typeface="Arial"/>
                <a:cs typeface="Arial"/>
              </a:rPr>
              <a:t>For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max.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throughput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a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guest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only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needs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40" dirty="0">
                <a:latin typeface="Arial"/>
                <a:cs typeface="Arial"/>
              </a:rPr>
              <a:t>MB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  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478790" y="5208270"/>
            <a:ext cx="367411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aseline="5208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1800" spc="-10" dirty="0">
                <a:latin typeface="Arial"/>
                <a:cs typeface="Arial"/>
              </a:rPr>
              <a:t>Breaks </a:t>
            </a:r>
            <a:r>
              <a:rPr sz="1800" spc="10" dirty="0">
                <a:latin typeface="Arial"/>
                <a:cs typeface="Arial"/>
              </a:rPr>
              <a:t>other </a:t>
            </a:r>
            <a:r>
              <a:rPr sz="1800" spc="-15" dirty="0">
                <a:latin typeface="Arial"/>
                <a:cs typeface="Arial"/>
              </a:rPr>
              <a:t>(non-MiniOS)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guests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935989" y="553974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1212850" y="5551170"/>
            <a:ext cx="426275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5" dirty="0">
                <a:latin typeface="Arial"/>
                <a:cs typeface="Arial"/>
              </a:rPr>
              <a:t>But </a:t>
            </a:r>
            <a:r>
              <a:rPr sz="1600" spc="10" dirty="0">
                <a:latin typeface="Arial"/>
                <a:cs typeface="Arial"/>
              </a:rPr>
              <a:t>we </a:t>
            </a:r>
            <a:r>
              <a:rPr sz="1600" spc="-20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implemented </a:t>
            </a:r>
            <a:r>
              <a:rPr sz="1600" spc="5" dirty="0">
                <a:latin typeface="Arial"/>
                <a:cs typeface="Arial"/>
              </a:rPr>
              <a:t>Linux </a:t>
            </a:r>
            <a:r>
              <a:rPr sz="1600" spc="10" dirty="0">
                <a:latin typeface="Arial"/>
                <a:cs typeface="Arial"/>
              </a:rPr>
              <a:t>netfront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driver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50" name="object 350"/>
          <p:cNvGraphicFramePr>
            <a:graphicFrameLocks noGrp="1"/>
          </p:cNvGraphicFramePr>
          <p:nvPr/>
        </p:nvGraphicFramePr>
        <p:xfrm>
          <a:off x="6289040" y="3255009"/>
          <a:ext cx="2301239" cy="106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583"/>
                <a:gridCol w="693090"/>
                <a:gridCol w="853566"/>
              </a:tblGrid>
              <a:tr h="6502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slots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1300"/>
                        </a:lnSpc>
                        <a:spcBef>
                          <a:spcPts val="48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KB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1295" marR="146050" indent="25400">
                        <a:lnSpc>
                          <a:spcPct val="79900"/>
                        </a:lnSpc>
                        <a:spcBef>
                          <a:spcPts val="1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(per 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3670" marR="98425" algn="ctr">
                        <a:lnSpc>
                          <a:spcPct val="80200"/>
                        </a:lnSpc>
                        <a:spcBef>
                          <a:spcPts val="76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grants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(per  ring)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b="1" spc="5" dirty="0">
                          <a:latin typeface="Arial"/>
                          <a:cs typeface="Arial"/>
                        </a:rPr>
                        <a:t>64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object 351"/>
          <p:cNvGraphicFramePr>
            <a:graphicFrameLocks noGrp="1"/>
          </p:cNvGraphicFramePr>
          <p:nvPr/>
        </p:nvGraphicFramePr>
        <p:xfrm>
          <a:off x="6289040" y="4415488"/>
          <a:ext cx="2301238" cy="1893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324"/>
                <a:gridCol w="759459"/>
                <a:gridCol w="788455"/>
              </a:tblGrid>
              <a:tr h="327961">
                <a:tc>
                  <a:txBody>
                    <a:bodyPr/>
                    <a:lstStyle/>
                    <a:p>
                      <a:pPr marL="2540" algn="ctr">
                        <a:lnSpc>
                          <a:spcPts val="12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2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266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2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203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259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91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2117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30703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2048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4231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52" name="object 352"/>
          <p:cNvSpPr/>
          <p:nvPr/>
        </p:nvSpPr>
        <p:spPr>
          <a:xfrm>
            <a:off x="7132319" y="5486400"/>
            <a:ext cx="549910" cy="457200"/>
          </a:xfrm>
          <a:custGeom>
            <a:avLst/>
            <a:gdLst/>
            <a:ahLst/>
            <a:cxnLst/>
            <a:rect l="l" t="t" r="r" b="b"/>
            <a:pathLst>
              <a:path w="549909" h="457200">
                <a:moveTo>
                  <a:pt x="275589" y="0"/>
                </a:moveTo>
                <a:lnTo>
                  <a:pt x="325804" y="3574"/>
                </a:lnTo>
                <a:lnTo>
                  <a:pt x="372695" y="13922"/>
                </a:lnTo>
                <a:lnTo>
                  <a:pt x="415572" y="30479"/>
                </a:lnTo>
                <a:lnTo>
                  <a:pt x="453745" y="52681"/>
                </a:lnTo>
                <a:lnTo>
                  <a:pt x="486524" y="79962"/>
                </a:lnTo>
                <a:lnTo>
                  <a:pt x="513221" y="111759"/>
                </a:lnTo>
                <a:lnTo>
                  <a:pt x="533143" y="147508"/>
                </a:lnTo>
                <a:lnTo>
                  <a:pt x="545603" y="186642"/>
                </a:lnTo>
                <a:lnTo>
                  <a:pt x="549909" y="228600"/>
                </a:lnTo>
                <a:lnTo>
                  <a:pt x="545603" y="270557"/>
                </a:lnTo>
                <a:lnTo>
                  <a:pt x="533143" y="309691"/>
                </a:lnTo>
                <a:lnTo>
                  <a:pt x="513221" y="345439"/>
                </a:lnTo>
                <a:lnTo>
                  <a:pt x="486524" y="377237"/>
                </a:lnTo>
                <a:lnTo>
                  <a:pt x="453745" y="404518"/>
                </a:lnTo>
                <a:lnTo>
                  <a:pt x="415572" y="426719"/>
                </a:lnTo>
                <a:lnTo>
                  <a:pt x="372695" y="443277"/>
                </a:lnTo>
                <a:lnTo>
                  <a:pt x="325804" y="453625"/>
                </a:lnTo>
                <a:lnTo>
                  <a:pt x="275589" y="457200"/>
                </a:lnTo>
                <a:lnTo>
                  <a:pt x="224997" y="453625"/>
                </a:lnTo>
                <a:lnTo>
                  <a:pt x="177812" y="443277"/>
                </a:lnTo>
                <a:lnTo>
                  <a:pt x="134714" y="426720"/>
                </a:lnTo>
                <a:lnTo>
                  <a:pt x="96382" y="404518"/>
                </a:lnTo>
                <a:lnTo>
                  <a:pt x="63496" y="377237"/>
                </a:lnTo>
                <a:lnTo>
                  <a:pt x="36735" y="345440"/>
                </a:lnTo>
                <a:lnTo>
                  <a:pt x="16780" y="309691"/>
                </a:lnTo>
                <a:lnTo>
                  <a:pt x="4308" y="270557"/>
                </a:lnTo>
                <a:lnTo>
                  <a:pt x="0" y="228600"/>
                </a:lnTo>
                <a:lnTo>
                  <a:pt x="4308" y="186642"/>
                </a:lnTo>
                <a:lnTo>
                  <a:pt x="16780" y="147508"/>
                </a:lnTo>
                <a:lnTo>
                  <a:pt x="36735" y="111760"/>
                </a:lnTo>
                <a:lnTo>
                  <a:pt x="63496" y="79962"/>
                </a:lnTo>
                <a:lnTo>
                  <a:pt x="96382" y="52681"/>
                </a:lnTo>
                <a:lnTo>
                  <a:pt x="134714" y="30480"/>
                </a:lnTo>
                <a:lnTo>
                  <a:pt x="177812" y="13922"/>
                </a:lnTo>
                <a:lnTo>
                  <a:pt x="224997" y="3574"/>
                </a:lnTo>
                <a:lnTo>
                  <a:pt x="275589" y="0"/>
                </a:lnTo>
                <a:close/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132319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682230" y="5943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904489" y="1901189"/>
            <a:ext cx="1210310" cy="897890"/>
          </a:xfrm>
          <a:custGeom>
            <a:avLst/>
            <a:gdLst/>
            <a:ahLst/>
            <a:cxnLst/>
            <a:rect l="l" t="t" r="r" b="b"/>
            <a:pathLst>
              <a:path w="1210310" h="897889">
                <a:moveTo>
                  <a:pt x="1060450" y="0"/>
                </a:moveTo>
                <a:lnTo>
                  <a:pt x="149860" y="0"/>
                </a:lnTo>
                <a:lnTo>
                  <a:pt x="105501" y="8392"/>
                </a:lnTo>
                <a:lnTo>
                  <a:pt x="64739" y="31170"/>
                </a:lnTo>
                <a:lnTo>
                  <a:pt x="31170" y="64739"/>
                </a:lnTo>
                <a:lnTo>
                  <a:pt x="8392" y="105501"/>
                </a:lnTo>
                <a:lnTo>
                  <a:pt x="0" y="149860"/>
                </a:lnTo>
                <a:lnTo>
                  <a:pt x="0" y="748030"/>
                </a:lnTo>
                <a:lnTo>
                  <a:pt x="8392" y="792388"/>
                </a:lnTo>
                <a:lnTo>
                  <a:pt x="31170" y="833150"/>
                </a:lnTo>
                <a:lnTo>
                  <a:pt x="64739" y="866719"/>
                </a:lnTo>
                <a:lnTo>
                  <a:pt x="105501" y="889497"/>
                </a:lnTo>
                <a:lnTo>
                  <a:pt x="149860" y="897889"/>
                </a:lnTo>
                <a:lnTo>
                  <a:pt x="1060450" y="897889"/>
                </a:lnTo>
                <a:lnTo>
                  <a:pt x="1104808" y="889497"/>
                </a:lnTo>
                <a:lnTo>
                  <a:pt x="1145570" y="866719"/>
                </a:lnTo>
                <a:lnTo>
                  <a:pt x="1179139" y="833150"/>
                </a:lnTo>
                <a:lnTo>
                  <a:pt x="1201917" y="792388"/>
                </a:lnTo>
                <a:lnTo>
                  <a:pt x="1210310" y="748030"/>
                </a:lnTo>
                <a:lnTo>
                  <a:pt x="1210310" y="149860"/>
                </a:lnTo>
                <a:lnTo>
                  <a:pt x="1201917" y="105501"/>
                </a:lnTo>
                <a:lnTo>
                  <a:pt x="1179139" y="64739"/>
                </a:lnTo>
                <a:lnTo>
                  <a:pt x="1145570" y="31170"/>
                </a:lnTo>
                <a:lnTo>
                  <a:pt x="1104808" y="8392"/>
                </a:lnTo>
                <a:lnTo>
                  <a:pt x="106045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904489" y="1901189"/>
            <a:ext cx="1210310" cy="897890"/>
          </a:xfrm>
          <a:custGeom>
            <a:avLst/>
            <a:gdLst/>
            <a:ahLst/>
            <a:cxnLst/>
            <a:rect l="l" t="t" r="r" b="b"/>
            <a:pathLst>
              <a:path w="1210310" h="897889">
                <a:moveTo>
                  <a:pt x="1210310" y="149860"/>
                </a:moveTo>
                <a:lnTo>
                  <a:pt x="1201917" y="105501"/>
                </a:lnTo>
                <a:lnTo>
                  <a:pt x="1179139" y="64739"/>
                </a:lnTo>
                <a:lnTo>
                  <a:pt x="1145570" y="31170"/>
                </a:lnTo>
                <a:lnTo>
                  <a:pt x="1104808" y="8392"/>
                </a:lnTo>
                <a:lnTo>
                  <a:pt x="1060450" y="0"/>
                </a:lnTo>
                <a:lnTo>
                  <a:pt x="149860" y="0"/>
                </a:lnTo>
                <a:lnTo>
                  <a:pt x="105501" y="8392"/>
                </a:lnTo>
                <a:lnTo>
                  <a:pt x="64739" y="31170"/>
                </a:lnTo>
                <a:lnTo>
                  <a:pt x="31170" y="64739"/>
                </a:lnTo>
                <a:lnTo>
                  <a:pt x="8392" y="105501"/>
                </a:lnTo>
                <a:lnTo>
                  <a:pt x="0" y="149860"/>
                </a:lnTo>
                <a:lnTo>
                  <a:pt x="0" y="748030"/>
                </a:lnTo>
                <a:lnTo>
                  <a:pt x="8392" y="792388"/>
                </a:lnTo>
                <a:lnTo>
                  <a:pt x="31170" y="833150"/>
                </a:lnTo>
                <a:lnTo>
                  <a:pt x="64739" y="866719"/>
                </a:lnTo>
                <a:lnTo>
                  <a:pt x="105501" y="889497"/>
                </a:lnTo>
                <a:lnTo>
                  <a:pt x="149860" y="897889"/>
                </a:lnTo>
                <a:lnTo>
                  <a:pt x="1060450" y="897889"/>
                </a:lnTo>
                <a:lnTo>
                  <a:pt x="1104808" y="889497"/>
                </a:lnTo>
                <a:lnTo>
                  <a:pt x="1145570" y="866719"/>
                </a:lnTo>
                <a:lnTo>
                  <a:pt x="1179139" y="833150"/>
                </a:lnTo>
                <a:lnTo>
                  <a:pt x="1201917" y="792388"/>
                </a:lnTo>
                <a:lnTo>
                  <a:pt x="1210310" y="748030"/>
                </a:lnTo>
                <a:lnTo>
                  <a:pt x="1210310" y="1498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114800" y="1901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904489" y="2799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 txBox="1"/>
          <p:nvPr/>
        </p:nvSpPr>
        <p:spPr>
          <a:xfrm>
            <a:off x="3192779" y="1700529"/>
            <a:ext cx="104711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netback</a:t>
            </a:r>
            <a:r>
              <a:rPr sz="1000" b="1" spc="1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netback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2992120" y="2266950"/>
            <a:ext cx="609600" cy="293370"/>
          </a:xfrm>
          <a:custGeom>
            <a:avLst/>
            <a:gdLst/>
            <a:ahLst/>
            <a:cxnLst/>
            <a:rect l="l" t="t" r="r" b="b"/>
            <a:pathLst>
              <a:path w="609600" h="293369">
                <a:moveTo>
                  <a:pt x="609600" y="0"/>
                </a:moveTo>
                <a:lnTo>
                  <a:pt x="0" y="0"/>
                </a:lnTo>
                <a:lnTo>
                  <a:pt x="0" y="293370"/>
                </a:lnTo>
                <a:lnTo>
                  <a:pt x="609600" y="293370"/>
                </a:lnTo>
                <a:lnTo>
                  <a:pt x="609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992120" y="2266950"/>
            <a:ext cx="609600" cy="293370"/>
          </a:xfrm>
          <a:custGeom>
            <a:avLst/>
            <a:gdLst/>
            <a:ahLst/>
            <a:cxnLst/>
            <a:rect l="l" t="t" r="r" b="b"/>
            <a:pathLst>
              <a:path w="609600" h="293369">
                <a:moveTo>
                  <a:pt x="306069" y="293370"/>
                </a:moveTo>
                <a:lnTo>
                  <a:pt x="0" y="293370"/>
                </a:lnTo>
                <a:lnTo>
                  <a:pt x="0" y="0"/>
                </a:lnTo>
                <a:lnTo>
                  <a:pt x="609600" y="0"/>
                </a:lnTo>
                <a:lnTo>
                  <a:pt x="609600" y="293370"/>
                </a:lnTo>
                <a:lnTo>
                  <a:pt x="306069" y="293370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3111500" y="2306320"/>
            <a:ext cx="3702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2762250" y="244475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29463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689860" y="2421889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29463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651760" y="240474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651760" y="2376170"/>
            <a:ext cx="63500" cy="57150"/>
          </a:xfrm>
          <a:custGeom>
            <a:avLst/>
            <a:gdLst/>
            <a:ahLst/>
            <a:cxnLst/>
            <a:rect l="l" t="t" r="r" b="b"/>
            <a:pathLst>
              <a:path w="63500" h="57150">
                <a:moveTo>
                  <a:pt x="31750" y="57150"/>
                </a:moveTo>
                <a:lnTo>
                  <a:pt x="0" y="57150"/>
                </a:lnTo>
                <a:lnTo>
                  <a:pt x="0" y="0"/>
                </a:lnTo>
                <a:lnTo>
                  <a:pt x="63500" y="0"/>
                </a:lnTo>
                <a:lnTo>
                  <a:pt x="63500" y="57150"/>
                </a:lnTo>
                <a:lnTo>
                  <a:pt x="31750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87190" y="2019300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146303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114800" y="199643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146303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187190" y="221868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146303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14800" y="2195829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146303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 txBox="1"/>
          <p:nvPr/>
        </p:nvSpPr>
        <p:spPr>
          <a:xfrm>
            <a:off x="4450079" y="1791970"/>
            <a:ext cx="86233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Xen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bus/store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4479290" y="2021840"/>
            <a:ext cx="885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Event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4204970" y="2453704"/>
            <a:ext cx="1536700" cy="127000"/>
          </a:xfrm>
          <a:custGeom>
            <a:avLst/>
            <a:gdLst/>
            <a:ahLst/>
            <a:cxnLst/>
            <a:rect l="l" t="t" r="r" b="b"/>
            <a:pathLst>
              <a:path w="1536700" h="127000">
                <a:moveTo>
                  <a:pt x="0" y="126871"/>
                </a:moveTo>
                <a:lnTo>
                  <a:pt x="1536700" y="126871"/>
                </a:lnTo>
                <a:lnTo>
                  <a:pt x="1536700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133850" y="2430844"/>
            <a:ext cx="1535430" cy="127000"/>
          </a:xfrm>
          <a:custGeom>
            <a:avLst/>
            <a:gdLst/>
            <a:ahLst/>
            <a:cxnLst/>
            <a:rect l="l" t="t" r="r" b="b"/>
            <a:pathLst>
              <a:path w="1535429" h="127000">
                <a:moveTo>
                  <a:pt x="0" y="126871"/>
                </a:moveTo>
                <a:lnTo>
                  <a:pt x="1535429" y="126871"/>
                </a:lnTo>
                <a:lnTo>
                  <a:pt x="1535429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 txBox="1"/>
          <p:nvPr/>
        </p:nvSpPr>
        <p:spPr>
          <a:xfrm>
            <a:off x="4503420" y="2584450"/>
            <a:ext cx="78041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</a:pPr>
            <a:r>
              <a:rPr sz="1500" b="1" spc="-300" baseline="-1111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200" dirty="0">
                <a:latin typeface="Arial"/>
                <a:cs typeface="Arial"/>
              </a:rPr>
              <a:t>Xen</a:t>
            </a:r>
            <a:r>
              <a:rPr sz="1500" b="1" spc="-300" baseline="-11111" dirty="0">
                <a:solidFill>
                  <a:srgbClr val="FF0000"/>
                </a:solidFill>
                <a:latin typeface="Arial"/>
                <a:cs typeface="Arial"/>
              </a:rPr>
              <a:t>tm</a:t>
            </a:r>
            <a:r>
              <a:rPr sz="1000" b="1" spc="-200" dirty="0">
                <a:latin typeface="Arial"/>
                <a:cs typeface="Arial"/>
              </a:rPr>
              <a:t>r</a:t>
            </a:r>
            <a:r>
              <a:rPr sz="1500" b="1" spc="-300" baseline="-1111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200" dirty="0">
                <a:latin typeface="Arial"/>
                <a:cs typeface="Arial"/>
              </a:rPr>
              <a:t>in</a:t>
            </a:r>
            <a:r>
              <a:rPr sz="1500" b="1" spc="-300" baseline="-1111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-200" dirty="0">
                <a:latin typeface="Arial"/>
                <a:cs typeface="Arial"/>
              </a:rPr>
              <a:t>g</a:t>
            </a:r>
            <a:r>
              <a:rPr sz="1500" b="1" spc="-300" baseline="-11111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sz="1500" b="1" spc="-345" baseline="-111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  </a:t>
            </a:r>
            <a:r>
              <a:rPr sz="1000" b="1" spc="-5" dirty="0">
                <a:latin typeface="Arial"/>
                <a:cs typeface="Arial"/>
              </a:rPr>
              <a:t>(data)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6" name="object 376"/>
          <p:cNvSpPr/>
          <p:nvPr/>
        </p:nvSpPr>
        <p:spPr>
          <a:xfrm>
            <a:off x="5669279" y="1828800"/>
            <a:ext cx="957580" cy="951230"/>
          </a:xfrm>
          <a:custGeom>
            <a:avLst/>
            <a:gdLst/>
            <a:ahLst/>
            <a:cxnLst/>
            <a:rect l="l" t="t" r="r" b="b"/>
            <a:pathLst>
              <a:path w="957579" h="951230">
                <a:moveTo>
                  <a:pt x="798830" y="0"/>
                </a:moveTo>
                <a:lnTo>
                  <a:pt x="158750" y="0"/>
                </a:lnTo>
                <a:lnTo>
                  <a:pt x="111516" y="8829"/>
                </a:lnTo>
                <a:lnTo>
                  <a:pt x="68305" y="32837"/>
                </a:lnTo>
                <a:lnTo>
                  <a:pt x="32837" y="68305"/>
                </a:lnTo>
                <a:lnTo>
                  <a:pt x="8829" y="111516"/>
                </a:lnTo>
                <a:lnTo>
                  <a:pt x="0" y="158750"/>
                </a:lnTo>
                <a:lnTo>
                  <a:pt x="0" y="792479"/>
                </a:lnTo>
                <a:lnTo>
                  <a:pt x="8829" y="839713"/>
                </a:lnTo>
                <a:lnTo>
                  <a:pt x="32837" y="882924"/>
                </a:lnTo>
                <a:lnTo>
                  <a:pt x="68305" y="918392"/>
                </a:lnTo>
                <a:lnTo>
                  <a:pt x="111516" y="942400"/>
                </a:lnTo>
                <a:lnTo>
                  <a:pt x="158750" y="951229"/>
                </a:lnTo>
                <a:lnTo>
                  <a:pt x="798830" y="951229"/>
                </a:lnTo>
                <a:lnTo>
                  <a:pt x="845576" y="942400"/>
                </a:lnTo>
                <a:lnTo>
                  <a:pt x="888725" y="918392"/>
                </a:lnTo>
                <a:lnTo>
                  <a:pt x="924377" y="882924"/>
                </a:lnTo>
                <a:lnTo>
                  <a:pt x="948629" y="839713"/>
                </a:lnTo>
                <a:lnTo>
                  <a:pt x="957579" y="792479"/>
                </a:lnTo>
                <a:lnTo>
                  <a:pt x="957579" y="158750"/>
                </a:lnTo>
                <a:lnTo>
                  <a:pt x="948629" y="111516"/>
                </a:lnTo>
                <a:lnTo>
                  <a:pt x="924377" y="68305"/>
                </a:lnTo>
                <a:lnTo>
                  <a:pt x="888725" y="32837"/>
                </a:lnTo>
                <a:lnTo>
                  <a:pt x="845576" y="8829"/>
                </a:lnTo>
                <a:lnTo>
                  <a:pt x="79883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669279" y="1828800"/>
            <a:ext cx="957580" cy="951230"/>
          </a:xfrm>
          <a:custGeom>
            <a:avLst/>
            <a:gdLst/>
            <a:ahLst/>
            <a:cxnLst/>
            <a:rect l="l" t="t" r="r" b="b"/>
            <a:pathLst>
              <a:path w="957579" h="951230">
                <a:moveTo>
                  <a:pt x="957579" y="158750"/>
                </a:moveTo>
                <a:lnTo>
                  <a:pt x="948629" y="111516"/>
                </a:lnTo>
                <a:lnTo>
                  <a:pt x="924377" y="68305"/>
                </a:lnTo>
                <a:lnTo>
                  <a:pt x="888725" y="32837"/>
                </a:lnTo>
                <a:lnTo>
                  <a:pt x="845576" y="8829"/>
                </a:lnTo>
                <a:lnTo>
                  <a:pt x="798830" y="0"/>
                </a:lnTo>
                <a:lnTo>
                  <a:pt x="158750" y="0"/>
                </a:lnTo>
                <a:lnTo>
                  <a:pt x="111516" y="8829"/>
                </a:lnTo>
                <a:lnTo>
                  <a:pt x="68305" y="32837"/>
                </a:lnTo>
                <a:lnTo>
                  <a:pt x="32837" y="68305"/>
                </a:lnTo>
                <a:lnTo>
                  <a:pt x="8829" y="111516"/>
                </a:lnTo>
                <a:lnTo>
                  <a:pt x="0" y="158750"/>
                </a:lnTo>
                <a:lnTo>
                  <a:pt x="0" y="792479"/>
                </a:lnTo>
                <a:lnTo>
                  <a:pt x="8829" y="839713"/>
                </a:lnTo>
                <a:lnTo>
                  <a:pt x="32837" y="882924"/>
                </a:lnTo>
                <a:lnTo>
                  <a:pt x="68305" y="918392"/>
                </a:lnTo>
                <a:lnTo>
                  <a:pt x="111516" y="942400"/>
                </a:lnTo>
                <a:lnTo>
                  <a:pt x="158750" y="951229"/>
                </a:lnTo>
                <a:lnTo>
                  <a:pt x="798830" y="951229"/>
                </a:lnTo>
                <a:lnTo>
                  <a:pt x="845576" y="942400"/>
                </a:lnTo>
                <a:lnTo>
                  <a:pt x="888725" y="918392"/>
                </a:lnTo>
                <a:lnTo>
                  <a:pt x="924377" y="882924"/>
                </a:lnTo>
                <a:lnTo>
                  <a:pt x="948629" y="839713"/>
                </a:lnTo>
                <a:lnTo>
                  <a:pt x="957579" y="792479"/>
                </a:lnTo>
                <a:lnTo>
                  <a:pt x="957579" y="1587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626859" y="182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669279" y="2780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ClickOS Prototype</a:t>
            </a:r>
            <a:r>
              <a:rPr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9870" y="1244600"/>
            <a:ext cx="6328410" cy="47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20" dirty="0">
                <a:latin typeface="Arial"/>
                <a:cs typeface="Arial"/>
              </a:rPr>
              <a:t>Click </a:t>
            </a:r>
            <a:r>
              <a:rPr sz="2200" dirty="0">
                <a:latin typeface="Arial"/>
                <a:cs typeface="Arial"/>
              </a:rPr>
              <a:t>changes </a:t>
            </a:r>
            <a:r>
              <a:rPr sz="2200" spc="-4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minimal </a:t>
            </a:r>
            <a:r>
              <a:rPr sz="2200" spc="5" dirty="0">
                <a:latin typeface="Arial"/>
                <a:cs typeface="Arial"/>
              </a:rPr>
              <a:t>~600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LoC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5" dirty="0">
                <a:latin typeface="Arial"/>
                <a:cs typeface="Arial"/>
              </a:rPr>
              <a:t>New </a:t>
            </a:r>
            <a:r>
              <a:rPr sz="2200" spc="30" dirty="0">
                <a:latin typeface="Arial"/>
                <a:cs typeface="Arial"/>
              </a:rPr>
              <a:t>toolstack </a:t>
            </a:r>
            <a:r>
              <a:rPr sz="2200" spc="20" dirty="0">
                <a:latin typeface="Arial"/>
                <a:cs typeface="Arial"/>
              </a:rPr>
              <a:t>for </a:t>
            </a:r>
            <a:r>
              <a:rPr sz="2200" spc="15" dirty="0">
                <a:latin typeface="Arial"/>
                <a:cs typeface="Arial"/>
              </a:rPr>
              <a:t>fast </a:t>
            </a:r>
            <a:r>
              <a:rPr sz="2200" spc="55" dirty="0">
                <a:latin typeface="Arial"/>
                <a:cs typeface="Arial"/>
              </a:rPr>
              <a:t>boot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times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-5" dirty="0">
                <a:latin typeface="Arial"/>
                <a:cs typeface="Arial"/>
              </a:rPr>
              <a:t>Cross </a:t>
            </a:r>
            <a:r>
              <a:rPr sz="2200" spc="25" dirty="0">
                <a:latin typeface="Arial"/>
                <a:cs typeface="Arial"/>
              </a:rPr>
              <a:t>compile </a:t>
            </a:r>
            <a:r>
              <a:rPr sz="2200" spc="15" dirty="0">
                <a:latin typeface="Arial"/>
                <a:cs typeface="Arial"/>
              </a:rPr>
              <a:t>toolchain </a:t>
            </a:r>
            <a:r>
              <a:rPr sz="2200" spc="20" dirty="0">
                <a:latin typeface="Arial"/>
                <a:cs typeface="Arial"/>
              </a:rPr>
              <a:t>for </a:t>
            </a:r>
            <a:r>
              <a:rPr sz="2200" spc="10" dirty="0">
                <a:latin typeface="Arial"/>
                <a:cs typeface="Arial"/>
              </a:rPr>
              <a:t>MiniOS-based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apps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-5" dirty="0">
                <a:latin typeface="Courier New"/>
                <a:cs typeface="Courier New"/>
              </a:rPr>
              <a:t>netback</a:t>
            </a:r>
            <a:r>
              <a:rPr sz="2200" spc="-585" dirty="0">
                <a:latin typeface="Courier New"/>
                <a:cs typeface="Courier New"/>
              </a:rPr>
              <a:t> </a:t>
            </a:r>
            <a:r>
              <a:rPr sz="2200" dirty="0">
                <a:latin typeface="Arial"/>
                <a:cs typeface="Arial"/>
              </a:rPr>
              <a:t>changes </a:t>
            </a:r>
            <a:r>
              <a:rPr sz="2200" spc="20" dirty="0">
                <a:latin typeface="Arial"/>
                <a:cs typeface="Arial"/>
              </a:rPr>
              <a:t>comprise </a:t>
            </a:r>
            <a:r>
              <a:rPr sz="2200" spc="5" dirty="0">
                <a:latin typeface="Arial"/>
                <a:cs typeface="Arial"/>
              </a:rPr>
              <a:t>~500 </a:t>
            </a:r>
            <a:r>
              <a:rPr sz="2200" spc="10" dirty="0">
                <a:latin typeface="Arial"/>
                <a:cs typeface="Arial"/>
              </a:rPr>
              <a:t>LoC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-5" dirty="0">
                <a:latin typeface="Courier New"/>
                <a:cs typeface="Courier New"/>
              </a:rPr>
              <a:t>netfront</a:t>
            </a:r>
            <a:r>
              <a:rPr sz="2200" spc="-540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Arial"/>
                <a:cs typeface="Arial"/>
              </a:rPr>
              <a:t>(Linux/MiniOS) </a:t>
            </a:r>
            <a:r>
              <a:rPr sz="2200" dirty="0">
                <a:latin typeface="Arial"/>
                <a:cs typeface="Arial"/>
              </a:rPr>
              <a:t>around </a:t>
            </a:r>
            <a:r>
              <a:rPr sz="2200" spc="5" dirty="0">
                <a:latin typeface="Arial"/>
                <a:cs typeface="Arial"/>
              </a:rPr>
              <a:t>~600 LoC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-105" dirty="0">
                <a:latin typeface="Arial"/>
                <a:cs typeface="Arial"/>
              </a:rPr>
              <a:t>VALE </a:t>
            </a:r>
            <a:r>
              <a:rPr sz="2200" spc="35" dirty="0">
                <a:latin typeface="Arial"/>
                <a:cs typeface="Arial"/>
              </a:rPr>
              <a:t>switch </a:t>
            </a:r>
            <a:r>
              <a:rPr sz="2200" spc="15" dirty="0">
                <a:latin typeface="Arial"/>
                <a:cs typeface="Arial"/>
              </a:rPr>
              <a:t>extended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  <a:tabLst>
                <a:tab pos="755015" algn="l"/>
              </a:tabLst>
            </a:pPr>
            <a:r>
              <a:rPr sz="3300" baseline="3787" dirty="0">
                <a:latin typeface="Times New Roman"/>
                <a:cs typeface="Times New Roman"/>
              </a:rPr>
              <a:t>–	</a:t>
            </a:r>
            <a:r>
              <a:rPr sz="2200" spc="15" dirty="0">
                <a:latin typeface="Arial"/>
                <a:cs typeface="Arial"/>
              </a:rPr>
              <a:t>Connect </a:t>
            </a:r>
            <a:r>
              <a:rPr sz="2200" spc="-15" dirty="0">
                <a:latin typeface="Arial"/>
                <a:cs typeface="Arial"/>
              </a:rPr>
              <a:t>NIC </a:t>
            </a:r>
            <a:r>
              <a:rPr sz="2200" spc="35" dirty="0">
                <a:latin typeface="Arial"/>
                <a:cs typeface="Arial"/>
              </a:rPr>
              <a:t>ports </a:t>
            </a:r>
            <a:r>
              <a:rPr sz="2200" spc="5" dirty="0">
                <a:latin typeface="Arial"/>
                <a:cs typeface="Arial"/>
              </a:rPr>
              <a:t>and </a:t>
            </a:r>
            <a:r>
              <a:rPr sz="2200" spc="15" dirty="0">
                <a:latin typeface="Arial"/>
                <a:cs typeface="Arial"/>
              </a:rPr>
              <a:t>modular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switching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9700"/>
            <a:ext cx="91440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9930" y="4453890"/>
            <a:ext cx="325247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65" dirty="0">
                <a:latin typeface="Arial"/>
                <a:cs typeface="Arial"/>
              </a:rPr>
              <a:t>EVALUATION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Experiments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70" y="1215390"/>
            <a:ext cx="5640070" cy="44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dirty="0">
                <a:solidFill>
                  <a:srgbClr val="CCCCCC"/>
                </a:solidFill>
                <a:latin typeface="Arial"/>
                <a:cs typeface="Arial"/>
              </a:rPr>
              <a:t>ClickOS</a:t>
            </a:r>
            <a:r>
              <a:rPr sz="2000" spc="-1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CCCCCC"/>
                </a:solidFill>
                <a:latin typeface="Arial"/>
                <a:cs typeface="Arial"/>
              </a:rPr>
              <a:t>Instantiation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dirty="0">
                <a:solidFill>
                  <a:srgbClr val="CCCCCC"/>
                </a:solidFill>
                <a:latin typeface="Arial"/>
                <a:cs typeface="Arial"/>
              </a:rPr>
              <a:t>State </a:t>
            </a:r>
            <a:r>
              <a:rPr sz="2000" spc="5" dirty="0">
                <a:solidFill>
                  <a:srgbClr val="CCCCCC"/>
                </a:solidFill>
                <a:latin typeface="Arial"/>
                <a:cs typeface="Arial"/>
              </a:rPr>
              <a:t>reading/insertion</a:t>
            </a:r>
            <a:r>
              <a:rPr sz="2000" spc="-6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CCCCCC"/>
                </a:solidFill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-30" dirty="0">
                <a:solidFill>
                  <a:srgbClr val="CCCCCC"/>
                </a:solidFill>
                <a:latin typeface="Arial"/>
                <a:cs typeface="Arial"/>
              </a:rPr>
              <a:t>Delay </a:t>
            </a:r>
            <a:r>
              <a:rPr sz="2000" spc="20" dirty="0">
                <a:solidFill>
                  <a:srgbClr val="CCCCCC"/>
                </a:solidFill>
                <a:latin typeface="Arial"/>
                <a:cs typeface="Arial"/>
              </a:rPr>
              <a:t>compared </a:t>
            </a:r>
            <a:r>
              <a:rPr sz="2000" spc="35" dirty="0">
                <a:solidFill>
                  <a:srgbClr val="CCCCCC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CCCCCC"/>
                </a:solidFill>
                <a:latin typeface="Arial"/>
                <a:cs typeface="Arial"/>
              </a:rPr>
              <a:t>other</a:t>
            </a:r>
            <a:r>
              <a:rPr sz="2000" spc="-18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CCCCCC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15" dirty="0">
                <a:solidFill>
                  <a:srgbClr val="CCCCCC"/>
                </a:solidFill>
                <a:latin typeface="Arial"/>
                <a:cs typeface="Arial"/>
              </a:rPr>
              <a:t>Memory</a:t>
            </a:r>
            <a:r>
              <a:rPr sz="2000" spc="-2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CCCCCC"/>
                </a:solidFill>
                <a:latin typeface="Arial"/>
                <a:cs typeface="Arial"/>
              </a:rPr>
              <a:t>footprint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25" dirty="0">
                <a:solidFill>
                  <a:srgbClr val="CCCCCC"/>
                </a:solidFill>
                <a:latin typeface="Arial"/>
                <a:cs typeface="Arial"/>
              </a:rPr>
              <a:t>Switch </a:t>
            </a:r>
            <a:r>
              <a:rPr sz="2000" spc="10" dirty="0">
                <a:solidFill>
                  <a:srgbClr val="CCCCCC"/>
                </a:solidFill>
                <a:latin typeface="Arial"/>
                <a:cs typeface="Arial"/>
              </a:rPr>
              <a:t>performance </a:t>
            </a:r>
            <a:r>
              <a:rPr sz="2000" spc="20" dirty="0">
                <a:solidFill>
                  <a:srgbClr val="CCCCCC"/>
                </a:solidFill>
                <a:latin typeface="Arial"/>
                <a:cs typeface="Arial"/>
              </a:rPr>
              <a:t>for </a:t>
            </a:r>
            <a:r>
              <a:rPr sz="2000" spc="10" dirty="0">
                <a:solidFill>
                  <a:srgbClr val="CCCCCC"/>
                </a:solidFill>
                <a:latin typeface="Arial"/>
                <a:cs typeface="Arial"/>
              </a:rPr>
              <a:t>1+</a:t>
            </a:r>
            <a:r>
              <a:rPr sz="2000" spc="-2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CCCCCC"/>
                </a:solidFill>
                <a:latin typeface="Arial"/>
                <a:cs typeface="Arial"/>
              </a:rPr>
              <a:t>NICs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5" dirty="0">
                <a:latin typeface="Arial"/>
                <a:cs typeface="Arial"/>
              </a:rPr>
              <a:t>ClickOS/MiniOS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Chaining</a:t>
            </a:r>
            <a:r>
              <a:rPr sz="2000" spc="-18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experiments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5" dirty="0">
                <a:solidFill>
                  <a:srgbClr val="CCCCCC"/>
                </a:solidFill>
                <a:latin typeface="Arial"/>
                <a:cs typeface="Arial"/>
              </a:rPr>
              <a:t>Scalability </a:t>
            </a:r>
            <a:r>
              <a:rPr sz="2000" spc="-5" dirty="0">
                <a:solidFill>
                  <a:srgbClr val="CCCCCC"/>
                </a:solidFill>
                <a:latin typeface="Arial"/>
                <a:cs typeface="Arial"/>
              </a:rPr>
              <a:t>over </a:t>
            </a:r>
            <a:r>
              <a:rPr sz="2000" spc="15" dirty="0">
                <a:solidFill>
                  <a:srgbClr val="CCCCCC"/>
                </a:solidFill>
                <a:latin typeface="Arial"/>
                <a:cs typeface="Arial"/>
              </a:rPr>
              <a:t>multiple</a:t>
            </a:r>
            <a:r>
              <a:rPr sz="2000" spc="-16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CCCCCC"/>
                </a:solidFill>
                <a:latin typeface="Arial"/>
                <a:cs typeface="Arial"/>
              </a:rPr>
              <a:t>guests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5" dirty="0">
                <a:solidFill>
                  <a:srgbClr val="DCDCDC"/>
                </a:solidFill>
                <a:latin typeface="Arial"/>
                <a:cs typeface="Arial"/>
              </a:rPr>
              <a:t>Scalability </a:t>
            </a:r>
            <a:r>
              <a:rPr sz="2000" spc="-5" dirty="0">
                <a:solidFill>
                  <a:srgbClr val="DCDCDC"/>
                </a:solidFill>
                <a:latin typeface="Arial"/>
                <a:cs typeface="Arial"/>
              </a:rPr>
              <a:t>over </a:t>
            </a:r>
            <a:r>
              <a:rPr sz="2000" spc="15" dirty="0">
                <a:solidFill>
                  <a:srgbClr val="DCDCDC"/>
                </a:solidFill>
                <a:latin typeface="Arial"/>
                <a:cs typeface="Arial"/>
              </a:rPr>
              <a:t>multiple</a:t>
            </a:r>
            <a:r>
              <a:rPr sz="2000" spc="-18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DCDCDC"/>
                </a:solidFill>
                <a:latin typeface="Arial"/>
                <a:cs typeface="Arial"/>
              </a:rPr>
              <a:t>NICs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10" dirty="0">
                <a:latin typeface="Arial"/>
                <a:cs typeface="Arial"/>
              </a:rPr>
              <a:t>Implementation and </a:t>
            </a:r>
            <a:r>
              <a:rPr sz="2000" spc="-5" dirty="0">
                <a:latin typeface="Arial"/>
                <a:cs typeface="Arial"/>
              </a:rPr>
              <a:t>evaluation </a:t>
            </a:r>
            <a:r>
              <a:rPr sz="2000" spc="30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middleboxes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000" baseline="2777" dirty="0">
                <a:solidFill>
                  <a:srgbClr val="00B39F"/>
                </a:solidFill>
                <a:latin typeface="Arial"/>
                <a:cs typeface="Arial"/>
              </a:rPr>
              <a:t>▐  </a:t>
            </a:r>
            <a:r>
              <a:rPr sz="2000" spc="5" dirty="0">
                <a:latin typeface="Arial"/>
                <a:cs typeface="Arial"/>
              </a:rPr>
              <a:t>Linux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ClickOS Base</a:t>
            </a:r>
            <a:r>
              <a:rPr spc="-25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510" y="3887470"/>
            <a:ext cx="616839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33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Intel Xeon E1220 4-core 3.2GHz </a:t>
            </a:r>
            <a:r>
              <a:rPr sz="1800" b="1" dirty="0">
                <a:latin typeface="Arial"/>
                <a:cs typeface="Arial"/>
              </a:rPr>
              <a:t>(Sandy </a:t>
            </a:r>
            <a:r>
              <a:rPr sz="1800" b="1" spc="-5" dirty="0">
                <a:latin typeface="Arial"/>
                <a:cs typeface="Arial"/>
              </a:rPr>
              <a:t>bridge)  16GB RAM, 1x Intel x520 10Gb/s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NIC.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One CPU core assigned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VMs,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rest </a:t>
            </a:r>
            <a:r>
              <a:rPr sz="1800" b="1" dirty="0">
                <a:latin typeface="Arial"/>
                <a:cs typeface="Arial"/>
              </a:rPr>
              <a:t>to the </a:t>
            </a:r>
            <a:r>
              <a:rPr sz="1800" b="1" spc="-5" dirty="0">
                <a:latin typeface="Arial"/>
                <a:cs typeface="Arial"/>
              </a:rPr>
              <a:t>Domain-0  Linux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3.6.10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4029" y="3069589"/>
            <a:ext cx="2849880" cy="2540"/>
          </a:xfrm>
          <a:custGeom>
            <a:avLst/>
            <a:gdLst/>
            <a:ahLst/>
            <a:cxnLst/>
            <a:rect l="l" t="t" r="r" b="b"/>
            <a:pathLst>
              <a:path w="2849879" h="2539">
                <a:moveTo>
                  <a:pt x="0" y="0"/>
                </a:moveTo>
                <a:lnTo>
                  <a:pt x="2849880" y="2539"/>
                </a:lnTo>
              </a:path>
            </a:pathLst>
          </a:custGeom>
          <a:ln w="38097">
            <a:solidFill>
              <a:srgbClr val="00B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6290" y="301371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0" y="0"/>
                </a:moveTo>
                <a:lnTo>
                  <a:pt x="0" y="115569"/>
                </a:lnTo>
                <a:lnTo>
                  <a:pt x="114300" y="58419"/>
                </a:lnTo>
                <a:lnTo>
                  <a:pt x="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0589" y="2426970"/>
            <a:ext cx="901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ickOS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1790" y="2424429"/>
            <a:ext cx="199008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Measurement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2059" y="3081020"/>
            <a:ext cx="14274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10Gb/s direct cable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6800" y="2745739"/>
            <a:ext cx="56896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4240" y="2745739"/>
            <a:ext cx="566419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ClickOS Base TX</a:t>
            </a:r>
            <a:r>
              <a:rPr spc="5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" y="731519"/>
            <a:ext cx="8503920" cy="566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ClickOS (virtualized) Middlebox</a:t>
            </a:r>
            <a:r>
              <a:rPr spc="65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0829" y="3468370"/>
            <a:ext cx="901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ickOS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9709" y="3468370"/>
            <a:ext cx="723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Host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950" y="2651760"/>
            <a:ext cx="56896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5119" y="2656839"/>
            <a:ext cx="56642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8570" y="2984500"/>
            <a:ext cx="1633220" cy="7620"/>
          </a:xfrm>
          <a:custGeom>
            <a:avLst/>
            <a:gdLst/>
            <a:ahLst/>
            <a:cxnLst/>
            <a:rect l="l" t="t" r="r" b="b"/>
            <a:pathLst>
              <a:path w="1633220" h="7619">
                <a:moveTo>
                  <a:pt x="0" y="7620"/>
                </a:moveTo>
                <a:lnTo>
                  <a:pt x="1633220" y="0"/>
                </a:lnTo>
              </a:path>
            </a:pathLst>
          </a:custGeom>
          <a:ln w="38097">
            <a:solidFill>
              <a:srgbClr val="00B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1889" y="293497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114300" y="0"/>
                </a:moveTo>
                <a:lnTo>
                  <a:pt x="0" y="58419"/>
                </a:lnTo>
                <a:lnTo>
                  <a:pt x="114300" y="115569"/>
                </a:lnTo>
                <a:lnTo>
                  <a:pt x="11430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4170" y="292735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0" y="0"/>
                </a:moveTo>
                <a:lnTo>
                  <a:pt x="0" y="11557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0070" y="2705100"/>
            <a:ext cx="566419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3389" y="3470909"/>
            <a:ext cx="723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Host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35220" y="2967989"/>
            <a:ext cx="1633220" cy="7620"/>
          </a:xfrm>
          <a:custGeom>
            <a:avLst/>
            <a:gdLst/>
            <a:ahLst/>
            <a:cxnLst/>
            <a:rect l="l" t="t" r="r" b="b"/>
            <a:pathLst>
              <a:path w="1633220" h="7619">
                <a:moveTo>
                  <a:pt x="0" y="7620"/>
                </a:moveTo>
                <a:lnTo>
                  <a:pt x="1633220" y="0"/>
                </a:lnTo>
              </a:path>
            </a:pathLst>
          </a:custGeom>
          <a:ln w="38097">
            <a:solidFill>
              <a:srgbClr val="00B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8540" y="29184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0819" y="29108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56510" y="3039109"/>
            <a:ext cx="14274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10Gb/s direct cable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18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05070" y="3022600"/>
            <a:ext cx="14281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10Gb/s direct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7980" y="4250690"/>
            <a:ext cx="601408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290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Intel Xeon E1220 4-core 3.2GHz </a:t>
            </a:r>
            <a:r>
              <a:rPr sz="1800" b="1" dirty="0">
                <a:latin typeface="Arial"/>
                <a:cs typeface="Arial"/>
              </a:rPr>
              <a:t>(Sandy </a:t>
            </a:r>
            <a:r>
              <a:rPr sz="1800" b="1" spc="-5" dirty="0">
                <a:latin typeface="Arial"/>
                <a:cs typeface="Arial"/>
              </a:rPr>
              <a:t>bridge)  16GB RAM, 2x Intel x520 10Gb/s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NIC.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One CPU core assigned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Vms, </a:t>
            </a:r>
            <a:r>
              <a:rPr sz="1800" b="1" dirty="0">
                <a:latin typeface="Arial"/>
                <a:cs typeface="Arial"/>
              </a:rPr>
              <a:t>3 </a:t>
            </a:r>
            <a:r>
              <a:rPr sz="1800" b="1" spc="-5" dirty="0">
                <a:latin typeface="Arial"/>
                <a:cs typeface="Arial"/>
              </a:rPr>
              <a:t>CPU cores Domain-0  Linux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3.6.10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ClickOS (virtualized) Middlebox</a:t>
            </a:r>
            <a:r>
              <a:rPr spc="65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638809"/>
            <a:ext cx="7863840" cy="5853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Linux Guest</a:t>
            </a:r>
            <a:r>
              <a:rPr spc="-1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1005839" y="640080"/>
            <a:ext cx="7042150" cy="521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059" y="6042659"/>
            <a:ext cx="738505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5952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1600" b="1" spc="15" dirty="0">
                <a:latin typeface="Arial"/>
                <a:cs typeface="Arial"/>
              </a:rPr>
              <a:t>Note </a:t>
            </a:r>
            <a:r>
              <a:rPr sz="1600" b="1" spc="10" dirty="0">
                <a:latin typeface="Arial"/>
                <a:cs typeface="Arial"/>
              </a:rPr>
              <a:t>that </a:t>
            </a:r>
            <a:r>
              <a:rPr sz="1600" b="1" spc="-10" dirty="0">
                <a:latin typeface="Arial"/>
                <a:cs typeface="Arial"/>
              </a:rPr>
              <a:t>our </a:t>
            </a:r>
            <a:r>
              <a:rPr sz="1600" b="1" spc="-35" dirty="0">
                <a:latin typeface="Arial"/>
                <a:cs typeface="Arial"/>
              </a:rPr>
              <a:t>Linux </a:t>
            </a:r>
            <a:r>
              <a:rPr sz="1600" b="1" spc="-5" dirty="0">
                <a:latin typeface="Arial"/>
                <a:cs typeface="Arial"/>
              </a:rPr>
              <a:t>optimizations </a:t>
            </a:r>
            <a:r>
              <a:rPr sz="1600" b="1" spc="-15" dirty="0">
                <a:latin typeface="Arial"/>
                <a:cs typeface="Arial"/>
              </a:rPr>
              <a:t>apply </a:t>
            </a:r>
            <a:r>
              <a:rPr sz="1600" b="1" spc="-35" dirty="0">
                <a:latin typeface="Arial"/>
                <a:cs typeface="Arial"/>
              </a:rPr>
              <a:t>only </a:t>
            </a:r>
            <a:r>
              <a:rPr sz="1600" b="1" spc="10" dirty="0">
                <a:latin typeface="Arial"/>
                <a:cs typeface="Arial"/>
              </a:rPr>
              <a:t>to </a:t>
            </a:r>
            <a:r>
              <a:rPr sz="1600" b="1" spc="15" dirty="0">
                <a:latin typeface="Arial"/>
                <a:cs typeface="Arial"/>
              </a:rPr>
              <a:t>netmap-based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Idealized</a:t>
            </a:r>
            <a:r>
              <a:rPr spc="-10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811779" y="1946910"/>
            <a:ext cx="94488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7729" y="1885950"/>
            <a:ext cx="651510" cy="477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6129" y="2179320"/>
            <a:ext cx="828040" cy="1270"/>
          </a:xfrm>
          <a:custGeom>
            <a:avLst/>
            <a:gdLst/>
            <a:ahLst/>
            <a:cxnLst/>
            <a:rect l="l" t="t" r="r" b="b"/>
            <a:pathLst>
              <a:path w="828039" h="1269">
                <a:moveTo>
                  <a:pt x="0" y="0"/>
                </a:moveTo>
                <a:lnTo>
                  <a:pt x="828039" y="1269"/>
                </a:lnTo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39" y="2159000"/>
            <a:ext cx="828040" cy="1270"/>
          </a:xfrm>
          <a:custGeom>
            <a:avLst/>
            <a:gdLst/>
            <a:ahLst/>
            <a:cxnLst/>
            <a:rect l="l" t="t" r="r" b="b"/>
            <a:pathLst>
              <a:path w="828039" h="1269">
                <a:moveTo>
                  <a:pt x="0" y="0"/>
                </a:moveTo>
                <a:lnTo>
                  <a:pt x="828040" y="1270"/>
                </a:lnTo>
              </a:path>
            </a:pathLst>
          </a:custGeom>
          <a:ln w="25518">
            <a:solidFill>
              <a:srgbClr val="FF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7290" y="2179320"/>
            <a:ext cx="941069" cy="1270"/>
          </a:xfrm>
          <a:custGeom>
            <a:avLst/>
            <a:gdLst/>
            <a:ahLst/>
            <a:cxnLst/>
            <a:rect l="l" t="t" r="r" b="b"/>
            <a:pathLst>
              <a:path w="941070" h="1269">
                <a:moveTo>
                  <a:pt x="0" y="0"/>
                </a:moveTo>
                <a:lnTo>
                  <a:pt x="941070" y="1269"/>
                </a:lnTo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4900" y="2159000"/>
            <a:ext cx="941069" cy="1270"/>
          </a:xfrm>
          <a:custGeom>
            <a:avLst/>
            <a:gdLst/>
            <a:ahLst/>
            <a:cxnLst/>
            <a:rect l="l" t="t" r="r" b="b"/>
            <a:pathLst>
              <a:path w="941070" h="1269">
                <a:moveTo>
                  <a:pt x="0" y="0"/>
                </a:moveTo>
                <a:lnTo>
                  <a:pt x="941070" y="1270"/>
                </a:lnTo>
              </a:path>
            </a:pathLst>
          </a:custGeom>
          <a:ln w="25518">
            <a:solidFill>
              <a:srgbClr val="FF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4979" y="2179320"/>
            <a:ext cx="1470660" cy="1270"/>
          </a:xfrm>
          <a:custGeom>
            <a:avLst/>
            <a:gdLst/>
            <a:ahLst/>
            <a:cxnLst/>
            <a:rect l="l" t="t" r="r" b="b"/>
            <a:pathLst>
              <a:path w="1470659" h="1269">
                <a:moveTo>
                  <a:pt x="0" y="0"/>
                </a:moveTo>
                <a:lnTo>
                  <a:pt x="1470660" y="1269"/>
                </a:lnTo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2590" y="2159000"/>
            <a:ext cx="1470660" cy="1270"/>
          </a:xfrm>
          <a:custGeom>
            <a:avLst/>
            <a:gdLst/>
            <a:ahLst/>
            <a:cxnLst/>
            <a:rect l="l" t="t" r="r" b="b"/>
            <a:pathLst>
              <a:path w="1470659" h="1269">
                <a:moveTo>
                  <a:pt x="0" y="0"/>
                </a:moveTo>
                <a:lnTo>
                  <a:pt x="1470660" y="1270"/>
                </a:lnTo>
              </a:path>
            </a:pathLst>
          </a:custGeom>
          <a:ln w="25518">
            <a:solidFill>
              <a:srgbClr val="FF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050" y="4972050"/>
            <a:ext cx="1388110" cy="421640"/>
          </a:xfrm>
          <a:custGeom>
            <a:avLst/>
            <a:gdLst/>
            <a:ahLst/>
            <a:cxnLst/>
            <a:rect l="l" t="t" r="r" b="b"/>
            <a:pathLst>
              <a:path w="1388110" h="421639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0" y="420369"/>
                </a:lnTo>
                <a:lnTo>
                  <a:pt x="0" y="421640"/>
                </a:lnTo>
                <a:lnTo>
                  <a:pt x="1269" y="421640"/>
                </a:lnTo>
                <a:lnTo>
                  <a:pt x="1385570" y="421640"/>
                </a:lnTo>
                <a:lnTo>
                  <a:pt x="1386839" y="421640"/>
                </a:lnTo>
                <a:lnTo>
                  <a:pt x="1388110" y="421640"/>
                </a:lnTo>
                <a:lnTo>
                  <a:pt x="1388110" y="420369"/>
                </a:lnTo>
                <a:lnTo>
                  <a:pt x="1388110" y="1269"/>
                </a:lnTo>
                <a:lnTo>
                  <a:pt x="1388110" y="0"/>
                </a:lnTo>
                <a:lnTo>
                  <a:pt x="1386839" y="0"/>
                </a:lnTo>
                <a:lnTo>
                  <a:pt x="1385570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050" y="497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3160" y="5393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5050" y="5005070"/>
            <a:ext cx="13881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Physical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5050" y="47625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5050" y="47371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5050" y="47117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5050" y="46863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5050" y="4662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5050" y="46367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5050" y="4611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5050" y="45859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5050" y="45605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5050" y="4535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5050" y="451104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4"/>
                </a:moveTo>
                <a:lnTo>
                  <a:pt x="6289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5050" y="4485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5050" y="4460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5050" y="44348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5050" y="44094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5050" y="43840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5050" y="4358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5050" y="4334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5050" y="43091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5050" y="42837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5050" y="42583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5050" y="42329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5050" y="4207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5050" y="418337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5"/>
                </a:moveTo>
                <a:lnTo>
                  <a:pt x="6289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53639" y="47625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53639" y="47371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53639" y="47117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53639" y="46863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53639" y="4662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53639" y="46367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3639" y="4611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3639" y="45859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3639" y="45605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3639" y="4535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3639" y="451104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4"/>
                </a:moveTo>
                <a:lnTo>
                  <a:pt x="6289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53639" y="4485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3639" y="4460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53639" y="44348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53639" y="44094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53639" y="43840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53639" y="4358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53639" y="4334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53639" y="43091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53639" y="42837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53639" y="42583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53639" y="42329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3639" y="4207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3639" y="418337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5"/>
                </a:moveTo>
                <a:lnTo>
                  <a:pt x="6289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5050" y="4502150"/>
            <a:ext cx="1388110" cy="419100"/>
          </a:xfrm>
          <a:custGeom>
            <a:avLst/>
            <a:gdLst/>
            <a:ahLst/>
            <a:cxnLst/>
            <a:rect l="l" t="t" r="r" b="b"/>
            <a:pathLst>
              <a:path w="1388110" h="419100">
                <a:moveTo>
                  <a:pt x="1269" y="0"/>
                </a:moveTo>
                <a:lnTo>
                  <a:pt x="0" y="1269"/>
                </a:lnTo>
                <a:lnTo>
                  <a:pt x="0" y="417830"/>
                </a:lnTo>
                <a:lnTo>
                  <a:pt x="1269" y="419100"/>
                </a:lnTo>
                <a:lnTo>
                  <a:pt x="1385570" y="419100"/>
                </a:lnTo>
                <a:lnTo>
                  <a:pt x="1386839" y="419100"/>
                </a:lnTo>
                <a:lnTo>
                  <a:pt x="1388110" y="417830"/>
                </a:lnTo>
                <a:lnTo>
                  <a:pt x="1388110" y="1269"/>
                </a:lnTo>
                <a:lnTo>
                  <a:pt x="1386839" y="0"/>
                </a:lnTo>
                <a:lnTo>
                  <a:pt x="1385570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35050" y="4502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160" y="492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035050" y="4535170"/>
            <a:ext cx="138811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Datalink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35050" y="4029709"/>
            <a:ext cx="1388110" cy="422909"/>
          </a:xfrm>
          <a:custGeom>
            <a:avLst/>
            <a:gdLst/>
            <a:ahLst/>
            <a:cxnLst/>
            <a:rect l="l" t="t" r="r" b="b"/>
            <a:pathLst>
              <a:path w="1388110" h="422910">
                <a:moveTo>
                  <a:pt x="1269" y="0"/>
                </a:moveTo>
                <a:lnTo>
                  <a:pt x="0" y="1269"/>
                </a:lnTo>
                <a:lnTo>
                  <a:pt x="0" y="2539"/>
                </a:lnTo>
                <a:lnTo>
                  <a:pt x="0" y="421639"/>
                </a:lnTo>
                <a:lnTo>
                  <a:pt x="1269" y="422909"/>
                </a:lnTo>
                <a:lnTo>
                  <a:pt x="1385570" y="422909"/>
                </a:lnTo>
                <a:lnTo>
                  <a:pt x="1386839" y="422909"/>
                </a:lnTo>
                <a:lnTo>
                  <a:pt x="1388110" y="421639"/>
                </a:lnTo>
                <a:lnTo>
                  <a:pt x="1388110" y="2539"/>
                </a:lnTo>
                <a:lnTo>
                  <a:pt x="1388110" y="1269"/>
                </a:lnTo>
                <a:lnTo>
                  <a:pt x="1386839" y="0"/>
                </a:lnTo>
                <a:lnTo>
                  <a:pt x="1385570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35050" y="4029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160" y="445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35050" y="4064000"/>
            <a:ext cx="138811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035050" y="3559809"/>
            <a:ext cx="1388110" cy="420370"/>
          </a:xfrm>
          <a:custGeom>
            <a:avLst/>
            <a:gdLst/>
            <a:ahLst/>
            <a:cxnLst/>
            <a:rect l="l" t="t" r="r" b="b"/>
            <a:pathLst>
              <a:path w="1388110" h="42037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0" y="419100"/>
                </a:lnTo>
                <a:lnTo>
                  <a:pt x="1269" y="420369"/>
                </a:lnTo>
                <a:lnTo>
                  <a:pt x="1385570" y="420369"/>
                </a:lnTo>
                <a:lnTo>
                  <a:pt x="1386839" y="420369"/>
                </a:lnTo>
                <a:lnTo>
                  <a:pt x="1388110" y="419100"/>
                </a:lnTo>
                <a:lnTo>
                  <a:pt x="1388110" y="1269"/>
                </a:lnTo>
                <a:lnTo>
                  <a:pt x="1388110" y="0"/>
                </a:lnTo>
                <a:lnTo>
                  <a:pt x="1386839" y="0"/>
                </a:lnTo>
                <a:lnTo>
                  <a:pt x="1385570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5050" y="3559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160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131569" y="3592829"/>
            <a:ext cx="119888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p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35050" y="3107689"/>
            <a:ext cx="1388110" cy="420370"/>
          </a:xfrm>
          <a:custGeom>
            <a:avLst/>
            <a:gdLst/>
            <a:ahLst/>
            <a:cxnLst/>
            <a:rect l="l" t="t" r="r" b="b"/>
            <a:pathLst>
              <a:path w="1388110" h="420370">
                <a:moveTo>
                  <a:pt x="1269" y="0"/>
                </a:moveTo>
                <a:lnTo>
                  <a:pt x="0" y="1270"/>
                </a:lnTo>
                <a:lnTo>
                  <a:pt x="0" y="2539"/>
                </a:lnTo>
                <a:lnTo>
                  <a:pt x="0" y="417830"/>
                </a:lnTo>
                <a:lnTo>
                  <a:pt x="0" y="419100"/>
                </a:lnTo>
                <a:lnTo>
                  <a:pt x="1269" y="420370"/>
                </a:lnTo>
                <a:lnTo>
                  <a:pt x="1385570" y="420370"/>
                </a:lnTo>
                <a:lnTo>
                  <a:pt x="1386839" y="420370"/>
                </a:lnTo>
                <a:lnTo>
                  <a:pt x="1388110" y="419100"/>
                </a:lnTo>
                <a:lnTo>
                  <a:pt x="1388110" y="417830"/>
                </a:lnTo>
                <a:lnTo>
                  <a:pt x="1388110" y="2539"/>
                </a:lnTo>
                <a:lnTo>
                  <a:pt x="1388110" y="1270"/>
                </a:lnTo>
                <a:lnTo>
                  <a:pt x="1386839" y="0"/>
                </a:lnTo>
                <a:lnTo>
                  <a:pt x="1385570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5050" y="3107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160" y="3528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024889" y="3140709"/>
            <a:ext cx="14077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601459" y="4972050"/>
            <a:ext cx="1398270" cy="421640"/>
          </a:xfrm>
          <a:custGeom>
            <a:avLst/>
            <a:gdLst/>
            <a:ahLst/>
            <a:cxnLst/>
            <a:rect l="l" t="t" r="r" b="b"/>
            <a:pathLst>
              <a:path w="1398270" h="421639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420369"/>
                </a:lnTo>
                <a:lnTo>
                  <a:pt x="0" y="421640"/>
                </a:lnTo>
                <a:lnTo>
                  <a:pt x="1270" y="421640"/>
                </a:lnTo>
                <a:lnTo>
                  <a:pt x="1395730" y="421640"/>
                </a:lnTo>
                <a:lnTo>
                  <a:pt x="1397000" y="421640"/>
                </a:lnTo>
                <a:lnTo>
                  <a:pt x="1398270" y="421640"/>
                </a:lnTo>
                <a:lnTo>
                  <a:pt x="1398270" y="420369"/>
                </a:lnTo>
                <a:lnTo>
                  <a:pt x="1398270" y="1269"/>
                </a:lnTo>
                <a:lnTo>
                  <a:pt x="1398270" y="0"/>
                </a:lnTo>
                <a:lnTo>
                  <a:pt x="1397000" y="0"/>
                </a:lnTo>
                <a:lnTo>
                  <a:pt x="1395730" y="0"/>
                </a:lnTo>
                <a:lnTo>
                  <a:pt x="127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01459" y="4972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99730" y="5393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601459" y="5005070"/>
            <a:ext cx="139827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Physical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601459" y="47625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01459" y="47371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01459" y="47117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01459" y="46863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01459" y="4662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01459" y="46367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01459" y="4611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601459" y="45859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01459" y="45605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01459" y="4535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01459" y="451104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4"/>
                </a:moveTo>
                <a:lnTo>
                  <a:pt x="6289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01459" y="4485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01459" y="4460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01459" y="44348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01459" y="44094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01459" y="43840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01459" y="4358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1459" y="4334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01459" y="43091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01459" y="42837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01459" y="42583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01459" y="42329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01459" y="4207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01459" y="418337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5"/>
                </a:moveTo>
                <a:lnTo>
                  <a:pt x="6289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32750" y="47625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32750" y="47371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32750" y="47117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32750" y="46863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32750" y="4662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32750" y="46367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32750" y="4611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32750" y="45859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32750" y="45605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32750" y="45351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49"/>
                </a:moveTo>
                <a:lnTo>
                  <a:pt x="6289" y="63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32750" y="451104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4"/>
                </a:moveTo>
                <a:lnTo>
                  <a:pt x="6289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32750" y="4485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32750" y="4460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32750" y="44348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32750" y="44094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32750" y="43840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32750" y="4358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32750" y="4334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32750" y="43091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32750" y="42837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32750" y="42583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32750" y="42329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32750" y="42075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6289" y="6350"/>
                </a:moveTo>
                <a:lnTo>
                  <a:pt x="62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32750" y="418337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6289" y="5715"/>
                </a:moveTo>
                <a:lnTo>
                  <a:pt x="6289" y="5715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01459" y="4502150"/>
            <a:ext cx="1398270" cy="419100"/>
          </a:xfrm>
          <a:custGeom>
            <a:avLst/>
            <a:gdLst/>
            <a:ahLst/>
            <a:cxnLst/>
            <a:rect l="l" t="t" r="r" b="b"/>
            <a:pathLst>
              <a:path w="1398270" h="41910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417830"/>
                </a:lnTo>
                <a:lnTo>
                  <a:pt x="0" y="419100"/>
                </a:lnTo>
                <a:lnTo>
                  <a:pt x="1270" y="419100"/>
                </a:lnTo>
                <a:lnTo>
                  <a:pt x="1395730" y="419100"/>
                </a:lnTo>
                <a:lnTo>
                  <a:pt x="1397000" y="419100"/>
                </a:lnTo>
                <a:lnTo>
                  <a:pt x="1398270" y="417830"/>
                </a:lnTo>
                <a:lnTo>
                  <a:pt x="1398270" y="1269"/>
                </a:lnTo>
                <a:lnTo>
                  <a:pt x="1397000" y="0"/>
                </a:lnTo>
                <a:lnTo>
                  <a:pt x="1395730" y="0"/>
                </a:lnTo>
                <a:lnTo>
                  <a:pt x="127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01459" y="4502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99730" y="492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6601459" y="4535170"/>
            <a:ext cx="139827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Datalink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601459" y="4029709"/>
            <a:ext cx="1398270" cy="422909"/>
          </a:xfrm>
          <a:custGeom>
            <a:avLst/>
            <a:gdLst/>
            <a:ahLst/>
            <a:cxnLst/>
            <a:rect l="l" t="t" r="r" b="b"/>
            <a:pathLst>
              <a:path w="1398270" h="42291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2539"/>
                </a:lnTo>
                <a:lnTo>
                  <a:pt x="0" y="421639"/>
                </a:lnTo>
                <a:lnTo>
                  <a:pt x="0" y="422909"/>
                </a:lnTo>
                <a:lnTo>
                  <a:pt x="1270" y="422909"/>
                </a:lnTo>
                <a:lnTo>
                  <a:pt x="1395730" y="422909"/>
                </a:lnTo>
                <a:lnTo>
                  <a:pt x="1397000" y="422909"/>
                </a:lnTo>
                <a:lnTo>
                  <a:pt x="1398270" y="421639"/>
                </a:lnTo>
                <a:lnTo>
                  <a:pt x="1398270" y="2539"/>
                </a:lnTo>
                <a:lnTo>
                  <a:pt x="1398270" y="1269"/>
                </a:lnTo>
                <a:lnTo>
                  <a:pt x="1397000" y="0"/>
                </a:lnTo>
                <a:lnTo>
                  <a:pt x="1395730" y="0"/>
                </a:lnTo>
                <a:lnTo>
                  <a:pt x="127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01459" y="4029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99730" y="445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6601459" y="4064000"/>
            <a:ext cx="139827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601459" y="3559809"/>
            <a:ext cx="1398270" cy="420370"/>
          </a:xfrm>
          <a:custGeom>
            <a:avLst/>
            <a:gdLst/>
            <a:ahLst/>
            <a:cxnLst/>
            <a:rect l="l" t="t" r="r" b="b"/>
            <a:pathLst>
              <a:path w="1398270" h="420370">
                <a:moveTo>
                  <a:pt x="1270" y="0"/>
                </a:moveTo>
                <a:lnTo>
                  <a:pt x="0" y="0"/>
                </a:lnTo>
                <a:lnTo>
                  <a:pt x="0" y="1269"/>
                </a:lnTo>
                <a:lnTo>
                  <a:pt x="0" y="419100"/>
                </a:lnTo>
                <a:lnTo>
                  <a:pt x="0" y="420369"/>
                </a:lnTo>
                <a:lnTo>
                  <a:pt x="1270" y="420369"/>
                </a:lnTo>
                <a:lnTo>
                  <a:pt x="1395730" y="420369"/>
                </a:lnTo>
                <a:lnTo>
                  <a:pt x="1397000" y="420369"/>
                </a:lnTo>
                <a:lnTo>
                  <a:pt x="1398270" y="419100"/>
                </a:lnTo>
                <a:lnTo>
                  <a:pt x="1398270" y="1269"/>
                </a:lnTo>
                <a:lnTo>
                  <a:pt x="1398270" y="0"/>
                </a:lnTo>
                <a:lnTo>
                  <a:pt x="1397000" y="0"/>
                </a:lnTo>
                <a:lnTo>
                  <a:pt x="1395730" y="0"/>
                </a:lnTo>
                <a:lnTo>
                  <a:pt x="127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601459" y="3559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999730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6701790" y="3592829"/>
            <a:ext cx="11995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Transport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601459" y="3107689"/>
            <a:ext cx="1398270" cy="420370"/>
          </a:xfrm>
          <a:custGeom>
            <a:avLst/>
            <a:gdLst/>
            <a:ahLst/>
            <a:cxnLst/>
            <a:rect l="l" t="t" r="r" b="b"/>
            <a:pathLst>
              <a:path w="1398270" h="42037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2539"/>
                </a:lnTo>
                <a:lnTo>
                  <a:pt x="0" y="417830"/>
                </a:lnTo>
                <a:lnTo>
                  <a:pt x="0" y="419100"/>
                </a:lnTo>
                <a:lnTo>
                  <a:pt x="0" y="420370"/>
                </a:lnTo>
                <a:lnTo>
                  <a:pt x="1270" y="420370"/>
                </a:lnTo>
                <a:lnTo>
                  <a:pt x="1395730" y="420370"/>
                </a:lnTo>
                <a:lnTo>
                  <a:pt x="1397000" y="420370"/>
                </a:lnTo>
                <a:lnTo>
                  <a:pt x="1398270" y="419100"/>
                </a:lnTo>
                <a:lnTo>
                  <a:pt x="1398270" y="417830"/>
                </a:lnTo>
                <a:lnTo>
                  <a:pt x="1398270" y="2539"/>
                </a:lnTo>
                <a:lnTo>
                  <a:pt x="1398270" y="1270"/>
                </a:lnTo>
                <a:lnTo>
                  <a:pt x="1397000" y="0"/>
                </a:lnTo>
                <a:lnTo>
                  <a:pt x="1395730" y="0"/>
                </a:lnTo>
                <a:lnTo>
                  <a:pt x="127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01459" y="3107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99730" y="3528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6596380" y="3140709"/>
            <a:ext cx="14077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598670" y="4991100"/>
            <a:ext cx="1381760" cy="403860"/>
          </a:xfrm>
          <a:custGeom>
            <a:avLst/>
            <a:gdLst/>
            <a:ahLst/>
            <a:cxnLst/>
            <a:rect l="l" t="t" r="r" b="b"/>
            <a:pathLst>
              <a:path w="1381760" h="403860">
                <a:moveTo>
                  <a:pt x="1269" y="0"/>
                </a:moveTo>
                <a:lnTo>
                  <a:pt x="0" y="1269"/>
                </a:lnTo>
                <a:lnTo>
                  <a:pt x="0" y="401319"/>
                </a:lnTo>
                <a:lnTo>
                  <a:pt x="0" y="402590"/>
                </a:lnTo>
                <a:lnTo>
                  <a:pt x="1269" y="403859"/>
                </a:lnTo>
                <a:lnTo>
                  <a:pt x="1379219" y="403859"/>
                </a:lnTo>
                <a:lnTo>
                  <a:pt x="1380489" y="403859"/>
                </a:lnTo>
                <a:lnTo>
                  <a:pt x="1381759" y="402590"/>
                </a:lnTo>
                <a:lnTo>
                  <a:pt x="1381759" y="401319"/>
                </a:lnTo>
                <a:lnTo>
                  <a:pt x="1381759" y="1269"/>
                </a:lnTo>
                <a:lnTo>
                  <a:pt x="1380489" y="0"/>
                </a:lnTo>
                <a:lnTo>
                  <a:pt x="1379219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98670" y="49911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80429" y="5394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4598670" y="5015229"/>
            <a:ext cx="13817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Physical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598670" y="4540250"/>
            <a:ext cx="1381760" cy="401320"/>
          </a:xfrm>
          <a:custGeom>
            <a:avLst/>
            <a:gdLst/>
            <a:ahLst/>
            <a:cxnLst/>
            <a:rect l="l" t="t" r="r" b="b"/>
            <a:pathLst>
              <a:path w="1381760" h="40132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0" y="400050"/>
                </a:lnTo>
                <a:lnTo>
                  <a:pt x="1269" y="401319"/>
                </a:lnTo>
                <a:lnTo>
                  <a:pt x="1379219" y="401319"/>
                </a:lnTo>
                <a:lnTo>
                  <a:pt x="1380489" y="401319"/>
                </a:lnTo>
                <a:lnTo>
                  <a:pt x="1381759" y="400050"/>
                </a:lnTo>
                <a:lnTo>
                  <a:pt x="1381759" y="1269"/>
                </a:lnTo>
                <a:lnTo>
                  <a:pt x="1381759" y="0"/>
                </a:lnTo>
                <a:lnTo>
                  <a:pt x="1380489" y="0"/>
                </a:lnTo>
                <a:lnTo>
                  <a:pt x="1379219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98670" y="4540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980429" y="494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4782820" y="4563109"/>
            <a:ext cx="101346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Da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598670" y="4089400"/>
            <a:ext cx="1381760" cy="403860"/>
          </a:xfrm>
          <a:custGeom>
            <a:avLst/>
            <a:gdLst/>
            <a:ahLst/>
            <a:cxnLst/>
            <a:rect l="l" t="t" r="r" b="b"/>
            <a:pathLst>
              <a:path w="1381760" h="40386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0" y="401319"/>
                </a:lnTo>
                <a:lnTo>
                  <a:pt x="0" y="402589"/>
                </a:lnTo>
                <a:lnTo>
                  <a:pt x="1269" y="403860"/>
                </a:lnTo>
                <a:lnTo>
                  <a:pt x="1379219" y="403860"/>
                </a:lnTo>
                <a:lnTo>
                  <a:pt x="1380489" y="403860"/>
                </a:lnTo>
                <a:lnTo>
                  <a:pt x="1381759" y="402589"/>
                </a:lnTo>
                <a:lnTo>
                  <a:pt x="1381759" y="401319"/>
                </a:lnTo>
                <a:lnTo>
                  <a:pt x="1381759" y="1269"/>
                </a:lnTo>
                <a:lnTo>
                  <a:pt x="1381759" y="0"/>
                </a:lnTo>
                <a:lnTo>
                  <a:pt x="1380489" y="0"/>
                </a:lnTo>
                <a:lnTo>
                  <a:pt x="1379219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98670" y="408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980429" y="4493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4776470" y="4113529"/>
            <a:ext cx="1026794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Ne</a:t>
            </a:r>
            <a:r>
              <a:rPr sz="2000" b="1" dirty="0">
                <a:latin typeface="Arial"/>
                <a:cs typeface="Arial"/>
              </a:rPr>
              <a:t>tw</a:t>
            </a:r>
            <a:r>
              <a:rPr sz="2000" b="1" spc="-5" dirty="0">
                <a:latin typeface="Arial"/>
                <a:cs typeface="Arial"/>
              </a:rPr>
              <a:t>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867660" y="4975859"/>
            <a:ext cx="1380490" cy="403860"/>
          </a:xfrm>
          <a:custGeom>
            <a:avLst/>
            <a:gdLst/>
            <a:ahLst/>
            <a:cxnLst/>
            <a:rect l="l" t="t" r="r" b="b"/>
            <a:pathLst>
              <a:path w="1380489" h="40386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0" y="402589"/>
                </a:lnTo>
                <a:lnTo>
                  <a:pt x="0" y="403859"/>
                </a:lnTo>
                <a:lnTo>
                  <a:pt x="1269" y="403859"/>
                </a:lnTo>
                <a:lnTo>
                  <a:pt x="1379219" y="403859"/>
                </a:lnTo>
                <a:lnTo>
                  <a:pt x="1380489" y="403859"/>
                </a:lnTo>
                <a:lnTo>
                  <a:pt x="1380489" y="402589"/>
                </a:lnTo>
                <a:lnTo>
                  <a:pt x="1380489" y="1269"/>
                </a:lnTo>
                <a:lnTo>
                  <a:pt x="1379219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67660" y="4975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48150" y="5379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2867660" y="4999990"/>
            <a:ext cx="138049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Physical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867660" y="4526279"/>
            <a:ext cx="1380490" cy="401320"/>
          </a:xfrm>
          <a:custGeom>
            <a:avLst/>
            <a:gdLst/>
            <a:ahLst/>
            <a:cxnLst/>
            <a:rect l="l" t="t" r="r" b="b"/>
            <a:pathLst>
              <a:path w="1380489" h="401320">
                <a:moveTo>
                  <a:pt x="1269" y="0"/>
                </a:moveTo>
                <a:lnTo>
                  <a:pt x="0" y="0"/>
                </a:lnTo>
                <a:lnTo>
                  <a:pt x="0" y="1270"/>
                </a:lnTo>
                <a:lnTo>
                  <a:pt x="0" y="400050"/>
                </a:lnTo>
                <a:lnTo>
                  <a:pt x="0" y="401320"/>
                </a:lnTo>
                <a:lnTo>
                  <a:pt x="1269" y="401320"/>
                </a:lnTo>
                <a:lnTo>
                  <a:pt x="1379219" y="401320"/>
                </a:lnTo>
                <a:lnTo>
                  <a:pt x="1380489" y="400050"/>
                </a:lnTo>
                <a:lnTo>
                  <a:pt x="1380489" y="1270"/>
                </a:lnTo>
                <a:lnTo>
                  <a:pt x="1380489" y="0"/>
                </a:lnTo>
                <a:lnTo>
                  <a:pt x="1379219" y="0"/>
                </a:lnTo>
                <a:lnTo>
                  <a:pt x="1269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67660" y="452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48150" y="492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2867660" y="4549140"/>
            <a:ext cx="138049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Datalink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259839" y="1783079"/>
            <a:ext cx="723899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53250" y="1828800"/>
            <a:ext cx="7239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It's Open</a:t>
            </a:r>
            <a:r>
              <a:rPr spc="-35" dirty="0"/>
              <a:t> </a:t>
            </a:r>
            <a:r>
              <a:rPr spc="-5" dirty="0"/>
              <a:t>Source!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079" y="4526279"/>
            <a:ext cx="6751955" cy="163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Checkout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http://cnp.neclab.eu</a:t>
            </a:r>
            <a:endParaRPr sz="1800">
              <a:latin typeface="Arial"/>
              <a:cs typeface="Arial"/>
            </a:endParaRPr>
          </a:p>
          <a:p>
            <a:pPr marL="723900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3900" algn="l"/>
              </a:tabLst>
            </a:pPr>
            <a:r>
              <a:rPr sz="1800" b="1" spc="-5" dirty="0">
                <a:latin typeface="Arial"/>
                <a:cs typeface="Arial"/>
              </a:rPr>
              <a:t>ClickOS, </a:t>
            </a:r>
            <a:r>
              <a:rPr sz="1800" b="1" spc="5" dirty="0">
                <a:latin typeface="Arial"/>
                <a:cs typeface="Arial"/>
              </a:rPr>
              <a:t>Backend </a:t>
            </a:r>
            <a:r>
              <a:rPr sz="1800" b="1" dirty="0">
                <a:latin typeface="Arial"/>
                <a:cs typeface="Arial"/>
              </a:rPr>
              <a:t>Switch, </a:t>
            </a:r>
            <a:r>
              <a:rPr sz="1800" b="1" spc="-5" dirty="0">
                <a:latin typeface="Arial"/>
                <a:cs typeface="Arial"/>
              </a:rPr>
              <a:t>Xen optimizations and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more!</a:t>
            </a:r>
            <a:endParaRPr sz="1800">
              <a:latin typeface="Arial"/>
              <a:cs typeface="Arial"/>
            </a:endParaRPr>
          </a:p>
          <a:p>
            <a:pPr marL="723900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3900" algn="l"/>
              </a:tabLst>
            </a:pPr>
            <a:r>
              <a:rPr sz="1800" b="1" spc="-25" dirty="0">
                <a:latin typeface="Arial"/>
                <a:cs typeface="Arial"/>
              </a:rPr>
              <a:t>Github </a:t>
            </a:r>
            <a:r>
              <a:rPr sz="1800" b="1" spc="-70" dirty="0">
                <a:latin typeface="Arial"/>
                <a:cs typeface="Arial"/>
              </a:rPr>
              <a:t>( </a:t>
            </a:r>
            <a:r>
              <a:rPr sz="1800" b="1" spc="15" dirty="0">
                <a:solidFill>
                  <a:srgbClr val="CCCCFF"/>
                </a:solidFill>
                <a:latin typeface="Arial"/>
                <a:cs typeface="Arial"/>
              </a:rPr>
              <a:t>https://github.com/cnplab</a:t>
            </a:r>
            <a:r>
              <a:rPr sz="1800" b="1" spc="6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23900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3900" algn="l"/>
              </a:tabLst>
            </a:pPr>
            <a:r>
              <a:rPr sz="1800" b="1" spc="-30" dirty="0">
                <a:latin typeface="Arial"/>
                <a:cs typeface="Arial"/>
              </a:rPr>
              <a:t>Tutorials</a:t>
            </a:r>
            <a:endParaRPr sz="1800">
              <a:latin typeface="Arial"/>
              <a:cs typeface="Arial"/>
            </a:endParaRPr>
          </a:p>
          <a:p>
            <a:pPr marL="723900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3900" algn="l"/>
              </a:tabLst>
            </a:pPr>
            <a:r>
              <a:rPr sz="1800" b="1" spc="15" dirty="0">
                <a:latin typeface="Arial"/>
                <a:cs typeface="Arial"/>
              </a:rPr>
              <a:t>Better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performance!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914400"/>
            <a:ext cx="7040880" cy="356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spc="5" dirty="0"/>
              <a:t>o</a:t>
            </a:r>
            <a:r>
              <a:rPr spc="-5" dirty="0"/>
              <a:t>nc</a:t>
            </a:r>
            <a:r>
              <a:rPr spc="10" dirty="0"/>
              <a:t>l</a:t>
            </a:r>
            <a:r>
              <a:rPr spc="-5" dirty="0"/>
              <a:t>us</a:t>
            </a:r>
            <a:r>
              <a:rPr spc="10" dirty="0"/>
              <a:t>i</a:t>
            </a:r>
            <a:r>
              <a:rPr spc="-5" dirty="0"/>
              <a:t>o</a:t>
            </a:r>
            <a:r>
              <a:rPr spc="5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20" y="1224279"/>
            <a:ext cx="7903845" cy="418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b="1" spc="-30" dirty="0">
                <a:latin typeface="Arial"/>
                <a:cs typeface="Arial"/>
              </a:rPr>
              <a:t>Virtual </a:t>
            </a:r>
            <a:r>
              <a:rPr sz="2200" b="1" spc="-5" dirty="0">
                <a:latin typeface="Arial"/>
                <a:cs typeface="Arial"/>
              </a:rPr>
              <a:t>machines </a:t>
            </a:r>
            <a:r>
              <a:rPr sz="2200" b="1" spc="10" dirty="0">
                <a:latin typeface="Arial"/>
                <a:cs typeface="Arial"/>
              </a:rPr>
              <a:t>can </a:t>
            </a:r>
            <a:r>
              <a:rPr sz="2200" b="1" dirty="0">
                <a:latin typeface="Arial"/>
                <a:cs typeface="Arial"/>
              </a:rPr>
              <a:t>do </a:t>
            </a:r>
            <a:r>
              <a:rPr sz="2200" b="1" spc="75" dirty="0">
                <a:latin typeface="Arial"/>
                <a:cs typeface="Arial"/>
              </a:rPr>
              <a:t>fexible </a:t>
            </a:r>
            <a:r>
              <a:rPr sz="2200" b="1" spc="-35" dirty="0">
                <a:latin typeface="Arial"/>
                <a:cs typeface="Arial"/>
              </a:rPr>
              <a:t>high </a:t>
            </a:r>
            <a:r>
              <a:rPr sz="2200" b="1" dirty="0">
                <a:latin typeface="Arial"/>
                <a:cs typeface="Arial"/>
              </a:rPr>
              <a:t>speed</a:t>
            </a:r>
            <a:r>
              <a:rPr sz="2200" b="1" spc="16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networking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b="1" spc="-25" dirty="0">
                <a:latin typeface="Arial"/>
                <a:cs typeface="Arial"/>
              </a:rPr>
              <a:t>ClickOS: </a:t>
            </a:r>
            <a:r>
              <a:rPr sz="2000" u="heavy" spc="-30" dirty="0">
                <a:latin typeface="Arial"/>
                <a:cs typeface="Arial"/>
              </a:rPr>
              <a:t>Tailor-made </a:t>
            </a:r>
            <a:r>
              <a:rPr sz="2000" u="heavy" spc="10" dirty="0">
                <a:latin typeface="Arial"/>
                <a:cs typeface="Arial"/>
              </a:rPr>
              <a:t>operating system </a:t>
            </a:r>
            <a:r>
              <a:rPr sz="2000" spc="20" dirty="0">
                <a:latin typeface="Arial"/>
                <a:cs typeface="Arial"/>
              </a:rPr>
              <a:t>for network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processing</a:t>
            </a:r>
            <a:endParaRPr sz="2000">
              <a:latin typeface="Arial"/>
              <a:cs typeface="Arial"/>
            </a:endParaRPr>
          </a:p>
          <a:p>
            <a:pPr marL="722630" indent="-252729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2630" algn="l"/>
              </a:tabLst>
            </a:pPr>
            <a:r>
              <a:rPr sz="2000" b="1" spc="-15" dirty="0">
                <a:latin typeface="Arial"/>
                <a:cs typeface="Arial"/>
              </a:rPr>
              <a:t>Small </a:t>
            </a:r>
            <a:r>
              <a:rPr sz="2000" b="1" spc="-4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better: </a:t>
            </a:r>
            <a:r>
              <a:rPr sz="2000" spc="30" dirty="0">
                <a:latin typeface="Arial"/>
                <a:cs typeface="Arial"/>
              </a:rPr>
              <a:t>Low footprint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key </a:t>
            </a:r>
            <a:r>
              <a:rPr sz="2000" spc="5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heavy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consolidation</a:t>
            </a:r>
            <a:endParaRPr sz="2000">
              <a:latin typeface="Arial"/>
              <a:cs typeface="Arial"/>
            </a:endParaRPr>
          </a:p>
          <a:p>
            <a:pPr marL="722630" indent="-252729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2630" algn="l"/>
              </a:tabLst>
            </a:pPr>
            <a:r>
              <a:rPr sz="2000" b="1" spc="20" dirty="0">
                <a:latin typeface="Arial"/>
                <a:cs typeface="Arial"/>
              </a:rPr>
              <a:t>Memory </a:t>
            </a:r>
            <a:r>
              <a:rPr sz="2000" b="1" spc="-15" dirty="0">
                <a:latin typeface="Arial"/>
                <a:cs typeface="Arial"/>
              </a:rPr>
              <a:t>footprint: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5MB</a:t>
            </a:r>
            <a:endParaRPr sz="2000">
              <a:latin typeface="Arial"/>
              <a:cs typeface="Arial"/>
            </a:endParaRPr>
          </a:p>
          <a:p>
            <a:pPr marL="722630" indent="-252729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2630" algn="l"/>
              </a:tabLst>
            </a:pPr>
            <a:r>
              <a:rPr sz="2000" b="1" spc="-5" dirty="0">
                <a:latin typeface="Arial"/>
                <a:cs typeface="Arial"/>
              </a:rPr>
              <a:t>Boot </a:t>
            </a:r>
            <a:r>
              <a:rPr sz="2000" b="1" spc="-15" dirty="0">
                <a:latin typeface="Arial"/>
                <a:cs typeface="Arial"/>
              </a:rPr>
              <a:t>time: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30ms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B39F"/>
              </a:buClr>
              <a:buFont typeface="Wingdings"/>
              <a:buChar char="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b="1" spc="-20" dirty="0">
                <a:latin typeface="Arial"/>
                <a:cs typeface="Arial"/>
              </a:rPr>
              <a:t>Future</a:t>
            </a:r>
            <a:r>
              <a:rPr sz="2200" b="1" spc="2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work:</a:t>
            </a:r>
            <a:endParaRPr sz="2200">
              <a:latin typeface="Arial"/>
              <a:cs typeface="Arial"/>
            </a:endParaRPr>
          </a:p>
          <a:p>
            <a:pPr marL="722630" indent="-252729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2630" algn="l"/>
              </a:tabLst>
            </a:pPr>
            <a:r>
              <a:rPr sz="2000" spc="-5" dirty="0">
                <a:latin typeface="Arial"/>
                <a:cs typeface="Arial"/>
              </a:rPr>
              <a:t>Massive </a:t>
            </a:r>
            <a:r>
              <a:rPr sz="2000" spc="20" dirty="0">
                <a:latin typeface="Arial"/>
                <a:cs typeface="Arial"/>
              </a:rPr>
              <a:t>consolidation </a:t>
            </a:r>
            <a:r>
              <a:rPr sz="2000" spc="3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VMs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(thousands)</a:t>
            </a:r>
            <a:endParaRPr sz="2000">
              <a:latin typeface="Arial"/>
              <a:cs typeface="Arial"/>
            </a:endParaRPr>
          </a:p>
          <a:p>
            <a:pPr marL="722630" indent="-252729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2630" algn="l"/>
              </a:tabLst>
            </a:pPr>
            <a:r>
              <a:rPr sz="2000" spc="10" dirty="0">
                <a:latin typeface="Arial"/>
                <a:cs typeface="Arial"/>
              </a:rPr>
              <a:t>Improved </a:t>
            </a:r>
            <a:r>
              <a:rPr sz="2000" spc="-10" dirty="0">
                <a:latin typeface="Arial"/>
                <a:cs typeface="Arial"/>
              </a:rPr>
              <a:t>Inter-VM </a:t>
            </a:r>
            <a:r>
              <a:rPr sz="2000" spc="20" dirty="0">
                <a:latin typeface="Arial"/>
                <a:cs typeface="Arial"/>
              </a:rPr>
              <a:t>communication for </a:t>
            </a:r>
            <a:r>
              <a:rPr sz="2000" spc="-5" dirty="0">
                <a:latin typeface="Arial"/>
                <a:cs typeface="Arial"/>
              </a:rPr>
              <a:t>service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chaining</a:t>
            </a:r>
            <a:endParaRPr sz="2000">
              <a:latin typeface="Arial"/>
              <a:cs typeface="Arial"/>
            </a:endParaRPr>
          </a:p>
          <a:p>
            <a:pPr marL="722630" indent="-252729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2630" algn="l"/>
              </a:tabLst>
            </a:pPr>
            <a:r>
              <a:rPr sz="2000" spc="-10" dirty="0">
                <a:latin typeface="Arial"/>
                <a:cs typeface="Arial"/>
              </a:rPr>
              <a:t>Reactive </a:t>
            </a:r>
            <a:r>
              <a:rPr sz="2000" spc="-20" dirty="0">
                <a:latin typeface="Arial"/>
                <a:cs typeface="Arial"/>
              </a:rPr>
              <a:t>VMs </a:t>
            </a:r>
            <a:r>
              <a:rPr sz="2000" spc="-30" dirty="0">
                <a:latin typeface="Arial"/>
                <a:cs typeface="Arial"/>
              </a:rPr>
              <a:t>(e.g.,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per-fow)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ClickOS Boot</a:t>
            </a:r>
            <a:r>
              <a:rPr spc="-20" dirty="0"/>
              <a:t> </a:t>
            </a:r>
            <a:r>
              <a:rPr spc="-5" dirty="0"/>
              <a:t>times</a:t>
            </a:r>
          </a:p>
        </p:txBody>
      </p:sp>
      <p:sp>
        <p:nvSpPr>
          <p:cNvPr id="3" name="object 3"/>
          <p:cNvSpPr/>
          <p:nvPr/>
        </p:nvSpPr>
        <p:spPr>
          <a:xfrm>
            <a:off x="1553210" y="1017269"/>
            <a:ext cx="5924549" cy="446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1539" y="4589779"/>
            <a:ext cx="284480" cy="283210"/>
          </a:xfrm>
          <a:custGeom>
            <a:avLst/>
            <a:gdLst/>
            <a:ahLst/>
            <a:cxnLst/>
            <a:rect l="l" t="t" r="r" b="b"/>
            <a:pathLst>
              <a:path w="284480" h="283210">
                <a:moveTo>
                  <a:pt x="142240" y="0"/>
                </a:moveTo>
                <a:lnTo>
                  <a:pt x="187756" y="6979"/>
                </a:lnTo>
                <a:lnTo>
                  <a:pt x="226872" y="26578"/>
                </a:lnTo>
                <a:lnTo>
                  <a:pt x="257454" y="56784"/>
                </a:lnTo>
                <a:lnTo>
                  <a:pt x="277368" y="95585"/>
                </a:lnTo>
                <a:lnTo>
                  <a:pt x="284480" y="140970"/>
                </a:lnTo>
                <a:lnTo>
                  <a:pt x="277368" y="186974"/>
                </a:lnTo>
                <a:lnTo>
                  <a:pt x="257454" y="226151"/>
                </a:lnTo>
                <a:lnTo>
                  <a:pt x="226872" y="256550"/>
                </a:lnTo>
                <a:lnTo>
                  <a:pt x="187756" y="276219"/>
                </a:lnTo>
                <a:lnTo>
                  <a:pt x="142240" y="283210"/>
                </a:lnTo>
                <a:lnTo>
                  <a:pt x="96723" y="276219"/>
                </a:lnTo>
                <a:lnTo>
                  <a:pt x="57607" y="256550"/>
                </a:lnTo>
                <a:lnTo>
                  <a:pt x="27025" y="226151"/>
                </a:lnTo>
                <a:lnTo>
                  <a:pt x="7111" y="186974"/>
                </a:lnTo>
                <a:lnTo>
                  <a:pt x="0" y="140970"/>
                </a:lnTo>
                <a:lnTo>
                  <a:pt x="7112" y="95585"/>
                </a:lnTo>
                <a:lnTo>
                  <a:pt x="27025" y="56784"/>
                </a:lnTo>
                <a:lnTo>
                  <a:pt x="57607" y="26578"/>
                </a:lnTo>
                <a:lnTo>
                  <a:pt x="96723" y="6979"/>
                </a:lnTo>
                <a:lnTo>
                  <a:pt x="142240" y="0"/>
                </a:lnTo>
                <a:close/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1539" y="4589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6020" y="4874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300" y="4588509"/>
            <a:ext cx="1727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milliseconds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1309" y="1799589"/>
            <a:ext cx="283210" cy="284480"/>
          </a:xfrm>
          <a:custGeom>
            <a:avLst/>
            <a:gdLst/>
            <a:ahLst/>
            <a:cxnLst/>
            <a:rect l="l" t="t" r="r" b="b"/>
            <a:pathLst>
              <a:path w="283209" h="284480">
                <a:moveTo>
                  <a:pt x="140970" y="0"/>
                </a:moveTo>
                <a:lnTo>
                  <a:pt x="186486" y="7112"/>
                </a:lnTo>
                <a:lnTo>
                  <a:pt x="225602" y="27025"/>
                </a:lnTo>
                <a:lnTo>
                  <a:pt x="256184" y="57607"/>
                </a:lnTo>
                <a:lnTo>
                  <a:pt x="276098" y="96723"/>
                </a:lnTo>
                <a:lnTo>
                  <a:pt x="283210" y="142239"/>
                </a:lnTo>
                <a:lnTo>
                  <a:pt x="276098" y="187756"/>
                </a:lnTo>
                <a:lnTo>
                  <a:pt x="256184" y="226872"/>
                </a:lnTo>
                <a:lnTo>
                  <a:pt x="225602" y="257454"/>
                </a:lnTo>
                <a:lnTo>
                  <a:pt x="186486" y="277367"/>
                </a:lnTo>
                <a:lnTo>
                  <a:pt x="140970" y="284480"/>
                </a:lnTo>
                <a:lnTo>
                  <a:pt x="95585" y="277368"/>
                </a:lnTo>
                <a:lnTo>
                  <a:pt x="56784" y="257454"/>
                </a:lnTo>
                <a:lnTo>
                  <a:pt x="26578" y="226872"/>
                </a:lnTo>
                <a:lnTo>
                  <a:pt x="6979" y="187756"/>
                </a:lnTo>
                <a:lnTo>
                  <a:pt x="0" y="142239"/>
                </a:lnTo>
                <a:lnTo>
                  <a:pt x="6979" y="96723"/>
                </a:lnTo>
                <a:lnTo>
                  <a:pt x="26578" y="57607"/>
                </a:lnTo>
                <a:lnTo>
                  <a:pt x="56784" y="27025"/>
                </a:lnTo>
                <a:lnTo>
                  <a:pt x="95585" y="7112"/>
                </a:lnTo>
                <a:lnTo>
                  <a:pt x="140970" y="0"/>
                </a:lnTo>
                <a:close/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1309" y="1799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5790" y="2084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5840" y="1798320"/>
            <a:ext cx="1854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220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milliseconds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Scaling </a:t>
            </a:r>
            <a:r>
              <a:rPr dirty="0"/>
              <a:t>out – </a:t>
            </a:r>
            <a:r>
              <a:rPr spc="-5" dirty="0"/>
              <a:t>Multiple</a:t>
            </a:r>
            <a:r>
              <a:rPr dirty="0"/>
              <a:t> </a:t>
            </a:r>
            <a:r>
              <a:rPr spc="-5" dirty="0"/>
              <a:t>NICs/VMs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959" y="5988050"/>
            <a:ext cx="55575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Intel Xeon E1650 6-core 3.2GHz, 16GB RAM, dual-port Intel x520 10Gb/s NIC.  </a:t>
            </a:r>
            <a:r>
              <a:rPr sz="1200" b="1" dirty="0">
                <a:latin typeface="Arial"/>
                <a:cs typeface="Arial"/>
              </a:rPr>
              <a:t>3 </a:t>
            </a:r>
            <a:r>
              <a:rPr sz="1200" b="1" spc="-5" dirty="0">
                <a:latin typeface="Arial"/>
                <a:cs typeface="Arial"/>
              </a:rPr>
              <a:t>cores assigned to VMs, </a:t>
            </a:r>
            <a:r>
              <a:rPr sz="1200" b="1" dirty="0">
                <a:latin typeface="Arial"/>
                <a:cs typeface="Arial"/>
              </a:rPr>
              <a:t>3 </a:t>
            </a:r>
            <a:r>
              <a:rPr sz="1200" b="1" spc="-5" dirty="0">
                <a:latin typeface="Arial"/>
                <a:cs typeface="Arial"/>
              </a:rPr>
              <a:t>cores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dom0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79" y="914400"/>
            <a:ext cx="5334000" cy="3735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5290" y="5342890"/>
            <a:ext cx="2246630" cy="8890"/>
          </a:xfrm>
          <a:custGeom>
            <a:avLst/>
            <a:gdLst/>
            <a:ahLst/>
            <a:cxnLst/>
            <a:rect l="l" t="t" r="r" b="b"/>
            <a:pathLst>
              <a:path w="2246629" h="8889">
                <a:moveTo>
                  <a:pt x="0" y="8890"/>
                </a:moveTo>
                <a:lnTo>
                  <a:pt x="2246630" y="0"/>
                </a:lnTo>
              </a:path>
            </a:pathLst>
          </a:custGeom>
          <a:ln w="38097">
            <a:solidFill>
              <a:srgbClr val="00B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4300" y="52857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0" y="0"/>
                </a:moveTo>
                <a:lnTo>
                  <a:pt x="0" y="11557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28059" y="4699000"/>
            <a:ext cx="901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ickOS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2559" y="4696459"/>
            <a:ext cx="723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Host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5009" y="5420359"/>
            <a:ext cx="16414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6x 10Gb/s direct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7600" y="4973320"/>
            <a:ext cx="56896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3680" y="4973320"/>
            <a:ext cx="56642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8489" y="5308600"/>
            <a:ext cx="1631950" cy="7620"/>
          </a:xfrm>
          <a:custGeom>
            <a:avLst/>
            <a:gdLst/>
            <a:ahLst/>
            <a:cxnLst/>
            <a:rect l="l" t="t" r="r" b="b"/>
            <a:pathLst>
              <a:path w="1631950" h="7620">
                <a:moveTo>
                  <a:pt x="0" y="7619"/>
                </a:moveTo>
                <a:lnTo>
                  <a:pt x="1631950" y="0"/>
                </a:lnTo>
              </a:path>
            </a:pathLst>
          </a:custGeom>
          <a:ln w="38097">
            <a:solidFill>
              <a:srgbClr val="00B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1810" y="52590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029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3029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2820" y="5251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269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B3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8719" y="5029200"/>
            <a:ext cx="566419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6270" y="5397500"/>
            <a:ext cx="16402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6x 10Gb/s direct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25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3310" y="4707890"/>
            <a:ext cx="723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Host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Scaling out </a:t>
            </a:r>
            <a:r>
              <a:rPr dirty="0"/>
              <a:t>– </a:t>
            </a:r>
            <a:r>
              <a:rPr spc="-5" dirty="0"/>
              <a:t>100 VMs Aggregate</a:t>
            </a:r>
            <a:r>
              <a:rPr spc="-50" dirty="0"/>
              <a:t> </a:t>
            </a:r>
            <a:r>
              <a:rPr spc="-5" dirty="0"/>
              <a:t>Throughput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959" y="5988050"/>
            <a:ext cx="55575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Intel Xeon E1650 6-core 3.2GHz, 16GB RAM, dual-port Intel x520 10Gb/s NIC.  </a:t>
            </a:r>
            <a:r>
              <a:rPr sz="1200" b="1" dirty="0">
                <a:latin typeface="Arial"/>
                <a:cs typeface="Arial"/>
              </a:rPr>
              <a:t>3 </a:t>
            </a:r>
            <a:r>
              <a:rPr sz="1200" b="1" spc="-5" dirty="0">
                <a:latin typeface="Arial"/>
                <a:cs typeface="Arial"/>
              </a:rPr>
              <a:t>cores assigned to VMs, </a:t>
            </a:r>
            <a:r>
              <a:rPr sz="1200" b="1" dirty="0">
                <a:latin typeface="Arial"/>
                <a:cs typeface="Arial"/>
              </a:rPr>
              <a:t>3 </a:t>
            </a:r>
            <a:r>
              <a:rPr sz="1200" b="1" spc="-5" dirty="0">
                <a:latin typeface="Arial"/>
                <a:cs typeface="Arial"/>
              </a:rPr>
              <a:t>cores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dom0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005839"/>
            <a:ext cx="6036309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ClickOS Delay vs. Other</a:t>
            </a:r>
            <a:r>
              <a:rPr spc="1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1097280" y="1463039"/>
            <a:ext cx="6583680" cy="3933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Middlebox</a:t>
            </a:r>
            <a:r>
              <a:rPr spc="-145" dirty="0"/>
              <a:t> </a:t>
            </a:r>
            <a:r>
              <a:rPr spc="-15" dirty="0"/>
              <a:t>World</a:t>
            </a:r>
          </a:p>
        </p:txBody>
      </p:sp>
      <p:sp>
        <p:nvSpPr>
          <p:cNvPr id="3" name="object 3"/>
          <p:cNvSpPr/>
          <p:nvPr/>
        </p:nvSpPr>
        <p:spPr>
          <a:xfrm>
            <a:off x="1082039" y="1772920"/>
            <a:ext cx="1493520" cy="1878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9010" y="3559809"/>
            <a:ext cx="17341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carrier-grade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NAT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35090" y="3144520"/>
            <a:ext cx="1637030" cy="1640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5600" y="4151629"/>
            <a:ext cx="13296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load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balancer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3779" y="4617720"/>
            <a:ext cx="1098550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5900" y="5200650"/>
            <a:ext cx="3638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dirty="0">
                <a:latin typeface="Arial"/>
                <a:cs typeface="Arial"/>
              </a:rPr>
              <a:t>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9140" y="4286250"/>
            <a:ext cx="1986280" cy="1596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55720" y="5363209"/>
            <a:ext cx="12509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QoE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monitor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4439" y="1386839"/>
            <a:ext cx="1468119" cy="595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82570" y="1912620"/>
            <a:ext cx="11728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ad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insertion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07509" y="1739900"/>
            <a:ext cx="1611630" cy="798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56759" y="2523490"/>
            <a:ext cx="6007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BR</a:t>
            </a:r>
            <a:r>
              <a:rPr sz="1600" b="1" dirty="0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6720" y="2747010"/>
            <a:ext cx="929639" cy="552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43829" y="3306064"/>
            <a:ext cx="147637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marR="5080" indent="-287020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session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border  controller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8139" y="2588260"/>
            <a:ext cx="1623060" cy="10045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9620" y="3354070"/>
            <a:ext cx="10706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transcoder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66509" y="838200"/>
            <a:ext cx="2406649" cy="15913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15759" y="2049779"/>
            <a:ext cx="16357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35" dirty="0">
                <a:latin typeface="Arial"/>
                <a:cs typeface="Arial"/>
              </a:rPr>
              <a:t>WAN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accelerator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6390" y="3736340"/>
            <a:ext cx="1405889" cy="8267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80509" y="4359909"/>
            <a:ext cx="1621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DDoS</a:t>
            </a:r>
            <a:r>
              <a:rPr sz="1600" b="1" spc="-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protection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15719" y="4130040"/>
            <a:ext cx="1681480" cy="922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87550" y="5015229"/>
            <a:ext cx="724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fire</a:t>
            </a:r>
            <a:r>
              <a:rPr sz="1600" b="1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al</a:t>
            </a:r>
            <a:r>
              <a:rPr sz="1600" b="1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0690" y="2576829"/>
            <a:ext cx="1924050" cy="711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03490" y="3228340"/>
            <a:ext cx="3632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ID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Hardware Middleboxes </a:t>
            </a:r>
            <a:r>
              <a:rPr dirty="0"/>
              <a:t>-</a:t>
            </a:r>
            <a:r>
              <a:rPr spc="45" dirty="0"/>
              <a:t> </a:t>
            </a:r>
            <a:r>
              <a:rPr spc="-10" dirty="0"/>
              <a:t>Drawbacks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9870" y="1244600"/>
            <a:ext cx="5829300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-15" dirty="0">
                <a:latin typeface="Arial"/>
                <a:cs typeface="Arial"/>
              </a:rPr>
              <a:t>Expensive </a:t>
            </a:r>
            <a:r>
              <a:rPr sz="2200" spc="25" dirty="0">
                <a:latin typeface="Arial"/>
                <a:cs typeface="Arial"/>
              </a:rPr>
              <a:t>equipment/power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costs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175" dirty="0">
                <a:latin typeface="Arial"/>
                <a:cs typeface="Arial"/>
              </a:rPr>
              <a:t>Difcult </a:t>
            </a:r>
            <a:r>
              <a:rPr sz="2200" spc="60" dirty="0">
                <a:latin typeface="Arial"/>
                <a:cs typeface="Arial"/>
              </a:rPr>
              <a:t>to </a:t>
            </a:r>
            <a:r>
              <a:rPr sz="2200" spc="35" dirty="0">
                <a:latin typeface="Arial"/>
                <a:cs typeface="Arial"/>
              </a:rPr>
              <a:t>add </a:t>
            </a:r>
            <a:r>
              <a:rPr sz="2200" spc="10" dirty="0">
                <a:latin typeface="Arial"/>
                <a:cs typeface="Arial"/>
              </a:rPr>
              <a:t>new </a:t>
            </a:r>
            <a:r>
              <a:rPr sz="2200" spc="-10" dirty="0">
                <a:latin typeface="Arial"/>
                <a:cs typeface="Arial"/>
              </a:rPr>
              <a:t>features </a:t>
            </a:r>
            <a:r>
              <a:rPr sz="2200" spc="-15" dirty="0">
                <a:latin typeface="Arial"/>
                <a:cs typeface="Arial"/>
              </a:rPr>
              <a:t>(vendor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lock-in)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70" y="3558540"/>
            <a:ext cx="267017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175" dirty="0">
                <a:latin typeface="Arial"/>
                <a:cs typeface="Arial"/>
              </a:rPr>
              <a:t>Difcult </a:t>
            </a:r>
            <a:r>
              <a:rPr sz="2200" spc="60" dirty="0">
                <a:latin typeface="Arial"/>
                <a:cs typeface="Arial"/>
              </a:rPr>
              <a:t>to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manage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70" y="4773929"/>
            <a:ext cx="599313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5" dirty="0">
                <a:latin typeface="Arial"/>
                <a:cs typeface="Arial"/>
              </a:rPr>
              <a:t>Cannot </a:t>
            </a:r>
            <a:r>
              <a:rPr sz="2200" spc="15" dirty="0">
                <a:latin typeface="Arial"/>
                <a:cs typeface="Arial"/>
              </a:rPr>
              <a:t>be </a:t>
            </a:r>
            <a:r>
              <a:rPr sz="2200" spc="10" dirty="0">
                <a:latin typeface="Arial"/>
                <a:cs typeface="Arial"/>
              </a:rPr>
              <a:t>scaled </a:t>
            </a:r>
            <a:r>
              <a:rPr sz="2200" spc="15" dirty="0">
                <a:latin typeface="Arial"/>
                <a:cs typeface="Arial"/>
              </a:rPr>
              <a:t>on demand </a:t>
            </a:r>
            <a:r>
              <a:rPr sz="2200" spc="-30" dirty="0">
                <a:latin typeface="Arial"/>
                <a:cs typeface="Arial"/>
              </a:rPr>
              <a:t>(peak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planning)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Shifting Middlebox Processing </a:t>
            </a:r>
            <a:r>
              <a:rPr dirty="0"/>
              <a:t>to</a:t>
            </a:r>
            <a:r>
              <a:rPr spc="65" dirty="0"/>
              <a:t> </a:t>
            </a:r>
            <a:r>
              <a:rPr spc="-5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9870" y="1244600"/>
            <a:ext cx="8280400" cy="40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-20" dirty="0">
                <a:latin typeface="Arial"/>
                <a:cs typeface="Arial"/>
              </a:rPr>
              <a:t>Can </a:t>
            </a:r>
            <a:r>
              <a:rPr sz="2200" spc="-30" dirty="0">
                <a:latin typeface="Arial"/>
                <a:cs typeface="Arial"/>
              </a:rPr>
              <a:t>share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spc="-15" dirty="0">
                <a:latin typeface="Arial"/>
                <a:cs typeface="Arial"/>
              </a:rPr>
              <a:t>same </a:t>
            </a:r>
            <a:r>
              <a:rPr sz="2200" spc="-10" dirty="0">
                <a:latin typeface="Arial"/>
                <a:cs typeface="Arial"/>
              </a:rPr>
              <a:t>hardware </a:t>
            </a:r>
            <a:r>
              <a:rPr sz="2200" dirty="0">
                <a:latin typeface="Arial"/>
                <a:cs typeface="Arial"/>
              </a:rPr>
              <a:t>across </a:t>
            </a:r>
            <a:r>
              <a:rPr sz="2200" spc="15" dirty="0">
                <a:latin typeface="Arial"/>
                <a:cs typeface="Arial"/>
              </a:rPr>
              <a:t>multiple</a:t>
            </a:r>
            <a:r>
              <a:rPr sz="2200" spc="33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users/tenants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5" dirty="0">
                <a:latin typeface="Arial"/>
                <a:cs typeface="Arial"/>
              </a:rPr>
              <a:t>Reduced </a:t>
            </a:r>
            <a:r>
              <a:rPr sz="2200" spc="25" dirty="0">
                <a:latin typeface="Arial"/>
                <a:cs typeface="Arial"/>
              </a:rPr>
              <a:t>equipment/power </a:t>
            </a:r>
            <a:r>
              <a:rPr sz="2200" spc="35" dirty="0">
                <a:latin typeface="Arial"/>
                <a:cs typeface="Arial"/>
              </a:rPr>
              <a:t>costs </a:t>
            </a:r>
            <a:r>
              <a:rPr sz="2200" spc="10" dirty="0">
                <a:latin typeface="Arial"/>
                <a:cs typeface="Arial"/>
              </a:rPr>
              <a:t>through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consolidation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spc="-30" dirty="0">
                <a:latin typeface="Arial"/>
                <a:cs typeface="Arial"/>
              </a:rPr>
              <a:t>Safe </a:t>
            </a:r>
            <a:r>
              <a:rPr sz="2200" spc="55" dirty="0">
                <a:latin typeface="Arial"/>
                <a:cs typeface="Arial"/>
              </a:rPr>
              <a:t>to </a:t>
            </a:r>
            <a:r>
              <a:rPr sz="2200" spc="25" dirty="0">
                <a:latin typeface="Arial"/>
                <a:cs typeface="Arial"/>
              </a:rPr>
              <a:t>try </a:t>
            </a:r>
            <a:r>
              <a:rPr sz="2200" spc="5" dirty="0">
                <a:latin typeface="Arial"/>
                <a:cs typeface="Arial"/>
              </a:rPr>
              <a:t>new </a:t>
            </a:r>
            <a:r>
              <a:rPr sz="2200" spc="-10" dirty="0">
                <a:latin typeface="Arial"/>
                <a:cs typeface="Arial"/>
              </a:rPr>
              <a:t>features </a:t>
            </a:r>
            <a:r>
              <a:rPr sz="2200" spc="15" dirty="0">
                <a:latin typeface="Arial"/>
                <a:cs typeface="Arial"/>
              </a:rPr>
              <a:t>on </a:t>
            </a:r>
            <a:r>
              <a:rPr sz="2200" spc="-45" dirty="0">
                <a:latin typeface="Arial"/>
                <a:cs typeface="Arial"/>
              </a:rPr>
              <a:t>a </a:t>
            </a:r>
            <a:r>
              <a:rPr sz="2200" spc="5" dirty="0">
                <a:latin typeface="Arial"/>
                <a:cs typeface="Arial"/>
              </a:rPr>
              <a:t>operational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network/platform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317500" marR="5080" indent="-304800">
              <a:lnSpc>
                <a:spcPct val="100000"/>
              </a:lnSpc>
            </a:pPr>
            <a:r>
              <a:rPr sz="3600" baseline="3472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r>
              <a:rPr sz="3600" spc="44" baseline="3472" dirty="0">
                <a:solidFill>
                  <a:srgbClr val="00B39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But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can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be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built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using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commodity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hardware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while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still  </a:t>
            </a:r>
            <a:r>
              <a:rPr sz="2400" b="1" spc="-20" dirty="0">
                <a:latin typeface="Arial"/>
                <a:cs typeface="Arial"/>
              </a:rPr>
              <a:t>achieving </a:t>
            </a:r>
            <a:r>
              <a:rPr sz="2400" b="1" spc="-40" dirty="0">
                <a:latin typeface="Arial"/>
                <a:cs typeface="Arial"/>
              </a:rPr>
              <a:t>high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performance?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b="1" spc="-25" dirty="0">
                <a:latin typeface="Arial"/>
                <a:cs typeface="Arial"/>
              </a:rPr>
              <a:t>ClickOS: </a:t>
            </a:r>
            <a:r>
              <a:rPr sz="2200" spc="15" dirty="0">
                <a:latin typeface="Arial"/>
                <a:cs typeface="Arial"/>
              </a:rPr>
              <a:t>tiny </a:t>
            </a:r>
            <a:r>
              <a:rPr sz="2200" dirty="0">
                <a:latin typeface="Arial"/>
                <a:cs typeface="Arial"/>
              </a:rPr>
              <a:t>Xen-based virtual machine </a:t>
            </a:r>
            <a:r>
              <a:rPr sz="2200" spc="25" dirty="0">
                <a:latin typeface="Arial"/>
                <a:cs typeface="Arial"/>
              </a:rPr>
              <a:t>that </a:t>
            </a:r>
            <a:r>
              <a:rPr sz="2200" spc="-5" dirty="0">
                <a:latin typeface="Arial"/>
                <a:cs typeface="Arial"/>
              </a:rPr>
              <a:t>runs</a:t>
            </a:r>
            <a:r>
              <a:rPr sz="2200" spc="24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Click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From Thought </a:t>
            </a:r>
            <a:r>
              <a:rPr spc="25" dirty="0"/>
              <a:t>to </a:t>
            </a:r>
            <a:r>
              <a:rPr spc="-15" dirty="0"/>
              <a:t>Reality </a:t>
            </a:r>
            <a:r>
              <a:rPr spc="204" dirty="0"/>
              <a:t>-</a:t>
            </a:r>
            <a:r>
              <a:rPr spc="-3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5518150" y="1662429"/>
            <a:ext cx="679450" cy="67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3509" y="151003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3509" y="1066800"/>
            <a:ext cx="1803400" cy="443230"/>
          </a:xfrm>
          <a:custGeom>
            <a:avLst/>
            <a:gdLst/>
            <a:ahLst/>
            <a:cxnLst/>
            <a:rect l="l" t="t" r="r" b="b"/>
            <a:pathLst>
              <a:path w="1803400" h="443230">
                <a:moveTo>
                  <a:pt x="0" y="0"/>
                </a:moveTo>
                <a:lnTo>
                  <a:pt x="1803399" y="0"/>
                </a:lnTo>
                <a:lnTo>
                  <a:pt x="1803399" y="443229"/>
                </a:lnTo>
                <a:lnTo>
                  <a:pt x="0" y="443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4779" y="1065530"/>
            <a:ext cx="1803400" cy="444500"/>
          </a:xfrm>
          <a:custGeom>
            <a:avLst/>
            <a:gdLst/>
            <a:ahLst/>
            <a:cxnLst/>
            <a:rect l="l" t="t" r="r" b="b"/>
            <a:pathLst>
              <a:path w="1803400" h="444500">
                <a:moveTo>
                  <a:pt x="901700" y="444500"/>
                </a:moveTo>
                <a:lnTo>
                  <a:pt x="0" y="444500"/>
                </a:lnTo>
                <a:lnTo>
                  <a:pt x="0" y="0"/>
                </a:lnTo>
                <a:lnTo>
                  <a:pt x="1803400" y="0"/>
                </a:lnTo>
                <a:lnTo>
                  <a:pt x="1803400" y="444500"/>
                </a:lnTo>
                <a:lnTo>
                  <a:pt x="901700" y="4445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3509" y="148716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3175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3509" y="148336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3509" y="147573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3509" y="146811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3509" y="146050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93509" y="145288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3509" y="144589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3509" y="143827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90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93509" y="143065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2C2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3509" y="142303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93509" y="141541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3509" y="140779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3509" y="140017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90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3509" y="139255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3509" y="138493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3509" y="137731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3509" y="136969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3509" y="136271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3509" y="135508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93509" y="134746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93509" y="133985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93509" y="133223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93509" y="132461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93509" y="131698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3509" y="130936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3509" y="130175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93509" y="129413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93509" y="128714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93509" y="127952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9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3509" y="127190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93509" y="126428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93509" y="125666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93509" y="124904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93509" y="124142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90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93509" y="123380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93509" y="122618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3509" y="121856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93509" y="121094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93509" y="120396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93509" y="119633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3509" y="118871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93509" y="118110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93509" y="117348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3509" y="116586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3509" y="115823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93509" y="1150619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93509" y="114300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93509" y="113538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19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3509" y="1127760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762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93509" y="112077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9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93509" y="111315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93509" y="110553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93509" y="109791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93509" y="109029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93509" y="108267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90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93509" y="107505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93509" y="106743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93509" y="105981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F3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93509" y="1052194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8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93509" y="1044575"/>
            <a:ext cx="1804670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69" y="0"/>
                </a:lnTo>
              </a:path>
            </a:pathLst>
          </a:custGeom>
          <a:ln w="889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94779" y="1042669"/>
            <a:ext cx="1803400" cy="444500"/>
          </a:xfrm>
          <a:custGeom>
            <a:avLst/>
            <a:gdLst/>
            <a:ahLst/>
            <a:cxnLst/>
            <a:rect l="l" t="t" r="r" b="b"/>
            <a:pathLst>
              <a:path w="1803400" h="444500">
                <a:moveTo>
                  <a:pt x="901700" y="444500"/>
                </a:moveTo>
                <a:lnTo>
                  <a:pt x="0" y="444500"/>
                </a:lnTo>
                <a:lnTo>
                  <a:pt x="0" y="0"/>
                </a:lnTo>
                <a:lnTo>
                  <a:pt x="1803400" y="0"/>
                </a:lnTo>
                <a:lnTo>
                  <a:pt x="1803400" y="444500"/>
                </a:lnTo>
                <a:lnTo>
                  <a:pt x="901700" y="444500"/>
                </a:lnTo>
                <a:close/>
              </a:path>
            </a:pathLst>
          </a:custGeom>
          <a:ln w="93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24500" y="2479039"/>
            <a:ext cx="679450" cy="6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18150" y="3290570"/>
            <a:ext cx="679450" cy="67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18150" y="4189729"/>
            <a:ext cx="679450" cy="6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18150" y="5001259"/>
            <a:ext cx="679450" cy="67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pc="-5" dirty="0"/>
              <a:t>ClickOS</a:t>
            </a:r>
          </a:p>
          <a:p>
            <a:pPr marL="12700" marR="5080">
              <a:lnSpc>
                <a:spcPct val="218400"/>
              </a:lnSpc>
              <a:spcBef>
                <a:spcPts val="580"/>
              </a:spcBef>
            </a:pPr>
            <a:r>
              <a:rPr sz="2400" spc="-5" dirty="0"/>
              <a:t>30 msec boot</a:t>
            </a:r>
            <a:r>
              <a:rPr sz="2400" spc="-75" dirty="0"/>
              <a:t> </a:t>
            </a:r>
            <a:r>
              <a:rPr sz="2400" spc="-5" dirty="0"/>
              <a:t>times  5MB when running  provided </a:t>
            </a:r>
            <a:r>
              <a:rPr sz="2400" dirty="0"/>
              <a:t>by </a:t>
            </a:r>
            <a:r>
              <a:rPr sz="2400" spc="-5" dirty="0"/>
              <a:t>Xen  10Gb/s line</a:t>
            </a:r>
            <a:r>
              <a:rPr sz="2400" spc="-70" dirty="0"/>
              <a:t> </a:t>
            </a:r>
            <a:r>
              <a:rPr sz="2400" spc="-5" dirty="0"/>
              <a:t>rate*</a:t>
            </a:r>
            <a:endParaRPr sz="2400"/>
          </a:p>
          <a:p>
            <a:pPr marL="12700">
              <a:lnSpc>
                <a:spcPct val="100000"/>
              </a:lnSpc>
            </a:pPr>
            <a:r>
              <a:rPr sz="2400" spc="-5" dirty="0"/>
              <a:t>45 μsec</a:t>
            </a:r>
            <a:r>
              <a:rPr sz="2400" spc="-90" dirty="0"/>
              <a:t> </a:t>
            </a:r>
            <a:r>
              <a:rPr sz="2400" spc="-5" dirty="0"/>
              <a:t>delay</a:t>
            </a:r>
            <a:endParaRPr sz="2400"/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spc="-5" dirty="0"/>
              <a:t>provided </a:t>
            </a:r>
            <a:r>
              <a:rPr sz="2400" dirty="0"/>
              <a:t>by</a:t>
            </a:r>
            <a:r>
              <a:rPr sz="2400" spc="-90" dirty="0"/>
              <a:t> </a:t>
            </a:r>
            <a:r>
              <a:rPr sz="2400" spc="-5" dirty="0"/>
              <a:t>Click</a:t>
            </a:r>
            <a:endParaRPr sz="2400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</a:rPr>
              <a:t>▐ </a:t>
            </a:r>
            <a:r>
              <a:rPr sz="2200" spc="-15" dirty="0"/>
              <a:t>Fast</a:t>
            </a:r>
            <a:r>
              <a:rPr sz="2200" spc="195" dirty="0"/>
              <a:t> </a:t>
            </a:r>
            <a:r>
              <a:rPr sz="2200" spc="5" dirty="0"/>
              <a:t>Instantiation</a:t>
            </a:r>
            <a:endParaRPr sz="2200"/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</a:rPr>
              <a:t>▐ </a:t>
            </a:r>
            <a:r>
              <a:rPr sz="2200" spc="-15" dirty="0"/>
              <a:t>Small</a:t>
            </a:r>
            <a:r>
              <a:rPr sz="2200" spc="160" dirty="0"/>
              <a:t> </a:t>
            </a:r>
            <a:r>
              <a:rPr sz="2200" spc="35" dirty="0"/>
              <a:t>footprint</a:t>
            </a:r>
            <a:endParaRPr sz="2200"/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</a:rPr>
              <a:t>▐</a:t>
            </a:r>
            <a:r>
              <a:rPr sz="3300" spc="202" baseline="2525" dirty="0">
                <a:solidFill>
                  <a:srgbClr val="00B39F"/>
                </a:solidFill>
              </a:rPr>
              <a:t> </a:t>
            </a:r>
            <a:r>
              <a:rPr sz="2200" spc="5" dirty="0"/>
              <a:t>Isolation</a:t>
            </a:r>
            <a:endParaRPr sz="2200"/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</a:rPr>
              <a:t>▐</a:t>
            </a:r>
            <a:r>
              <a:rPr sz="3300" spc="225" baseline="2525" dirty="0">
                <a:solidFill>
                  <a:srgbClr val="00B39F"/>
                </a:solidFill>
              </a:rPr>
              <a:t> </a:t>
            </a:r>
            <a:r>
              <a:rPr sz="2200" spc="-5" dirty="0"/>
              <a:t>Performance</a:t>
            </a:r>
            <a:endParaRPr sz="22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</a:rPr>
              <a:t>▐</a:t>
            </a:r>
            <a:r>
              <a:rPr sz="3300" spc="209" baseline="2525" dirty="0">
                <a:solidFill>
                  <a:srgbClr val="00B39F"/>
                </a:solidFill>
              </a:rPr>
              <a:t> </a:t>
            </a:r>
            <a:r>
              <a:rPr sz="2200" spc="5" dirty="0"/>
              <a:t>Flexibility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What's ClickOS</a:t>
            </a:r>
            <a:r>
              <a:rPr spc="-5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0739" y="963929"/>
            <a:ext cx="45656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do</a:t>
            </a:r>
            <a:r>
              <a:rPr sz="1200" b="1" dirty="0">
                <a:latin typeface="Arial"/>
                <a:cs typeface="Arial"/>
              </a:rPr>
              <a:t>mU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5000" y="1173480"/>
          <a:ext cx="872489" cy="2197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89"/>
              </a:tblGrid>
              <a:tr h="4254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apps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  <a:tr h="158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5750" marR="213995" indent="-1079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st  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187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paravirt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976370" y="2052320"/>
            <a:ext cx="996950" cy="478790"/>
          </a:xfrm>
          <a:custGeom>
            <a:avLst/>
            <a:gdLst/>
            <a:ahLst/>
            <a:cxnLst/>
            <a:rect l="l" t="t" r="r" b="b"/>
            <a:pathLst>
              <a:path w="996950" h="478789">
                <a:moveTo>
                  <a:pt x="749300" y="0"/>
                </a:moveTo>
                <a:lnTo>
                  <a:pt x="749300" y="119379"/>
                </a:lnTo>
                <a:lnTo>
                  <a:pt x="0" y="119379"/>
                </a:lnTo>
                <a:lnTo>
                  <a:pt x="0" y="359409"/>
                </a:lnTo>
                <a:lnTo>
                  <a:pt x="749300" y="359409"/>
                </a:lnTo>
                <a:lnTo>
                  <a:pt x="749300" y="478789"/>
                </a:lnTo>
                <a:lnTo>
                  <a:pt x="996950" y="238759"/>
                </a:lnTo>
                <a:lnTo>
                  <a:pt x="749300" y="0"/>
                </a:lnTo>
                <a:close/>
              </a:path>
            </a:pathLst>
          </a:custGeom>
          <a:solidFill>
            <a:srgbClr val="7F7F7F">
              <a:alpha val="3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6370" y="2052320"/>
            <a:ext cx="998219" cy="477520"/>
          </a:xfrm>
          <a:custGeom>
            <a:avLst/>
            <a:gdLst/>
            <a:ahLst/>
            <a:cxnLst/>
            <a:rect l="l" t="t" r="r" b="b"/>
            <a:pathLst>
              <a:path w="998220" h="477519">
                <a:moveTo>
                  <a:pt x="0" y="119379"/>
                </a:moveTo>
                <a:lnTo>
                  <a:pt x="750569" y="119379"/>
                </a:lnTo>
                <a:lnTo>
                  <a:pt x="750569" y="0"/>
                </a:lnTo>
                <a:lnTo>
                  <a:pt x="998219" y="238759"/>
                </a:lnTo>
                <a:lnTo>
                  <a:pt x="750569" y="477519"/>
                </a:lnTo>
                <a:lnTo>
                  <a:pt x="750569" y="358139"/>
                </a:lnTo>
                <a:lnTo>
                  <a:pt x="0" y="358139"/>
                </a:lnTo>
                <a:lnTo>
                  <a:pt x="0" y="119379"/>
                </a:lnTo>
                <a:close/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6370" y="2052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4590" y="2529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54550" y="2032000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60">
                <a:moveTo>
                  <a:pt x="0" y="0"/>
                </a:moveTo>
                <a:lnTo>
                  <a:pt x="0" y="10160"/>
                </a:lnTo>
                <a:lnTo>
                  <a:pt x="10482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4550" y="2040889"/>
            <a:ext cx="19685" cy="10160"/>
          </a:xfrm>
          <a:custGeom>
            <a:avLst/>
            <a:gdLst/>
            <a:ahLst/>
            <a:cxnLst/>
            <a:rect l="l" t="t" r="r" b="b"/>
            <a:pathLst>
              <a:path w="19685" h="10160">
                <a:moveTo>
                  <a:pt x="9172" y="0"/>
                </a:moveTo>
                <a:lnTo>
                  <a:pt x="0" y="0"/>
                </a:lnTo>
                <a:lnTo>
                  <a:pt x="0" y="10160"/>
                </a:lnTo>
                <a:lnTo>
                  <a:pt x="19654" y="10160"/>
                </a:lnTo>
                <a:lnTo>
                  <a:pt x="917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4550" y="2051050"/>
            <a:ext cx="30480" cy="10160"/>
          </a:xfrm>
          <a:custGeom>
            <a:avLst/>
            <a:gdLst/>
            <a:ahLst/>
            <a:cxnLst/>
            <a:rect l="l" t="t" r="r" b="b"/>
            <a:pathLst>
              <a:path w="30479" h="10160">
                <a:moveTo>
                  <a:pt x="19654" y="0"/>
                </a:moveTo>
                <a:lnTo>
                  <a:pt x="0" y="0"/>
                </a:lnTo>
                <a:lnTo>
                  <a:pt x="0" y="10160"/>
                </a:lnTo>
                <a:lnTo>
                  <a:pt x="30137" y="10160"/>
                </a:lnTo>
                <a:lnTo>
                  <a:pt x="1965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4550" y="2059939"/>
            <a:ext cx="39370" cy="10160"/>
          </a:xfrm>
          <a:custGeom>
            <a:avLst/>
            <a:gdLst/>
            <a:ahLst/>
            <a:cxnLst/>
            <a:rect l="l" t="t" r="r" b="b"/>
            <a:pathLst>
              <a:path w="39370" h="10160">
                <a:moveTo>
                  <a:pt x="28826" y="0"/>
                </a:moveTo>
                <a:lnTo>
                  <a:pt x="0" y="0"/>
                </a:lnTo>
                <a:lnTo>
                  <a:pt x="0" y="10160"/>
                </a:lnTo>
                <a:lnTo>
                  <a:pt x="39309" y="10160"/>
                </a:lnTo>
                <a:lnTo>
                  <a:pt x="2882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4550" y="2070100"/>
            <a:ext cx="50165" cy="10160"/>
          </a:xfrm>
          <a:custGeom>
            <a:avLst/>
            <a:gdLst/>
            <a:ahLst/>
            <a:cxnLst/>
            <a:rect l="l" t="t" r="r" b="b"/>
            <a:pathLst>
              <a:path w="50164" h="10160">
                <a:moveTo>
                  <a:pt x="39309" y="0"/>
                </a:moveTo>
                <a:lnTo>
                  <a:pt x="0" y="0"/>
                </a:lnTo>
                <a:lnTo>
                  <a:pt x="0" y="10160"/>
                </a:lnTo>
                <a:lnTo>
                  <a:pt x="49792" y="10160"/>
                </a:lnTo>
                <a:lnTo>
                  <a:pt x="39309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4550" y="2080260"/>
            <a:ext cx="60325" cy="10160"/>
          </a:xfrm>
          <a:custGeom>
            <a:avLst/>
            <a:gdLst/>
            <a:ahLst/>
            <a:cxnLst/>
            <a:rect l="l" t="t" r="r" b="b"/>
            <a:pathLst>
              <a:path w="60325" h="10160">
                <a:moveTo>
                  <a:pt x="49792" y="0"/>
                </a:moveTo>
                <a:lnTo>
                  <a:pt x="0" y="0"/>
                </a:lnTo>
                <a:lnTo>
                  <a:pt x="0" y="10160"/>
                </a:lnTo>
                <a:lnTo>
                  <a:pt x="60274" y="10160"/>
                </a:lnTo>
                <a:lnTo>
                  <a:pt x="49792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4550" y="2090420"/>
            <a:ext cx="71120" cy="10160"/>
          </a:xfrm>
          <a:custGeom>
            <a:avLst/>
            <a:gdLst/>
            <a:ahLst/>
            <a:cxnLst/>
            <a:rect l="l" t="t" r="r" b="b"/>
            <a:pathLst>
              <a:path w="71120" h="10160">
                <a:moveTo>
                  <a:pt x="60274" y="0"/>
                </a:moveTo>
                <a:lnTo>
                  <a:pt x="0" y="0"/>
                </a:lnTo>
                <a:lnTo>
                  <a:pt x="0" y="10159"/>
                </a:lnTo>
                <a:lnTo>
                  <a:pt x="70757" y="10159"/>
                </a:lnTo>
                <a:lnTo>
                  <a:pt x="60274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4550" y="2099310"/>
            <a:ext cx="80010" cy="10160"/>
          </a:xfrm>
          <a:custGeom>
            <a:avLst/>
            <a:gdLst/>
            <a:ahLst/>
            <a:cxnLst/>
            <a:rect l="l" t="t" r="r" b="b"/>
            <a:pathLst>
              <a:path w="80010" h="10160">
                <a:moveTo>
                  <a:pt x="69446" y="0"/>
                </a:moveTo>
                <a:lnTo>
                  <a:pt x="0" y="0"/>
                </a:lnTo>
                <a:lnTo>
                  <a:pt x="0" y="10160"/>
                </a:lnTo>
                <a:lnTo>
                  <a:pt x="79929" y="10160"/>
                </a:lnTo>
                <a:lnTo>
                  <a:pt x="6944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4550" y="2109470"/>
            <a:ext cx="90805" cy="10160"/>
          </a:xfrm>
          <a:custGeom>
            <a:avLst/>
            <a:gdLst/>
            <a:ahLst/>
            <a:cxnLst/>
            <a:rect l="l" t="t" r="r" b="b"/>
            <a:pathLst>
              <a:path w="90804" h="10160">
                <a:moveTo>
                  <a:pt x="79929" y="0"/>
                </a:moveTo>
                <a:lnTo>
                  <a:pt x="0" y="0"/>
                </a:lnTo>
                <a:lnTo>
                  <a:pt x="0" y="10159"/>
                </a:lnTo>
                <a:lnTo>
                  <a:pt x="90411" y="10159"/>
                </a:lnTo>
                <a:lnTo>
                  <a:pt x="7992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4550" y="2119629"/>
            <a:ext cx="100965" cy="10160"/>
          </a:xfrm>
          <a:custGeom>
            <a:avLst/>
            <a:gdLst/>
            <a:ahLst/>
            <a:cxnLst/>
            <a:rect l="l" t="t" r="r" b="b"/>
            <a:pathLst>
              <a:path w="100964" h="10160">
                <a:moveTo>
                  <a:pt x="90411" y="0"/>
                </a:moveTo>
                <a:lnTo>
                  <a:pt x="0" y="0"/>
                </a:lnTo>
                <a:lnTo>
                  <a:pt x="0" y="10160"/>
                </a:lnTo>
                <a:lnTo>
                  <a:pt x="100894" y="10160"/>
                </a:lnTo>
                <a:lnTo>
                  <a:pt x="90411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4550" y="2128520"/>
            <a:ext cx="111760" cy="11430"/>
          </a:xfrm>
          <a:custGeom>
            <a:avLst/>
            <a:gdLst/>
            <a:ahLst/>
            <a:cxnLst/>
            <a:rect l="l" t="t" r="r" b="b"/>
            <a:pathLst>
              <a:path w="111760" h="11430">
                <a:moveTo>
                  <a:pt x="99584" y="0"/>
                </a:moveTo>
                <a:lnTo>
                  <a:pt x="0" y="0"/>
                </a:lnTo>
                <a:lnTo>
                  <a:pt x="0" y="11429"/>
                </a:lnTo>
                <a:lnTo>
                  <a:pt x="111376" y="11429"/>
                </a:lnTo>
                <a:lnTo>
                  <a:pt x="99584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4550" y="2143760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549" y="0"/>
                </a:lnTo>
              </a:path>
            </a:pathLst>
          </a:custGeom>
          <a:ln w="10160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3979" y="2153920"/>
            <a:ext cx="882015" cy="0"/>
          </a:xfrm>
          <a:custGeom>
            <a:avLst/>
            <a:gdLst/>
            <a:ahLst/>
            <a:cxnLst/>
            <a:rect l="l" t="t" r="r" b="b"/>
            <a:pathLst>
              <a:path w="882014">
                <a:moveTo>
                  <a:pt x="0" y="0"/>
                </a:moveTo>
                <a:lnTo>
                  <a:pt x="881601" y="0"/>
                </a:lnTo>
              </a:path>
            </a:pathLst>
          </a:custGeom>
          <a:ln w="10160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3979" y="2157729"/>
            <a:ext cx="892175" cy="11430"/>
          </a:xfrm>
          <a:custGeom>
            <a:avLst/>
            <a:gdLst/>
            <a:ahLst/>
            <a:cxnLst/>
            <a:rect l="l" t="t" r="r" b="b"/>
            <a:pathLst>
              <a:path w="892175" h="11430">
                <a:moveTo>
                  <a:pt x="0" y="11430"/>
                </a:moveTo>
                <a:lnTo>
                  <a:pt x="892084" y="11430"/>
                </a:lnTo>
                <a:lnTo>
                  <a:pt x="892084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3979" y="2167889"/>
            <a:ext cx="902969" cy="11430"/>
          </a:xfrm>
          <a:custGeom>
            <a:avLst/>
            <a:gdLst/>
            <a:ahLst/>
            <a:cxnLst/>
            <a:rect l="l" t="t" r="r" b="b"/>
            <a:pathLst>
              <a:path w="902970" h="11430">
                <a:moveTo>
                  <a:pt x="0" y="11430"/>
                </a:moveTo>
                <a:lnTo>
                  <a:pt x="902566" y="11430"/>
                </a:lnTo>
                <a:lnTo>
                  <a:pt x="902566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3979" y="2183129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739" y="0"/>
                </a:lnTo>
              </a:path>
            </a:pathLst>
          </a:custGeom>
          <a:ln w="1016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03979" y="2193289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221" y="0"/>
                </a:lnTo>
              </a:path>
            </a:pathLst>
          </a:custGeom>
          <a:ln w="1016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03979" y="2202814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704" y="0"/>
                </a:lnTo>
              </a:path>
            </a:pathLst>
          </a:custGeom>
          <a:ln w="11429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03979" y="2212339"/>
            <a:ext cx="942340" cy="0"/>
          </a:xfrm>
          <a:custGeom>
            <a:avLst/>
            <a:gdLst/>
            <a:ahLst/>
            <a:cxnLst/>
            <a:rect l="l" t="t" r="r" b="b"/>
            <a:pathLst>
              <a:path w="942339">
                <a:moveTo>
                  <a:pt x="0" y="0"/>
                </a:moveTo>
                <a:lnTo>
                  <a:pt x="941876" y="0"/>
                </a:lnTo>
              </a:path>
            </a:pathLst>
          </a:custGeom>
          <a:ln w="10160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03979" y="2222500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358" y="0"/>
                </a:lnTo>
              </a:path>
            </a:pathLst>
          </a:custGeom>
          <a:ln w="10159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03979" y="223266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841" y="0"/>
                </a:lnTo>
              </a:path>
            </a:pathLst>
          </a:custGeom>
          <a:ln w="1016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03979" y="2241550"/>
            <a:ext cx="972185" cy="0"/>
          </a:xfrm>
          <a:custGeom>
            <a:avLst/>
            <a:gdLst/>
            <a:ahLst/>
            <a:cxnLst/>
            <a:rect l="l" t="t" r="r" b="b"/>
            <a:pathLst>
              <a:path w="972185">
                <a:moveTo>
                  <a:pt x="0" y="0"/>
                </a:moveTo>
                <a:lnTo>
                  <a:pt x="972013" y="0"/>
                </a:lnTo>
              </a:path>
            </a:pathLst>
          </a:custGeom>
          <a:ln w="1015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03979" y="2251710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496" y="0"/>
                </a:lnTo>
              </a:path>
            </a:pathLst>
          </a:custGeom>
          <a:ln w="10160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03979" y="2261870"/>
            <a:ext cx="993140" cy="0"/>
          </a:xfrm>
          <a:custGeom>
            <a:avLst/>
            <a:gdLst/>
            <a:ahLst/>
            <a:cxnLst/>
            <a:rect l="l" t="t" r="r" b="b"/>
            <a:pathLst>
              <a:path w="993139">
                <a:moveTo>
                  <a:pt x="0" y="0"/>
                </a:moveTo>
                <a:lnTo>
                  <a:pt x="992978" y="0"/>
                </a:lnTo>
              </a:path>
            </a:pathLst>
          </a:custGeom>
          <a:ln w="1016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03979" y="2271395"/>
            <a:ext cx="998219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220" y="0"/>
                </a:lnTo>
              </a:path>
            </a:pathLst>
          </a:custGeom>
          <a:ln w="11430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3979" y="2280920"/>
            <a:ext cx="994410" cy="0"/>
          </a:xfrm>
          <a:custGeom>
            <a:avLst/>
            <a:gdLst/>
            <a:ahLst/>
            <a:cxnLst/>
            <a:rect l="l" t="t" r="r" b="b"/>
            <a:pathLst>
              <a:path w="994410">
                <a:moveTo>
                  <a:pt x="0" y="0"/>
                </a:moveTo>
                <a:lnTo>
                  <a:pt x="994268" y="0"/>
                </a:lnTo>
              </a:path>
            </a:pathLst>
          </a:custGeom>
          <a:ln w="10160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03979" y="2291079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3729" y="0"/>
                </a:lnTo>
              </a:path>
            </a:pathLst>
          </a:custGeom>
          <a:ln w="10160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03979" y="2301239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3191" y="0"/>
                </a:lnTo>
              </a:path>
            </a:pathLst>
          </a:custGeom>
          <a:ln w="10160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03979" y="2310764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3970" y="0"/>
                </a:lnTo>
              </a:path>
            </a:pathLst>
          </a:custGeom>
          <a:ln w="11429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03979" y="2320289"/>
            <a:ext cx="953769" cy="0"/>
          </a:xfrm>
          <a:custGeom>
            <a:avLst/>
            <a:gdLst/>
            <a:ahLst/>
            <a:cxnLst/>
            <a:rect l="l" t="t" r="r" b="b"/>
            <a:pathLst>
              <a:path w="953770">
                <a:moveTo>
                  <a:pt x="0" y="0"/>
                </a:moveTo>
                <a:lnTo>
                  <a:pt x="953432" y="0"/>
                </a:lnTo>
              </a:path>
            </a:pathLst>
          </a:custGeom>
          <a:ln w="10160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3979" y="233045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0" y="0"/>
                </a:moveTo>
                <a:lnTo>
                  <a:pt x="942893" y="0"/>
                </a:lnTo>
              </a:path>
            </a:pathLst>
          </a:custGeom>
          <a:ln w="10159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3979" y="2339975"/>
            <a:ext cx="934085" cy="0"/>
          </a:xfrm>
          <a:custGeom>
            <a:avLst/>
            <a:gdLst/>
            <a:ahLst/>
            <a:cxnLst/>
            <a:rect l="l" t="t" r="r" b="b"/>
            <a:pathLst>
              <a:path w="934085">
                <a:moveTo>
                  <a:pt x="0" y="0"/>
                </a:moveTo>
                <a:lnTo>
                  <a:pt x="933672" y="0"/>
                </a:lnTo>
              </a:path>
            </a:pathLst>
          </a:custGeom>
          <a:ln w="11429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3979" y="2349500"/>
            <a:ext cx="923290" cy="0"/>
          </a:xfrm>
          <a:custGeom>
            <a:avLst/>
            <a:gdLst/>
            <a:ahLst/>
            <a:cxnLst/>
            <a:rect l="l" t="t" r="r" b="b"/>
            <a:pathLst>
              <a:path w="923289">
                <a:moveTo>
                  <a:pt x="0" y="0"/>
                </a:moveTo>
                <a:lnTo>
                  <a:pt x="923134" y="0"/>
                </a:lnTo>
              </a:path>
            </a:pathLst>
          </a:custGeom>
          <a:ln w="10159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3979" y="2359660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596" y="0"/>
                </a:lnTo>
              </a:path>
            </a:pathLst>
          </a:custGeom>
          <a:ln w="101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03979" y="2369820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2058" y="0"/>
                </a:lnTo>
              </a:path>
            </a:pathLst>
          </a:custGeom>
          <a:ln w="101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3979" y="2379345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2837" y="0"/>
                </a:lnTo>
              </a:path>
            </a:pathLst>
          </a:custGeom>
          <a:ln w="11430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03979" y="2388870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298" y="0"/>
                </a:lnTo>
              </a:path>
            </a:pathLst>
          </a:custGeom>
          <a:ln w="10160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54550" y="2399029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90" y="0"/>
                </a:lnTo>
              </a:path>
            </a:pathLst>
          </a:custGeom>
          <a:ln w="10160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54550" y="2402839"/>
            <a:ext cx="112395" cy="11430"/>
          </a:xfrm>
          <a:custGeom>
            <a:avLst/>
            <a:gdLst/>
            <a:ahLst/>
            <a:cxnLst/>
            <a:rect l="l" t="t" r="r" b="b"/>
            <a:pathLst>
              <a:path w="112395" h="11430">
                <a:moveTo>
                  <a:pt x="111969" y="0"/>
                </a:moveTo>
                <a:lnTo>
                  <a:pt x="0" y="0"/>
                </a:lnTo>
                <a:lnTo>
                  <a:pt x="0" y="11430"/>
                </a:lnTo>
                <a:lnTo>
                  <a:pt x="100113" y="11430"/>
                </a:lnTo>
                <a:lnTo>
                  <a:pt x="111969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54550" y="2413000"/>
            <a:ext cx="101600" cy="10160"/>
          </a:xfrm>
          <a:custGeom>
            <a:avLst/>
            <a:gdLst/>
            <a:ahLst/>
            <a:cxnLst/>
            <a:rect l="l" t="t" r="r" b="b"/>
            <a:pathLst>
              <a:path w="101600" h="10160">
                <a:moveTo>
                  <a:pt x="101431" y="0"/>
                </a:moveTo>
                <a:lnTo>
                  <a:pt x="0" y="0"/>
                </a:lnTo>
                <a:lnTo>
                  <a:pt x="0" y="10160"/>
                </a:lnTo>
                <a:lnTo>
                  <a:pt x="90892" y="10160"/>
                </a:lnTo>
                <a:lnTo>
                  <a:pt x="101431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54550" y="2423160"/>
            <a:ext cx="91440" cy="10160"/>
          </a:xfrm>
          <a:custGeom>
            <a:avLst/>
            <a:gdLst/>
            <a:ahLst/>
            <a:cxnLst/>
            <a:rect l="l" t="t" r="r" b="b"/>
            <a:pathLst>
              <a:path w="91439" h="10160">
                <a:moveTo>
                  <a:pt x="90892" y="0"/>
                </a:moveTo>
                <a:lnTo>
                  <a:pt x="0" y="0"/>
                </a:lnTo>
                <a:lnTo>
                  <a:pt x="0" y="10160"/>
                </a:lnTo>
                <a:lnTo>
                  <a:pt x="80354" y="10160"/>
                </a:lnTo>
                <a:lnTo>
                  <a:pt x="90892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54550" y="2433320"/>
            <a:ext cx="80645" cy="10160"/>
          </a:xfrm>
          <a:custGeom>
            <a:avLst/>
            <a:gdLst/>
            <a:ahLst/>
            <a:cxnLst/>
            <a:rect l="l" t="t" r="r" b="b"/>
            <a:pathLst>
              <a:path w="80645" h="10160">
                <a:moveTo>
                  <a:pt x="80354" y="0"/>
                </a:moveTo>
                <a:lnTo>
                  <a:pt x="0" y="0"/>
                </a:lnTo>
                <a:lnTo>
                  <a:pt x="0" y="10159"/>
                </a:lnTo>
                <a:lnTo>
                  <a:pt x="69816" y="10159"/>
                </a:lnTo>
                <a:lnTo>
                  <a:pt x="80354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54550" y="2442210"/>
            <a:ext cx="71755" cy="11430"/>
          </a:xfrm>
          <a:custGeom>
            <a:avLst/>
            <a:gdLst/>
            <a:ahLst/>
            <a:cxnLst/>
            <a:rect l="l" t="t" r="r" b="b"/>
            <a:pathLst>
              <a:path w="71754" h="11430">
                <a:moveTo>
                  <a:pt x="71133" y="0"/>
                </a:moveTo>
                <a:lnTo>
                  <a:pt x="0" y="0"/>
                </a:lnTo>
                <a:lnTo>
                  <a:pt x="0" y="11429"/>
                </a:lnTo>
                <a:lnTo>
                  <a:pt x="59277" y="11429"/>
                </a:lnTo>
                <a:lnTo>
                  <a:pt x="71133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54550" y="2452370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60">
                <a:moveTo>
                  <a:pt x="60595" y="0"/>
                </a:moveTo>
                <a:lnTo>
                  <a:pt x="0" y="0"/>
                </a:lnTo>
                <a:lnTo>
                  <a:pt x="0" y="10159"/>
                </a:lnTo>
                <a:lnTo>
                  <a:pt x="50056" y="10159"/>
                </a:lnTo>
                <a:lnTo>
                  <a:pt x="60595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54550" y="2462529"/>
            <a:ext cx="50165" cy="10160"/>
          </a:xfrm>
          <a:custGeom>
            <a:avLst/>
            <a:gdLst/>
            <a:ahLst/>
            <a:cxnLst/>
            <a:rect l="l" t="t" r="r" b="b"/>
            <a:pathLst>
              <a:path w="50164" h="10160">
                <a:moveTo>
                  <a:pt x="50056" y="0"/>
                </a:moveTo>
                <a:lnTo>
                  <a:pt x="0" y="0"/>
                </a:lnTo>
                <a:lnTo>
                  <a:pt x="0" y="10160"/>
                </a:lnTo>
                <a:lnTo>
                  <a:pt x="39518" y="10160"/>
                </a:lnTo>
                <a:lnTo>
                  <a:pt x="50056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54550" y="2472689"/>
            <a:ext cx="40005" cy="10160"/>
          </a:xfrm>
          <a:custGeom>
            <a:avLst/>
            <a:gdLst/>
            <a:ahLst/>
            <a:cxnLst/>
            <a:rect l="l" t="t" r="r" b="b"/>
            <a:pathLst>
              <a:path w="40004" h="10160">
                <a:moveTo>
                  <a:pt x="39518" y="0"/>
                </a:moveTo>
                <a:lnTo>
                  <a:pt x="0" y="0"/>
                </a:lnTo>
                <a:lnTo>
                  <a:pt x="0" y="10160"/>
                </a:lnTo>
                <a:lnTo>
                  <a:pt x="28980" y="10160"/>
                </a:lnTo>
                <a:lnTo>
                  <a:pt x="3951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54550" y="2481579"/>
            <a:ext cx="30480" cy="10160"/>
          </a:xfrm>
          <a:custGeom>
            <a:avLst/>
            <a:gdLst/>
            <a:ahLst/>
            <a:cxnLst/>
            <a:rect l="l" t="t" r="r" b="b"/>
            <a:pathLst>
              <a:path w="30479" h="10160">
                <a:moveTo>
                  <a:pt x="30297" y="0"/>
                </a:moveTo>
                <a:lnTo>
                  <a:pt x="0" y="0"/>
                </a:lnTo>
                <a:lnTo>
                  <a:pt x="0" y="10160"/>
                </a:lnTo>
                <a:lnTo>
                  <a:pt x="19759" y="10160"/>
                </a:lnTo>
                <a:lnTo>
                  <a:pt x="302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54550" y="2491739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20" h="10160">
                <a:moveTo>
                  <a:pt x="19759" y="0"/>
                </a:moveTo>
                <a:lnTo>
                  <a:pt x="0" y="0"/>
                </a:lnTo>
                <a:lnTo>
                  <a:pt x="0" y="10160"/>
                </a:lnTo>
                <a:lnTo>
                  <a:pt x="9221" y="10160"/>
                </a:lnTo>
                <a:lnTo>
                  <a:pt x="197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54550" y="2501900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9221" y="0"/>
                </a:moveTo>
                <a:lnTo>
                  <a:pt x="0" y="0"/>
                </a:lnTo>
                <a:lnTo>
                  <a:pt x="0" y="8889"/>
                </a:lnTo>
                <a:lnTo>
                  <a:pt x="9221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05250" y="2032000"/>
            <a:ext cx="996950" cy="478790"/>
          </a:xfrm>
          <a:custGeom>
            <a:avLst/>
            <a:gdLst/>
            <a:ahLst/>
            <a:cxnLst/>
            <a:rect l="l" t="t" r="r" b="b"/>
            <a:pathLst>
              <a:path w="996950" h="478789">
                <a:moveTo>
                  <a:pt x="0" y="119379"/>
                </a:moveTo>
                <a:lnTo>
                  <a:pt x="749300" y="119379"/>
                </a:lnTo>
                <a:lnTo>
                  <a:pt x="749300" y="0"/>
                </a:lnTo>
                <a:lnTo>
                  <a:pt x="996950" y="238760"/>
                </a:lnTo>
                <a:lnTo>
                  <a:pt x="749300" y="478789"/>
                </a:lnTo>
                <a:lnTo>
                  <a:pt x="749300" y="358139"/>
                </a:lnTo>
                <a:lnTo>
                  <a:pt x="0" y="358139"/>
                </a:lnTo>
                <a:lnTo>
                  <a:pt x="0" y="1193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05250" y="203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02200" y="2510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047740" y="963929"/>
            <a:ext cx="6115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C</a:t>
            </a:r>
            <a:r>
              <a:rPr sz="1200" b="1" spc="5" dirty="0">
                <a:latin typeface="Arial"/>
                <a:cs typeface="Arial"/>
              </a:rPr>
              <a:t>li</a:t>
            </a:r>
            <a:r>
              <a:rPr sz="1200" b="1" dirty="0">
                <a:latin typeface="Arial"/>
                <a:cs typeface="Arial"/>
              </a:rPr>
              <a:t>ck</a:t>
            </a:r>
            <a:r>
              <a:rPr sz="1200" b="1" spc="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920740" y="1173480"/>
          <a:ext cx="873760" cy="2197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0"/>
              </a:tblGrid>
              <a:tr h="425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Click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  <a:tr h="158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5910" marR="260350" indent="-5461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EBEBE"/>
                    </a:solidFill>
                  </a:tcPr>
                </a:tc>
              </a:tr>
              <a:tr h="1879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paravirt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194310" y="3801109"/>
            <a:ext cx="6742430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aseline="2525" dirty="0">
                <a:solidFill>
                  <a:srgbClr val="00B39F"/>
                </a:solidFill>
                <a:latin typeface="Arial"/>
                <a:cs typeface="Arial"/>
              </a:rPr>
              <a:t>▐ </a:t>
            </a:r>
            <a:r>
              <a:rPr sz="2200" b="1" spc="-25" dirty="0">
                <a:latin typeface="Arial"/>
                <a:cs typeface="Arial"/>
              </a:rPr>
              <a:t>Work </a:t>
            </a:r>
            <a:r>
              <a:rPr sz="2200" b="1" spc="-10" dirty="0">
                <a:latin typeface="Arial"/>
                <a:cs typeface="Arial"/>
              </a:rPr>
              <a:t>consisted</a:t>
            </a:r>
            <a:r>
              <a:rPr sz="2200" b="1" spc="220" dirty="0">
                <a:latin typeface="Arial"/>
                <a:cs typeface="Arial"/>
              </a:rPr>
              <a:t> </a:t>
            </a:r>
            <a:r>
              <a:rPr sz="2200" b="1" spc="-45" dirty="0">
                <a:latin typeface="Arial"/>
                <a:cs typeface="Arial"/>
              </a:rPr>
              <a:t>of:</a:t>
            </a:r>
            <a:endParaRPr sz="2200">
              <a:latin typeface="Arial"/>
              <a:cs typeface="Arial"/>
            </a:endParaRPr>
          </a:p>
          <a:p>
            <a:pPr marL="723900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3900" algn="l"/>
              </a:tabLst>
            </a:pPr>
            <a:r>
              <a:rPr sz="2000" spc="15" dirty="0">
                <a:latin typeface="Arial"/>
                <a:cs typeface="Arial"/>
              </a:rPr>
              <a:t>Build </a:t>
            </a:r>
            <a:r>
              <a:rPr sz="2000" spc="10" dirty="0">
                <a:latin typeface="Arial"/>
                <a:cs typeface="Arial"/>
              </a:rPr>
              <a:t>system </a:t>
            </a:r>
            <a:r>
              <a:rPr sz="2000" spc="55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create </a:t>
            </a:r>
            <a:r>
              <a:rPr sz="2000" dirty="0">
                <a:latin typeface="Arial"/>
                <a:cs typeface="Arial"/>
              </a:rPr>
              <a:t>ClickOS </a:t>
            </a:r>
            <a:r>
              <a:rPr sz="2000" spc="-5" dirty="0">
                <a:latin typeface="Arial"/>
                <a:cs typeface="Arial"/>
              </a:rPr>
              <a:t>images </a:t>
            </a:r>
            <a:r>
              <a:rPr sz="2000" spc="-75" dirty="0">
                <a:latin typeface="Arial"/>
                <a:cs typeface="Arial"/>
              </a:rPr>
              <a:t>(5 </a:t>
            </a:r>
            <a:r>
              <a:rPr sz="2000" spc="50" dirty="0">
                <a:latin typeface="Arial"/>
                <a:cs typeface="Arial"/>
              </a:rPr>
              <a:t>MB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size)</a:t>
            </a:r>
            <a:endParaRPr sz="2000">
              <a:latin typeface="Arial"/>
              <a:cs typeface="Arial"/>
            </a:endParaRPr>
          </a:p>
          <a:p>
            <a:pPr marL="723900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3900" algn="l"/>
              </a:tabLst>
            </a:pPr>
            <a:r>
              <a:rPr sz="2000" spc="-5" dirty="0">
                <a:latin typeface="Arial"/>
                <a:cs typeface="Arial"/>
              </a:rPr>
              <a:t>Emulating </a:t>
            </a:r>
            <a:r>
              <a:rPr sz="2000" spc="-40" dirty="0">
                <a:latin typeface="Arial"/>
                <a:cs typeface="Arial"/>
              </a:rPr>
              <a:t>a </a:t>
            </a:r>
            <a:r>
              <a:rPr sz="2000" spc="20" dirty="0">
                <a:latin typeface="Arial"/>
                <a:cs typeface="Arial"/>
              </a:rPr>
              <a:t>Click control </a:t>
            </a:r>
            <a:r>
              <a:rPr sz="2000" spc="-5" dirty="0">
                <a:latin typeface="Arial"/>
                <a:cs typeface="Arial"/>
              </a:rPr>
              <a:t>plane over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MiniOS/Xen</a:t>
            </a:r>
            <a:endParaRPr sz="2000">
              <a:latin typeface="Arial"/>
              <a:cs typeface="Arial"/>
            </a:endParaRPr>
          </a:p>
          <a:p>
            <a:pPr marL="723900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723900" algn="l"/>
              </a:tabLst>
            </a:pPr>
            <a:r>
              <a:rPr sz="2000" spc="5" dirty="0">
                <a:latin typeface="Arial"/>
                <a:cs typeface="Arial"/>
              </a:rPr>
              <a:t>Reducing </a:t>
            </a:r>
            <a:r>
              <a:rPr sz="2000" spc="50" dirty="0">
                <a:latin typeface="Arial"/>
                <a:cs typeface="Arial"/>
              </a:rPr>
              <a:t>boot </a:t>
            </a:r>
            <a:r>
              <a:rPr sz="2000" spc="10" dirty="0">
                <a:latin typeface="Arial"/>
                <a:cs typeface="Arial"/>
              </a:rPr>
              <a:t>times </a:t>
            </a:r>
            <a:r>
              <a:rPr sz="2000" spc="-20" dirty="0">
                <a:latin typeface="Arial"/>
                <a:cs typeface="Arial"/>
              </a:rPr>
              <a:t>(roughly </a:t>
            </a:r>
            <a:r>
              <a:rPr sz="2000" dirty="0">
                <a:latin typeface="Arial"/>
                <a:cs typeface="Arial"/>
              </a:rPr>
              <a:t>30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milliseconds)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7200" y="5322570"/>
            <a:ext cx="8322309" cy="803910"/>
          </a:xfrm>
          <a:prstGeom prst="rect">
            <a:avLst/>
          </a:prstGeom>
          <a:ln w="38097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1959" indent="-254000">
              <a:lnSpc>
                <a:spcPts val="2110"/>
              </a:lnSpc>
              <a:buClr>
                <a:srgbClr val="00B39F"/>
              </a:buClr>
              <a:buFont typeface="Wingdings"/>
              <a:buChar char=""/>
              <a:tabLst>
                <a:tab pos="441959" algn="l"/>
              </a:tabLst>
            </a:pPr>
            <a:r>
              <a:rPr sz="2000" spc="10" dirty="0">
                <a:latin typeface="Arial"/>
                <a:cs typeface="Arial"/>
              </a:rPr>
              <a:t>Optimizations </a:t>
            </a:r>
            <a:r>
              <a:rPr sz="2000" spc="55" dirty="0">
                <a:latin typeface="Arial"/>
                <a:cs typeface="Arial"/>
              </a:rPr>
              <a:t>to </a:t>
            </a:r>
            <a:r>
              <a:rPr sz="2000" spc="10" dirty="0">
                <a:latin typeface="Arial"/>
                <a:cs typeface="Arial"/>
              </a:rPr>
              <a:t>the </a:t>
            </a:r>
            <a:r>
              <a:rPr sz="2000" spc="15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plane </a:t>
            </a:r>
            <a:r>
              <a:rPr sz="2000" spc="-55" dirty="0">
                <a:latin typeface="Arial"/>
                <a:cs typeface="Arial"/>
              </a:rPr>
              <a:t>(10 </a:t>
            </a:r>
            <a:r>
              <a:rPr sz="2000" spc="30" dirty="0">
                <a:latin typeface="Arial"/>
                <a:cs typeface="Arial"/>
              </a:rPr>
              <a:t>Gb/s </a:t>
            </a:r>
            <a:r>
              <a:rPr sz="2000" spc="20" dirty="0">
                <a:latin typeface="Arial"/>
                <a:cs typeface="Arial"/>
              </a:rPr>
              <a:t>for </a:t>
            </a:r>
            <a:r>
              <a:rPr sz="2000" spc="15" dirty="0">
                <a:latin typeface="Arial"/>
                <a:cs typeface="Arial"/>
              </a:rPr>
              <a:t>almost </a:t>
            </a:r>
            <a:r>
              <a:rPr sz="2000" spc="-15" dirty="0">
                <a:latin typeface="Arial"/>
                <a:cs typeface="Arial"/>
              </a:rPr>
              <a:t>all </a:t>
            </a:r>
            <a:r>
              <a:rPr sz="2000" spc="55" dirty="0">
                <a:latin typeface="Arial"/>
                <a:cs typeface="Arial"/>
              </a:rPr>
              <a:t>pkt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sizes)</a:t>
            </a:r>
            <a:endParaRPr sz="2000">
              <a:latin typeface="Arial"/>
              <a:cs typeface="Arial"/>
            </a:endParaRPr>
          </a:p>
          <a:p>
            <a:pPr marL="441959" indent="-254000">
              <a:lnSpc>
                <a:spcPct val="100000"/>
              </a:lnSpc>
              <a:spcBef>
                <a:spcPts val="500"/>
              </a:spcBef>
              <a:buClr>
                <a:srgbClr val="00B39F"/>
              </a:buClr>
              <a:buFont typeface="Wingdings"/>
              <a:buChar char=""/>
              <a:tabLst>
                <a:tab pos="441959" algn="l"/>
              </a:tabLst>
            </a:pPr>
            <a:r>
              <a:rPr sz="2000" spc="10" dirty="0">
                <a:latin typeface="Arial"/>
                <a:cs typeface="Arial"/>
              </a:rPr>
              <a:t>Implementation </a:t>
            </a:r>
            <a:r>
              <a:rPr sz="2000" spc="35" dirty="0">
                <a:latin typeface="Arial"/>
                <a:cs typeface="Arial"/>
              </a:rPr>
              <a:t>of </a:t>
            </a:r>
            <a:r>
              <a:rPr sz="2000" spc="-40" dirty="0">
                <a:latin typeface="Arial"/>
                <a:cs typeface="Arial"/>
              </a:rPr>
              <a:t>a </a:t>
            </a:r>
            <a:r>
              <a:rPr sz="2000" spc="20" dirty="0">
                <a:latin typeface="Arial"/>
                <a:cs typeface="Arial"/>
              </a:rPr>
              <a:t>wide </a:t>
            </a:r>
            <a:r>
              <a:rPr sz="2000" spc="-15" dirty="0">
                <a:latin typeface="Arial"/>
                <a:cs typeface="Arial"/>
              </a:rPr>
              <a:t>range </a:t>
            </a:r>
            <a:r>
              <a:rPr sz="2000" spc="35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middleboxes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3812540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10">
                <a:moveTo>
                  <a:pt x="39369" y="0"/>
                </a:moveTo>
                <a:lnTo>
                  <a:pt x="36830" y="0"/>
                </a:lnTo>
                <a:lnTo>
                  <a:pt x="27503" y="238"/>
                </a:lnTo>
                <a:lnTo>
                  <a:pt x="18415" y="952"/>
                </a:lnTo>
                <a:lnTo>
                  <a:pt x="9326" y="2143"/>
                </a:lnTo>
                <a:lnTo>
                  <a:pt x="0" y="38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6969" y="3822700"/>
            <a:ext cx="35560" cy="13970"/>
          </a:xfrm>
          <a:custGeom>
            <a:avLst/>
            <a:gdLst/>
            <a:ahLst/>
            <a:cxnLst/>
            <a:rect l="l" t="t" r="r" b="b"/>
            <a:pathLst>
              <a:path w="35559" h="13970">
                <a:moveTo>
                  <a:pt x="35560" y="0"/>
                </a:moveTo>
                <a:lnTo>
                  <a:pt x="26253" y="3075"/>
                </a:lnTo>
                <a:lnTo>
                  <a:pt x="17303" y="6508"/>
                </a:lnTo>
                <a:lnTo>
                  <a:pt x="8592" y="10179"/>
                </a:lnTo>
                <a:lnTo>
                  <a:pt x="0" y="139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360" y="385064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89">
                <a:moveTo>
                  <a:pt x="30480" y="0"/>
                </a:moveTo>
                <a:lnTo>
                  <a:pt x="22145" y="4802"/>
                </a:lnTo>
                <a:lnTo>
                  <a:pt x="14287" y="9842"/>
                </a:lnTo>
                <a:lnTo>
                  <a:pt x="6905" y="15359"/>
                </a:lnTo>
                <a:lnTo>
                  <a:pt x="0" y="215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5369" y="3890009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25400" y="0"/>
                </a:moveTo>
                <a:lnTo>
                  <a:pt x="18752" y="6865"/>
                </a:lnTo>
                <a:lnTo>
                  <a:pt x="12223" y="13969"/>
                </a:lnTo>
                <a:lnTo>
                  <a:pt x="5933" y="21074"/>
                </a:lnTo>
                <a:lnTo>
                  <a:pt x="0" y="279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810" y="3940809"/>
            <a:ext cx="19050" cy="33020"/>
          </a:xfrm>
          <a:custGeom>
            <a:avLst/>
            <a:gdLst/>
            <a:ahLst/>
            <a:cxnLst/>
            <a:rect l="l" t="t" r="r" b="b"/>
            <a:pathLst>
              <a:path w="19050" h="33020">
                <a:moveTo>
                  <a:pt x="19050" y="0"/>
                </a:moveTo>
                <a:lnTo>
                  <a:pt x="13573" y="7838"/>
                </a:lnTo>
                <a:lnTo>
                  <a:pt x="8572" y="16033"/>
                </a:lnTo>
                <a:lnTo>
                  <a:pt x="4048" y="24467"/>
                </a:lnTo>
                <a:lnTo>
                  <a:pt x="0" y="3301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9489" y="399922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60">
                <a:moveTo>
                  <a:pt x="10159" y="0"/>
                </a:moveTo>
                <a:lnTo>
                  <a:pt x="6607" y="8770"/>
                </a:lnTo>
                <a:lnTo>
                  <a:pt x="3651" y="17780"/>
                </a:lnTo>
                <a:lnTo>
                  <a:pt x="1408" y="26789"/>
                </a:lnTo>
                <a:lnTo>
                  <a:pt x="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4410" y="406272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69" h="38100">
                <a:moveTo>
                  <a:pt x="1270" y="0"/>
                </a:moveTo>
                <a:lnTo>
                  <a:pt x="0" y="3810"/>
                </a:lnTo>
                <a:lnTo>
                  <a:pt x="0" y="7620"/>
                </a:lnTo>
                <a:lnTo>
                  <a:pt x="0" y="11430"/>
                </a:ln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4410" y="412877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4410" y="41935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4410" y="425957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4410" y="432562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4410" y="43903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4410" y="445642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4410" y="4521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4410" y="458724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4410" y="4652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4410" y="47180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4410" y="478409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4410" y="48488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4410" y="491490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4410" y="4979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4410" y="50457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4410" y="5111750"/>
            <a:ext cx="2540" cy="36830"/>
          </a:xfrm>
          <a:custGeom>
            <a:avLst/>
            <a:gdLst/>
            <a:ahLst/>
            <a:cxnLst/>
            <a:rect l="l" t="t" r="r" b="b"/>
            <a:pathLst>
              <a:path w="2540" h="36829">
                <a:moveTo>
                  <a:pt x="0" y="0"/>
                </a:moveTo>
                <a:lnTo>
                  <a:pt x="0" y="10160"/>
                </a:lnTo>
                <a:lnTo>
                  <a:pt x="218" y="16827"/>
                </a:lnTo>
                <a:lnTo>
                  <a:pt x="793" y="23495"/>
                </a:lnTo>
                <a:lnTo>
                  <a:pt x="1607" y="30162"/>
                </a:lnTo>
                <a:lnTo>
                  <a:pt x="254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2030" y="5176520"/>
            <a:ext cx="12700" cy="34290"/>
          </a:xfrm>
          <a:custGeom>
            <a:avLst/>
            <a:gdLst/>
            <a:ahLst/>
            <a:cxnLst/>
            <a:rect l="l" t="t" r="r" b="b"/>
            <a:pathLst>
              <a:path w="12700" h="34289">
                <a:moveTo>
                  <a:pt x="0" y="0"/>
                </a:moveTo>
                <a:lnTo>
                  <a:pt x="2877" y="8572"/>
                </a:lnTo>
                <a:lnTo>
                  <a:pt x="5873" y="17144"/>
                </a:lnTo>
                <a:lnTo>
                  <a:pt x="9108" y="25717"/>
                </a:lnTo>
                <a:lnTo>
                  <a:pt x="12700" y="342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7430" y="5236209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0" y="0"/>
                </a:moveTo>
                <a:lnTo>
                  <a:pt x="4782" y="8354"/>
                </a:lnTo>
                <a:lnTo>
                  <a:pt x="9683" y="16351"/>
                </a:lnTo>
                <a:lnTo>
                  <a:pt x="14823" y="24110"/>
                </a:lnTo>
                <a:lnTo>
                  <a:pt x="20319" y="3174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5530" y="528955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0"/>
                </a:moveTo>
                <a:lnTo>
                  <a:pt x="6667" y="6667"/>
                </a:lnTo>
                <a:lnTo>
                  <a:pt x="13334" y="13335"/>
                </a:lnTo>
                <a:lnTo>
                  <a:pt x="20002" y="20002"/>
                </a:lnTo>
                <a:lnTo>
                  <a:pt x="26669" y="266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5060" y="5334000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0"/>
                </a:moveTo>
                <a:lnTo>
                  <a:pt x="7639" y="4941"/>
                </a:lnTo>
                <a:lnTo>
                  <a:pt x="15398" y="10001"/>
                </a:lnTo>
                <a:lnTo>
                  <a:pt x="23395" y="14823"/>
                </a:lnTo>
                <a:lnTo>
                  <a:pt x="31750" y="190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0939" y="536575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29">
                <a:moveTo>
                  <a:pt x="0" y="0"/>
                </a:moveTo>
                <a:lnTo>
                  <a:pt x="9306" y="3036"/>
                </a:lnTo>
                <a:lnTo>
                  <a:pt x="18256" y="6191"/>
                </a:lnTo>
                <a:lnTo>
                  <a:pt x="26967" y="9108"/>
                </a:lnTo>
                <a:lnTo>
                  <a:pt x="35559" y="114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34439" y="538225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0"/>
                </a:moveTo>
                <a:lnTo>
                  <a:pt x="7619" y="0"/>
                </a:lnTo>
                <a:lnTo>
                  <a:pt x="15240" y="1269"/>
                </a:lnTo>
                <a:lnTo>
                  <a:pt x="21590" y="1269"/>
                </a:lnTo>
                <a:lnTo>
                  <a:pt x="3810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048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525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128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9733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210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813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291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895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2498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8976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5580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57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661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5265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1742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346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822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1427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8031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4507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112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7588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4192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0670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7273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877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0355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6958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3436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0040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6644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3120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725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6202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805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9410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5887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2490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8967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572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2049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86529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52570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17340" y="53835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83379" y="538352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3020" y="0"/>
                </a:lnTo>
                <a:lnTo>
                  <a:pt x="34290" y="0"/>
                </a:lnTo>
                <a:lnTo>
                  <a:pt x="35560" y="0"/>
                </a:ln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48150" y="5372100"/>
            <a:ext cx="36830" cy="8890"/>
          </a:xfrm>
          <a:custGeom>
            <a:avLst/>
            <a:gdLst/>
            <a:ahLst/>
            <a:cxnLst/>
            <a:rect l="l" t="t" r="r" b="b"/>
            <a:pathLst>
              <a:path w="36829" h="8889">
                <a:moveTo>
                  <a:pt x="0" y="8890"/>
                </a:moveTo>
                <a:lnTo>
                  <a:pt x="9326" y="6965"/>
                </a:lnTo>
                <a:lnTo>
                  <a:pt x="18414" y="4921"/>
                </a:lnTo>
                <a:lnTo>
                  <a:pt x="27503" y="2639"/>
                </a:ln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10379" y="5342890"/>
            <a:ext cx="33020" cy="19050"/>
          </a:xfrm>
          <a:custGeom>
            <a:avLst/>
            <a:gdLst/>
            <a:ahLst/>
            <a:cxnLst/>
            <a:rect l="l" t="t" r="r" b="b"/>
            <a:pathLst>
              <a:path w="33020" h="19050">
                <a:moveTo>
                  <a:pt x="0" y="19050"/>
                </a:moveTo>
                <a:lnTo>
                  <a:pt x="8552" y="14466"/>
                </a:lnTo>
                <a:lnTo>
                  <a:pt x="16986" y="10001"/>
                </a:lnTo>
                <a:lnTo>
                  <a:pt x="25181" y="5298"/>
                </a:lnTo>
                <a:lnTo>
                  <a:pt x="3302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66259" y="5302250"/>
            <a:ext cx="29209" cy="25400"/>
          </a:xfrm>
          <a:custGeom>
            <a:avLst/>
            <a:gdLst/>
            <a:ahLst/>
            <a:cxnLst/>
            <a:rect l="l" t="t" r="r" b="b"/>
            <a:pathLst>
              <a:path w="29210" h="25400">
                <a:moveTo>
                  <a:pt x="0" y="25400"/>
                </a:moveTo>
                <a:lnTo>
                  <a:pt x="7600" y="19466"/>
                </a:lnTo>
                <a:lnTo>
                  <a:pt x="15081" y="13176"/>
                </a:lnTo>
                <a:lnTo>
                  <a:pt x="22324" y="6647"/>
                </a:lnTo>
                <a:lnTo>
                  <a:pt x="2921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14520" y="5251450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89" h="30479">
                <a:moveTo>
                  <a:pt x="0" y="30480"/>
                </a:moveTo>
                <a:lnTo>
                  <a:pt x="5695" y="23574"/>
                </a:lnTo>
                <a:lnTo>
                  <a:pt x="11271" y="16192"/>
                </a:lnTo>
                <a:lnTo>
                  <a:pt x="16609" y="8334"/>
                </a:lnTo>
                <a:lnTo>
                  <a:pt x="2158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50079" y="5193029"/>
            <a:ext cx="15240" cy="34290"/>
          </a:xfrm>
          <a:custGeom>
            <a:avLst/>
            <a:gdLst/>
            <a:ahLst/>
            <a:cxnLst/>
            <a:rect l="l" t="t" r="r" b="b"/>
            <a:pathLst>
              <a:path w="15239" h="34289">
                <a:moveTo>
                  <a:pt x="0" y="34290"/>
                </a:moveTo>
                <a:lnTo>
                  <a:pt x="4524" y="25717"/>
                </a:lnTo>
                <a:lnTo>
                  <a:pt x="8572" y="17145"/>
                </a:lnTo>
                <a:lnTo>
                  <a:pt x="12144" y="8572"/>
                </a:lnTo>
                <a:lnTo>
                  <a:pt x="1524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72940" y="5129529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29">
                <a:moveTo>
                  <a:pt x="0" y="36830"/>
                </a:moveTo>
                <a:lnTo>
                  <a:pt x="2401" y="27324"/>
                </a:lnTo>
                <a:lnTo>
                  <a:pt x="3968" y="17938"/>
                </a:lnTo>
                <a:lnTo>
                  <a:pt x="4822" y="8790"/>
                </a:lnTo>
                <a:lnTo>
                  <a:pt x="50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78020" y="50634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78020" y="499872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78020" y="4958015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276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78020" y="4801870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41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78020" y="47358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78020" y="467105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78020" y="460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78020" y="45389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78020" y="447420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78020" y="44081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78020" y="434340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78020" y="42773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78020" y="421259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78020" y="414655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78020" y="40805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70400" y="4015740"/>
            <a:ext cx="6350" cy="36830"/>
          </a:xfrm>
          <a:custGeom>
            <a:avLst/>
            <a:gdLst/>
            <a:ahLst/>
            <a:cxnLst/>
            <a:rect l="l" t="t" r="r" b="b"/>
            <a:pathLst>
              <a:path w="6350" h="36829">
                <a:moveTo>
                  <a:pt x="6350" y="36830"/>
                </a:moveTo>
                <a:lnTo>
                  <a:pt x="5179" y="28039"/>
                </a:lnTo>
                <a:lnTo>
                  <a:pt x="3651" y="18891"/>
                </a:lnTo>
                <a:lnTo>
                  <a:pt x="1885" y="950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43729" y="3956050"/>
            <a:ext cx="16510" cy="33020"/>
          </a:xfrm>
          <a:custGeom>
            <a:avLst/>
            <a:gdLst/>
            <a:ahLst/>
            <a:cxnLst/>
            <a:rect l="l" t="t" r="r" b="b"/>
            <a:pathLst>
              <a:path w="16510" h="33020">
                <a:moveTo>
                  <a:pt x="16510" y="33019"/>
                </a:moveTo>
                <a:lnTo>
                  <a:pt x="13215" y="24467"/>
                </a:lnTo>
                <a:lnTo>
                  <a:pt x="9207" y="16033"/>
                </a:lnTo>
                <a:lnTo>
                  <a:pt x="4722" y="7838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05629" y="3903979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60" h="29210">
                <a:moveTo>
                  <a:pt x="22860" y="29210"/>
                </a:moveTo>
                <a:lnTo>
                  <a:pt x="17680" y="21074"/>
                </a:lnTo>
                <a:lnTo>
                  <a:pt x="11906" y="13652"/>
                </a:lnTo>
                <a:lnTo>
                  <a:pt x="5893" y="6707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56100" y="3860800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10" h="22860">
                <a:moveTo>
                  <a:pt x="29210" y="22860"/>
                </a:moveTo>
                <a:lnTo>
                  <a:pt x="22324" y="16430"/>
                </a:lnTo>
                <a:lnTo>
                  <a:pt x="15081" y="10477"/>
                </a:lnTo>
                <a:lnTo>
                  <a:pt x="7600" y="500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98950" y="3829050"/>
            <a:ext cx="33020" cy="16510"/>
          </a:xfrm>
          <a:custGeom>
            <a:avLst/>
            <a:gdLst/>
            <a:ahLst/>
            <a:cxnLst/>
            <a:rect l="l" t="t" r="r" b="b"/>
            <a:pathLst>
              <a:path w="33020" h="16510">
                <a:moveTo>
                  <a:pt x="33020" y="16510"/>
                </a:moveTo>
                <a:lnTo>
                  <a:pt x="24645" y="11965"/>
                </a:lnTo>
                <a:lnTo>
                  <a:pt x="16510" y="7778"/>
                </a:lnTo>
                <a:lnTo>
                  <a:pt x="8374" y="3829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35450" y="3813809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829" y="6350"/>
                </a:moveTo>
                <a:lnTo>
                  <a:pt x="27324" y="4464"/>
                </a:lnTo>
                <a:lnTo>
                  <a:pt x="17938" y="2698"/>
                </a:lnTo>
                <a:lnTo>
                  <a:pt x="8790" y="117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47670" y="4194809"/>
            <a:ext cx="1205230" cy="890269"/>
          </a:xfrm>
          <a:custGeom>
            <a:avLst/>
            <a:gdLst/>
            <a:ahLst/>
            <a:cxnLst/>
            <a:rect l="l" t="t" r="r" b="b"/>
            <a:pathLst>
              <a:path w="1205229" h="890270">
                <a:moveTo>
                  <a:pt x="1056640" y="0"/>
                </a:moveTo>
                <a:lnTo>
                  <a:pt x="148590" y="0"/>
                </a:lnTo>
                <a:lnTo>
                  <a:pt x="104363" y="8260"/>
                </a:lnTo>
                <a:lnTo>
                  <a:pt x="63916" y="30723"/>
                </a:lnTo>
                <a:lnTo>
                  <a:pt x="30723" y="63916"/>
                </a:lnTo>
                <a:lnTo>
                  <a:pt x="8260" y="104363"/>
                </a:lnTo>
                <a:lnTo>
                  <a:pt x="0" y="148589"/>
                </a:lnTo>
                <a:lnTo>
                  <a:pt x="0" y="741679"/>
                </a:lnTo>
                <a:lnTo>
                  <a:pt x="8260" y="785418"/>
                </a:lnTo>
                <a:lnTo>
                  <a:pt x="30723" y="825804"/>
                </a:lnTo>
                <a:lnTo>
                  <a:pt x="63916" y="859180"/>
                </a:lnTo>
                <a:lnTo>
                  <a:pt x="104363" y="881888"/>
                </a:lnTo>
                <a:lnTo>
                  <a:pt x="148590" y="890269"/>
                </a:lnTo>
                <a:lnTo>
                  <a:pt x="1056640" y="890269"/>
                </a:lnTo>
                <a:lnTo>
                  <a:pt x="1100866" y="881888"/>
                </a:lnTo>
                <a:lnTo>
                  <a:pt x="1141313" y="859180"/>
                </a:lnTo>
                <a:lnTo>
                  <a:pt x="1174506" y="825804"/>
                </a:lnTo>
                <a:lnTo>
                  <a:pt x="1196969" y="785418"/>
                </a:lnTo>
                <a:lnTo>
                  <a:pt x="1205230" y="741679"/>
                </a:lnTo>
                <a:lnTo>
                  <a:pt x="1205230" y="148589"/>
                </a:lnTo>
                <a:lnTo>
                  <a:pt x="1196969" y="104363"/>
                </a:lnTo>
                <a:lnTo>
                  <a:pt x="1174506" y="63916"/>
                </a:lnTo>
                <a:lnTo>
                  <a:pt x="1141313" y="30723"/>
                </a:lnTo>
                <a:lnTo>
                  <a:pt x="1100866" y="8260"/>
                </a:lnTo>
                <a:lnTo>
                  <a:pt x="10566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47670" y="4194809"/>
            <a:ext cx="1205230" cy="890269"/>
          </a:xfrm>
          <a:custGeom>
            <a:avLst/>
            <a:gdLst/>
            <a:ahLst/>
            <a:cxnLst/>
            <a:rect l="l" t="t" r="r" b="b"/>
            <a:pathLst>
              <a:path w="1205229" h="890270">
                <a:moveTo>
                  <a:pt x="1205230" y="148589"/>
                </a:moveTo>
                <a:lnTo>
                  <a:pt x="1196969" y="104363"/>
                </a:lnTo>
                <a:lnTo>
                  <a:pt x="1174506" y="63916"/>
                </a:lnTo>
                <a:lnTo>
                  <a:pt x="1141313" y="30723"/>
                </a:lnTo>
                <a:lnTo>
                  <a:pt x="1100866" y="8260"/>
                </a:lnTo>
                <a:lnTo>
                  <a:pt x="1056640" y="0"/>
                </a:lnTo>
                <a:lnTo>
                  <a:pt x="148590" y="0"/>
                </a:lnTo>
                <a:lnTo>
                  <a:pt x="104363" y="8260"/>
                </a:lnTo>
                <a:lnTo>
                  <a:pt x="63916" y="30723"/>
                </a:lnTo>
                <a:lnTo>
                  <a:pt x="30723" y="63916"/>
                </a:lnTo>
                <a:lnTo>
                  <a:pt x="8260" y="104363"/>
                </a:lnTo>
                <a:lnTo>
                  <a:pt x="0" y="148589"/>
                </a:lnTo>
                <a:lnTo>
                  <a:pt x="0" y="741679"/>
                </a:lnTo>
                <a:lnTo>
                  <a:pt x="8260" y="785418"/>
                </a:lnTo>
                <a:lnTo>
                  <a:pt x="30723" y="825804"/>
                </a:lnTo>
                <a:lnTo>
                  <a:pt x="63916" y="859180"/>
                </a:lnTo>
                <a:lnTo>
                  <a:pt x="104363" y="881888"/>
                </a:lnTo>
                <a:lnTo>
                  <a:pt x="148590" y="890269"/>
                </a:lnTo>
                <a:lnTo>
                  <a:pt x="1056640" y="890269"/>
                </a:lnTo>
                <a:lnTo>
                  <a:pt x="1100866" y="881888"/>
                </a:lnTo>
                <a:lnTo>
                  <a:pt x="1141313" y="859180"/>
                </a:lnTo>
                <a:lnTo>
                  <a:pt x="1174506" y="825804"/>
                </a:lnTo>
                <a:lnTo>
                  <a:pt x="1196969" y="785418"/>
                </a:lnTo>
                <a:lnTo>
                  <a:pt x="1205230" y="741679"/>
                </a:lnTo>
                <a:lnTo>
                  <a:pt x="1205230" y="1485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52900" y="4194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47670" y="5085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235960" y="3991609"/>
            <a:ext cx="504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967479" y="941069"/>
            <a:ext cx="1127760" cy="501650"/>
          </a:xfrm>
          <a:custGeom>
            <a:avLst/>
            <a:gdLst/>
            <a:ahLst/>
            <a:cxnLst/>
            <a:rect l="l" t="t" r="r" b="b"/>
            <a:pathLst>
              <a:path w="1127760" h="501650">
                <a:moveTo>
                  <a:pt x="0" y="0"/>
                </a:moveTo>
                <a:lnTo>
                  <a:pt x="1127760" y="0"/>
                </a:lnTo>
                <a:lnTo>
                  <a:pt x="1127760" y="501650"/>
                </a:lnTo>
                <a:lnTo>
                  <a:pt x="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044950" y="1045717"/>
            <a:ext cx="92329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 marR="5080" indent="-181610">
              <a:lnSpc>
                <a:spcPts val="1370"/>
              </a:lnSpc>
            </a:pP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1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size 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(bytes)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095240" y="941069"/>
            <a:ext cx="1131570" cy="501650"/>
          </a:xfrm>
          <a:custGeom>
            <a:avLst/>
            <a:gdLst/>
            <a:ahLst/>
            <a:cxnLst/>
            <a:rect l="l" t="t" r="r" b="b"/>
            <a:pathLst>
              <a:path w="1131570" h="501650">
                <a:moveTo>
                  <a:pt x="0" y="0"/>
                </a:moveTo>
                <a:lnTo>
                  <a:pt x="1131570" y="0"/>
                </a:lnTo>
                <a:lnTo>
                  <a:pt x="1131570" y="501650"/>
                </a:lnTo>
                <a:lnTo>
                  <a:pt x="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273040" y="1045717"/>
            <a:ext cx="775335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4" marR="5080" indent="-212090">
              <a:lnSpc>
                <a:spcPts val="137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Gbit/s  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67479" y="1442719"/>
            <a:ext cx="1127760" cy="382270"/>
          </a:xfrm>
          <a:custGeom>
            <a:avLst/>
            <a:gdLst/>
            <a:ahLst/>
            <a:cxnLst/>
            <a:rect l="l" t="t" r="r" b="b"/>
            <a:pathLst>
              <a:path w="1127760" h="382269">
                <a:moveTo>
                  <a:pt x="0" y="0"/>
                </a:moveTo>
                <a:lnTo>
                  <a:pt x="1127760" y="0"/>
                </a:lnTo>
                <a:lnTo>
                  <a:pt x="112776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4419600" y="1508759"/>
            <a:ext cx="2222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6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095240" y="1442719"/>
            <a:ext cx="1131570" cy="382270"/>
          </a:xfrm>
          <a:custGeom>
            <a:avLst/>
            <a:gdLst/>
            <a:ahLst/>
            <a:cxnLst/>
            <a:rect l="l" t="t" r="r" b="b"/>
            <a:pathLst>
              <a:path w="1131570" h="382269">
                <a:moveTo>
                  <a:pt x="0" y="0"/>
                </a:moveTo>
                <a:lnTo>
                  <a:pt x="1131570" y="0"/>
                </a:lnTo>
                <a:lnTo>
                  <a:pt x="1131570" y="382269"/>
                </a:lnTo>
                <a:lnTo>
                  <a:pt x="0" y="382269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198109" y="1508759"/>
            <a:ext cx="9239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14.88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Mp/s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370070" y="1891029"/>
            <a:ext cx="16516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40435" algn="l"/>
              </a:tabLst>
            </a:pPr>
            <a:r>
              <a:rPr sz="1400" b="1" spc="-5" dirty="0">
                <a:latin typeface="Arial"/>
                <a:cs typeface="Arial"/>
              </a:rPr>
              <a:t>128	8.4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Mp/s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967479" y="2207260"/>
            <a:ext cx="2259330" cy="38227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604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520"/>
              </a:spcBef>
              <a:tabLst>
                <a:tab pos="1343025" algn="l"/>
              </a:tabLst>
            </a:pPr>
            <a:r>
              <a:rPr sz="1400" b="1" spc="-5" dirty="0">
                <a:latin typeface="Arial"/>
                <a:cs typeface="Arial"/>
              </a:rPr>
              <a:t>256	4.5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Mp/s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70070" y="2655570"/>
            <a:ext cx="16516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40435" algn="l"/>
              </a:tabLst>
            </a:pPr>
            <a:r>
              <a:rPr sz="1400" b="1" spc="-5" dirty="0">
                <a:latin typeface="Arial"/>
                <a:cs typeface="Arial"/>
              </a:rPr>
              <a:t>512	2.3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Mp/s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967479" y="2971800"/>
            <a:ext cx="2259330" cy="38227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604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520"/>
              </a:spcBef>
              <a:tabLst>
                <a:tab pos="1343025" algn="l"/>
              </a:tabLst>
            </a:pPr>
            <a:r>
              <a:rPr sz="1400" b="1" spc="-5" dirty="0">
                <a:latin typeface="Arial"/>
                <a:cs typeface="Arial"/>
              </a:rPr>
              <a:t>1024	1.2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Mp/s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320540" y="3420109"/>
            <a:ext cx="17176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3455" algn="l"/>
              </a:tabLst>
            </a:pPr>
            <a:r>
              <a:rPr sz="1400" b="1" spc="-5" dirty="0">
                <a:latin typeface="Arial"/>
                <a:cs typeface="Arial"/>
              </a:rPr>
              <a:t>1500	810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Kp/s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Performance</a:t>
            </a:r>
            <a:r>
              <a:rPr spc="-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122" name="object 122"/>
          <p:cNvSpPr/>
          <p:nvPr/>
        </p:nvSpPr>
        <p:spPr>
          <a:xfrm>
            <a:off x="203200" y="4420870"/>
            <a:ext cx="685800" cy="51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737859" y="3822700"/>
            <a:ext cx="36830" cy="3810"/>
          </a:xfrm>
          <a:custGeom>
            <a:avLst/>
            <a:gdLst/>
            <a:ahLst/>
            <a:cxnLst/>
            <a:rect l="l" t="t" r="r" b="b"/>
            <a:pathLst>
              <a:path w="36829" h="3810">
                <a:moveTo>
                  <a:pt x="36829" y="0"/>
                </a:moveTo>
                <a:lnTo>
                  <a:pt x="27324" y="238"/>
                </a:lnTo>
                <a:lnTo>
                  <a:pt x="17938" y="952"/>
                </a:lnTo>
                <a:lnTo>
                  <a:pt x="8790" y="2143"/>
                </a:lnTo>
                <a:lnTo>
                  <a:pt x="0" y="38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273810" y="3601720"/>
            <a:ext cx="29464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225" algn="l"/>
                <a:tab pos="2933065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r>
              <a:rPr sz="1400" b="1" u="sng" spc="-5" dirty="0">
                <a:latin typeface="Arial"/>
                <a:cs typeface="Arial"/>
              </a:rPr>
              <a:t>Driver Domain (or Dom</a:t>
            </a:r>
            <a:r>
              <a:rPr sz="1400" b="1" u="sng" spc="-10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Arial"/>
                <a:cs typeface="Arial"/>
              </a:rPr>
              <a:t>0)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675629" y="3832859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89" h="13970">
                <a:moveTo>
                  <a:pt x="34290" y="0"/>
                </a:moveTo>
                <a:lnTo>
                  <a:pt x="25717" y="3075"/>
                </a:lnTo>
                <a:lnTo>
                  <a:pt x="17145" y="6508"/>
                </a:lnTo>
                <a:lnTo>
                  <a:pt x="8572" y="10179"/>
                </a:lnTo>
                <a:lnTo>
                  <a:pt x="0" y="139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19750" y="3860800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750" y="0"/>
                </a:moveTo>
                <a:lnTo>
                  <a:pt x="23395" y="4802"/>
                </a:lnTo>
                <a:lnTo>
                  <a:pt x="15398" y="9842"/>
                </a:lnTo>
                <a:lnTo>
                  <a:pt x="7639" y="15359"/>
                </a:lnTo>
                <a:lnTo>
                  <a:pt x="0" y="215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74029" y="3900170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25400" y="0"/>
                </a:moveTo>
                <a:lnTo>
                  <a:pt x="18752" y="6865"/>
                </a:lnTo>
                <a:lnTo>
                  <a:pt x="12223" y="13969"/>
                </a:lnTo>
                <a:lnTo>
                  <a:pt x="5933" y="21074"/>
                </a:lnTo>
                <a:lnTo>
                  <a:pt x="0" y="279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38470" y="3950970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19050" y="0"/>
                </a:moveTo>
                <a:lnTo>
                  <a:pt x="13573" y="7818"/>
                </a:lnTo>
                <a:lnTo>
                  <a:pt x="8572" y="15874"/>
                </a:lnTo>
                <a:lnTo>
                  <a:pt x="4048" y="23931"/>
                </a:lnTo>
                <a:lnTo>
                  <a:pt x="0" y="3174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16879" y="4009390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60" h="35560">
                <a:moveTo>
                  <a:pt x="10160" y="0"/>
                </a:moveTo>
                <a:lnTo>
                  <a:pt x="7322" y="8592"/>
                </a:lnTo>
                <a:lnTo>
                  <a:pt x="4603" y="17303"/>
                </a:lnTo>
                <a:lnTo>
                  <a:pt x="2123" y="26253"/>
                </a:lnTo>
                <a:lnTo>
                  <a:pt x="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513070" y="4072890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69" y="0"/>
                </a:moveTo>
                <a:lnTo>
                  <a:pt x="0" y="3810"/>
                </a:lnTo>
                <a:lnTo>
                  <a:pt x="0" y="7620"/>
                </a:lnTo>
                <a:lnTo>
                  <a:pt x="0" y="11430"/>
                </a:ln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13070" y="413892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13070" y="42037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13070" y="426974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13070" y="43345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13070" y="4400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513070" y="446659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13070" y="45313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13070" y="459740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13070" y="46621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13070" y="4728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13070" y="4794250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03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13070" y="4958015"/>
            <a:ext cx="0" cy="4445"/>
          </a:xfrm>
          <a:custGeom>
            <a:avLst/>
            <a:gdLst/>
            <a:ahLst/>
            <a:cxnLst/>
            <a:rect l="l" t="t" r="r" b="b"/>
            <a:pathLst>
              <a:path h="4445">
                <a:moveTo>
                  <a:pt x="0" y="0"/>
                </a:moveTo>
                <a:lnTo>
                  <a:pt x="0" y="387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13070" y="49898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13070" y="505587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13070" y="5121909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29">
                <a:moveTo>
                  <a:pt x="0" y="0"/>
                </a:moveTo>
                <a:lnTo>
                  <a:pt x="0" y="7619"/>
                </a:lnTo>
                <a:lnTo>
                  <a:pt x="218" y="15041"/>
                </a:lnTo>
                <a:lnTo>
                  <a:pt x="793" y="22225"/>
                </a:lnTo>
                <a:lnTo>
                  <a:pt x="1607" y="29408"/>
                </a:lnTo>
                <a:lnTo>
                  <a:pt x="2539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520690" y="5186679"/>
            <a:ext cx="12700" cy="34290"/>
          </a:xfrm>
          <a:custGeom>
            <a:avLst/>
            <a:gdLst/>
            <a:ahLst/>
            <a:cxnLst/>
            <a:rect l="l" t="t" r="r" b="b"/>
            <a:pathLst>
              <a:path w="12700" h="34289">
                <a:moveTo>
                  <a:pt x="0" y="0"/>
                </a:moveTo>
                <a:lnTo>
                  <a:pt x="2877" y="8572"/>
                </a:lnTo>
                <a:lnTo>
                  <a:pt x="5873" y="17145"/>
                </a:lnTo>
                <a:lnTo>
                  <a:pt x="9108" y="25717"/>
                </a:lnTo>
                <a:lnTo>
                  <a:pt x="12700" y="342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546090" y="5246370"/>
            <a:ext cx="21590" cy="31750"/>
          </a:xfrm>
          <a:custGeom>
            <a:avLst/>
            <a:gdLst/>
            <a:ahLst/>
            <a:cxnLst/>
            <a:rect l="l" t="t" r="r" b="b"/>
            <a:pathLst>
              <a:path w="21589" h="31750">
                <a:moveTo>
                  <a:pt x="0" y="0"/>
                </a:moveTo>
                <a:lnTo>
                  <a:pt x="4980" y="7818"/>
                </a:lnTo>
                <a:lnTo>
                  <a:pt x="10318" y="15874"/>
                </a:lnTo>
                <a:lnTo>
                  <a:pt x="15894" y="23931"/>
                </a:lnTo>
                <a:lnTo>
                  <a:pt x="21589" y="3174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85459" y="5299709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0" y="0"/>
                </a:moveTo>
                <a:lnTo>
                  <a:pt x="6131" y="6647"/>
                </a:lnTo>
                <a:lnTo>
                  <a:pt x="12858" y="13176"/>
                </a:lnTo>
                <a:lnTo>
                  <a:pt x="19823" y="19466"/>
                </a:lnTo>
                <a:lnTo>
                  <a:pt x="26669" y="253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34990" y="5342890"/>
            <a:ext cx="30480" cy="19050"/>
          </a:xfrm>
          <a:custGeom>
            <a:avLst/>
            <a:gdLst/>
            <a:ahLst/>
            <a:cxnLst/>
            <a:rect l="l" t="t" r="r" b="b"/>
            <a:pathLst>
              <a:path w="30479" h="19050">
                <a:moveTo>
                  <a:pt x="0" y="0"/>
                </a:moveTo>
                <a:lnTo>
                  <a:pt x="7084" y="5476"/>
                </a:lnTo>
                <a:lnTo>
                  <a:pt x="14763" y="10477"/>
                </a:lnTo>
                <a:lnTo>
                  <a:pt x="22681" y="15001"/>
                </a:lnTo>
                <a:lnTo>
                  <a:pt x="30480" y="190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92140" y="537464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60" h="11429">
                <a:moveTo>
                  <a:pt x="0" y="0"/>
                </a:moveTo>
                <a:lnTo>
                  <a:pt x="8592" y="3571"/>
                </a:lnTo>
                <a:lnTo>
                  <a:pt x="17303" y="6667"/>
                </a:lnTo>
                <a:lnTo>
                  <a:pt x="26253" y="9286"/>
                </a:lnTo>
                <a:lnTo>
                  <a:pt x="35560" y="114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54370" y="5389879"/>
            <a:ext cx="38100" cy="1270"/>
          </a:xfrm>
          <a:custGeom>
            <a:avLst/>
            <a:gdLst/>
            <a:ahLst/>
            <a:cxnLst/>
            <a:rect l="l" t="t" r="r" b="b"/>
            <a:pathLst>
              <a:path w="38100" h="1270">
                <a:moveTo>
                  <a:pt x="0" y="0"/>
                </a:moveTo>
                <a:lnTo>
                  <a:pt x="7619" y="1270"/>
                </a:lnTo>
                <a:lnTo>
                  <a:pt x="13969" y="1270"/>
                </a:lnTo>
                <a:lnTo>
                  <a:pt x="20319" y="1270"/>
                </a:lnTo>
                <a:lnTo>
                  <a:pt x="381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2040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8645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95122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1725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8202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14807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1410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7887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4492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40969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7572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54176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0654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7258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73735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0339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6943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3420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0024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06500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3105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19581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6185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32790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39266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45870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2348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58951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65555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72033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78636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85114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91718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983219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4799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11403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17880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4484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09609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75650" y="53911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441690" y="53911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19050" y="0"/>
                </a:lnTo>
                <a:lnTo>
                  <a:pt x="25400" y="0"/>
                </a:lnTo>
                <a:lnTo>
                  <a:pt x="30479" y="0"/>
                </a:ln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506459" y="5374640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29">
                <a:moveTo>
                  <a:pt x="0" y="11430"/>
                </a:moveTo>
                <a:lnTo>
                  <a:pt x="8770" y="9286"/>
                </a:lnTo>
                <a:lnTo>
                  <a:pt x="17780" y="6667"/>
                </a:lnTo>
                <a:lnTo>
                  <a:pt x="26789" y="3571"/>
                </a:lnTo>
                <a:lnTo>
                  <a:pt x="355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567419" y="5344159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19049"/>
                </a:moveTo>
                <a:lnTo>
                  <a:pt x="8354" y="14823"/>
                </a:lnTo>
                <a:lnTo>
                  <a:pt x="16351" y="10001"/>
                </a:lnTo>
                <a:lnTo>
                  <a:pt x="24110" y="4941"/>
                </a:lnTo>
                <a:lnTo>
                  <a:pt x="317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622030" y="5300979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0" y="25400"/>
                </a:moveTo>
                <a:lnTo>
                  <a:pt x="6667" y="19466"/>
                </a:lnTo>
                <a:lnTo>
                  <a:pt x="13334" y="13176"/>
                </a:lnTo>
                <a:lnTo>
                  <a:pt x="20002" y="6647"/>
                </a:lnTo>
                <a:lnTo>
                  <a:pt x="266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66480" y="5247640"/>
            <a:ext cx="21590" cy="31750"/>
          </a:xfrm>
          <a:custGeom>
            <a:avLst/>
            <a:gdLst/>
            <a:ahLst/>
            <a:cxnLst/>
            <a:rect l="l" t="t" r="r" b="b"/>
            <a:pathLst>
              <a:path w="21590" h="31750">
                <a:moveTo>
                  <a:pt x="0" y="31750"/>
                </a:moveTo>
                <a:lnTo>
                  <a:pt x="5695" y="24110"/>
                </a:lnTo>
                <a:lnTo>
                  <a:pt x="11271" y="16351"/>
                </a:lnTo>
                <a:lnTo>
                  <a:pt x="16609" y="8354"/>
                </a:lnTo>
                <a:lnTo>
                  <a:pt x="2159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700769" y="5187950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35560"/>
                </a:moveTo>
                <a:lnTo>
                  <a:pt x="3591" y="26253"/>
                </a:lnTo>
                <a:lnTo>
                  <a:pt x="6826" y="17303"/>
                </a:lnTo>
                <a:lnTo>
                  <a:pt x="9822" y="8592"/>
                </a:lnTo>
                <a:lnTo>
                  <a:pt x="127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719819" y="5123179"/>
            <a:ext cx="2540" cy="36830"/>
          </a:xfrm>
          <a:custGeom>
            <a:avLst/>
            <a:gdLst/>
            <a:ahLst/>
            <a:cxnLst/>
            <a:rect l="l" t="t" r="r" b="b"/>
            <a:pathLst>
              <a:path w="2540" h="36829">
                <a:moveTo>
                  <a:pt x="0" y="36830"/>
                </a:moveTo>
                <a:lnTo>
                  <a:pt x="932" y="29210"/>
                </a:lnTo>
                <a:lnTo>
                  <a:pt x="1746" y="21590"/>
                </a:lnTo>
                <a:lnTo>
                  <a:pt x="2321" y="13970"/>
                </a:lnTo>
                <a:lnTo>
                  <a:pt x="2539" y="6350"/>
                </a:lnTo>
                <a:lnTo>
                  <a:pt x="253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722359" y="50571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722359" y="499237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722359" y="49263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722359" y="486155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722359" y="47955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72235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722359" y="466470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722359" y="459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722359" y="453390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722359" y="44678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722359" y="4401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722359" y="433705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722359" y="4271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722359" y="420624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722359" y="4140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721090" y="4075429"/>
            <a:ext cx="1270" cy="36830"/>
          </a:xfrm>
          <a:custGeom>
            <a:avLst/>
            <a:gdLst/>
            <a:ahLst/>
            <a:cxnLst/>
            <a:rect l="l" t="t" r="r" b="b"/>
            <a:pathLst>
              <a:path w="1270" h="36829">
                <a:moveTo>
                  <a:pt x="1269" y="36830"/>
                </a:moveTo>
                <a:lnTo>
                  <a:pt x="1269" y="8890"/>
                </a:lnTo>
                <a:lnTo>
                  <a:pt x="1269" y="5080"/>
                </a:lnTo>
                <a:lnTo>
                  <a:pt x="1269" y="254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708390" y="401065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60">
                <a:moveTo>
                  <a:pt x="10159" y="35559"/>
                </a:moveTo>
                <a:lnTo>
                  <a:pt x="8215" y="26789"/>
                </a:lnTo>
                <a:lnTo>
                  <a:pt x="6032" y="17779"/>
                </a:lnTo>
                <a:lnTo>
                  <a:pt x="3373" y="877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679180" y="3952240"/>
            <a:ext cx="19050" cy="33020"/>
          </a:xfrm>
          <a:custGeom>
            <a:avLst/>
            <a:gdLst/>
            <a:ahLst/>
            <a:cxnLst/>
            <a:rect l="l" t="t" r="r" b="b"/>
            <a:pathLst>
              <a:path w="19050" h="33020">
                <a:moveTo>
                  <a:pt x="19050" y="33020"/>
                </a:moveTo>
                <a:lnTo>
                  <a:pt x="15001" y="24467"/>
                </a:lnTo>
                <a:lnTo>
                  <a:pt x="10477" y="16033"/>
                </a:lnTo>
                <a:lnTo>
                  <a:pt x="5476" y="7838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37269" y="3901440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39">
                <a:moveTo>
                  <a:pt x="25400" y="27940"/>
                </a:moveTo>
                <a:lnTo>
                  <a:pt x="19466" y="21074"/>
                </a:lnTo>
                <a:lnTo>
                  <a:pt x="13176" y="13970"/>
                </a:lnTo>
                <a:lnTo>
                  <a:pt x="6647" y="686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586469" y="386080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30479" y="22860"/>
                </a:moveTo>
                <a:lnTo>
                  <a:pt x="22859" y="16609"/>
                </a:lnTo>
                <a:lnTo>
                  <a:pt x="15239" y="10953"/>
                </a:lnTo>
                <a:lnTo>
                  <a:pt x="7619" y="5536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526780" y="3834129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70">
                <a:moveTo>
                  <a:pt x="34290" y="13970"/>
                </a:moveTo>
                <a:lnTo>
                  <a:pt x="26253" y="9644"/>
                </a:lnTo>
                <a:lnTo>
                  <a:pt x="17621" y="6032"/>
                </a:lnTo>
                <a:lnTo>
                  <a:pt x="8751" y="2897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62009" y="3822700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10">
                <a:moveTo>
                  <a:pt x="38100" y="3810"/>
                </a:moveTo>
                <a:lnTo>
                  <a:pt x="28575" y="2143"/>
                </a:lnTo>
                <a:lnTo>
                  <a:pt x="19050" y="952"/>
                </a:lnTo>
                <a:lnTo>
                  <a:pt x="9525" y="238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9724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33120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26643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20039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13435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06958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00354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38769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87273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80669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741919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67588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611109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545069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8030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414259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348219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28345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217409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5264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08660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20559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95579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88975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82498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75894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69290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62813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56209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9732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31279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366509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30047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234429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169659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10362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03885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972809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906770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842000" y="38227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75959" y="3822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6543040" y="3583940"/>
            <a:ext cx="140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ClickOS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Domain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4264659" y="4367529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15697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192270" y="4344670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15697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4545329" y="4113529"/>
            <a:ext cx="86233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Xen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bus/store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4264659" y="4615179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156717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192270" y="4592320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156717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/>
          <p:nvPr/>
        </p:nvSpPr>
        <p:spPr>
          <a:xfrm>
            <a:off x="4573270" y="4418329"/>
            <a:ext cx="885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Event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5772150" y="4188459"/>
            <a:ext cx="928369" cy="899160"/>
          </a:xfrm>
          <a:custGeom>
            <a:avLst/>
            <a:gdLst/>
            <a:ahLst/>
            <a:cxnLst/>
            <a:rect l="l" t="t" r="r" b="b"/>
            <a:pathLst>
              <a:path w="928370" h="899160">
                <a:moveTo>
                  <a:pt x="778509" y="0"/>
                </a:moveTo>
                <a:lnTo>
                  <a:pt x="148589" y="0"/>
                </a:lnTo>
                <a:lnTo>
                  <a:pt x="104363" y="8392"/>
                </a:lnTo>
                <a:lnTo>
                  <a:pt x="63916" y="31170"/>
                </a:lnTo>
                <a:lnTo>
                  <a:pt x="30723" y="64739"/>
                </a:lnTo>
                <a:lnTo>
                  <a:pt x="8260" y="105501"/>
                </a:lnTo>
                <a:lnTo>
                  <a:pt x="0" y="149859"/>
                </a:lnTo>
                <a:lnTo>
                  <a:pt x="0" y="749300"/>
                </a:lnTo>
                <a:lnTo>
                  <a:pt x="8260" y="793658"/>
                </a:lnTo>
                <a:lnTo>
                  <a:pt x="30723" y="834420"/>
                </a:lnTo>
                <a:lnTo>
                  <a:pt x="63916" y="867989"/>
                </a:lnTo>
                <a:lnTo>
                  <a:pt x="104363" y="890767"/>
                </a:lnTo>
                <a:lnTo>
                  <a:pt x="148589" y="899159"/>
                </a:lnTo>
                <a:lnTo>
                  <a:pt x="778509" y="899159"/>
                </a:lnTo>
                <a:lnTo>
                  <a:pt x="822868" y="890767"/>
                </a:lnTo>
                <a:lnTo>
                  <a:pt x="863630" y="867989"/>
                </a:lnTo>
                <a:lnTo>
                  <a:pt x="897199" y="834420"/>
                </a:lnTo>
                <a:lnTo>
                  <a:pt x="919977" y="793658"/>
                </a:lnTo>
                <a:lnTo>
                  <a:pt x="928370" y="749300"/>
                </a:lnTo>
                <a:lnTo>
                  <a:pt x="928370" y="149859"/>
                </a:lnTo>
                <a:lnTo>
                  <a:pt x="919977" y="105501"/>
                </a:lnTo>
                <a:lnTo>
                  <a:pt x="897199" y="64739"/>
                </a:lnTo>
                <a:lnTo>
                  <a:pt x="863630" y="31170"/>
                </a:lnTo>
                <a:lnTo>
                  <a:pt x="822868" y="8392"/>
                </a:lnTo>
                <a:lnTo>
                  <a:pt x="77850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772150" y="4188459"/>
            <a:ext cx="928369" cy="899160"/>
          </a:xfrm>
          <a:custGeom>
            <a:avLst/>
            <a:gdLst/>
            <a:ahLst/>
            <a:cxnLst/>
            <a:rect l="l" t="t" r="r" b="b"/>
            <a:pathLst>
              <a:path w="928370" h="899160">
                <a:moveTo>
                  <a:pt x="928370" y="149859"/>
                </a:moveTo>
                <a:lnTo>
                  <a:pt x="919977" y="105501"/>
                </a:lnTo>
                <a:lnTo>
                  <a:pt x="897199" y="64739"/>
                </a:lnTo>
                <a:lnTo>
                  <a:pt x="863630" y="31170"/>
                </a:lnTo>
                <a:lnTo>
                  <a:pt x="822868" y="8392"/>
                </a:lnTo>
                <a:lnTo>
                  <a:pt x="778509" y="0"/>
                </a:lnTo>
                <a:lnTo>
                  <a:pt x="148589" y="0"/>
                </a:lnTo>
                <a:lnTo>
                  <a:pt x="104363" y="8392"/>
                </a:lnTo>
                <a:lnTo>
                  <a:pt x="63916" y="31170"/>
                </a:lnTo>
                <a:lnTo>
                  <a:pt x="30723" y="64739"/>
                </a:lnTo>
                <a:lnTo>
                  <a:pt x="8260" y="105501"/>
                </a:lnTo>
                <a:lnTo>
                  <a:pt x="0" y="149859"/>
                </a:lnTo>
                <a:lnTo>
                  <a:pt x="0" y="749300"/>
                </a:lnTo>
                <a:lnTo>
                  <a:pt x="8260" y="793658"/>
                </a:lnTo>
                <a:lnTo>
                  <a:pt x="30723" y="834420"/>
                </a:lnTo>
                <a:lnTo>
                  <a:pt x="63916" y="867989"/>
                </a:lnTo>
                <a:lnTo>
                  <a:pt x="104363" y="890767"/>
                </a:lnTo>
                <a:lnTo>
                  <a:pt x="148589" y="899159"/>
                </a:lnTo>
                <a:lnTo>
                  <a:pt x="778509" y="899159"/>
                </a:lnTo>
                <a:lnTo>
                  <a:pt x="822868" y="890767"/>
                </a:lnTo>
                <a:lnTo>
                  <a:pt x="863630" y="867989"/>
                </a:lnTo>
                <a:lnTo>
                  <a:pt x="897199" y="834420"/>
                </a:lnTo>
                <a:lnTo>
                  <a:pt x="919977" y="793658"/>
                </a:lnTo>
                <a:lnTo>
                  <a:pt x="928370" y="749300"/>
                </a:lnTo>
                <a:lnTo>
                  <a:pt x="928370" y="1498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700519" y="4188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772150" y="5087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5977890" y="3992879"/>
            <a:ext cx="504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front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4263390" y="4831144"/>
            <a:ext cx="1565910" cy="127000"/>
          </a:xfrm>
          <a:custGeom>
            <a:avLst/>
            <a:gdLst/>
            <a:ahLst/>
            <a:cxnLst/>
            <a:rect l="l" t="t" r="r" b="b"/>
            <a:pathLst>
              <a:path w="1565910" h="127000">
                <a:moveTo>
                  <a:pt x="0" y="126871"/>
                </a:moveTo>
                <a:lnTo>
                  <a:pt x="1565910" y="126871"/>
                </a:lnTo>
                <a:lnTo>
                  <a:pt x="1565910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91000" y="4808284"/>
            <a:ext cx="1567180" cy="127000"/>
          </a:xfrm>
          <a:custGeom>
            <a:avLst/>
            <a:gdLst/>
            <a:ahLst/>
            <a:cxnLst/>
            <a:rect l="l" t="t" r="r" b="b"/>
            <a:pathLst>
              <a:path w="1567179" h="127000">
                <a:moveTo>
                  <a:pt x="0" y="126871"/>
                </a:moveTo>
                <a:lnTo>
                  <a:pt x="1567179" y="126871"/>
                </a:lnTo>
                <a:lnTo>
                  <a:pt x="1567179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4583429" y="4960620"/>
            <a:ext cx="77533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2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Xen ring</a:t>
            </a:r>
            <a:r>
              <a:rPr sz="1000" b="1" spc="-1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API  (data)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932180" y="4683759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9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59789" y="466090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25019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63319" y="4373879"/>
            <a:ext cx="394970" cy="530860"/>
          </a:xfrm>
          <a:custGeom>
            <a:avLst/>
            <a:gdLst/>
            <a:ahLst/>
            <a:cxnLst/>
            <a:rect l="l" t="t" r="r" b="b"/>
            <a:pathLst>
              <a:path w="394969" h="530860">
                <a:moveTo>
                  <a:pt x="394970" y="0"/>
                </a:moveTo>
                <a:lnTo>
                  <a:pt x="0" y="0"/>
                </a:lnTo>
                <a:lnTo>
                  <a:pt x="0" y="530860"/>
                </a:lnTo>
                <a:lnTo>
                  <a:pt x="394970" y="530860"/>
                </a:lnTo>
                <a:lnTo>
                  <a:pt x="394970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63319" y="4373879"/>
            <a:ext cx="394970" cy="530860"/>
          </a:xfrm>
          <a:custGeom>
            <a:avLst/>
            <a:gdLst/>
            <a:ahLst/>
            <a:cxnLst/>
            <a:rect l="l" t="t" r="r" b="b"/>
            <a:pathLst>
              <a:path w="394969" h="530860">
                <a:moveTo>
                  <a:pt x="198120" y="530860"/>
                </a:moveTo>
                <a:lnTo>
                  <a:pt x="0" y="530860"/>
                </a:lnTo>
                <a:lnTo>
                  <a:pt x="0" y="0"/>
                </a:lnTo>
                <a:lnTo>
                  <a:pt x="394970" y="0"/>
                </a:lnTo>
                <a:lnTo>
                  <a:pt x="394970" y="530860"/>
                </a:lnTo>
                <a:lnTo>
                  <a:pt x="198120" y="53086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 txBox="1"/>
          <p:nvPr/>
        </p:nvSpPr>
        <p:spPr>
          <a:xfrm>
            <a:off x="1107439" y="4196079"/>
            <a:ext cx="62230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NW</a:t>
            </a:r>
            <a:r>
              <a:rPr sz="1000" b="1" spc="-10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driver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1101089" y="464185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5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01089" y="46139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79">
                <a:moveTo>
                  <a:pt x="27940" y="55879"/>
                </a:moveTo>
                <a:lnTo>
                  <a:pt x="0" y="55879"/>
                </a:lnTo>
                <a:lnTo>
                  <a:pt x="0" y="0"/>
                </a:lnTo>
                <a:lnTo>
                  <a:pt x="57150" y="0"/>
                </a:lnTo>
                <a:lnTo>
                  <a:pt x="57150" y="55879"/>
                </a:lnTo>
                <a:lnTo>
                  <a:pt x="27940" y="558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844039" y="4361179"/>
            <a:ext cx="944880" cy="530860"/>
          </a:xfrm>
          <a:custGeom>
            <a:avLst/>
            <a:gdLst/>
            <a:ahLst/>
            <a:cxnLst/>
            <a:rect l="l" t="t" r="r" b="b"/>
            <a:pathLst>
              <a:path w="944880" h="530860">
                <a:moveTo>
                  <a:pt x="944880" y="0"/>
                </a:moveTo>
                <a:lnTo>
                  <a:pt x="0" y="0"/>
                </a:lnTo>
                <a:lnTo>
                  <a:pt x="0" y="530860"/>
                </a:lnTo>
                <a:lnTo>
                  <a:pt x="944880" y="530860"/>
                </a:lnTo>
                <a:lnTo>
                  <a:pt x="94488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844039" y="4361179"/>
            <a:ext cx="944880" cy="530860"/>
          </a:xfrm>
          <a:custGeom>
            <a:avLst/>
            <a:gdLst/>
            <a:ahLst/>
            <a:cxnLst/>
            <a:rect l="l" t="t" r="r" b="b"/>
            <a:pathLst>
              <a:path w="944880" h="530860">
                <a:moveTo>
                  <a:pt x="472440" y="530860"/>
                </a:moveTo>
                <a:lnTo>
                  <a:pt x="0" y="530860"/>
                </a:lnTo>
                <a:lnTo>
                  <a:pt x="0" y="0"/>
                </a:lnTo>
                <a:lnTo>
                  <a:pt x="944880" y="0"/>
                </a:lnTo>
                <a:lnTo>
                  <a:pt x="944880" y="530860"/>
                </a:lnTo>
                <a:lnTo>
                  <a:pt x="472440" y="53086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 txBox="1"/>
          <p:nvPr/>
        </p:nvSpPr>
        <p:spPr>
          <a:xfrm>
            <a:off x="2148839" y="4183379"/>
            <a:ext cx="29527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10" dirty="0">
                <a:latin typeface="Arial"/>
                <a:cs typeface="Arial"/>
              </a:rPr>
              <a:t>V</a:t>
            </a:r>
            <a:r>
              <a:rPr sz="1000" b="1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1684020" y="467614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1727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612900" y="4653279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17145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789429" y="464185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5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789429" y="4613909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79">
                <a:moveTo>
                  <a:pt x="29209" y="55879"/>
                </a:moveTo>
                <a:lnTo>
                  <a:pt x="0" y="55879"/>
                </a:lnTo>
                <a:lnTo>
                  <a:pt x="0" y="0"/>
                </a:lnTo>
                <a:lnTo>
                  <a:pt x="57150" y="0"/>
                </a:lnTo>
                <a:lnTo>
                  <a:pt x="57150" y="55879"/>
                </a:lnTo>
                <a:lnTo>
                  <a:pt x="29209" y="558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800850" y="4550409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112000" y="449325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0" y="0"/>
                </a:moveTo>
                <a:lnTo>
                  <a:pt x="0" y="114300"/>
                </a:lnTo>
                <a:lnTo>
                  <a:pt x="11557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729730" y="452755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040880" y="44704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941819" y="480440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35140" y="474725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869430" y="478155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24765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762750" y="47244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381250" y="4944109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9479"/>
                </a:lnTo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10129" y="4925059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0"/>
                </a:moveTo>
                <a:lnTo>
                  <a:pt x="0" y="91820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748789" y="5872479"/>
            <a:ext cx="1092200" cy="224790"/>
          </a:xfrm>
          <a:custGeom>
            <a:avLst/>
            <a:gdLst/>
            <a:ahLst/>
            <a:cxnLst/>
            <a:rect l="l" t="t" r="r" b="b"/>
            <a:pathLst>
              <a:path w="1092200" h="224789">
                <a:moveTo>
                  <a:pt x="1092200" y="0"/>
                </a:moveTo>
                <a:lnTo>
                  <a:pt x="0" y="0"/>
                </a:lnTo>
                <a:lnTo>
                  <a:pt x="0" y="224790"/>
                </a:lnTo>
                <a:lnTo>
                  <a:pt x="1092200" y="224790"/>
                </a:lnTo>
                <a:lnTo>
                  <a:pt x="1092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748789" y="5872479"/>
            <a:ext cx="1092200" cy="224790"/>
          </a:xfrm>
          <a:custGeom>
            <a:avLst/>
            <a:gdLst/>
            <a:ahLst/>
            <a:cxnLst/>
            <a:rect l="l" t="t" r="r" b="b"/>
            <a:pathLst>
              <a:path w="1092200" h="224789">
                <a:moveTo>
                  <a:pt x="546100" y="224790"/>
                </a:moveTo>
                <a:lnTo>
                  <a:pt x="0" y="224790"/>
                </a:lnTo>
                <a:lnTo>
                  <a:pt x="0" y="0"/>
                </a:lnTo>
                <a:lnTo>
                  <a:pt x="1092200" y="0"/>
                </a:lnTo>
                <a:lnTo>
                  <a:pt x="1092200" y="224790"/>
                </a:lnTo>
                <a:lnTo>
                  <a:pt x="546100" y="22479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1767839" y="5848350"/>
            <a:ext cx="10547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300*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Kp/s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3620770" y="513715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50"/>
                </a:lnTo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548379" y="5116829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985770" y="5886450"/>
            <a:ext cx="1092200" cy="210820"/>
          </a:xfrm>
          <a:custGeom>
            <a:avLst/>
            <a:gdLst/>
            <a:ahLst/>
            <a:cxnLst/>
            <a:rect l="l" t="t" r="r" b="b"/>
            <a:pathLst>
              <a:path w="1092200" h="210820">
                <a:moveTo>
                  <a:pt x="1092200" y="0"/>
                </a:moveTo>
                <a:lnTo>
                  <a:pt x="0" y="0"/>
                </a:lnTo>
                <a:lnTo>
                  <a:pt x="0" y="210820"/>
                </a:lnTo>
                <a:lnTo>
                  <a:pt x="1092200" y="210820"/>
                </a:lnTo>
                <a:lnTo>
                  <a:pt x="1092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985770" y="5886450"/>
            <a:ext cx="1092200" cy="210820"/>
          </a:xfrm>
          <a:custGeom>
            <a:avLst/>
            <a:gdLst/>
            <a:ahLst/>
            <a:cxnLst/>
            <a:rect l="l" t="t" r="r" b="b"/>
            <a:pathLst>
              <a:path w="1092200" h="210820">
                <a:moveTo>
                  <a:pt x="546100" y="210820"/>
                </a:moveTo>
                <a:lnTo>
                  <a:pt x="0" y="210820"/>
                </a:lnTo>
                <a:lnTo>
                  <a:pt x="0" y="0"/>
                </a:lnTo>
                <a:lnTo>
                  <a:pt x="1092200" y="0"/>
                </a:lnTo>
                <a:lnTo>
                  <a:pt x="1092200" y="210820"/>
                </a:lnTo>
                <a:lnTo>
                  <a:pt x="546100" y="21082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3049270" y="5854700"/>
            <a:ext cx="965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350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Kp/s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5694679" y="5887720"/>
            <a:ext cx="1092200" cy="209550"/>
          </a:xfrm>
          <a:custGeom>
            <a:avLst/>
            <a:gdLst/>
            <a:ahLst/>
            <a:cxnLst/>
            <a:rect l="l" t="t" r="r" b="b"/>
            <a:pathLst>
              <a:path w="1092200" h="209550">
                <a:moveTo>
                  <a:pt x="1092200" y="0"/>
                </a:moveTo>
                <a:lnTo>
                  <a:pt x="0" y="0"/>
                </a:lnTo>
                <a:lnTo>
                  <a:pt x="0" y="209549"/>
                </a:lnTo>
                <a:lnTo>
                  <a:pt x="1092200" y="209549"/>
                </a:lnTo>
                <a:lnTo>
                  <a:pt x="1092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94679" y="5887720"/>
            <a:ext cx="1092200" cy="209550"/>
          </a:xfrm>
          <a:custGeom>
            <a:avLst/>
            <a:gdLst/>
            <a:ahLst/>
            <a:cxnLst/>
            <a:rect l="l" t="t" r="r" b="b"/>
            <a:pathLst>
              <a:path w="1092200" h="209550">
                <a:moveTo>
                  <a:pt x="546100" y="209549"/>
                </a:moveTo>
                <a:lnTo>
                  <a:pt x="0" y="209549"/>
                </a:lnTo>
                <a:lnTo>
                  <a:pt x="0" y="0"/>
                </a:lnTo>
                <a:lnTo>
                  <a:pt x="1092200" y="0"/>
                </a:lnTo>
                <a:lnTo>
                  <a:pt x="1092200" y="209549"/>
                </a:lnTo>
                <a:lnTo>
                  <a:pt x="546100" y="20954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 txBox="1"/>
          <p:nvPr/>
        </p:nvSpPr>
        <p:spPr>
          <a:xfrm>
            <a:off x="5758179" y="5855970"/>
            <a:ext cx="965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225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Kp/s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6320790" y="5143500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0"/>
                </a:moveTo>
                <a:lnTo>
                  <a:pt x="0" y="737869"/>
                </a:lnTo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248400" y="5123179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0"/>
                </a:moveTo>
                <a:lnTo>
                  <a:pt x="0" y="73787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7284719" y="6272529"/>
            <a:ext cx="164211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* - </a:t>
            </a:r>
            <a:r>
              <a:rPr sz="1000" b="1" spc="-5" dirty="0">
                <a:latin typeface="Arial"/>
                <a:cs typeface="Arial"/>
              </a:rPr>
              <a:t>maximum-sized</a:t>
            </a:r>
            <a:r>
              <a:rPr sz="1000" b="1" spc="-1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packets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5158740" y="1324610"/>
            <a:ext cx="565150" cy="467359"/>
          </a:xfrm>
          <a:custGeom>
            <a:avLst/>
            <a:gdLst/>
            <a:ahLst/>
            <a:cxnLst/>
            <a:rect l="l" t="t" r="r" b="b"/>
            <a:pathLst>
              <a:path w="565150" h="467360">
                <a:moveTo>
                  <a:pt x="283210" y="0"/>
                </a:moveTo>
                <a:lnTo>
                  <a:pt x="335023" y="3665"/>
                </a:lnTo>
                <a:lnTo>
                  <a:pt x="383325" y="14271"/>
                </a:lnTo>
                <a:lnTo>
                  <a:pt x="427425" y="31232"/>
                </a:lnTo>
                <a:lnTo>
                  <a:pt x="466633" y="53963"/>
                </a:lnTo>
                <a:lnTo>
                  <a:pt x="500259" y="81879"/>
                </a:lnTo>
                <a:lnTo>
                  <a:pt x="527614" y="114394"/>
                </a:lnTo>
                <a:lnTo>
                  <a:pt x="548007" y="150922"/>
                </a:lnTo>
                <a:lnTo>
                  <a:pt x="560749" y="190879"/>
                </a:lnTo>
                <a:lnTo>
                  <a:pt x="565150" y="233679"/>
                </a:lnTo>
                <a:lnTo>
                  <a:pt x="560749" y="276480"/>
                </a:lnTo>
                <a:lnTo>
                  <a:pt x="548007" y="316437"/>
                </a:lnTo>
                <a:lnTo>
                  <a:pt x="527614" y="352965"/>
                </a:lnTo>
                <a:lnTo>
                  <a:pt x="500259" y="385480"/>
                </a:lnTo>
                <a:lnTo>
                  <a:pt x="466633" y="413396"/>
                </a:lnTo>
                <a:lnTo>
                  <a:pt x="427425" y="436127"/>
                </a:lnTo>
                <a:lnTo>
                  <a:pt x="383325" y="453088"/>
                </a:lnTo>
                <a:lnTo>
                  <a:pt x="335023" y="463694"/>
                </a:lnTo>
                <a:lnTo>
                  <a:pt x="283210" y="467360"/>
                </a:lnTo>
                <a:lnTo>
                  <a:pt x="231018" y="463694"/>
                </a:lnTo>
                <a:lnTo>
                  <a:pt x="182421" y="453088"/>
                </a:lnTo>
                <a:lnTo>
                  <a:pt x="138100" y="436127"/>
                </a:lnTo>
                <a:lnTo>
                  <a:pt x="98734" y="413396"/>
                </a:lnTo>
                <a:lnTo>
                  <a:pt x="65001" y="385480"/>
                </a:lnTo>
                <a:lnTo>
                  <a:pt x="37582" y="352965"/>
                </a:lnTo>
                <a:lnTo>
                  <a:pt x="17156" y="316437"/>
                </a:lnTo>
                <a:lnTo>
                  <a:pt x="4402" y="276480"/>
                </a:lnTo>
                <a:lnTo>
                  <a:pt x="0" y="233679"/>
                </a:lnTo>
                <a:lnTo>
                  <a:pt x="4402" y="190879"/>
                </a:lnTo>
                <a:lnTo>
                  <a:pt x="17156" y="150922"/>
                </a:lnTo>
                <a:lnTo>
                  <a:pt x="37582" y="114394"/>
                </a:lnTo>
                <a:lnTo>
                  <a:pt x="65001" y="81879"/>
                </a:lnTo>
                <a:lnTo>
                  <a:pt x="98734" y="53963"/>
                </a:lnTo>
                <a:lnTo>
                  <a:pt x="138100" y="31232"/>
                </a:lnTo>
                <a:lnTo>
                  <a:pt x="182421" y="14271"/>
                </a:lnTo>
                <a:lnTo>
                  <a:pt x="231018" y="3665"/>
                </a:lnTo>
                <a:lnTo>
                  <a:pt x="283210" y="0"/>
                </a:lnTo>
                <a:close/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58740" y="1324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23890" y="1791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E5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081020" y="4490720"/>
            <a:ext cx="560070" cy="294640"/>
          </a:xfrm>
          <a:custGeom>
            <a:avLst/>
            <a:gdLst/>
            <a:ahLst/>
            <a:cxnLst/>
            <a:rect l="l" t="t" r="r" b="b"/>
            <a:pathLst>
              <a:path w="560070" h="294639">
                <a:moveTo>
                  <a:pt x="560069" y="0"/>
                </a:moveTo>
                <a:lnTo>
                  <a:pt x="0" y="0"/>
                </a:lnTo>
                <a:lnTo>
                  <a:pt x="0" y="294639"/>
                </a:lnTo>
                <a:lnTo>
                  <a:pt x="560069" y="294639"/>
                </a:lnTo>
                <a:lnTo>
                  <a:pt x="5600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081020" y="4490720"/>
            <a:ext cx="560070" cy="294640"/>
          </a:xfrm>
          <a:custGeom>
            <a:avLst/>
            <a:gdLst/>
            <a:ahLst/>
            <a:cxnLst/>
            <a:rect l="l" t="t" r="r" b="b"/>
            <a:pathLst>
              <a:path w="560070" h="294639">
                <a:moveTo>
                  <a:pt x="280669" y="294639"/>
                </a:moveTo>
                <a:lnTo>
                  <a:pt x="0" y="294639"/>
                </a:lnTo>
                <a:lnTo>
                  <a:pt x="0" y="0"/>
                </a:lnTo>
                <a:lnTo>
                  <a:pt x="560069" y="0"/>
                </a:lnTo>
                <a:lnTo>
                  <a:pt x="560069" y="294639"/>
                </a:lnTo>
                <a:lnTo>
                  <a:pt x="280669" y="294639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3215639" y="4500879"/>
            <a:ext cx="2921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vif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2870200" y="466979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2743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797810" y="464692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27558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766060" y="4628515"/>
            <a:ext cx="55880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879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766060" y="4599940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80" h="57150">
                <a:moveTo>
                  <a:pt x="27939" y="57150"/>
                </a:moveTo>
                <a:lnTo>
                  <a:pt x="0" y="57150"/>
                </a:lnTo>
                <a:lnTo>
                  <a:pt x="0" y="0"/>
                </a:lnTo>
                <a:lnTo>
                  <a:pt x="55879" y="0"/>
                </a:lnTo>
                <a:lnTo>
                  <a:pt x="55879" y="57150"/>
                </a:lnTo>
                <a:lnTo>
                  <a:pt x="27939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7754619" y="4076700"/>
            <a:ext cx="32639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C</a:t>
            </a:r>
            <a:r>
              <a:rPr sz="1000" b="1" spc="-10" dirty="0">
                <a:latin typeface="Arial"/>
                <a:cs typeface="Arial"/>
              </a:rPr>
              <a:t>l</a:t>
            </a:r>
            <a:r>
              <a:rPr sz="1000" b="1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7132319" y="4276090"/>
            <a:ext cx="1484630" cy="685800"/>
          </a:xfrm>
          <a:custGeom>
            <a:avLst/>
            <a:gdLst/>
            <a:ahLst/>
            <a:cxnLst/>
            <a:rect l="l" t="t" r="r" b="b"/>
            <a:pathLst>
              <a:path w="1484629" h="685800">
                <a:moveTo>
                  <a:pt x="1484629" y="0"/>
                </a:moveTo>
                <a:lnTo>
                  <a:pt x="0" y="0"/>
                </a:lnTo>
                <a:lnTo>
                  <a:pt x="0" y="685800"/>
                </a:lnTo>
                <a:lnTo>
                  <a:pt x="1484629" y="685800"/>
                </a:lnTo>
                <a:lnTo>
                  <a:pt x="148462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132319" y="4276090"/>
            <a:ext cx="1484630" cy="685800"/>
          </a:xfrm>
          <a:custGeom>
            <a:avLst/>
            <a:gdLst/>
            <a:ahLst/>
            <a:cxnLst/>
            <a:rect l="l" t="t" r="r" b="b"/>
            <a:pathLst>
              <a:path w="1484629" h="685800">
                <a:moveTo>
                  <a:pt x="74295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484629" y="0"/>
                </a:lnTo>
                <a:lnTo>
                  <a:pt x="1484629" y="685800"/>
                </a:lnTo>
                <a:lnTo>
                  <a:pt x="742950" y="68580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77530" y="452627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2298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399780" y="44691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105140" y="450342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22986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327390" y="44462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299"/>
                </a:lnTo>
                <a:lnTo>
                  <a:pt x="11430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213600" y="4683759"/>
            <a:ext cx="855980" cy="210820"/>
          </a:xfrm>
          <a:custGeom>
            <a:avLst/>
            <a:gdLst/>
            <a:ahLst/>
            <a:cxnLst/>
            <a:rect l="l" t="t" r="r" b="b"/>
            <a:pathLst>
              <a:path w="855979" h="210820">
                <a:moveTo>
                  <a:pt x="820420" y="0"/>
                </a:moveTo>
                <a:lnTo>
                  <a:pt x="34290" y="0"/>
                </a:lnTo>
                <a:lnTo>
                  <a:pt x="21431" y="3055"/>
                </a:lnTo>
                <a:lnTo>
                  <a:pt x="10477" y="11112"/>
                </a:lnTo>
                <a:lnTo>
                  <a:pt x="2857" y="22502"/>
                </a:lnTo>
                <a:lnTo>
                  <a:pt x="0" y="35559"/>
                </a:lnTo>
                <a:lnTo>
                  <a:pt x="0" y="175259"/>
                </a:lnTo>
                <a:lnTo>
                  <a:pt x="2857" y="188317"/>
                </a:lnTo>
                <a:lnTo>
                  <a:pt x="10477" y="199707"/>
                </a:lnTo>
                <a:lnTo>
                  <a:pt x="21431" y="207764"/>
                </a:lnTo>
                <a:lnTo>
                  <a:pt x="34290" y="210819"/>
                </a:lnTo>
                <a:lnTo>
                  <a:pt x="820420" y="210819"/>
                </a:lnTo>
                <a:lnTo>
                  <a:pt x="833477" y="207764"/>
                </a:lnTo>
                <a:lnTo>
                  <a:pt x="844867" y="199707"/>
                </a:lnTo>
                <a:lnTo>
                  <a:pt x="852924" y="188317"/>
                </a:lnTo>
                <a:lnTo>
                  <a:pt x="855979" y="175259"/>
                </a:lnTo>
                <a:lnTo>
                  <a:pt x="855979" y="35559"/>
                </a:lnTo>
                <a:lnTo>
                  <a:pt x="852924" y="22502"/>
                </a:lnTo>
                <a:lnTo>
                  <a:pt x="844867" y="11112"/>
                </a:lnTo>
                <a:lnTo>
                  <a:pt x="833477" y="3055"/>
                </a:lnTo>
                <a:lnTo>
                  <a:pt x="820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213600" y="4683759"/>
            <a:ext cx="855980" cy="210820"/>
          </a:xfrm>
          <a:custGeom>
            <a:avLst/>
            <a:gdLst/>
            <a:ahLst/>
            <a:cxnLst/>
            <a:rect l="l" t="t" r="r" b="b"/>
            <a:pathLst>
              <a:path w="855979" h="210820">
                <a:moveTo>
                  <a:pt x="0" y="175259"/>
                </a:moveTo>
                <a:lnTo>
                  <a:pt x="2857" y="188317"/>
                </a:lnTo>
                <a:lnTo>
                  <a:pt x="10477" y="199707"/>
                </a:lnTo>
                <a:lnTo>
                  <a:pt x="21431" y="207764"/>
                </a:lnTo>
                <a:lnTo>
                  <a:pt x="34290" y="210819"/>
                </a:lnTo>
                <a:lnTo>
                  <a:pt x="820420" y="210819"/>
                </a:lnTo>
                <a:lnTo>
                  <a:pt x="833477" y="207764"/>
                </a:lnTo>
                <a:lnTo>
                  <a:pt x="844867" y="199707"/>
                </a:lnTo>
                <a:lnTo>
                  <a:pt x="852924" y="188317"/>
                </a:lnTo>
                <a:lnTo>
                  <a:pt x="855979" y="175259"/>
                </a:lnTo>
                <a:lnTo>
                  <a:pt x="855979" y="35559"/>
                </a:lnTo>
                <a:lnTo>
                  <a:pt x="852924" y="22502"/>
                </a:lnTo>
                <a:lnTo>
                  <a:pt x="844867" y="11112"/>
                </a:lnTo>
                <a:lnTo>
                  <a:pt x="833477" y="3055"/>
                </a:lnTo>
                <a:lnTo>
                  <a:pt x="820420" y="0"/>
                </a:lnTo>
                <a:lnTo>
                  <a:pt x="34290" y="0"/>
                </a:lnTo>
                <a:lnTo>
                  <a:pt x="21431" y="3055"/>
                </a:lnTo>
                <a:lnTo>
                  <a:pt x="10477" y="11112"/>
                </a:lnTo>
                <a:lnTo>
                  <a:pt x="2857" y="22502"/>
                </a:lnTo>
                <a:lnTo>
                  <a:pt x="0" y="35559"/>
                </a:lnTo>
                <a:lnTo>
                  <a:pt x="0" y="175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213600" y="4894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069580" y="4683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 txBox="1"/>
          <p:nvPr/>
        </p:nvSpPr>
        <p:spPr>
          <a:xfrm>
            <a:off x="7213600" y="4716779"/>
            <a:ext cx="8559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ToDevice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7216140" y="4404359"/>
            <a:ext cx="887730" cy="210820"/>
          </a:xfrm>
          <a:custGeom>
            <a:avLst/>
            <a:gdLst/>
            <a:ahLst/>
            <a:cxnLst/>
            <a:rect l="l" t="t" r="r" b="b"/>
            <a:pathLst>
              <a:path w="887729" h="210820">
                <a:moveTo>
                  <a:pt x="853439" y="0"/>
                </a:moveTo>
                <a:lnTo>
                  <a:pt x="35559" y="0"/>
                </a:lnTo>
                <a:lnTo>
                  <a:pt x="22502" y="3055"/>
                </a:lnTo>
                <a:lnTo>
                  <a:pt x="11112" y="11112"/>
                </a:lnTo>
                <a:lnTo>
                  <a:pt x="3055" y="22502"/>
                </a:lnTo>
                <a:lnTo>
                  <a:pt x="0" y="35559"/>
                </a:lnTo>
                <a:lnTo>
                  <a:pt x="0" y="175259"/>
                </a:lnTo>
                <a:lnTo>
                  <a:pt x="3055" y="188317"/>
                </a:lnTo>
                <a:lnTo>
                  <a:pt x="11112" y="199707"/>
                </a:lnTo>
                <a:lnTo>
                  <a:pt x="22502" y="207764"/>
                </a:lnTo>
                <a:lnTo>
                  <a:pt x="35559" y="210819"/>
                </a:lnTo>
                <a:lnTo>
                  <a:pt x="853439" y="210819"/>
                </a:lnTo>
                <a:lnTo>
                  <a:pt x="865762" y="207764"/>
                </a:lnTo>
                <a:lnTo>
                  <a:pt x="876776" y="199707"/>
                </a:lnTo>
                <a:lnTo>
                  <a:pt x="884693" y="188317"/>
                </a:lnTo>
                <a:lnTo>
                  <a:pt x="887729" y="175259"/>
                </a:lnTo>
                <a:lnTo>
                  <a:pt x="887729" y="35559"/>
                </a:lnTo>
                <a:lnTo>
                  <a:pt x="884693" y="22502"/>
                </a:lnTo>
                <a:lnTo>
                  <a:pt x="876776" y="11112"/>
                </a:lnTo>
                <a:lnTo>
                  <a:pt x="865762" y="3055"/>
                </a:lnTo>
                <a:lnTo>
                  <a:pt x="853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216140" y="4404359"/>
            <a:ext cx="887730" cy="210820"/>
          </a:xfrm>
          <a:custGeom>
            <a:avLst/>
            <a:gdLst/>
            <a:ahLst/>
            <a:cxnLst/>
            <a:rect l="l" t="t" r="r" b="b"/>
            <a:pathLst>
              <a:path w="887729" h="210820">
                <a:moveTo>
                  <a:pt x="0" y="175259"/>
                </a:moveTo>
                <a:lnTo>
                  <a:pt x="3055" y="188317"/>
                </a:lnTo>
                <a:lnTo>
                  <a:pt x="11112" y="199707"/>
                </a:lnTo>
                <a:lnTo>
                  <a:pt x="22502" y="207764"/>
                </a:lnTo>
                <a:lnTo>
                  <a:pt x="35559" y="210819"/>
                </a:lnTo>
                <a:lnTo>
                  <a:pt x="853439" y="210819"/>
                </a:lnTo>
                <a:lnTo>
                  <a:pt x="865762" y="207764"/>
                </a:lnTo>
                <a:lnTo>
                  <a:pt x="876776" y="199707"/>
                </a:lnTo>
                <a:lnTo>
                  <a:pt x="884693" y="188317"/>
                </a:lnTo>
                <a:lnTo>
                  <a:pt x="887729" y="175259"/>
                </a:lnTo>
                <a:lnTo>
                  <a:pt x="887729" y="35559"/>
                </a:lnTo>
                <a:lnTo>
                  <a:pt x="884693" y="22502"/>
                </a:lnTo>
                <a:lnTo>
                  <a:pt x="876776" y="11112"/>
                </a:lnTo>
                <a:lnTo>
                  <a:pt x="865762" y="3055"/>
                </a:lnTo>
                <a:lnTo>
                  <a:pt x="853439" y="0"/>
                </a:lnTo>
                <a:lnTo>
                  <a:pt x="35559" y="0"/>
                </a:lnTo>
                <a:lnTo>
                  <a:pt x="22502" y="3055"/>
                </a:lnTo>
                <a:lnTo>
                  <a:pt x="11112" y="11112"/>
                </a:lnTo>
                <a:lnTo>
                  <a:pt x="3055" y="22502"/>
                </a:lnTo>
                <a:lnTo>
                  <a:pt x="0" y="35559"/>
                </a:lnTo>
                <a:lnTo>
                  <a:pt x="0" y="1752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216140" y="4615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103869" y="4404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 txBox="1"/>
          <p:nvPr/>
        </p:nvSpPr>
        <p:spPr>
          <a:xfrm>
            <a:off x="7216140" y="4417059"/>
            <a:ext cx="85344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FromDevice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8248650" y="484759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141969" y="47904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176259" y="482472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2298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069580" y="47675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Performance</a:t>
            </a:r>
            <a:r>
              <a:rPr spc="-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329" y="3200400"/>
            <a:ext cx="1879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" y="3213100"/>
            <a:ext cx="412559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Copying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packets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between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guests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greatly  </a:t>
            </a:r>
            <a:r>
              <a:rPr sz="1800" spc="95" dirty="0">
                <a:latin typeface="Arial"/>
                <a:cs typeface="Arial"/>
              </a:rPr>
              <a:t>afects </a:t>
            </a:r>
            <a:r>
              <a:rPr sz="1800" spc="25" dirty="0">
                <a:latin typeface="Arial"/>
                <a:cs typeface="Arial"/>
              </a:rPr>
              <a:t>packet </a:t>
            </a:r>
            <a:r>
              <a:rPr sz="1800" spc="10" dirty="0">
                <a:latin typeface="Arial"/>
                <a:cs typeface="Arial"/>
              </a:rPr>
              <a:t>I/O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0066FF"/>
                </a:solidFill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29" y="4105909"/>
            <a:ext cx="1879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450" y="4118609"/>
            <a:ext cx="322961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Packet metadata allocations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9900"/>
                </a:solidFill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329" y="4768850"/>
            <a:ext cx="1879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450" y="4780279"/>
            <a:ext cx="272542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Backend </a:t>
            </a:r>
            <a:r>
              <a:rPr sz="1800" spc="30" dirty="0">
                <a:latin typeface="Arial"/>
                <a:cs typeface="Arial"/>
              </a:rPr>
              <a:t>switch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20" dirty="0">
                <a:latin typeface="Arial"/>
                <a:cs typeface="Arial"/>
              </a:rPr>
              <a:t>slow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3333"/>
                </a:solidFill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329" y="5430520"/>
            <a:ext cx="1879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39F"/>
                </a:solidFill>
                <a:latin typeface="Arial"/>
                <a:cs typeface="Arial"/>
              </a:rPr>
              <a:t>▐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450" y="5443220"/>
            <a:ext cx="382841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MiniOS </a:t>
            </a:r>
            <a:r>
              <a:rPr sz="1800" spc="10" dirty="0">
                <a:latin typeface="Arial"/>
                <a:cs typeface="Arial"/>
              </a:rPr>
              <a:t>netfront </a:t>
            </a:r>
            <a:r>
              <a:rPr sz="1800" spc="30" dirty="0">
                <a:latin typeface="Arial"/>
                <a:cs typeface="Arial"/>
              </a:rPr>
              <a:t>not </a:t>
            </a:r>
            <a:r>
              <a:rPr sz="1800" spc="-25" dirty="0">
                <a:latin typeface="Arial"/>
                <a:cs typeface="Arial"/>
              </a:rPr>
              <a:t>as </a:t>
            </a:r>
            <a:r>
              <a:rPr sz="1800" spc="35" dirty="0">
                <a:latin typeface="Arial"/>
                <a:cs typeface="Arial"/>
              </a:rPr>
              <a:t>good </a:t>
            </a:r>
            <a:r>
              <a:rPr sz="1800" spc="-25" dirty="0">
                <a:latin typeface="Arial"/>
                <a:cs typeface="Arial"/>
              </a:rPr>
              <a:t>as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7130" y="906780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09">
                <a:moveTo>
                  <a:pt x="39369" y="0"/>
                </a:moveTo>
                <a:lnTo>
                  <a:pt x="38100" y="0"/>
                </a:lnTo>
                <a:lnTo>
                  <a:pt x="28575" y="238"/>
                </a:lnTo>
                <a:lnTo>
                  <a:pt x="19050" y="952"/>
                </a:lnTo>
                <a:lnTo>
                  <a:pt x="9525" y="2143"/>
                </a:lnTo>
                <a:lnTo>
                  <a:pt x="0" y="38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6169" y="916939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69">
                <a:moveTo>
                  <a:pt x="34290" y="0"/>
                </a:moveTo>
                <a:lnTo>
                  <a:pt x="25717" y="3075"/>
                </a:lnTo>
                <a:lnTo>
                  <a:pt x="17145" y="6508"/>
                </a:lnTo>
                <a:lnTo>
                  <a:pt x="8572" y="10179"/>
                </a:lnTo>
                <a:lnTo>
                  <a:pt x="0" y="139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289" y="94488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80" h="21590">
                <a:moveTo>
                  <a:pt x="30479" y="0"/>
                </a:moveTo>
                <a:lnTo>
                  <a:pt x="22859" y="4980"/>
                </a:lnTo>
                <a:lnTo>
                  <a:pt x="15240" y="10318"/>
                </a:lnTo>
                <a:lnTo>
                  <a:pt x="7620" y="15894"/>
                </a:lnTo>
                <a:lnTo>
                  <a:pt x="0" y="215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569" y="985519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30" h="26669">
                <a:moveTo>
                  <a:pt x="24130" y="0"/>
                </a:moveTo>
                <a:lnTo>
                  <a:pt x="17680" y="6131"/>
                </a:lnTo>
                <a:lnTo>
                  <a:pt x="11588" y="12858"/>
                </a:lnTo>
                <a:lnTo>
                  <a:pt x="5734" y="19823"/>
                </a:lnTo>
                <a:lnTo>
                  <a:pt x="0" y="266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9010" y="1035050"/>
            <a:ext cx="17780" cy="33020"/>
          </a:xfrm>
          <a:custGeom>
            <a:avLst/>
            <a:gdLst/>
            <a:ahLst/>
            <a:cxnLst/>
            <a:rect l="l" t="t" r="r" b="b"/>
            <a:pathLst>
              <a:path w="17780" h="33019">
                <a:moveTo>
                  <a:pt x="17780" y="0"/>
                </a:moveTo>
                <a:lnTo>
                  <a:pt x="13037" y="7838"/>
                </a:lnTo>
                <a:lnTo>
                  <a:pt x="8413" y="16033"/>
                </a:lnTo>
                <a:lnTo>
                  <a:pt x="4028" y="24467"/>
                </a:lnTo>
                <a:lnTo>
                  <a:pt x="0" y="33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7419" y="109346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7322" y="8770"/>
                </a:lnTo>
                <a:lnTo>
                  <a:pt x="4603" y="17779"/>
                </a:lnTo>
                <a:lnTo>
                  <a:pt x="2123" y="26789"/>
                </a:lnTo>
                <a:lnTo>
                  <a:pt x="0" y="35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3610" y="11569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4672" y="19050"/>
                </a:moveTo>
                <a:lnTo>
                  <a:pt x="4672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3610" y="12230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3610" y="12890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3610" y="135381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3610" y="14198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3610" y="148463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3610" y="155066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3610" y="16154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3610" y="1681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3610" y="174752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3610" y="18122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3610" y="187832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3610" y="1943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3610" y="20091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3610" y="207517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610" y="2139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3610" y="2205989"/>
            <a:ext cx="1270" cy="36830"/>
          </a:xfrm>
          <a:custGeom>
            <a:avLst/>
            <a:gdLst/>
            <a:ahLst/>
            <a:cxnLst/>
            <a:rect l="l" t="t" r="r" b="b"/>
            <a:pathLst>
              <a:path w="1269" h="36830">
                <a:moveTo>
                  <a:pt x="0" y="0"/>
                </a:moveTo>
                <a:lnTo>
                  <a:pt x="0" y="10160"/>
                </a:lnTo>
                <a:lnTo>
                  <a:pt x="198" y="16827"/>
                </a:lnTo>
                <a:lnTo>
                  <a:pt x="634" y="23494"/>
                </a:lnTo>
                <a:lnTo>
                  <a:pt x="1071" y="30162"/>
                </a:lnTo>
                <a:lnTo>
                  <a:pt x="127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1230" y="2270760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0"/>
                </a:moveTo>
                <a:lnTo>
                  <a:pt x="2341" y="8770"/>
                </a:lnTo>
                <a:lnTo>
                  <a:pt x="5397" y="17780"/>
                </a:lnTo>
                <a:lnTo>
                  <a:pt x="8929" y="26789"/>
                </a:lnTo>
                <a:lnTo>
                  <a:pt x="1270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5360" y="2330450"/>
            <a:ext cx="21590" cy="31750"/>
          </a:xfrm>
          <a:custGeom>
            <a:avLst/>
            <a:gdLst/>
            <a:ahLst/>
            <a:cxnLst/>
            <a:rect l="l" t="t" r="r" b="b"/>
            <a:pathLst>
              <a:path w="21590" h="31750">
                <a:moveTo>
                  <a:pt x="0" y="0"/>
                </a:moveTo>
                <a:lnTo>
                  <a:pt x="4980" y="8354"/>
                </a:lnTo>
                <a:lnTo>
                  <a:pt x="10318" y="16351"/>
                </a:lnTo>
                <a:lnTo>
                  <a:pt x="15894" y="24110"/>
                </a:lnTo>
                <a:lnTo>
                  <a:pt x="2159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4730" y="2383789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0" y="0"/>
                </a:moveTo>
                <a:lnTo>
                  <a:pt x="5953" y="6846"/>
                </a:lnTo>
                <a:lnTo>
                  <a:pt x="12382" y="13811"/>
                </a:lnTo>
                <a:lnTo>
                  <a:pt x="19288" y="20538"/>
                </a:lnTo>
                <a:lnTo>
                  <a:pt x="26669" y="266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2989" y="2428239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0"/>
                </a:moveTo>
                <a:lnTo>
                  <a:pt x="7639" y="4941"/>
                </a:lnTo>
                <a:lnTo>
                  <a:pt x="15398" y="10001"/>
                </a:lnTo>
                <a:lnTo>
                  <a:pt x="23395" y="14823"/>
                </a:lnTo>
                <a:lnTo>
                  <a:pt x="31750" y="190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0139" y="2459989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0" y="0"/>
                </a:moveTo>
                <a:lnTo>
                  <a:pt x="8770" y="3571"/>
                </a:lnTo>
                <a:lnTo>
                  <a:pt x="17779" y="6667"/>
                </a:lnTo>
                <a:lnTo>
                  <a:pt x="26789" y="9286"/>
                </a:lnTo>
                <a:lnTo>
                  <a:pt x="35559" y="114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83639" y="2476500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30" h="1269">
                <a:moveTo>
                  <a:pt x="0" y="0"/>
                </a:moveTo>
                <a:lnTo>
                  <a:pt x="6350" y="1270"/>
                </a:lnTo>
                <a:lnTo>
                  <a:pt x="13969" y="1270"/>
                </a:lnTo>
                <a:lnTo>
                  <a:pt x="21590" y="1270"/>
                </a:lnTo>
                <a:lnTo>
                  <a:pt x="36829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841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445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048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4526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130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7606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211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687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7292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3896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0372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6977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453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057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6662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3138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9742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6220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2823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9427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5905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2508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8986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2193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8671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5275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1752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8356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832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1437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8040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4517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1122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7599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202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0807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284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3887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0365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6969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35729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00500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66540" y="24777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31309" y="24777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4289" y="0"/>
                </a:lnTo>
                <a:lnTo>
                  <a:pt x="35560" y="0"/>
                </a:lnTo>
                <a:lnTo>
                  <a:pt x="36829" y="0"/>
                </a:ln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97350" y="2466339"/>
            <a:ext cx="35560" cy="8890"/>
          </a:xfrm>
          <a:custGeom>
            <a:avLst/>
            <a:gdLst/>
            <a:ahLst/>
            <a:cxnLst/>
            <a:rect l="l" t="t" r="r" b="b"/>
            <a:pathLst>
              <a:path w="35560" h="8889">
                <a:moveTo>
                  <a:pt x="0" y="8889"/>
                </a:moveTo>
                <a:lnTo>
                  <a:pt x="9306" y="6965"/>
                </a:lnTo>
                <a:lnTo>
                  <a:pt x="18256" y="4921"/>
                </a:lnTo>
                <a:lnTo>
                  <a:pt x="26967" y="2639"/>
                </a:lnTo>
                <a:lnTo>
                  <a:pt x="355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59579" y="2438400"/>
            <a:ext cx="33020" cy="17780"/>
          </a:xfrm>
          <a:custGeom>
            <a:avLst/>
            <a:gdLst/>
            <a:ahLst/>
            <a:cxnLst/>
            <a:rect l="l" t="t" r="r" b="b"/>
            <a:pathLst>
              <a:path w="33020" h="17780">
                <a:moveTo>
                  <a:pt x="0" y="17779"/>
                </a:moveTo>
                <a:lnTo>
                  <a:pt x="8552" y="13751"/>
                </a:lnTo>
                <a:lnTo>
                  <a:pt x="16986" y="9366"/>
                </a:lnTo>
                <a:lnTo>
                  <a:pt x="25181" y="4742"/>
                </a:lnTo>
                <a:lnTo>
                  <a:pt x="3302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15459" y="2397760"/>
            <a:ext cx="27940" cy="24130"/>
          </a:xfrm>
          <a:custGeom>
            <a:avLst/>
            <a:gdLst/>
            <a:ahLst/>
            <a:cxnLst/>
            <a:rect l="l" t="t" r="r" b="b"/>
            <a:pathLst>
              <a:path w="27939" h="24130">
                <a:moveTo>
                  <a:pt x="0" y="24129"/>
                </a:moveTo>
                <a:lnTo>
                  <a:pt x="7401" y="18216"/>
                </a:lnTo>
                <a:lnTo>
                  <a:pt x="14446" y="12064"/>
                </a:lnTo>
                <a:lnTo>
                  <a:pt x="21252" y="5913"/>
                </a:lnTo>
                <a:lnTo>
                  <a:pt x="2793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62450" y="2346960"/>
            <a:ext cx="22860" cy="29209"/>
          </a:xfrm>
          <a:custGeom>
            <a:avLst/>
            <a:gdLst/>
            <a:ahLst/>
            <a:cxnLst/>
            <a:rect l="l" t="t" r="r" b="b"/>
            <a:pathLst>
              <a:path w="22860" h="29210">
                <a:moveTo>
                  <a:pt x="0" y="29210"/>
                </a:moveTo>
                <a:lnTo>
                  <a:pt x="6250" y="22324"/>
                </a:lnTo>
                <a:lnTo>
                  <a:pt x="11906" y="15081"/>
                </a:lnTo>
                <a:lnTo>
                  <a:pt x="17323" y="7600"/>
                </a:lnTo>
                <a:lnTo>
                  <a:pt x="2286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9279" y="2287270"/>
            <a:ext cx="15240" cy="34290"/>
          </a:xfrm>
          <a:custGeom>
            <a:avLst/>
            <a:gdLst/>
            <a:ahLst/>
            <a:cxnLst/>
            <a:rect l="l" t="t" r="r" b="b"/>
            <a:pathLst>
              <a:path w="15239" h="34289">
                <a:moveTo>
                  <a:pt x="0" y="34289"/>
                </a:moveTo>
                <a:lnTo>
                  <a:pt x="3810" y="26253"/>
                </a:lnTo>
                <a:lnTo>
                  <a:pt x="7620" y="17621"/>
                </a:lnTo>
                <a:lnTo>
                  <a:pt x="11430" y="8751"/>
                </a:lnTo>
                <a:lnTo>
                  <a:pt x="1524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22140" y="2223770"/>
            <a:ext cx="5080" cy="36830"/>
          </a:xfrm>
          <a:custGeom>
            <a:avLst/>
            <a:gdLst/>
            <a:ahLst/>
            <a:cxnLst/>
            <a:rect l="l" t="t" r="r" b="b"/>
            <a:pathLst>
              <a:path w="5079" h="36830">
                <a:moveTo>
                  <a:pt x="0" y="36829"/>
                </a:moveTo>
                <a:lnTo>
                  <a:pt x="1686" y="28039"/>
                </a:lnTo>
                <a:lnTo>
                  <a:pt x="3016" y="18891"/>
                </a:lnTo>
                <a:lnTo>
                  <a:pt x="4107" y="9505"/>
                </a:lnTo>
                <a:lnTo>
                  <a:pt x="508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27220" y="21577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27220" y="209296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7220" y="2052255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276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27220" y="1896110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41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272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27220" y="17653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27220" y="16992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27220" y="16344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27220" y="15684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27220" y="15024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27220" y="14376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272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27220" y="130683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27220" y="12407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27220" y="117601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18329" y="1109980"/>
            <a:ext cx="7620" cy="36830"/>
          </a:xfrm>
          <a:custGeom>
            <a:avLst/>
            <a:gdLst/>
            <a:ahLst/>
            <a:cxnLst/>
            <a:rect l="l" t="t" r="r" b="b"/>
            <a:pathLst>
              <a:path w="7620" h="36830">
                <a:moveTo>
                  <a:pt x="7620" y="36830"/>
                </a:moveTo>
                <a:lnTo>
                  <a:pt x="6429" y="28039"/>
                </a:lnTo>
                <a:lnTo>
                  <a:pt x="4762" y="18891"/>
                </a:lnTo>
                <a:lnTo>
                  <a:pt x="2619" y="950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92929" y="1050289"/>
            <a:ext cx="16510" cy="34290"/>
          </a:xfrm>
          <a:custGeom>
            <a:avLst/>
            <a:gdLst/>
            <a:ahLst/>
            <a:cxnLst/>
            <a:rect l="l" t="t" r="r" b="b"/>
            <a:pathLst>
              <a:path w="16510" h="34290">
                <a:moveTo>
                  <a:pt x="16510" y="34289"/>
                </a:moveTo>
                <a:lnTo>
                  <a:pt x="12680" y="25181"/>
                </a:lnTo>
                <a:lnTo>
                  <a:pt x="8731" y="16668"/>
                </a:lnTo>
                <a:lnTo>
                  <a:pt x="4544" y="8393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53559" y="998219"/>
            <a:ext cx="24130" cy="29209"/>
          </a:xfrm>
          <a:custGeom>
            <a:avLst/>
            <a:gdLst/>
            <a:ahLst/>
            <a:cxnLst/>
            <a:rect l="l" t="t" r="r" b="b"/>
            <a:pathLst>
              <a:path w="24129" h="29209">
                <a:moveTo>
                  <a:pt x="24129" y="29209"/>
                </a:moveTo>
                <a:lnTo>
                  <a:pt x="18395" y="21609"/>
                </a:lnTo>
                <a:lnTo>
                  <a:pt x="12541" y="14128"/>
                </a:lnTo>
                <a:lnTo>
                  <a:pt x="6449" y="688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04029" y="955039"/>
            <a:ext cx="29209" cy="22860"/>
          </a:xfrm>
          <a:custGeom>
            <a:avLst/>
            <a:gdLst/>
            <a:ahLst/>
            <a:cxnLst/>
            <a:rect l="l" t="t" r="r" b="b"/>
            <a:pathLst>
              <a:path w="29210" h="22859">
                <a:moveTo>
                  <a:pt x="29210" y="22860"/>
                </a:moveTo>
                <a:lnTo>
                  <a:pt x="22324" y="16966"/>
                </a:lnTo>
                <a:lnTo>
                  <a:pt x="15081" y="10953"/>
                </a:lnTo>
                <a:lnTo>
                  <a:pt x="7600" y="5179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46879" y="923289"/>
            <a:ext cx="34290" cy="16510"/>
          </a:xfrm>
          <a:custGeom>
            <a:avLst/>
            <a:gdLst/>
            <a:ahLst/>
            <a:cxnLst/>
            <a:rect l="l" t="t" r="r" b="b"/>
            <a:pathLst>
              <a:path w="34289" h="16509">
                <a:moveTo>
                  <a:pt x="34290" y="16510"/>
                </a:moveTo>
                <a:lnTo>
                  <a:pt x="25717" y="11965"/>
                </a:lnTo>
                <a:lnTo>
                  <a:pt x="17145" y="7778"/>
                </a:lnTo>
                <a:lnTo>
                  <a:pt x="8572" y="3829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83379" y="908050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830" y="6350"/>
                </a:moveTo>
                <a:lnTo>
                  <a:pt x="27503" y="4464"/>
                </a:lnTo>
                <a:lnTo>
                  <a:pt x="18415" y="2698"/>
                </a:lnTo>
                <a:lnTo>
                  <a:pt x="9326" y="117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95600" y="1289050"/>
            <a:ext cx="1205230" cy="890269"/>
          </a:xfrm>
          <a:custGeom>
            <a:avLst/>
            <a:gdLst/>
            <a:ahLst/>
            <a:cxnLst/>
            <a:rect l="l" t="t" r="r" b="b"/>
            <a:pathLst>
              <a:path w="1205229" h="890269">
                <a:moveTo>
                  <a:pt x="1057910" y="0"/>
                </a:moveTo>
                <a:lnTo>
                  <a:pt x="148589" y="0"/>
                </a:lnTo>
                <a:lnTo>
                  <a:pt x="104851" y="8260"/>
                </a:lnTo>
                <a:lnTo>
                  <a:pt x="64465" y="30723"/>
                </a:lnTo>
                <a:lnTo>
                  <a:pt x="31089" y="63916"/>
                </a:lnTo>
                <a:lnTo>
                  <a:pt x="8381" y="104363"/>
                </a:lnTo>
                <a:lnTo>
                  <a:pt x="0" y="148589"/>
                </a:lnTo>
                <a:lnTo>
                  <a:pt x="0" y="741679"/>
                </a:lnTo>
                <a:lnTo>
                  <a:pt x="8381" y="785418"/>
                </a:lnTo>
                <a:lnTo>
                  <a:pt x="31089" y="825804"/>
                </a:lnTo>
                <a:lnTo>
                  <a:pt x="64465" y="859180"/>
                </a:lnTo>
                <a:lnTo>
                  <a:pt x="104851" y="881888"/>
                </a:lnTo>
                <a:lnTo>
                  <a:pt x="148589" y="890270"/>
                </a:lnTo>
                <a:lnTo>
                  <a:pt x="1057910" y="890270"/>
                </a:lnTo>
                <a:lnTo>
                  <a:pt x="1101516" y="881888"/>
                </a:lnTo>
                <a:lnTo>
                  <a:pt x="1141587" y="859180"/>
                </a:lnTo>
                <a:lnTo>
                  <a:pt x="1174587" y="825804"/>
                </a:lnTo>
                <a:lnTo>
                  <a:pt x="1196980" y="785418"/>
                </a:lnTo>
                <a:lnTo>
                  <a:pt x="1205229" y="741679"/>
                </a:lnTo>
                <a:lnTo>
                  <a:pt x="1205229" y="148589"/>
                </a:lnTo>
                <a:lnTo>
                  <a:pt x="1196980" y="104363"/>
                </a:lnTo>
                <a:lnTo>
                  <a:pt x="1174587" y="63916"/>
                </a:lnTo>
                <a:lnTo>
                  <a:pt x="1141587" y="30723"/>
                </a:lnTo>
                <a:lnTo>
                  <a:pt x="1101516" y="8260"/>
                </a:lnTo>
                <a:lnTo>
                  <a:pt x="105791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95600" y="1289050"/>
            <a:ext cx="1205230" cy="890269"/>
          </a:xfrm>
          <a:custGeom>
            <a:avLst/>
            <a:gdLst/>
            <a:ahLst/>
            <a:cxnLst/>
            <a:rect l="l" t="t" r="r" b="b"/>
            <a:pathLst>
              <a:path w="1205229" h="890269">
                <a:moveTo>
                  <a:pt x="1205229" y="148589"/>
                </a:moveTo>
                <a:lnTo>
                  <a:pt x="1196980" y="104363"/>
                </a:lnTo>
                <a:lnTo>
                  <a:pt x="1174587" y="63916"/>
                </a:lnTo>
                <a:lnTo>
                  <a:pt x="1141587" y="30723"/>
                </a:lnTo>
                <a:lnTo>
                  <a:pt x="1101516" y="8260"/>
                </a:lnTo>
                <a:lnTo>
                  <a:pt x="1057910" y="0"/>
                </a:lnTo>
                <a:lnTo>
                  <a:pt x="148589" y="0"/>
                </a:lnTo>
                <a:lnTo>
                  <a:pt x="104851" y="8260"/>
                </a:lnTo>
                <a:lnTo>
                  <a:pt x="64465" y="30723"/>
                </a:lnTo>
                <a:lnTo>
                  <a:pt x="31089" y="63916"/>
                </a:lnTo>
                <a:lnTo>
                  <a:pt x="8381" y="104363"/>
                </a:lnTo>
                <a:lnTo>
                  <a:pt x="0" y="148589"/>
                </a:lnTo>
                <a:lnTo>
                  <a:pt x="0" y="741679"/>
                </a:lnTo>
                <a:lnTo>
                  <a:pt x="8381" y="785418"/>
                </a:lnTo>
                <a:lnTo>
                  <a:pt x="31089" y="825804"/>
                </a:lnTo>
                <a:lnTo>
                  <a:pt x="64465" y="859180"/>
                </a:lnTo>
                <a:lnTo>
                  <a:pt x="104851" y="881888"/>
                </a:lnTo>
                <a:lnTo>
                  <a:pt x="148589" y="890270"/>
                </a:lnTo>
                <a:lnTo>
                  <a:pt x="1057910" y="890270"/>
                </a:lnTo>
                <a:lnTo>
                  <a:pt x="1101516" y="881888"/>
                </a:lnTo>
                <a:lnTo>
                  <a:pt x="1141587" y="859180"/>
                </a:lnTo>
                <a:lnTo>
                  <a:pt x="1174587" y="825804"/>
                </a:lnTo>
                <a:lnTo>
                  <a:pt x="1196980" y="785418"/>
                </a:lnTo>
                <a:lnTo>
                  <a:pt x="1205229" y="741679"/>
                </a:lnTo>
                <a:lnTo>
                  <a:pt x="1205229" y="1485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00829" y="1289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95600" y="2179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185160" y="1085850"/>
            <a:ext cx="502284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netback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685790" y="916939"/>
            <a:ext cx="38100" cy="3810"/>
          </a:xfrm>
          <a:custGeom>
            <a:avLst/>
            <a:gdLst/>
            <a:ahLst/>
            <a:cxnLst/>
            <a:rect l="l" t="t" r="r" b="b"/>
            <a:pathLst>
              <a:path w="38100" h="3809">
                <a:moveTo>
                  <a:pt x="38100" y="0"/>
                </a:moveTo>
                <a:lnTo>
                  <a:pt x="28575" y="238"/>
                </a:lnTo>
                <a:lnTo>
                  <a:pt x="19050" y="952"/>
                </a:lnTo>
                <a:lnTo>
                  <a:pt x="9525" y="2143"/>
                </a:lnTo>
                <a:lnTo>
                  <a:pt x="0" y="38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223010" y="695959"/>
            <a:ext cx="294513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4955" algn="l"/>
                <a:tab pos="2931795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r>
              <a:rPr sz="1400" b="1" u="sng" spc="-5" dirty="0">
                <a:latin typeface="Arial"/>
                <a:cs typeface="Arial"/>
              </a:rPr>
              <a:t>Driver Domain (or Dom</a:t>
            </a:r>
            <a:r>
              <a:rPr sz="1400" b="1" u="sng" spc="-105" dirty="0">
                <a:latin typeface="Arial"/>
                <a:cs typeface="Arial"/>
              </a:rPr>
              <a:t> </a:t>
            </a:r>
            <a:r>
              <a:rPr sz="1400" b="1" u="sng" spc="-5" dirty="0">
                <a:latin typeface="Arial"/>
                <a:cs typeface="Arial"/>
              </a:rPr>
              <a:t>0)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623559" y="927100"/>
            <a:ext cx="35560" cy="13970"/>
          </a:xfrm>
          <a:custGeom>
            <a:avLst/>
            <a:gdLst/>
            <a:ahLst/>
            <a:cxnLst/>
            <a:rect l="l" t="t" r="r" b="b"/>
            <a:pathLst>
              <a:path w="35560" h="13969">
                <a:moveTo>
                  <a:pt x="35560" y="0"/>
                </a:moveTo>
                <a:lnTo>
                  <a:pt x="26253" y="3075"/>
                </a:lnTo>
                <a:lnTo>
                  <a:pt x="17303" y="6508"/>
                </a:lnTo>
                <a:lnTo>
                  <a:pt x="8592" y="10179"/>
                </a:lnTo>
                <a:lnTo>
                  <a:pt x="0" y="139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68950" y="95503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90">
                <a:moveTo>
                  <a:pt x="30479" y="0"/>
                </a:moveTo>
                <a:lnTo>
                  <a:pt x="22860" y="4980"/>
                </a:lnTo>
                <a:lnTo>
                  <a:pt x="15240" y="10318"/>
                </a:lnTo>
                <a:lnTo>
                  <a:pt x="7620" y="15894"/>
                </a:lnTo>
                <a:lnTo>
                  <a:pt x="0" y="215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21959" y="994410"/>
            <a:ext cx="25400" cy="27940"/>
          </a:xfrm>
          <a:custGeom>
            <a:avLst/>
            <a:gdLst/>
            <a:ahLst/>
            <a:cxnLst/>
            <a:rect l="l" t="t" r="r" b="b"/>
            <a:pathLst>
              <a:path w="25400" h="27940">
                <a:moveTo>
                  <a:pt x="25400" y="0"/>
                </a:moveTo>
                <a:lnTo>
                  <a:pt x="18752" y="6865"/>
                </a:lnTo>
                <a:lnTo>
                  <a:pt x="12223" y="13969"/>
                </a:lnTo>
                <a:lnTo>
                  <a:pt x="5933" y="21074"/>
                </a:lnTo>
                <a:lnTo>
                  <a:pt x="0" y="279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86400" y="1045210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19050" y="0"/>
                </a:moveTo>
                <a:lnTo>
                  <a:pt x="14287" y="7818"/>
                </a:lnTo>
                <a:lnTo>
                  <a:pt x="9525" y="15875"/>
                </a:lnTo>
                <a:lnTo>
                  <a:pt x="4762" y="23931"/>
                </a:lnTo>
                <a:lnTo>
                  <a:pt x="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66079" y="1103630"/>
            <a:ext cx="8890" cy="35560"/>
          </a:xfrm>
          <a:custGeom>
            <a:avLst/>
            <a:gdLst/>
            <a:ahLst/>
            <a:cxnLst/>
            <a:rect l="l" t="t" r="r" b="b"/>
            <a:pathLst>
              <a:path w="8889" h="35559">
                <a:moveTo>
                  <a:pt x="8890" y="0"/>
                </a:moveTo>
                <a:lnTo>
                  <a:pt x="6250" y="8770"/>
                </a:lnTo>
                <a:lnTo>
                  <a:pt x="3968" y="17780"/>
                </a:lnTo>
                <a:lnTo>
                  <a:pt x="1924" y="26789"/>
                </a:lnTo>
                <a:lnTo>
                  <a:pt x="0" y="355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62270" y="116713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4672" y="19050"/>
                </a:moveTo>
                <a:lnTo>
                  <a:pt x="4672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62270" y="123316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62270" y="1297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62270" y="136398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62270" y="143001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62270" y="14947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62270" y="156083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62270" y="1625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62270" y="16916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62270" y="175767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62270" y="18224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62270" y="1888489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0"/>
                </a:moveTo>
                <a:lnTo>
                  <a:pt x="0" y="1403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62270" y="2052255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3874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62270" y="20853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62270" y="21501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62270" y="2216150"/>
            <a:ext cx="1270" cy="36830"/>
          </a:xfrm>
          <a:custGeom>
            <a:avLst/>
            <a:gdLst/>
            <a:ahLst/>
            <a:cxnLst/>
            <a:rect l="l" t="t" r="r" b="b"/>
            <a:pathLst>
              <a:path w="1270" h="36830">
                <a:moveTo>
                  <a:pt x="0" y="0"/>
                </a:moveTo>
                <a:lnTo>
                  <a:pt x="0" y="7620"/>
                </a:lnTo>
                <a:lnTo>
                  <a:pt x="19" y="15220"/>
                </a:lnTo>
                <a:lnTo>
                  <a:pt x="158" y="22701"/>
                </a:lnTo>
                <a:lnTo>
                  <a:pt x="535" y="29944"/>
                </a:lnTo>
                <a:lnTo>
                  <a:pt x="1269" y="368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69890" y="2280920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0"/>
                </a:moveTo>
                <a:lnTo>
                  <a:pt x="2877" y="8592"/>
                </a:lnTo>
                <a:lnTo>
                  <a:pt x="5873" y="17303"/>
                </a:lnTo>
                <a:lnTo>
                  <a:pt x="9108" y="26253"/>
                </a:lnTo>
                <a:lnTo>
                  <a:pt x="12700" y="3555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95290" y="2340610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20" h="31750">
                <a:moveTo>
                  <a:pt x="0" y="0"/>
                </a:moveTo>
                <a:lnTo>
                  <a:pt x="4782" y="8354"/>
                </a:lnTo>
                <a:lnTo>
                  <a:pt x="9683" y="16351"/>
                </a:lnTo>
                <a:lnTo>
                  <a:pt x="14823" y="24110"/>
                </a:lnTo>
                <a:lnTo>
                  <a:pt x="2032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33390" y="239395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0" y="0"/>
                </a:moveTo>
                <a:lnTo>
                  <a:pt x="6667" y="6647"/>
                </a:lnTo>
                <a:lnTo>
                  <a:pt x="13335" y="13176"/>
                </a:lnTo>
                <a:lnTo>
                  <a:pt x="20002" y="19466"/>
                </a:lnTo>
                <a:lnTo>
                  <a:pt x="26670" y="25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82920" y="2437129"/>
            <a:ext cx="31750" cy="20320"/>
          </a:xfrm>
          <a:custGeom>
            <a:avLst/>
            <a:gdLst/>
            <a:ahLst/>
            <a:cxnLst/>
            <a:rect l="l" t="t" r="r" b="b"/>
            <a:pathLst>
              <a:path w="31750" h="20319">
                <a:moveTo>
                  <a:pt x="0" y="0"/>
                </a:moveTo>
                <a:lnTo>
                  <a:pt x="7639" y="5496"/>
                </a:lnTo>
                <a:lnTo>
                  <a:pt x="15398" y="10636"/>
                </a:lnTo>
                <a:lnTo>
                  <a:pt x="23395" y="15537"/>
                </a:lnTo>
                <a:lnTo>
                  <a:pt x="31750" y="203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40070" y="2468879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60" h="11430">
                <a:moveTo>
                  <a:pt x="0" y="0"/>
                </a:moveTo>
                <a:lnTo>
                  <a:pt x="8592" y="3571"/>
                </a:lnTo>
                <a:lnTo>
                  <a:pt x="17303" y="6667"/>
                </a:lnTo>
                <a:lnTo>
                  <a:pt x="26253" y="9286"/>
                </a:lnTo>
                <a:lnTo>
                  <a:pt x="35559" y="1143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03570" y="2484120"/>
            <a:ext cx="36830" cy="1270"/>
          </a:xfrm>
          <a:custGeom>
            <a:avLst/>
            <a:gdLst/>
            <a:ahLst/>
            <a:cxnLst/>
            <a:rect l="l" t="t" r="r" b="b"/>
            <a:pathLst>
              <a:path w="36829" h="1269">
                <a:moveTo>
                  <a:pt x="0" y="0"/>
                </a:moveTo>
                <a:lnTo>
                  <a:pt x="6350" y="1269"/>
                </a:lnTo>
                <a:lnTo>
                  <a:pt x="12700" y="1269"/>
                </a:lnTo>
                <a:lnTo>
                  <a:pt x="20319" y="1269"/>
                </a:lnTo>
                <a:lnTo>
                  <a:pt x="36829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76960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3437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0042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6519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3122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9600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6204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2807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9285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35889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2365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8970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5574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2050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68655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75131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1735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8340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4816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1420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07898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4501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21105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27583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4186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40664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47268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3745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0349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6953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734300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0034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6510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93115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99719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06195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12800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19276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258809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24850" y="248538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89619" y="24853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19050" y="0"/>
                </a:lnTo>
                <a:lnTo>
                  <a:pt x="25400" y="0"/>
                </a:lnTo>
                <a:lnTo>
                  <a:pt x="31750" y="0"/>
                </a:ln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54390" y="2470150"/>
            <a:ext cx="36830" cy="10160"/>
          </a:xfrm>
          <a:custGeom>
            <a:avLst/>
            <a:gdLst/>
            <a:ahLst/>
            <a:cxnLst/>
            <a:rect l="l" t="t" r="r" b="b"/>
            <a:pathLst>
              <a:path w="36829" h="10160">
                <a:moveTo>
                  <a:pt x="0" y="10160"/>
                </a:moveTo>
                <a:lnTo>
                  <a:pt x="9326" y="8036"/>
                </a:lnTo>
                <a:lnTo>
                  <a:pt x="18415" y="5556"/>
                </a:lnTo>
                <a:lnTo>
                  <a:pt x="27503" y="2837"/>
                </a:ln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516619" y="2438400"/>
            <a:ext cx="31750" cy="19050"/>
          </a:xfrm>
          <a:custGeom>
            <a:avLst/>
            <a:gdLst/>
            <a:ahLst/>
            <a:cxnLst/>
            <a:rect l="l" t="t" r="r" b="b"/>
            <a:pathLst>
              <a:path w="31750" h="19050">
                <a:moveTo>
                  <a:pt x="0" y="19050"/>
                </a:moveTo>
                <a:lnTo>
                  <a:pt x="7818" y="15001"/>
                </a:lnTo>
                <a:lnTo>
                  <a:pt x="15875" y="10477"/>
                </a:lnTo>
                <a:lnTo>
                  <a:pt x="23931" y="5476"/>
                </a:lnTo>
                <a:lnTo>
                  <a:pt x="317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569959" y="239522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70" h="25400">
                <a:moveTo>
                  <a:pt x="0" y="25400"/>
                </a:moveTo>
                <a:lnTo>
                  <a:pt x="7381" y="19466"/>
                </a:lnTo>
                <a:lnTo>
                  <a:pt x="14287" y="13176"/>
                </a:lnTo>
                <a:lnTo>
                  <a:pt x="20716" y="6647"/>
                </a:lnTo>
                <a:lnTo>
                  <a:pt x="266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15680" y="2343150"/>
            <a:ext cx="20320" cy="30480"/>
          </a:xfrm>
          <a:custGeom>
            <a:avLst/>
            <a:gdLst/>
            <a:ahLst/>
            <a:cxnLst/>
            <a:rect l="l" t="t" r="r" b="b"/>
            <a:pathLst>
              <a:path w="20320" h="30480">
                <a:moveTo>
                  <a:pt x="0" y="30479"/>
                </a:moveTo>
                <a:lnTo>
                  <a:pt x="5496" y="22860"/>
                </a:lnTo>
                <a:lnTo>
                  <a:pt x="10636" y="15240"/>
                </a:lnTo>
                <a:lnTo>
                  <a:pt x="15537" y="7620"/>
                </a:lnTo>
                <a:lnTo>
                  <a:pt x="2032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49969" y="2282189"/>
            <a:ext cx="12700" cy="35560"/>
          </a:xfrm>
          <a:custGeom>
            <a:avLst/>
            <a:gdLst/>
            <a:ahLst/>
            <a:cxnLst/>
            <a:rect l="l" t="t" r="r" b="b"/>
            <a:pathLst>
              <a:path w="12700" h="35560">
                <a:moveTo>
                  <a:pt x="0" y="35560"/>
                </a:moveTo>
                <a:lnTo>
                  <a:pt x="3055" y="26967"/>
                </a:lnTo>
                <a:lnTo>
                  <a:pt x="6350" y="18256"/>
                </a:lnTo>
                <a:lnTo>
                  <a:pt x="9644" y="9306"/>
                </a:lnTo>
                <a:lnTo>
                  <a:pt x="127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667750" y="2217420"/>
            <a:ext cx="2540" cy="38100"/>
          </a:xfrm>
          <a:custGeom>
            <a:avLst/>
            <a:gdLst/>
            <a:ahLst/>
            <a:cxnLst/>
            <a:rect l="l" t="t" r="r" b="b"/>
            <a:pathLst>
              <a:path w="2540" h="38100">
                <a:moveTo>
                  <a:pt x="0" y="38100"/>
                </a:moveTo>
                <a:lnTo>
                  <a:pt x="1468" y="29745"/>
                </a:lnTo>
                <a:lnTo>
                  <a:pt x="2222" y="21748"/>
                </a:lnTo>
                <a:lnTo>
                  <a:pt x="2500" y="13989"/>
                </a:lnTo>
                <a:lnTo>
                  <a:pt x="2540" y="6350"/>
                </a:lnTo>
                <a:lnTo>
                  <a:pt x="254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670290" y="21526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670290" y="208661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670290" y="20205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70290" y="19558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670290" y="188976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70290" y="18249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670290" y="175895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670290" y="16929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70290" y="16281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70290" y="1562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670290" y="149733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670290" y="14312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70290" y="13652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70290" y="130048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70290" y="12344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70290" y="116966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4672" y="18414"/>
                </a:moveTo>
                <a:lnTo>
                  <a:pt x="4672" y="18414"/>
                </a:lnTo>
              </a:path>
            </a:pathLst>
          </a:custGeom>
          <a:ln w="36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657590" y="1104900"/>
            <a:ext cx="8890" cy="36830"/>
          </a:xfrm>
          <a:custGeom>
            <a:avLst/>
            <a:gdLst/>
            <a:ahLst/>
            <a:cxnLst/>
            <a:rect l="l" t="t" r="r" b="b"/>
            <a:pathLst>
              <a:path w="8890" h="36830">
                <a:moveTo>
                  <a:pt x="8889" y="36829"/>
                </a:moveTo>
                <a:lnTo>
                  <a:pt x="7500" y="27503"/>
                </a:lnTo>
                <a:lnTo>
                  <a:pt x="5397" y="18414"/>
                </a:lnTo>
                <a:lnTo>
                  <a:pt x="2817" y="9326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628380" y="1046480"/>
            <a:ext cx="17780" cy="33020"/>
          </a:xfrm>
          <a:custGeom>
            <a:avLst/>
            <a:gdLst/>
            <a:ahLst/>
            <a:cxnLst/>
            <a:rect l="l" t="t" r="r" b="b"/>
            <a:pathLst>
              <a:path w="17779" h="33019">
                <a:moveTo>
                  <a:pt x="17779" y="33020"/>
                </a:moveTo>
                <a:lnTo>
                  <a:pt x="13751" y="24645"/>
                </a:lnTo>
                <a:lnTo>
                  <a:pt x="9366" y="16510"/>
                </a:lnTo>
                <a:lnTo>
                  <a:pt x="4742" y="8374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86469" y="996950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29" h="26669">
                <a:moveTo>
                  <a:pt x="24129" y="26670"/>
                </a:moveTo>
                <a:lnTo>
                  <a:pt x="18930" y="19823"/>
                </a:lnTo>
                <a:lnTo>
                  <a:pt x="13017" y="12858"/>
                </a:lnTo>
                <a:lnTo>
                  <a:pt x="6627" y="6131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534400" y="956310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90">
                <a:moveTo>
                  <a:pt x="30479" y="21589"/>
                </a:moveTo>
                <a:lnTo>
                  <a:pt x="23574" y="15894"/>
                </a:lnTo>
                <a:lnTo>
                  <a:pt x="16192" y="10318"/>
                </a:lnTo>
                <a:lnTo>
                  <a:pt x="8334" y="4980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475980" y="928369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69">
                <a:moveTo>
                  <a:pt x="34290" y="13969"/>
                </a:moveTo>
                <a:lnTo>
                  <a:pt x="25717" y="10179"/>
                </a:lnTo>
                <a:lnTo>
                  <a:pt x="17145" y="6508"/>
                </a:lnTo>
                <a:lnTo>
                  <a:pt x="8572" y="3075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411209" y="916939"/>
            <a:ext cx="36830" cy="3810"/>
          </a:xfrm>
          <a:custGeom>
            <a:avLst/>
            <a:gdLst/>
            <a:ahLst/>
            <a:cxnLst/>
            <a:rect l="l" t="t" r="r" b="b"/>
            <a:pathLst>
              <a:path w="36829" h="3809">
                <a:moveTo>
                  <a:pt x="36830" y="3810"/>
                </a:moveTo>
                <a:lnTo>
                  <a:pt x="27503" y="2143"/>
                </a:lnTo>
                <a:lnTo>
                  <a:pt x="18415" y="952"/>
                </a:lnTo>
                <a:lnTo>
                  <a:pt x="9326" y="238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4516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28040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21435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14959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08355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01750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95274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8670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82193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75589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8985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2508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55904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49426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42823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36219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29741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23138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16660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10056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03453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96975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90371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83895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7290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70814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64210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57605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51129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44525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8047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1444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24840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18362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11759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5282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8677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20740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855970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789929" y="9169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725159" y="91693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6492240" y="678179"/>
            <a:ext cx="14039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ClickOS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Domain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4212590" y="1461769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156972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40200" y="1438910"/>
            <a:ext cx="1570990" cy="0"/>
          </a:xfrm>
          <a:custGeom>
            <a:avLst/>
            <a:gdLst/>
            <a:ahLst/>
            <a:cxnLst/>
            <a:rect l="l" t="t" r="r" b="b"/>
            <a:pathLst>
              <a:path w="1570989">
                <a:moveTo>
                  <a:pt x="157098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4493259" y="1207770"/>
            <a:ext cx="86233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Xen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bus/store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4212590" y="1709420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156718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141470" y="1686560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10">
                <a:moveTo>
                  <a:pt x="156590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4522470" y="1512570"/>
            <a:ext cx="885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Event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5720079" y="1282700"/>
            <a:ext cx="928369" cy="899160"/>
          </a:xfrm>
          <a:custGeom>
            <a:avLst/>
            <a:gdLst/>
            <a:ahLst/>
            <a:cxnLst/>
            <a:rect l="l" t="t" r="r" b="b"/>
            <a:pathLst>
              <a:path w="928370" h="899160">
                <a:moveTo>
                  <a:pt x="778510" y="0"/>
                </a:moveTo>
                <a:lnTo>
                  <a:pt x="149860" y="0"/>
                </a:lnTo>
                <a:lnTo>
                  <a:pt x="105501" y="8392"/>
                </a:lnTo>
                <a:lnTo>
                  <a:pt x="64739" y="31170"/>
                </a:lnTo>
                <a:lnTo>
                  <a:pt x="31170" y="64739"/>
                </a:lnTo>
                <a:lnTo>
                  <a:pt x="8392" y="105501"/>
                </a:lnTo>
                <a:lnTo>
                  <a:pt x="0" y="149860"/>
                </a:lnTo>
                <a:lnTo>
                  <a:pt x="0" y="749300"/>
                </a:lnTo>
                <a:lnTo>
                  <a:pt x="8392" y="793658"/>
                </a:lnTo>
                <a:lnTo>
                  <a:pt x="31170" y="834420"/>
                </a:lnTo>
                <a:lnTo>
                  <a:pt x="64739" y="867989"/>
                </a:lnTo>
                <a:lnTo>
                  <a:pt x="105501" y="890767"/>
                </a:lnTo>
                <a:lnTo>
                  <a:pt x="149860" y="899160"/>
                </a:lnTo>
                <a:lnTo>
                  <a:pt x="778510" y="899160"/>
                </a:lnTo>
                <a:lnTo>
                  <a:pt x="822868" y="890767"/>
                </a:lnTo>
                <a:lnTo>
                  <a:pt x="863630" y="867989"/>
                </a:lnTo>
                <a:lnTo>
                  <a:pt x="897199" y="834420"/>
                </a:lnTo>
                <a:lnTo>
                  <a:pt x="919977" y="793658"/>
                </a:lnTo>
                <a:lnTo>
                  <a:pt x="928370" y="749300"/>
                </a:lnTo>
                <a:lnTo>
                  <a:pt x="928370" y="149860"/>
                </a:lnTo>
                <a:lnTo>
                  <a:pt x="919977" y="105501"/>
                </a:lnTo>
                <a:lnTo>
                  <a:pt x="897199" y="64739"/>
                </a:lnTo>
                <a:lnTo>
                  <a:pt x="863630" y="31170"/>
                </a:lnTo>
                <a:lnTo>
                  <a:pt x="822868" y="8392"/>
                </a:lnTo>
                <a:lnTo>
                  <a:pt x="77851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20079" y="1282700"/>
            <a:ext cx="928369" cy="899160"/>
          </a:xfrm>
          <a:custGeom>
            <a:avLst/>
            <a:gdLst/>
            <a:ahLst/>
            <a:cxnLst/>
            <a:rect l="l" t="t" r="r" b="b"/>
            <a:pathLst>
              <a:path w="928370" h="899160">
                <a:moveTo>
                  <a:pt x="928370" y="149860"/>
                </a:moveTo>
                <a:lnTo>
                  <a:pt x="919977" y="105501"/>
                </a:lnTo>
                <a:lnTo>
                  <a:pt x="897199" y="64739"/>
                </a:lnTo>
                <a:lnTo>
                  <a:pt x="863630" y="31170"/>
                </a:lnTo>
                <a:lnTo>
                  <a:pt x="822868" y="8392"/>
                </a:lnTo>
                <a:lnTo>
                  <a:pt x="778510" y="0"/>
                </a:lnTo>
                <a:lnTo>
                  <a:pt x="149860" y="0"/>
                </a:lnTo>
                <a:lnTo>
                  <a:pt x="105501" y="8392"/>
                </a:lnTo>
                <a:lnTo>
                  <a:pt x="64739" y="31170"/>
                </a:lnTo>
                <a:lnTo>
                  <a:pt x="31170" y="64739"/>
                </a:lnTo>
                <a:lnTo>
                  <a:pt x="8392" y="105501"/>
                </a:lnTo>
                <a:lnTo>
                  <a:pt x="0" y="149860"/>
                </a:lnTo>
                <a:lnTo>
                  <a:pt x="0" y="749300"/>
                </a:lnTo>
                <a:lnTo>
                  <a:pt x="8392" y="793658"/>
                </a:lnTo>
                <a:lnTo>
                  <a:pt x="31170" y="834420"/>
                </a:lnTo>
                <a:lnTo>
                  <a:pt x="64739" y="867989"/>
                </a:lnTo>
                <a:lnTo>
                  <a:pt x="105501" y="890767"/>
                </a:lnTo>
                <a:lnTo>
                  <a:pt x="149860" y="899160"/>
                </a:lnTo>
                <a:lnTo>
                  <a:pt x="778510" y="899160"/>
                </a:lnTo>
                <a:lnTo>
                  <a:pt x="822868" y="890767"/>
                </a:lnTo>
                <a:lnTo>
                  <a:pt x="863630" y="867989"/>
                </a:lnTo>
                <a:lnTo>
                  <a:pt x="897199" y="834420"/>
                </a:lnTo>
                <a:lnTo>
                  <a:pt x="919977" y="793658"/>
                </a:lnTo>
                <a:lnTo>
                  <a:pt x="928370" y="749300"/>
                </a:lnTo>
                <a:lnTo>
                  <a:pt x="928370" y="1498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648450" y="128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720079" y="218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 txBox="1"/>
          <p:nvPr/>
        </p:nvSpPr>
        <p:spPr>
          <a:xfrm>
            <a:off x="5927090" y="1087120"/>
            <a:ext cx="5048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front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4211320" y="1925384"/>
            <a:ext cx="1567180" cy="127000"/>
          </a:xfrm>
          <a:custGeom>
            <a:avLst/>
            <a:gdLst/>
            <a:ahLst/>
            <a:cxnLst/>
            <a:rect l="l" t="t" r="r" b="b"/>
            <a:pathLst>
              <a:path w="1567179" h="127000">
                <a:moveTo>
                  <a:pt x="0" y="126871"/>
                </a:moveTo>
                <a:lnTo>
                  <a:pt x="1567179" y="126871"/>
                </a:lnTo>
                <a:lnTo>
                  <a:pt x="1567179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140200" y="1902524"/>
            <a:ext cx="1565910" cy="127000"/>
          </a:xfrm>
          <a:custGeom>
            <a:avLst/>
            <a:gdLst/>
            <a:ahLst/>
            <a:cxnLst/>
            <a:rect l="l" t="t" r="r" b="b"/>
            <a:pathLst>
              <a:path w="1565910" h="127000">
                <a:moveTo>
                  <a:pt x="0" y="126871"/>
                </a:moveTo>
                <a:lnTo>
                  <a:pt x="1565910" y="126871"/>
                </a:lnTo>
                <a:lnTo>
                  <a:pt x="1565910" y="0"/>
                </a:lnTo>
                <a:lnTo>
                  <a:pt x="0" y="0"/>
                </a:lnTo>
                <a:lnTo>
                  <a:pt x="0" y="126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 txBox="1"/>
          <p:nvPr/>
        </p:nvSpPr>
        <p:spPr>
          <a:xfrm>
            <a:off x="4531359" y="2054859"/>
            <a:ext cx="77533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Xen ring</a:t>
            </a:r>
            <a:r>
              <a:rPr sz="1000" b="1" spc="-1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881380" y="177800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2489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08990" y="175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25019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112519" y="1468119"/>
            <a:ext cx="393700" cy="530860"/>
          </a:xfrm>
          <a:custGeom>
            <a:avLst/>
            <a:gdLst/>
            <a:ahLst/>
            <a:cxnLst/>
            <a:rect l="l" t="t" r="r" b="b"/>
            <a:pathLst>
              <a:path w="393700" h="530860">
                <a:moveTo>
                  <a:pt x="393700" y="0"/>
                </a:moveTo>
                <a:lnTo>
                  <a:pt x="0" y="0"/>
                </a:lnTo>
                <a:lnTo>
                  <a:pt x="0" y="530859"/>
                </a:lnTo>
                <a:lnTo>
                  <a:pt x="393700" y="530859"/>
                </a:lnTo>
                <a:lnTo>
                  <a:pt x="393700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112519" y="1468119"/>
            <a:ext cx="393700" cy="530860"/>
          </a:xfrm>
          <a:custGeom>
            <a:avLst/>
            <a:gdLst/>
            <a:ahLst/>
            <a:cxnLst/>
            <a:rect l="l" t="t" r="r" b="b"/>
            <a:pathLst>
              <a:path w="393700" h="530860">
                <a:moveTo>
                  <a:pt x="196850" y="530859"/>
                </a:moveTo>
                <a:lnTo>
                  <a:pt x="0" y="530859"/>
                </a:lnTo>
                <a:lnTo>
                  <a:pt x="0" y="0"/>
                </a:lnTo>
                <a:lnTo>
                  <a:pt x="393700" y="0"/>
                </a:lnTo>
                <a:lnTo>
                  <a:pt x="393700" y="530859"/>
                </a:lnTo>
                <a:lnTo>
                  <a:pt x="196850" y="530859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 txBox="1"/>
          <p:nvPr/>
        </p:nvSpPr>
        <p:spPr>
          <a:xfrm>
            <a:off x="1055369" y="1290320"/>
            <a:ext cx="6235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NW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driver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1049019" y="173672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49019" y="170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921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29210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791970" y="1455419"/>
            <a:ext cx="944880" cy="530860"/>
          </a:xfrm>
          <a:custGeom>
            <a:avLst/>
            <a:gdLst/>
            <a:ahLst/>
            <a:cxnLst/>
            <a:rect l="l" t="t" r="r" b="b"/>
            <a:pathLst>
              <a:path w="944880" h="530860">
                <a:moveTo>
                  <a:pt x="944880" y="0"/>
                </a:moveTo>
                <a:lnTo>
                  <a:pt x="0" y="0"/>
                </a:lnTo>
                <a:lnTo>
                  <a:pt x="0" y="530859"/>
                </a:lnTo>
                <a:lnTo>
                  <a:pt x="944880" y="530859"/>
                </a:lnTo>
                <a:lnTo>
                  <a:pt x="944880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791970" y="1455419"/>
            <a:ext cx="944880" cy="530860"/>
          </a:xfrm>
          <a:custGeom>
            <a:avLst/>
            <a:gdLst/>
            <a:ahLst/>
            <a:cxnLst/>
            <a:rect l="l" t="t" r="r" b="b"/>
            <a:pathLst>
              <a:path w="944880" h="530860">
                <a:moveTo>
                  <a:pt x="472440" y="530859"/>
                </a:moveTo>
                <a:lnTo>
                  <a:pt x="0" y="530859"/>
                </a:lnTo>
                <a:lnTo>
                  <a:pt x="0" y="0"/>
                </a:lnTo>
                <a:lnTo>
                  <a:pt x="944880" y="0"/>
                </a:lnTo>
                <a:lnTo>
                  <a:pt x="944880" y="530859"/>
                </a:lnTo>
                <a:lnTo>
                  <a:pt x="472440" y="530859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 txBox="1"/>
          <p:nvPr/>
        </p:nvSpPr>
        <p:spPr>
          <a:xfrm>
            <a:off x="2098039" y="1277620"/>
            <a:ext cx="29337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VS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1633220" y="17703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1727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560830" y="174752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1727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738629" y="173672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738629" y="170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7939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27939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750050" y="164465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61200" y="158750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0" y="0"/>
                </a:moveTo>
                <a:lnTo>
                  <a:pt x="0" y="11557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677659" y="1621789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3187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988809" y="15646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889750" y="18986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783069" y="18415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818630" y="187578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24637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710680" y="18186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028950" y="1584960"/>
            <a:ext cx="561340" cy="294640"/>
          </a:xfrm>
          <a:custGeom>
            <a:avLst/>
            <a:gdLst/>
            <a:ahLst/>
            <a:cxnLst/>
            <a:rect l="l" t="t" r="r" b="b"/>
            <a:pathLst>
              <a:path w="561339" h="294639">
                <a:moveTo>
                  <a:pt x="561339" y="0"/>
                </a:moveTo>
                <a:lnTo>
                  <a:pt x="0" y="0"/>
                </a:lnTo>
                <a:lnTo>
                  <a:pt x="0" y="294639"/>
                </a:lnTo>
                <a:lnTo>
                  <a:pt x="561339" y="294639"/>
                </a:lnTo>
                <a:lnTo>
                  <a:pt x="56133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028950" y="1584960"/>
            <a:ext cx="561340" cy="294640"/>
          </a:xfrm>
          <a:custGeom>
            <a:avLst/>
            <a:gdLst/>
            <a:ahLst/>
            <a:cxnLst/>
            <a:rect l="l" t="t" r="r" b="b"/>
            <a:pathLst>
              <a:path w="561339" h="294639">
                <a:moveTo>
                  <a:pt x="280670" y="294639"/>
                </a:moveTo>
                <a:lnTo>
                  <a:pt x="0" y="294639"/>
                </a:lnTo>
                <a:lnTo>
                  <a:pt x="0" y="0"/>
                </a:lnTo>
                <a:lnTo>
                  <a:pt x="561339" y="0"/>
                </a:lnTo>
                <a:lnTo>
                  <a:pt x="561339" y="294639"/>
                </a:lnTo>
                <a:lnTo>
                  <a:pt x="280670" y="294639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3163570" y="1595120"/>
            <a:ext cx="2921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vif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2819400" y="176402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2743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747010" y="174117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27431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713989" y="172275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713989" y="169417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794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lnTo>
                  <a:pt x="27940" y="571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 txBox="1"/>
          <p:nvPr/>
        </p:nvSpPr>
        <p:spPr>
          <a:xfrm>
            <a:off x="7702550" y="1170940"/>
            <a:ext cx="32829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7080250" y="1370330"/>
            <a:ext cx="1484630" cy="685800"/>
          </a:xfrm>
          <a:custGeom>
            <a:avLst/>
            <a:gdLst/>
            <a:ahLst/>
            <a:cxnLst/>
            <a:rect l="l" t="t" r="r" b="b"/>
            <a:pathLst>
              <a:path w="1484629" h="685800">
                <a:moveTo>
                  <a:pt x="1484629" y="0"/>
                </a:moveTo>
                <a:lnTo>
                  <a:pt x="0" y="0"/>
                </a:lnTo>
                <a:lnTo>
                  <a:pt x="0" y="685800"/>
                </a:lnTo>
                <a:lnTo>
                  <a:pt x="1484629" y="685800"/>
                </a:lnTo>
                <a:lnTo>
                  <a:pt x="148462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080250" y="1370330"/>
            <a:ext cx="1484630" cy="685800"/>
          </a:xfrm>
          <a:custGeom>
            <a:avLst/>
            <a:gdLst/>
            <a:ahLst/>
            <a:cxnLst/>
            <a:rect l="l" t="t" r="r" b="b"/>
            <a:pathLst>
              <a:path w="1484629" h="685800">
                <a:moveTo>
                  <a:pt x="74295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484629" y="0"/>
                </a:lnTo>
                <a:lnTo>
                  <a:pt x="1484629" y="685800"/>
                </a:lnTo>
                <a:lnTo>
                  <a:pt x="742950" y="68580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125459" y="162051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2298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347709" y="1563369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69">
                <a:moveTo>
                  <a:pt x="0" y="0"/>
                </a:moveTo>
                <a:lnTo>
                  <a:pt x="0" y="115569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054340" y="159766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229869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276590" y="15405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161530" y="1779270"/>
            <a:ext cx="855980" cy="209550"/>
          </a:xfrm>
          <a:custGeom>
            <a:avLst/>
            <a:gdLst/>
            <a:ahLst/>
            <a:cxnLst/>
            <a:rect l="l" t="t" r="r" b="b"/>
            <a:pathLst>
              <a:path w="855979" h="209550">
                <a:moveTo>
                  <a:pt x="821690" y="0"/>
                </a:moveTo>
                <a:lnTo>
                  <a:pt x="35560" y="0"/>
                </a:lnTo>
                <a:lnTo>
                  <a:pt x="22502" y="2857"/>
                </a:lnTo>
                <a:lnTo>
                  <a:pt x="11112" y="10477"/>
                </a:lnTo>
                <a:lnTo>
                  <a:pt x="3055" y="21431"/>
                </a:lnTo>
                <a:lnTo>
                  <a:pt x="0" y="34289"/>
                </a:lnTo>
                <a:lnTo>
                  <a:pt x="0" y="173989"/>
                </a:lnTo>
                <a:lnTo>
                  <a:pt x="3055" y="187047"/>
                </a:lnTo>
                <a:lnTo>
                  <a:pt x="11112" y="198437"/>
                </a:lnTo>
                <a:lnTo>
                  <a:pt x="22502" y="206494"/>
                </a:lnTo>
                <a:lnTo>
                  <a:pt x="35560" y="209550"/>
                </a:lnTo>
                <a:lnTo>
                  <a:pt x="821690" y="209550"/>
                </a:lnTo>
                <a:lnTo>
                  <a:pt x="834012" y="206494"/>
                </a:lnTo>
                <a:lnTo>
                  <a:pt x="845026" y="198437"/>
                </a:lnTo>
                <a:lnTo>
                  <a:pt x="852943" y="187047"/>
                </a:lnTo>
                <a:lnTo>
                  <a:pt x="855979" y="173989"/>
                </a:lnTo>
                <a:lnTo>
                  <a:pt x="855979" y="34289"/>
                </a:lnTo>
                <a:lnTo>
                  <a:pt x="852943" y="21431"/>
                </a:lnTo>
                <a:lnTo>
                  <a:pt x="845026" y="10477"/>
                </a:lnTo>
                <a:lnTo>
                  <a:pt x="834012" y="2857"/>
                </a:lnTo>
                <a:lnTo>
                  <a:pt x="821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161530" y="1779270"/>
            <a:ext cx="855980" cy="209550"/>
          </a:xfrm>
          <a:custGeom>
            <a:avLst/>
            <a:gdLst/>
            <a:ahLst/>
            <a:cxnLst/>
            <a:rect l="l" t="t" r="r" b="b"/>
            <a:pathLst>
              <a:path w="855979" h="209550">
                <a:moveTo>
                  <a:pt x="0" y="173989"/>
                </a:moveTo>
                <a:lnTo>
                  <a:pt x="3055" y="187047"/>
                </a:lnTo>
                <a:lnTo>
                  <a:pt x="11112" y="198437"/>
                </a:lnTo>
                <a:lnTo>
                  <a:pt x="22502" y="206494"/>
                </a:lnTo>
                <a:lnTo>
                  <a:pt x="35560" y="209550"/>
                </a:lnTo>
                <a:lnTo>
                  <a:pt x="821690" y="209550"/>
                </a:lnTo>
                <a:lnTo>
                  <a:pt x="834012" y="206494"/>
                </a:lnTo>
                <a:lnTo>
                  <a:pt x="845026" y="198437"/>
                </a:lnTo>
                <a:lnTo>
                  <a:pt x="852943" y="187047"/>
                </a:lnTo>
                <a:lnTo>
                  <a:pt x="855979" y="173989"/>
                </a:lnTo>
                <a:lnTo>
                  <a:pt x="855979" y="34289"/>
                </a:lnTo>
                <a:lnTo>
                  <a:pt x="852943" y="21431"/>
                </a:lnTo>
                <a:lnTo>
                  <a:pt x="845026" y="10477"/>
                </a:lnTo>
                <a:lnTo>
                  <a:pt x="834012" y="2857"/>
                </a:lnTo>
                <a:lnTo>
                  <a:pt x="821690" y="0"/>
                </a:lnTo>
                <a:lnTo>
                  <a:pt x="35560" y="0"/>
                </a:lnTo>
                <a:lnTo>
                  <a:pt x="22502" y="2857"/>
                </a:lnTo>
                <a:lnTo>
                  <a:pt x="11112" y="10477"/>
                </a:lnTo>
                <a:lnTo>
                  <a:pt x="3055" y="21431"/>
                </a:lnTo>
                <a:lnTo>
                  <a:pt x="0" y="34289"/>
                </a:lnTo>
                <a:lnTo>
                  <a:pt x="0" y="173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161530" y="1988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017509" y="17792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 txBox="1"/>
          <p:nvPr/>
        </p:nvSpPr>
        <p:spPr>
          <a:xfrm>
            <a:off x="7256780" y="1811020"/>
            <a:ext cx="57785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latin typeface="Arial"/>
                <a:cs typeface="Arial"/>
              </a:rPr>
              <a:t>ToDevice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7165340" y="1499869"/>
            <a:ext cx="887730" cy="209550"/>
          </a:xfrm>
          <a:custGeom>
            <a:avLst/>
            <a:gdLst/>
            <a:ahLst/>
            <a:cxnLst/>
            <a:rect l="l" t="t" r="r" b="b"/>
            <a:pathLst>
              <a:path w="887729" h="209550">
                <a:moveTo>
                  <a:pt x="852169" y="0"/>
                </a:moveTo>
                <a:lnTo>
                  <a:pt x="34289" y="0"/>
                </a:lnTo>
                <a:lnTo>
                  <a:pt x="21431" y="3036"/>
                </a:lnTo>
                <a:lnTo>
                  <a:pt x="10477" y="10953"/>
                </a:lnTo>
                <a:lnTo>
                  <a:pt x="2857" y="21967"/>
                </a:lnTo>
                <a:lnTo>
                  <a:pt x="0" y="34289"/>
                </a:lnTo>
                <a:lnTo>
                  <a:pt x="0" y="173989"/>
                </a:lnTo>
                <a:lnTo>
                  <a:pt x="2857" y="187047"/>
                </a:lnTo>
                <a:lnTo>
                  <a:pt x="10477" y="198437"/>
                </a:lnTo>
                <a:lnTo>
                  <a:pt x="21431" y="206494"/>
                </a:lnTo>
                <a:lnTo>
                  <a:pt x="34289" y="209550"/>
                </a:lnTo>
                <a:lnTo>
                  <a:pt x="852169" y="209550"/>
                </a:lnTo>
                <a:lnTo>
                  <a:pt x="865227" y="206494"/>
                </a:lnTo>
                <a:lnTo>
                  <a:pt x="876617" y="198437"/>
                </a:lnTo>
                <a:lnTo>
                  <a:pt x="884674" y="187047"/>
                </a:lnTo>
                <a:lnTo>
                  <a:pt x="887729" y="173989"/>
                </a:lnTo>
                <a:lnTo>
                  <a:pt x="887729" y="34289"/>
                </a:lnTo>
                <a:lnTo>
                  <a:pt x="884674" y="21967"/>
                </a:lnTo>
                <a:lnTo>
                  <a:pt x="876617" y="10953"/>
                </a:lnTo>
                <a:lnTo>
                  <a:pt x="865227" y="3036"/>
                </a:lnTo>
                <a:lnTo>
                  <a:pt x="852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165340" y="1499869"/>
            <a:ext cx="887730" cy="209550"/>
          </a:xfrm>
          <a:custGeom>
            <a:avLst/>
            <a:gdLst/>
            <a:ahLst/>
            <a:cxnLst/>
            <a:rect l="l" t="t" r="r" b="b"/>
            <a:pathLst>
              <a:path w="887729" h="209550">
                <a:moveTo>
                  <a:pt x="0" y="173989"/>
                </a:moveTo>
                <a:lnTo>
                  <a:pt x="2857" y="187047"/>
                </a:lnTo>
                <a:lnTo>
                  <a:pt x="10477" y="198437"/>
                </a:lnTo>
                <a:lnTo>
                  <a:pt x="21431" y="206494"/>
                </a:lnTo>
                <a:lnTo>
                  <a:pt x="34289" y="209550"/>
                </a:lnTo>
                <a:lnTo>
                  <a:pt x="852169" y="209550"/>
                </a:lnTo>
                <a:lnTo>
                  <a:pt x="865227" y="206494"/>
                </a:lnTo>
                <a:lnTo>
                  <a:pt x="876617" y="198437"/>
                </a:lnTo>
                <a:lnTo>
                  <a:pt x="884674" y="187047"/>
                </a:lnTo>
                <a:lnTo>
                  <a:pt x="887729" y="173989"/>
                </a:lnTo>
                <a:lnTo>
                  <a:pt x="887729" y="34289"/>
                </a:lnTo>
                <a:lnTo>
                  <a:pt x="884674" y="21967"/>
                </a:lnTo>
                <a:lnTo>
                  <a:pt x="876617" y="10953"/>
                </a:lnTo>
                <a:lnTo>
                  <a:pt x="865227" y="3036"/>
                </a:lnTo>
                <a:lnTo>
                  <a:pt x="852169" y="0"/>
                </a:lnTo>
                <a:lnTo>
                  <a:pt x="34289" y="0"/>
                </a:lnTo>
                <a:lnTo>
                  <a:pt x="21431" y="3036"/>
                </a:lnTo>
                <a:lnTo>
                  <a:pt x="10477" y="10953"/>
                </a:lnTo>
                <a:lnTo>
                  <a:pt x="2857" y="21967"/>
                </a:lnTo>
                <a:lnTo>
                  <a:pt x="0" y="34289"/>
                </a:lnTo>
                <a:lnTo>
                  <a:pt x="0" y="173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165340" y="1709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053069" y="14998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 txBox="1"/>
          <p:nvPr/>
        </p:nvSpPr>
        <p:spPr>
          <a:xfrm>
            <a:off x="7261859" y="1511300"/>
            <a:ext cx="7486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FromDevice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8196580" y="194182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22987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089900" y="18846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7F7F7F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125459" y="19189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017509" y="18618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196079" y="2153920"/>
            <a:ext cx="1592580" cy="189865"/>
          </a:xfrm>
          <a:custGeom>
            <a:avLst/>
            <a:gdLst/>
            <a:ahLst/>
            <a:cxnLst/>
            <a:rect l="l" t="t" r="r" b="b"/>
            <a:pathLst>
              <a:path w="1592579" h="189864">
                <a:moveTo>
                  <a:pt x="0" y="0"/>
                </a:moveTo>
                <a:lnTo>
                  <a:pt x="621208" y="189368"/>
                </a:lnTo>
                <a:lnTo>
                  <a:pt x="1127283" y="173831"/>
                </a:lnTo>
                <a:lnTo>
                  <a:pt x="1467862" y="75187"/>
                </a:lnTo>
                <a:lnTo>
                  <a:pt x="1592580" y="152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00829" y="2103120"/>
            <a:ext cx="113030" cy="82550"/>
          </a:xfrm>
          <a:custGeom>
            <a:avLst/>
            <a:gdLst/>
            <a:ahLst/>
            <a:cxnLst/>
            <a:rect l="l" t="t" r="r" b="b"/>
            <a:pathLst>
              <a:path w="113029" h="82550">
                <a:moveTo>
                  <a:pt x="0" y="0"/>
                </a:moveTo>
                <a:lnTo>
                  <a:pt x="78740" y="82550"/>
                </a:lnTo>
                <a:lnTo>
                  <a:pt x="11303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4649470" y="2424429"/>
            <a:ext cx="88265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772 </a:t>
            </a:r>
            <a:r>
              <a:rPr sz="1500" dirty="0">
                <a:latin typeface="Arial"/>
                <a:cs typeface="Arial"/>
              </a:rPr>
              <a:t>ns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66FF"/>
                </a:solidFill>
                <a:latin typeface="Arial"/>
                <a:cs typeface="Arial"/>
              </a:rPr>
              <a:t>(1)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3135629" y="2252979"/>
            <a:ext cx="759460" cy="241300"/>
          </a:xfrm>
          <a:custGeom>
            <a:avLst/>
            <a:gdLst/>
            <a:ahLst/>
            <a:cxnLst/>
            <a:rect l="l" t="t" r="r" b="b"/>
            <a:pathLst>
              <a:path w="759460" h="241300">
                <a:moveTo>
                  <a:pt x="0" y="2540"/>
                </a:moveTo>
                <a:lnTo>
                  <a:pt x="297080" y="241101"/>
                </a:lnTo>
                <a:lnTo>
                  <a:pt x="538321" y="213677"/>
                </a:lnTo>
                <a:lnTo>
                  <a:pt x="700266" y="80049"/>
                </a:lnTo>
                <a:lnTo>
                  <a:pt x="7594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072129" y="2164079"/>
            <a:ext cx="91440" cy="109220"/>
          </a:xfrm>
          <a:custGeom>
            <a:avLst/>
            <a:gdLst/>
            <a:ahLst/>
            <a:cxnLst/>
            <a:rect l="l" t="t" r="r" b="b"/>
            <a:pathLst>
              <a:path w="91439" h="109219">
                <a:moveTo>
                  <a:pt x="0" y="0"/>
                </a:moveTo>
                <a:lnTo>
                  <a:pt x="31750" y="109220"/>
                </a:lnTo>
                <a:lnTo>
                  <a:pt x="91439" y="685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 txBox="1"/>
          <p:nvPr/>
        </p:nvSpPr>
        <p:spPr>
          <a:xfrm>
            <a:off x="3094989" y="2607309"/>
            <a:ext cx="9931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~600 </a:t>
            </a:r>
            <a:r>
              <a:rPr sz="1500" dirty="0">
                <a:latin typeface="Arial"/>
                <a:cs typeface="Arial"/>
              </a:rPr>
              <a:t>ns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9900"/>
                </a:solidFill>
                <a:latin typeface="Arial"/>
                <a:cs typeface="Arial"/>
              </a:rPr>
              <a:t>(2)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2246629" y="2087879"/>
            <a:ext cx="648970" cy="275590"/>
          </a:xfrm>
          <a:custGeom>
            <a:avLst/>
            <a:gdLst/>
            <a:ahLst/>
            <a:cxnLst/>
            <a:rect l="l" t="t" r="r" b="b"/>
            <a:pathLst>
              <a:path w="648969" h="275589">
                <a:moveTo>
                  <a:pt x="0" y="0"/>
                </a:moveTo>
                <a:lnTo>
                  <a:pt x="253563" y="275054"/>
                </a:lnTo>
                <a:lnTo>
                  <a:pt x="459740" y="244951"/>
                </a:lnTo>
                <a:lnTo>
                  <a:pt x="598289" y="92690"/>
                </a:lnTo>
                <a:lnTo>
                  <a:pt x="648969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194560" y="1987550"/>
            <a:ext cx="81280" cy="111760"/>
          </a:xfrm>
          <a:custGeom>
            <a:avLst/>
            <a:gdLst/>
            <a:ahLst/>
            <a:cxnLst/>
            <a:rect l="l" t="t" r="r" b="b"/>
            <a:pathLst>
              <a:path w="81280" h="111760">
                <a:moveTo>
                  <a:pt x="0" y="0"/>
                </a:moveTo>
                <a:lnTo>
                  <a:pt x="17779" y="111760"/>
                </a:lnTo>
                <a:lnTo>
                  <a:pt x="81279" y="787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1814829" y="2524759"/>
            <a:ext cx="94106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~3.4 </a:t>
            </a:r>
            <a:r>
              <a:rPr sz="1500" dirty="0">
                <a:latin typeface="Arial"/>
                <a:cs typeface="Arial"/>
              </a:rPr>
              <a:t>us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3333"/>
                </a:solidFill>
                <a:latin typeface="Arial"/>
                <a:cs typeface="Arial"/>
              </a:rPr>
              <a:t>(3)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0" name="object 3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pc="-5" dirty="0"/>
              <a:t>Page</a:t>
            </a:r>
            <a:r>
              <a:rPr spc="-10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1015</Words>
  <Application>Microsoft Macintosh PowerPoint</Application>
  <PresentationFormat>On-screen Show (4:3)</PresentationFormat>
  <Paragraphs>301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Times New Roman</vt:lpstr>
      <vt:lpstr>Wingdings</vt:lpstr>
      <vt:lpstr>Arial</vt:lpstr>
      <vt:lpstr>Office Theme</vt:lpstr>
      <vt:lpstr>ClickOS and the Art of Network  Function Virtualization</vt:lpstr>
      <vt:lpstr>The Idealized Network</vt:lpstr>
      <vt:lpstr>A Middlebox World</vt:lpstr>
      <vt:lpstr>Hardware Middleboxes - Drawbacks</vt:lpstr>
      <vt:lpstr>Shifting Middlebox Processing to Software</vt:lpstr>
      <vt:lpstr>From Thought to Reality - Requirements</vt:lpstr>
      <vt:lpstr>What's ClickOS ?</vt:lpstr>
      <vt:lpstr>Performance analysis</vt:lpstr>
      <vt:lpstr>Performance analysis</vt:lpstr>
      <vt:lpstr>Optimizing Network I/O – Backend Switch</vt:lpstr>
      <vt:lpstr>Optimizing Network I/O</vt:lpstr>
      <vt:lpstr>ClickOS Prototype Overview</vt:lpstr>
      <vt:lpstr>PowerPoint Presentation</vt:lpstr>
      <vt:lpstr>Experiments</vt:lpstr>
      <vt:lpstr>ClickOS Base Performance</vt:lpstr>
      <vt:lpstr>ClickOS Base TX Performance</vt:lpstr>
      <vt:lpstr>ClickOS (virtualized) Middlebox Performance</vt:lpstr>
      <vt:lpstr>ClickOS (virtualized) Middlebox Performance</vt:lpstr>
      <vt:lpstr>Linux Guest Performance</vt:lpstr>
      <vt:lpstr>It's Open Source!</vt:lpstr>
      <vt:lpstr>Conclusions</vt:lpstr>
      <vt:lpstr>PowerPoint Presentation</vt:lpstr>
      <vt:lpstr>ClickOS Boot times</vt:lpstr>
      <vt:lpstr>Scaling out – Multiple NICs/VMs</vt:lpstr>
      <vt:lpstr>Scaling out – 100 VMs Aggregate Throughput</vt:lpstr>
      <vt:lpstr>ClickOS Delay vs. Other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Martins</dc:creator>
  <cp:lastModifiedBy>Shuai Bai</cp:lastModifiedBy>
  <cp:revision>1</cp:revision>
  <dcterms:created xsi:type="dcterms:W3CDTF">2016-06-12T10:29:10Z</dcterms:created>
  <dcterms:modified xsi:type="dcterms:W3CDTF">2016-06-12T10:30:27Z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2014-04-10T00:00:00Z</vt:filetime>
  </property>
  <property fmtid="{D5CDD505-2E9C-101B-9397-08002B2CF9AE}" pid="3" name="Creator">
    <vt:lpwstr>Impress</vt:lpwstr>
  </property>
  <property fmtid="{D5CDD505-2E9C-101B-9397-08002B2CF9AE}" pid="4" name="LastSaved">
    <vt:filetime>2016-06-12T00:00:00Z</vt:filetime>
  </property>
</Properties>
</file>