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7" r:id="rId7"/>
    <p:sldId id="264" r:id="rId8"/>
    <p:sldId id="265" r:id="rId9"/>
    <p:sldId id="266" r:id="rId10"/>
    <p:sldId id="261" r:id="rId11"/>
    <p:sldId id="268" r:id="rId12"/>
    <p:sldId id="262" r:id="rId13"/>
  </p:sldIdLst>
  <p:sldSz cx="9144000" cy="5143500" type="screen16x9"/>
  <p:notesSz cx="6858000" cy="9144000"/>
  <p:embeddedFontLst>
    <p:embeddedFont>
      <p:font typeface="Proxima Nova" panose="02010600030101010101" charset="0"/>
      <p:regular r:id="rId15"/>
      <p:bold r:id="rId16"/>
      <p:italic r:id="rId17"/>
      <p:boldItalic r:id="rId18"/>
    </p:embeddedFont>
    <p:embeddedFont>
      <p:font typeface="Roboto" panose="02010600030101010101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38" y="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7c0ee29c6_0_1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7c0ee29c6_0_1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c0ee29c6_0_1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c0ee29c6_0_1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7c0ee29c6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7c0ee29c6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7c0ee29c6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7c0ee29c6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7c0ee29c6_0_1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7c0ee29c6_0_1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media" Target="../media/media2.mp4"/><Relationship Id="rId7" Type="http://schemas.openxmlformats.org/officeDocument/2006/relationships/image" Target="../media/image1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video" Target="../media/media2.mp4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nte_Carlo_localiz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729625" y="1595475"/>
            <a:ext cx="7688100" cy="12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latin typeface="Roboto"/>
                <a:ea typeface="Roboto"/>
                <a:cs typeface="Roboto"/>
                <a:sym typeface="Roboto"/>
              </a:rPr>
              <a:t>Localization-Sequential Monte Carlo Method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44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480150" y="3219600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Hui Xue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Shiqi Liu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7266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sz="1050" dirty="0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With column number 5 and row number 5:                                             </a:t>
            </a:r>
            <a:r>
              <a:rPr lang="en-US" sz="1050" dirty="0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With column number </a:t>
            </a:r>
            <a:r>
              <a:rPr lang="en-US" altLang="zh-CN" sz="1050" dirty="0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10</a:t>
            </a:r>
            <a:r>
              <a:rPr lang="en-US" sz="1050" dirty="0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 and row number </a:t>
            </a:r>
            <a:r>
              <a:rPr lang="en-US" altLang="zh-CN" sz="1050" dirty="0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10</a:t>
            </a:r>
            <a:r>
              <a:rPr lang="en-US" sz="1050" dirty="0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50" dirty="0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" name="Video_20-12-09_05-27-24">
            <a:hlinkClick r:id="" action="ppaction://media"/>
            <a:extLst>
              <a:ext uri="{FF2B5EF4-FFF2-40B4-BE49-F238E27FC236}">
                <a16:creationId xmlns:a16="http://schemas.microsoft.com/office/drawing/2014/main" id="{A3A28678-6DCE-4E4B-A979-93B0BB26D4A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11700" y="1736035"/>
            <a:ext cx="3952264" cy="2644637"/>
          </a:xfrm>
          <a:prstGeom prst="rect">
            <a:avLst/>
          </a:prstGeom>
        </p:spPr>
      </p:pic>
      <p:pic>
        <p:nvPicPr>
          <p:cNvPr id="6" name="Video_20-12-09_05-28-24">
            <a:hlinkClick r:id="" action="ppaction://media"/>
            <a:extLst>
              <a:ext uri="{FF2B5EF4-FFF2-40B4-BE49-F238E27FC236}">
                <a16:creationId xmlns:a16="http://schemas.microsoft.com/office/drawing/2014/main" id="{E3D7639D-45D9-467D-9905-70D8218B0331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943063" y="1736035"/>
            <a:ext cx="4055371" cy="27100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4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44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87F7-FA90-4C00-B9A9-DED44743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A2FD6-5C05-43D7-82BC-D89175ACA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306700" cy="1072325"/>
          </a:xfrm>
        </p:spPr>
        <p:txBody>
          <a:bodyPr/>
          <a:lstStyle/>
          <a:p>
            <a:r>
              <a:rPr lang="en-US" dirty="0"/>
              <a:t>Make more samples </a:t>
            </a:r>
          </a:p>
          <a:p>
            <a:r>
              <a:rPr lang="en-US" dirty="0"/>
              <a:t>Use Applied Monte Carlo Localization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A79B57-0ED0-4DBE-98CC-57DDA03BF837}"/>
              </a:ext>
            </a:extLst>
          </p:cNvPr>
          <p:cNvSpPr/>
          <p:nvPr/>
        </p:nvSpPr>
        <p:spPr>
          <a:xfrm>
            <a:off x="2594535" y="2466000"/>
            <a:ext cx="3954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7035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References: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https://en.wikipedia.org/wiki/Monte_Carlo_localization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https://www.cnblogs.com/21207-iHome/p/5237701.html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35725" y="24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 Purpose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608925" y="457650"/>
            <a:ext cx="4353000" cy="44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Monte Carlo localization (MCL), </a:t>
            </a:r>
            <a:r>
              <a:rPr lang="en-US" sz="1100" dirty="0"/>
              <a:t>also known as particle filter localization, is an algorithm for robots to localize using a particle filter.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100" dirty="0"/>
              <a:t>The algorithm can estimate the position and orientation of a robot as it moves and sense the environment, given a map of the environment.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100" b="1" dirty="0"/>
              <a:t>The Answer to “Where am I? Where should I go?”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100" b="1" dirty="0"/>
              <a:t>Using particle filter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100" dirty="0"/>
              <a:t>The particles are generated randomly on the map, containing the possible locations and orientations, i.e. state, of the robots.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100" dirty="0"/>
              <a:t>When the robot moves, it shifts the particles to predict its new location after the movement. </a:t>
            </a:r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/>
              <a:t>Calculated the probability of the particle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/>
              <a:t>Keep updating the particles to more accurately reflect where it is 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/>
              <a:t>Move forward based on the most consistent location.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 dirty="0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l="770" t="-2522" r="-770" b="10134"/>
          <a:stretch/>
        </p:blipFill>
        <p:spPr>
          <a:xfrm>
            <a:off x="119775" y="1405600"/>
            <a:ext cx="4489150" cy="20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1228550" y="3517650"/>
            <a:ext cx="3487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Where am I? Where should I go?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163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856725" y="439250"/>
            <a:ext cx="5075100" cy="43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/>
              <a:t>The Map Generator</a:t>
            </a:r>
            <a:r>
              <a:rPr lang="en-US" sz="1700" dirty="0"/>
              <a:t>: </a:t>
            </a: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700" dirty="0"/>
              <a:t>The whole environment represented as a randomly generated 2-D map with walls</a:t>
            </a: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700" dirty="0"/>
              <a:t>Changeable width and height of the environment &amp; changeable column number and row number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sz="1700" dirty="0"/>
              <a:t>Red arrows: randomly generated particles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Blue arrows(predicted): </a:t>
            </a:r>
            <a:r>
              <a:rPr lang="en-US" sz="1700" dirty="0"/>
              <a:t>the weight of all the state of red arrows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38761D"/>
                </a:solidFill>
              </a:rPr>
              <a:t>The green arrow</a:t>
            </a:r>
            <a:r>
              <a:rPr lang="en-US" sz="1700" dirty="0"/>
              <a:t>: the real robot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 dirty="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00" y="1129700"/>
            <a:ext cx="3627924" cy="367035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1152050" y="2689500"/>
            <a:ext cx="43761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942175" y="979725"/>
            <a:ext cx="927000" cy="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Walls ↓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988225" y="1833838"/>
            <a:ext cx="43761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089850" y="2834700"/>
            <a:ext cx="927000" cy="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Walls ↓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114050" y="4468775"/>
            <a:ext cx="9270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Walls ↓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6925" y="2854775"/>
            <a:ext cx="927000" cy="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↓Walls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Hypothesis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The map is given</a:t>
            </a: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The robot could start anywhere on the map randomly</a:t>
            </a: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>
                <a:solidFill>
                  <a:schemeClr val="tx1"/>
                </a:solidFill>
              </a:rPr>
              <a:t>The particles are generated randomly on the map</a:t>
            </a: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The sensor is noisy</a:t>
            </a:r>
          </a:p>
          <a:p>
            <a:pPr marL="1079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E680-82B6-47CC-92E9-F5B20699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&amp; Calculate Particle Weight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D37BD-AD80-42D0-9121-D2405B923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09625"/>
            <a:ext cx="4622250" cy="3416400"/>
          </a:xfrm>
        </p:spPr>
        <p:txBody>
          <a:bodyPr/>
          <a:lstStyle/>
          <a:p>
            <a:r>
              <a:rPr lang="en-US" dirty="0"/>
              <a:t>Get the real robot measurement via gaussian white noise sensor model.</a:t>
            </a:r>
          </a:p>
          <a:p>
            <a:r>
              <a:rPr lang="en-US" dirty="0"/>
              <a:t>Get measurement from estimate:</a:t>
            </a:r>
          </a:p>
          <a:p>
            <a:r>
              <a:rPr lang="en-US" dirty="0"/>
              <a:t>Calculate error norm (Euclidean distance)</a:t>
            </a:r>
          </a:p>
          <a:p>
            <a:r>
              <a:rPr lang="en-US" dirty="0"/>
              <a:t>Calculate the weight via gaussian probability distribution. Weight is proportional to probability.</a:t>
            </a:r>
          </a:p>
          <a:p>
            <a:r>
              <a:rPr lang="en-US" dirty="0"/>
              <a:t>Normalize all the particles weight to use it for later weighted average.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94611-469E-4A21-B29F-4DA02417A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1333500"/>
            <a:ext cx="3552825" cy="400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18163A-1AB1-4472-A6CF-6FC74D133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263" y="1949094"/>
            <a:ext cx="2990850" cy="247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95CBA9-18D8-49A1-922D-75D4A4E6B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950" y="2266047"/>
            <a:ext cx="4291013" cy="3104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E302C6-2EED-43E9-8156-C76CE041FA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950" y="2980596"/>
            <a:ext cx="4229100" cy="219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FDEBBF-64CE-4579-AB97-92BA478E52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3950" y="3933875"/>
            <a:ext cx="19240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0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ACDD-8F67-4088-858C-3B03FB4F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the estimated 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ADBDA-30FB-460F-8CCF-515D9E21B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012650" cy="3416400"/>
          </a:xfrm>
        </p:spPr>
        <p:txBody>
          <a:bodyPr/>
          <a:lstStyle/>
          <a:p>
            <a:r>
              <a:rPr lang="en-US" dirty="0"/>
              <a:t>Simply compute the weighted average of all estimates.</a:t>
            </a:r>
          </a:p>
          <a:p>
            <a:r>
              <a:rPr lang="en-US" dirty="0"/>
              <a:t>The weight is computed in the previous step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6E044-41D6-4AA6-BA5E-DC6EFDEC1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2" y="1338262"/>
            <a:ext cx="2962275" cy="33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2ABB07-2CA6-4640-820B-1ACCE3512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1796281"/>
            <a:ext cx="35147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9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45C2-A2F8-4EC7-9DD9-45CE0374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Resampling the particles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3DF28-B675-485F-A784-8F87802C4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an old particle in a random fashion. </a:t>
            </a:r>
          </a:p>
          <a:p>
            <a:r>
              <a:rPr lang="en-US" dirty="0"/>
              <a:t>The probability of an old particle to be selected equals to the normalized weight.</a:t>
            </a:r>
          </a:p>
          <a:p>
            <a:r>
              <a:rPr lang="en-US" dirty="0"/>
              <a:t>Choose n times</a:t>
            </a:r>
          </a:p>
          <a:p>
            <a:pPr lvl="1"/>
            <a:r>
              <a:rPr lang="en-US" dirty="0"/>
              <a:t>Each time, make a random selection of an old particle</a:t>
            </a:r>
          </a:p>
          <a:p>
            <a:pPr lvl="1"/>
            <a:r>
              <a:rPr lang="en-US" dirty="0"/>
              <a:t>Generate a new particle around the selected particle, following gaussian distribution.</a:t>
            </a:r>
          </a:p>
          <a:p>
            <a:r>
              <a:rPr lang="en-US" dirty="0"/>
              <a:t>When the for loop finishes,  </a:t>
            </a:r>
            <a:r>
              <a:rPr lang="en-US" dirty="0" err="1"/>
              <a:t>max_num_of_estimates</a:t>
            </a:r>
            <a:r>
              <a:rPr lang="en-US" dirty="0"/>
              <a:t>(256) of new particles will be generated</a:t>
            </a:r>
          </a:p>
          <a:p>
            <a:r>
              <a:rPr lang="en-US" dirty="0"/>
              <a:t>Replace old particles with new particles.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33834-8948-482B-8E12-5755DFE41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1909762"/>
            <a:ext cx="3009900" cy="295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47F64E-E634-4F71-9A69-C16DBCA68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70763"/>
            <a:ext cx="19621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4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22F26-471C-40FB-9F28-DF022DC7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the actual robot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EAEA6-825E-4E56-9484-F56F2713F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Randomize the heading around the current heading</a:t>
            </a:r>
          </a:p>
          <a:p>
            <a:pPr lvl="1"/>
            <a:r>
              <a:rPr lang="en-US" dirty="0"/>
              <a:t>Random walk</a:t>
            </a:r>
          </a:p>
          <a:p>
            <a:r>
              <a:rPr lang="en-US" dirty="0"/>
              <a:t>Move the car based on current velocity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B4BC3-2FBE-431E-8699-127C4996A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012" y="1300162"/>
            <a:ext cx="1704975" cy="238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6F2691-297D-4155-A738-4403FD50F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62" y="2719387"/>
            <a:ext cx="38004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4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1DBC-E785-441D-BC93-82733F06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full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56262-E4CE-4790-8836-FC242A50B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E2221-7643-4068-A5EF-C0B2BF1DF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771" y="238705"/>
            <a:ext cx="52006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08223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495</Words>
  <Application>Microsoft Office PowerPoint</Application>
  <PresentationFormat>On-screen Show (16:9)</PresentationFormat>
  <Paragraphs>61</Paragraphs>
  <Slides>12</Slides>
  <Notes>6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Roboto</vt:lpstr>
      <vt:lpstr>Proxima Nova</vt:lpstr>
      <vt:lpstr>Arial</vt:lpstr>
      <vt:lpstr>宋体</vt:lpstr>
      <vt:lpstr>Spearmint</vt:lpstr>
      <vt:lpstr>Localization-Sequential Monte Carlo Method </vt:lpstr>
      <vt:lpstr>General Purpose</vt:lpstr>
      <vt:lpstr>Models</vt:lpstr>
      <vt:lpstr>Hypothesis</vt:lpstr>
      <vt:lpstr>Measurement &amp; Calculate Particle Weight</vt:lpstr>
      <vt:lpstr>Generate the estimated location</vt:lpstr>
      <vt:lpstr>Resampling the particles</vt:lpstr>
      <vt:lpstr>Move the actual robot</vt:lpstr>
      <vt:lpstr>The full loop</vt:lpstr>
      <vt:lpstr>Demo</vt:lpstr>
      <vt:lpstr>Improvement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Localization-Sequential Monte Carlo Method</dc:title>
  <dc:creator>huixue</dc:creator>
  <cp:lastModifiedBy>Xue, Hui</cp:lastModifiedBy>
  <cp:revision>21</cp:revision>
  <dcterms:modified xsi:type="dcterms:W3CDTF">2020-12-09T14:12:33Z</dcterms:modified>
</cp:coreProperties>
</file>