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4" r:id="rId10"/>
    <p:sldId id="635" r:id="rId11"/>
    <p:sldId id="636" r:id="rId12"/>
    <p:sldId id="638" r:id="rId13"/>
    <p:sldId id="637" r:id="rId14"/>
    <p:sldId id="633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</p:sldIdLst>
  <p:sldSz cx="12192000" cy="6858000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68933"/>
    <a:srgbClr val="FCF600"/>
    <a:srgbClr val="B59C82"/>
    <a:srgbClr val="3399FF"/>
    <a:srgbClr val="00CCFF"/>
    <a:srgbClr val="FF7C80"/>
    <a:srgbClr val="9999FF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424" autoAdjust="0"/>
  </p:normalViewPr>
  <p:slideViewPr>
    <p:cSldViewPr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10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FD128085-22D1-4B0B-8DA7-7C28E5B7E9EF}" type="datetimeFigureOut">
              <a:rPr lang="zh-CN" altLang="en-US"/>
              <a:pPr>
                <a:defRPr/>
              </a:pPr>
              <a:t>2015/8/13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84B3DA28-E1F9-4BEA-957A-9CD45732B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413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0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2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50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60538-6890-4CE6-9128-2D8259417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4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1F49-9203-4BC4-BF80-D598B5B24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339D9-4EFF-4FF8-87D6-E79C90FDC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93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B7B59-CD36-4782-92A4-2EA16D16B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6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B9250-58B2-44A6-88FB-99F9221A4F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52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CE5A1-575E-4D50-AF45-C1A328A24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62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D74B1-7F5C-4A52-9AC5-D41ADFC4E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4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634082"/>
          </a:xfr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FF190-BF10-4E6C-89CB-D4296D63A7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31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0DE8-2246-4E71-834A-C6F871044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Picture 53" descr="baidu_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26064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6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2FF9-C5F1-4E7E-AD75-441F1E808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42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53BCA-9928-4139-91A5-47916EE94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8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9" descr="baidu_log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43" y="215217"/>
            <a:ext cx="2571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3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35760" y="2852936"/>
            <a:ext cx="4778375" cy="7762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1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41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zh-CN" altLang="en-US" sz="41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8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23392" y="4702460"/>
            <a:ext cx="11017224" cy="103079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徐官龙</a:t>
            </a:r>
            <a:endParaRPr lang="en-US" altLang="zh-CN" sz="2400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2015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(extend)——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2383" y="1178594"/>
            <a:ext cx="10441160" cy="6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lvl="0" algn="l"/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不要在</a:t>
            </a:r>
            <a:r>
              <a:rPr lang="en-US" altLang="zh-CN" sz="1800" dirty="0" err="1">
                <a:solidFill>
                  <a:srgbClr val="333333"/>
                </a:solidFill>
                <a:ea typeface="Microsoft Yahei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规则中使用后代选择器（比如</a:t>
            </a:r>
            <a:r>
              <a:rPr lang="en-US" altLang="zh-CN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.foo .bar</a:t>
            </a:r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）去继承</a:t>
            </a:r>
            <a:r>
              <a:rPr lang="en-US" altLang="zh-CN" sz="1800" dirty="0" err="1">
                <a:solidFill>
                  <a:srgbClr val="333333"/>
                </a:solidFill>
                <a:ea typeface="Microsoft Yahei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规则。如果你这么做，同时被继承的</a:t>
            </a:r>
            <a:r>
              <a:rPr lang="en-US" altLang="zh-CN" sz="1800" dirty="0" err="1">
                <a:solidFill>
                  <a:srgbClr val="333333"/>
                </a:solidFill>
                <a:ea typeface="Microsoft Yahei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规则有通过后代选择器修饰的样式，生成</a:t>
            </a:r>
            <a:r>
              <a:rPr lang="en-US" altLang="zh-CN" sz="1800" dirty="0" err="1">
                <a:solidFill>
                  <a:srgbClr val="333333"/>
                </a:solidFill>
                <a:ea typeface="Microsoft Yahei" panose="020B0503020204020204" pitchFamily="34" charset="-122"/>
              </a:rPr>
              <a:t>css</a:t>
            </a:r>
            <a:r>
              <a:rPr lang="zh-CN" altLang="en-US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中的选择器的数量很快就会</a:t>
            </a:r>
            <a:r>
              <a:rPr lang="zh-CN" altLang="en-US" sz="1800" dirty="0" smtClean="0">
                <a:solidFill>
                  <a:srgbClr val="333333"/>
                </a:solidFill>
                <a:ea typeface="Microsoft Yahei" panose="020B0503020204020204" pitchFamily="34" charset="-122"/>
              </a:rPr>
              <a:t>失控，</a:t>
            </a:r>
            <a:r>
              <a:rPr lang="zh-CN" altLang="en-US" sz="1800" dirty="0">
                <a:solidFill>
                  <a:srgbClr val="FF0000"/>
                </a:solidFill>
                <a:ea typeface="Microsoft Yahei" panose="020B0503020204020204" pitchFamily="34" charset="-122"/>
              </a:rPr>
              <a:t>有</a:t>
            </a:r>
            <a:r>
              <a:rPr lang="zh-CN" altLang="en-US" sz="1800" dirty="0" smtClean="0">
                <a:solidFill>
                  <a:srgbClr val="FF0000"/>
                </a:solidFill>
                <a:ea typeface="Microsoft Yahei" panose="020B0503020204020204" pitchFamily="34" charset="-122"/>
              </a:rPr>
              <a:t>可能有坑！</a:t>
            </a:r>
            <a:endParaRPr lang="zh-CN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925964" y="1988840"/>
            <a:ext cx="3770436" cy="41764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.foo .bar</a:t>
            </a:r>
            <a:r>
              <a:rPr lang="zh-CN" altLang="en-US" sz="2400" dirty="0" smtClean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zh-CN" altLang="en-US" sz="2400" dirty="0" smtClean="0">
                <a:solidFill>
                  <a:schemeClr val="bg1"/>
                </a:solidFill>
              </a:rPr>
              <a:t>    </a:t>
            </a:r>
            <a:r>
              <a:rPr lang="zh-CN" altLang="en-US" sz="2400" dirty="0" smtClean="0">
                <a:solidFill>
                  <a:srgbClr val="F68933"/>
                </a:solidFill>
              </a:rPr>
              <a:t>@extend </a:t>
            </a:r>
            <a:r>
              <a:rPr lang="en-US" altLang="zh-CN" sz="2400" dirty="0" smtClean="0">
                <a:solidFill>
                  <a:srgbClr val="F68933"/>
                </a:solidFill>
              </a:rPr>
              <a:t>.</a:t>
            </a:r>
            <a:r>
              <a:rPr lang="en-US" altLang="zh-CN" sz="2400" dirty="0" err="1" smtClean="0">
                <a:solidFill>
                  <a:srgbClr val="F68933"/>
                </a:solidFill>
              </a:rPr>
              <a:t>btt</a:t>
            </a:r>
            <a:endParaRPr lang="en-US" altLang="zh-CN" sz="2400" dirty="0" smtClean="0">
              <a:solidFill>
                <a:srgbClr val="F68933"/>
              </a:solidFill>
            </a:endParaRPr>
          </a:p>
          <a:p>
            <a:pPr algn="l"/>
            <a:r>
              <a:rPr lang="zh-CN" altLang="en-US" sz="240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bip</a:t>
            </a:r>
            <a:r>
              <a:rPr lang="en-US" altLang="zh-CN" sz="2400" dirty="0" smtClean="0">
                <a:solidFill>
                  <a:schemeClr val="bg1"/>
                </a:solidFill>
              </a:rPr>
              <a:t>  .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btt</a:t>
            </a:r>
            <a:r>
              <a:rPr lang="en-US" altLang="zh-CN" sz="2400" dirty="0" smtClean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border:1px solid #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fffff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altLang="zh-CN" sz="2400" dirty="0" smtClean="0">
                <a:solidFill>
                  <a:schemeClr val="bg1"/>
                </a:solidFill>
              </a:rPr>
              <a:t>}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32383" y="1988840"/>
            <a:ext cx="3706973" cy="417646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en-US" altLang="zh-CN" sz="2400" dirty="0">
                <a:solidFill>
                  <a:srgbClr val="F68933"/>
                </a:solidFill>
              </a:rPr>
              <a:t>.</a:t>
            </a:r>
            <a:r>
              <a:rPr lang="en-US" altLang="zh-CN" sz="2400" dirty="0" err="1">
                <a:solidFill>
                  <a:srgbClr val="F68933"/>
                </a:solidFill>
              </a:rPr>
              <a:t>bip</a:t>
            </a:r>
            <a:r>
              <a:rPr lang="en-US" altLang="zh-CN" sz="2400" dirty="0">
                <a:solidFill>
                  <a:srgbClr val="F68933"/>
                </a:solidFill>
              </a:rPr>
              <a:t> .</a:t>
            </a:r>
            <a:r>
              <a:rPr lang="en-US" altLang="zh-CN" sz="2400" dirty="0" err="1" smtClean="0">
                <a:solidFill>
                  <a:srgbClr val="F68933"/>
                </a:solidFill>
              </a:rPr>
              <a:t>btt</a:t>
            </a:r>
            <a:r>
              <a:rPr lang="en-US" altLang="zh-CN" sz="2400" dirty="0" smtClean="0">
                <a:solidFill>
                  <a:srgbClr val="F68933"/>
                </a:solidFill>
              </a:rPr>
              <a:t>,</a:t>
            </a:r>
          </a:p>
          <a:p>
            <a:pPr algn="l"/>
            <a:r>
              <a:rPr lang="en-US" altLang="zh-CN" sz="2400" dirty="0" smtClean="0">
                <a:solidFill>
                  <a:srgbClr val="F68933"/>
                </a:solidFill>
              </a:rPr>
              <a:t> </a:t>
            </a:r>
            <a:r>
              <a:rPr lang="en-US" altLang="zh-CN" sz="2400" dirty="0">
                <a:solidFill>
                  <a:srgbClr val="F68933"/>
                </a:solidFill>
              </a:rPr>
              <a:t>.</a:t>
            </a:r>
            <a:r>
              <a:rPr lang="en-US" altLang="zh-CN" sz="2400" dirty="0" err="1">
                <a:solidFill>
                  <a:srgbClr val="F68933"/>
                </a:solidFill>
              </a:rPr>
              <a:t>bip</a:t>
            </a:r>
            <a:r>
              <a:rPr lang="en-US" altLang="zh-CN" sz="2400" dirty="0">
                <a:solidFill>
                  <a:srgbClr val="F68933"/>
                </a:solidFill>
              </a:rPr>
              <a:t> .foo .</a:t>
            </a:r>
            <a:r>
              <a:rPr lang="en-US" altLang="zh-CN" sz="2400" dirty="0" smtClean="0">
                <a:solidFill>
                  <a:srgbClr val="F68933"/>
                </a:solidFill>
              </a:rPr>
              <a:t>bar</a:t>
            </a:r>
            <a:r>
              <a:rPr lang="en-US" altLang="zh-CN" sz="2400" dirty="0">
                <a:solidFill>
                  <a:srgbClr val="F68933"/>
                </a:solidFill>
              </a:rPr>
              <a:t>,</a:t>
            </a:r>
            <a:endParaRPr lang="en-US" altLang="zh-CN" sz="2400" dirty="0" smtClean="0">
              <a:solidFill>
                <a:srgbClr val="F68933"/>
              </a:solidFill>
            </a:endParaRPr>
          </a:p>
          <a:p>
            <a:pPr algn="l"/>
            <a:r>
              <a:rPr lang="en-US" altLang="zh-CN" sz="2400" dirty="0" smtClean="0">
                <a:solidFill>
                  <a:srgbClr val="F68933"/>
                </a:solidFill>
              </a:rPr>
              <a:t> </a:t>
            </a:r>
            <a:r>
              <a:rPr lang="en-US" altLang="zh-CN" sz="2400" dirty="0">
                <a:solidFill>
                  <a:srgbClr val="F68933"/>
                </a:solidFill>
              </a:rPr>
              <a:t>.foo .</a:t>
            </a:r>
            <a:r>
              <a:rPr lang="en-US" altLang="zh-CN" sz="2400" dirty="0" err="1">
                <a:solidFill>
                  <a:srgbClr val="F68933"/>
                </a:solidFill>
              </a:rPr>
              <a:t>bip</a:t>
            </a:r>
            <a:r>
              <a:rPr lang="en-US" altLang="zh-CN" sz="2400" dirty="0">
                <a:solidFill>
                  <a:srgbClr val="F68933"/>
                </a:solidFill>
              </a:rPr>
              <a:t> .bar </a:t>
            </a:r>
            <a:r>
              <a:rPr lang="en-US" altLang="zh-CN" sz="24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border: 1px solid #</a:t>
            </a:r>
            <a:r>
              <a:rPr lang="en-US" altLang="zh-CN" sz="2400" dirty="0" err="1">
                <a:solidFill>
                  <a:schemeClr val="bg1"/>
                </a:solidFill>
              </a:rPr>
              <a:t>fffff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14168" y="3645024"/>
            <a:ext cx="1193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编译后：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 rot="10740000">
            <a:off x="4321526" y="3998243"/>
            <a:ext cx="1627187" cy="388937"/>
          </a:xfrm>
          <a:prstGeom prst="rightArrow">
            <a:avLst>
              <a:gd name="adj1" fmla="val 50000"/>
              <a:gd name="adj2" fmla="val 1045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5" grpId="0" bldLvl="0" animBg="1" autoUpdateAnimBg="0"/>
      <p:bldP spid="16" grpId="0" bldLvl="0" autoUpdateAnimBg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(@function)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3393" y="1700808"/>
            <a:ext cx="4104456" cy="21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定义了很多函数可供使用，以@fuction开始。比如颜色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lighten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为减淡，darken为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加深。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调用方法为：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lighten($color,$amount)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darken($color,$amount)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的第一个参数都是颜色值，第二个参数都是百分比。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231904" y="1268760"/>
            <a:ext cx="5832648" cy="504056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$baseFontSize: 10px !default;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$gray: #ccc !defualt;        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pixels to rems 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@function pxToRem($px) {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@return $px / $baseFontSize * 1rem;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/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body{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font-size:$baseFontSize;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color:lighten($gray,10%);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.test{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font-size:pxToRem(16px);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color:darken($gray,10%);</a:t>
            </a: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07368" y="1700808"/>
            <a:ext cx="4464496" cy="11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en-US" altLang="zh-CN" sz="1800" dirty="0"/>
              <a:t>Sass </a:t>
            </a:r>
            <a:r>
              <a:rPr lang="zh-CN" altLang="en-US" sz="1800" dirty="0"/>
              <a:t>中也有诸如 </a:t>
            </a:r>
            <a:r>
              <a:rPr lang="en-US" altLang="zh-CN" sz="1800" dirty="0"/>
              <a:t>@if</a:t>
            </a:r>
            <a:r>
              <a:rPr lang="zh-CN" altLang="en-US" sz="1800" dirty="0"/>
              <a:t>、</a:t>
            </a:r>
            <a:r>
              <a:rPr lang="en-US" altLang="zh-CN" sz="1800" dirty="0"/>
              <a:t>@while </a:t>
            </a:r>
            <a:r>
              <a:rPr lang="zh-CN" altLang="en-US" sz="1800" dirty="0"/>
              <a:t>等常见的控制语句来实现一些简单的流程</a:t>
            </a:r>
            <a:r>
              <a:rPr lang="zh-CN" altLang="en-US" sz="1800" dirty="0" smtClean="0"/>
              <a:t>控制</a:t>
            </a:r>
            <a:endParaRPr lang="en-US" altLang="zh-CN" sz="1800" dirty="0" smtClean="0"/>
          </a:p>
          <a:p>
            <a:pPr algn="l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@while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@each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231904" y="1061120"/>
            <a:ext cx="6120680" cy="52482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@</a:t>
            </a:r>
            <a:r>
              <a:rPr lang="en-US" altLang="zh-CN" sz="1800" dirty="0">
                <a:solidFill>
                  <a:schemeClr val="bg1"/>
                </a:solidFill>
              </a:rPr>
              <a:t>each $animal in puma, sea-slug, </a:t>
            </a:r>
            <a:r>
              <a:rPr lang="en-US" altLang="zh-CN" sz="1800" dirty="0" smtClean="0">
                <a:solidFill>
                  <a:schemeClr val="bg1"/>
                </a:solidFill>
              </a:rPr>
              <a:t>egret {</a:t>
            </a:r>
            <a:r>
              <a:rPr lang="en-US" altLang="zh-CN" sz="1800" dirty="0" smtClean="0"/>
              <a:t> </a:t>
            </a:r>
          </a:p>
          <a:p>
            <a:pPr algn="l"/>
            <a:r>
              <a:rPr lang="en-US" altLang="zh-CN" sz="1800" dirty="0">
                <a:solidFill>
                  <a:srgbClr val="FFCC66"/>
                </a:solidFill>
              </a:rPr>
              <a:t> </a:t>
            </a:r>
            <a:r>
              <a:rPr lang="en-US" altLang="zh-CN" sz="1800" dirty="0" smtClean="0">
                <a:solidFill>
                  <a:srgbClr val="FFCC66"/>
                </a:solidFill>
              </a:rPr>
              <a:t>  .</a:t>
            </a:r>
            <a:r>
              <a:rPr lang="en-US" altLang="zh-CN" sz="1800" i="1" dirty="0" smtClean="0">
                <a:solidFill>
                  <a:srgbClr val="FFCC66"/>
                </a:solidFill>
              </a:rPr>
              <a:t>#{$</a:t>
            </a:r>
            <a:r>
              <a:rPr lang="en-US" altLang="zh-CN" sz="1800" i="1" dirty="0">
                <a:solidFill>
                  <a:srgbClr val="FFCC66"/>
                </a:solidFill>
              </a:rPr>
              <a:t>animal}-icon </a:t>
            </a:r>
            <a:r>
              <a:rPr lang="en-US" altLang="zh-CN" sz="1800" i="1" dirty="0">
                <a:solidFill>
                  <a:schemeClr val="bg1"/>
                </a:solidFill>
              </a:rPr>
              <a:t>{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background-image</a:t>
            </a:r>
            <a:r>
              <a:rPr lang="en-US" altLang="zh-CN" sz="1800" dirty="0">
                <a:solidFill>
                  <a:schemeClr val="bg1"/>
                </a:solidFill>
              </a:rPr>
              <a:t>: </a:t>
            </a:r>
            <a:r>
              <a:rPr lang="en-US" altLang="zh-CN" sz="1800" dirty="0" err="1">
                <a:solidFill>
                  <a:schemeClr val="bg1"/>
                </a:solidFill>
              </a:rPr>
              <a:t>url</a:t>
            </a:r>
            <a:r>
              <a:rPr lang="en-US" altLang="zh-CN" sz="1800" dirty="0">
                <a:solidFill>
                  <a:schemeClr val="bg1"/>
                </a:solidFill>
              </a:rPr>
              <a:t>('/images/#{$animal}.</a:t>
            </a:r>
            <a:r>
              <a:rPr lang="en-US" altLang="zh-CN" sz="1800" dirty="0" err="1">
                <a:solidFill>
                  <a:schemeClr val="bg1"/>
                </a:solidFill>
              </a:rPr>
              <a:t>png</a:t>
            </a:r>
            <a:r>
              <a:rPr lang="en-US" altLang="zh-CN" sz="1800" dirty="0" smtClean="0">
                <a:solidFill>
                  <a:schemeClr val="bg1"/>
                </a:solidFill>
              </a:rPr>
              <a:t>');</a:t>
            </a:r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}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.puma-icon {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>
                <a:solidFill>
                  <a:srgbClr val="FFCC66"/>
                </a:solidFill>
              </a:rPr>
              <a:t> </a:t>
            </a:r>
            <a:r>
              <a:rPr lang="en-US" altLang="zh-CN" sz="1800" dirty="0" smtClean="0">
                <a:solidFill>
                  <a:srgbClr val="FFCC66"/>
                </a:solidFill>
              </a:rPr>
              <a:t>     background-image</a:t>
            </a:r>
            <a:r>
              <a:rPr lang="en-US" altLang="zh-CN" sz="1800" dirty="0">
                <a:solidFill>
                  <a:srgbClr val="FFCC66"/>
                </a:solidFill>
              </a:rPr>
              <a:t>: </a:t>
            </a:r>
            <a:r>
              <a:rPr lang="en-US" altLang="zh-CN" sz="1800" dirty="0" err="1">
                <a:solidFill>
                  <a:srgbClr val="FFCC66"/>
                </a:solidFill>
              </a:rPr>
              <a:t>url</a:t>
            </a:r>
            <a:r>
              <a:rPr lang="en-US" altLang="zh-CN" sz="1800" dirty="0">
                <a:solidFill>
                  <a:srgbClr val="FFCC66"/>
                </a:solidFill>
              </a:rPr>
              <a:t>('/images/puma.png'); </a:t>
            </a:r>
            <a:endParaRPr lang="en-US" altLang="zh-CN" sz="1800" dirty="0" smtClean="0">
              <a:solidFill>
                <a:srgbClr val="FFCC66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.sea-slug-icon </a:t>
            </a:r>
            <a:r>
              <a:rPr lang="en-US" altLang="zh-CN" sz="1800" dirty="0" smtClean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</a:t>
            </a:r>
            <a:r>
              <a:rPr lang="en-US" altLang="zh-CN" sz="1800" dirty="0">
                <a:solidFill>
                  <a:srgbClr val="FFCC66"/>
                </a:solidFill>
              </a:rPr>
              <a:t>background-image: </a:t>
            </a:r>
            <a:r>
              <a:rPr lang="en-US" altLang="zh-CN" sz="1800" dirty="0" err="1">
                <a:solidFill>
                  <a:srgbClr val="FFCC66"/>
                </a:solidFill>
              </a:rPr>
              <a:t>url</a:t>
            </a:r>
            <a:r>
              <a:rPr lang="en-US" altLang="zh-CN" sz="1800" dirty="0">
                <a:solidFill>
                  <a:srgbClr val="FFCC66"/>
                </a:solidFill>
              </a:rPr>
              <a:t>('/images/sea-slug.png</a:t>
            </a:r>
            <a:r>
              <a:rPr lang="en-US" altLang="zh-CN" sz="1800" dirty="0" smtClean="0">
                <a:solidFill>
                  <a:srgbClr val="FFCC66"/>
                </a:solidFill>
              </a:rPr>
              <a:t>');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 }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.egret-icon { 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1800" dirty="0">
                <a:solidFill>
                  <a:srgbClr val="FFCC66"/>
                </a:solidFill>
              </a:rPr>
              <a:t> </a:t>
            </a:r>
            <a:r>
              <a:rPr lang="en-US" altLang="zh-CN" sz="1800" dirty="0" smtClean="0">
                <a:solidFill>
                  <a:srgbClr val="FFCC66"/>
                </a:solidFill>
              </a:rPr>
              <a:t>       background-image</a:t>
            </a:r>
            <a:r>
              <a:rPr lang="en-US" altLang="zh-CN" sz="1800" dirty="0">
                <a:solidFill>
                  <a:srgbClr val="FFCC66"/>
                </a:solidFill>
              </a:rPr>
              <a:t>: </a:t>
            </a:r>
            <a:r>
              <a:rPr lang="en-US" altLang="zh-CN" sz="1800" dirty="0" err="1">
                <a:solidFill>
                  <a:srgbClr val="FFCC66"/>
                </a:solidFill>
              </a:rPr>
              <a:t>url</a:t>
            </a:r>
            <a:r>
              <a:rPr lang="en-US" altLang="zh-CN" sz="1800" dirty="0">
                <a:solidFill>
                  <a:srgbClr val="FFCC66"/>
                </a:solidFill>
              </a:rPr>
              <a:t>('/images/egret.png'); </a:t>
            </a:r>
            <a:endParaRPr lang="en-US" altLang="zh-CN" sz="1800" dirty="0" smtClean="0">
              <a:solidFill>
                <a:srgbClr val="FFCC66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 }</a:t>
            </a:r>
          </a:p>
          <a:p>
            <a:pPr algn="l"/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5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使用小结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556792"/>
            <a:ext cx="10302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更有效的使用</a:t>
            </a:r>
            <a:r>
              <a:rPr lang="en-US" altLang="zh-CN" dirty="0"/>
              <a:t>Sass</a:t>
            </a:r>
            <a:r>
              <a:rPr lang="zh-CN" altLang="en-US" dirty="0" smtClean="0"/>
              <a:t>变量；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不要</a:t>
            </a:r>
            <a:r>
              <a:rPr lang="zh-CN" altLang="en-US" dirty="0"/>
              <a:t>使用没有设置参数的</a:t>
            </a:r>
            <a:r>
              <a:rPr lang="en-US" altLang="zh-CN" dirty="0"/>
              <a:t>@</a:t>
            </a:r>
            <a:r>
              <a:rPr lang="en-US" altLang="zh-CN" dirty="0" err="1"/>
              <a:t>mixin</a:t>
            </a:r>
            <a:r>
              <a:rPr lang="zh-CN" altLang="en-US" dirty="0"/>
              <a:t>，他们应该是</a:t>
            </a:r>
            <a:r>
              <a:rPr lang="en-US" altLang="zh-CN" dirty="0"/>
              <a:t>.class</a:t>
            </a:r>
            <a:r>
              <a:rPr lang="zh-CN" altLang="en-US" dirty="0"/>
              <a:t>或者</a:t>
            </a:r>
            <a:r>
              <a:rPr lang="en-US" altLang="zh-CN" dirty="0"/>
              <a:t>%</a:t>
            </a:r>
            <a:r>
              <a:rPr lang="en-US" altLang="zh-CN" dirty="0" smtClean="0"/>
              <a:t>placeholders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不要轻意（从不使用）</a:t>
            </a: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/>
              <a:t>.class</a:t>
            </a:r>
            <a:r>
              <a:rPr lang="zh-CN" altLang="en-US" dirty="0"/>
              <a:t>。会得到你意想不到的结果，特别是定义的</a:t>
            </a:r>
            <a:r>
              <a:rPr lang="en-US" altLang="zh-CN" dirty="0"/>
              <a:t>.class</a:t>
            </a:r>
            <a:r>
              <a:rPr lang="zh-CN" altLang="en-US" dirty="0"/>
              <a:t>出现在嵌套或其他的样式表中，你应该使用</a:t>
            </a: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/>
              <a:t>%</a:t>
            </a:r>
            <a:r>
              <a:rPr lang="en-US" altLang="zh-CN" dirty="0" smtClean="0"/>
              <a:t>placeholders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不要使用太深的选择器</a:t>
            </a:r>
            <a:r>
              <a:rPr lang="zh-CN" altLang="en-US" dirty="0" smtClean="0"/>
              <a:t>嵌套；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不要太相信</a:t>
            </a:r>
            <a:r>
              <a:rPr lang="en-US" altLang="zh-CN" dirty="0"/>
              <a:t>SASS</a:t>
            </a:r>
            <a:r>
              <a:rPr lang="zh-CN" altLang="en-US" dirty="0"/>
              <a:t>的自动编译，你应该时时检查生成的</a:t>
            </a:r>
            <a:r>
              <a:rPr lang="en-US" altLang="zh-CN" dirty="0"/>
              <a:t>CSS</a:t>
            </a:r>
            <a:r>
              <a:rPr lang="zh-CN" altLang="en-US" dirty="0"/>
              <a:t>。在</a:t>
            </a:r>
            <a:r>
              <a:rPr lang="en-US" altLang="zh-CN" dirty="0"/>
              <a:t>SASS</a:t>
            </a:r>
            <a:r>
              <a:rPr lang="zh-CN" altLang="en-US" dirty="0"/>
              <a:t>中纠错能力比较差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/>
              <a:t>%</a:t>
            </a:r>
            <a:r>
              <a:rPr lang="en-US" altLang="zh-CN" dirty="0" smtClean="0"/>
              <a:t>placeholder</a:t>
            </a:r>
            <a:r>
              <a:rPr lang="zh-CN" altLang="en-US" dirty="0" smtClean="0"/>
              <a:t>可以</a:t>
            </a:r>
            <a:r>
              <a:rPr lang="zh-CN" altLang="en-US" dirty="0"/>
              <a:t>多次使用，而且不会生成重复的代码。这使得输入的</a:t>
            </a:r>
            <a:r>
              <a:rPr lang="en-US" altLang="zh-CN" dirty="0"/>
              <a:t>CSS</a:t>
            </a:r>
            <a:r>
              <a:rPr lang="zh-CN" altLang="en-US" dirty="0"/>
              <a:t>更友好，更</a:t>
            </a:r>
            <a:r>
              <a:rPr lang="zh-CN" altLang="en-US" dirty="0" smtClean="0"/>
              <a:t>干净。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4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8773" y="3016374"/>
            <a:ext cx="2212899" cy="6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r>
              <a:rPr lang="zh-CN" altLang="en-US" sz="4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flipV="1">
            <a:off x="2611884" y="3605336"/>
            <a:ext cx="3340100" cy="14288"/>
          </a:xfrm>
          <a:prstGeom prst="straightConnector1">
            <a:avLst/>
          </a:prstGeom>
          <a:noFill/>
          <a:ln w="9525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641868" y="2981449"/>
            <a:ext cx="3742164" cy="7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Compass介绍</a:t>
            </a:r>
          </a:p>
        </p:txBody>
      </p:sp>
    </p:spTree>
    <p:extLst>
      <p:ext uri="{BB962C8B-B14F-4D97-AF65-F5344CB8AC3E}">
        <p14:creationId xmlns:p14="http://schemas.microsoft.com/office/powerpoint/2010/main" val="18241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12799" y="402308"/>
            <a:ext cx="82915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什么是compass？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0145" y="1941410"/>
            <a:ext cx="8872239" cy="91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简单说，Compass是Sass的工具库（toolkit）。Compass在Sass的基础上，封装了一系列有用的模块和模板，丰富了Sass的功能。它们之间的关系，有点像Javascript和jQuery的关系。</a:t>
            </a:r>
          </a:p>
        </p:txBody>
      </p:sp>
    </p:spTree>
    <p:extLst>
      <p:ext uri="{BB962C8B-B14F-4D97-AF65-F5344CB8AC3E}">
        <p14:creationId xmlns:p14="http://schemas.microsoft.com/office/powerpoint/2010/main" val="10236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12799" y="402308"/>
            <a:ext cx="82915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什么是compass？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2800" y="1124744"/>
            <a:ext cx="9371632" cy="60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说，Compass是Sass的工具库（toolkit）。Compass在Sass的基础上，封装了一系列有用的模块和模板，丰富了Sass的功能。它们之间的关系，有点像Javascript和jQuery的关系。</a:t>
            </a:r>
          </a:p>
        </p:txBody>
      </p:sp>
      <p:pic>
        <p:nvPicPr>
          <p:cNvPr id="4" name="Picture 7" descr="1386204075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069576"/>
            <a:ext cx="5976664" cy="367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2799" y="1911374"/>
            <a:ext cx="9520311" cy="91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是用Ruby语言开发的，所以安装它之前，必须安装Ruby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。假定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你的机器已经安装好Ruby，那么在命令行模式下键入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 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compass</a:t>
            </a:r>
          </a:p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（连同Sass）就安装好了。</a:t>
            </a:r>
          </a:p>
        </p:txBody>
      </p:sp>
    </p:spTree>
    <p:extLst>
      <p:ext uri="{BB962C8B-B14F-4D97-AF65-F5344CB8AC3E}">
        <p14:creationId xmlns:p14="http://schemas.microsoft.com/office/powerpoint/2010/main" val="7803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71475" y="280988"/>
            <a:ext cx="8964885" cy="7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创建compass项目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25488" y="1214438"/>
            <a:ext cx="10411072" cy="121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项目的名字叫myProject，在命令行键入：</a:t>
            </a: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	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compass create </a:t>
            </a:r>
            <a:r>
              <a:rPr lang="en-US" altLang="zh-CN" sz="2000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smpages</a:t>
            </a:r>
            <a:endParaRPr lang="zh-CN" altLang="en-US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目录中就会生成一个myproject子目录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。进入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该目录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，里面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有一个config.rb文件，这是项目的配置文件。还有两个子目录Sass和stylesheets，前者存放Sass源文件，后者存放编译后的css文件。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996952"/>
            <a:ext cx="398599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 bwMode="auto">
          <a:xfrm>
            <a:off x="371475" y="280988"/>
            <a:ext cx="8291513" cy="7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Compass的模块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54050" y="1389360"/>
            <a:ext cx="9690422" cy="38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Compass采用模块结构，不同模块提供不同的功能。目前，它内置五个模块：</a:t>
            </a:r>
            <a:endParaRPr lang="zh-CN" altLang="en-US" sz="2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266556" y="2532845"/>
            <a:ext cx="2197596" cy="575704"/>
          </a:xfrm>
          <a:prstGeom prst="flowChartAlternateProcess">
            <a:avLst/>
          </a:prstGeom>
          <a:solidFill>
            <a:srgbClr val="FFE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reset样式重置模块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285606" y="3257773"/>
            <a:ext cx="2178546" cy="473075"/>
          </a:xfrm>
          <a:prstGeom prst="flowChartAlternateProcess">
            <a:avLst/>
          </a:prstGeom>
          <a:solidFill>
            <a:srgbClr val="FFE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css3模块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276081" y="3932461"/>
            <a:ext cx="2188071" cy="473075"/>
          </a:xfrm>
          <a:prstGeom prst="flowChartAlternateProcess">
            <a:avLst/>
          </a:prstGeom>
          <a:solidFill>
            <a:srgbClr val="FFE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layout布局模块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260206" y="5188173"/>
            <a:ext cx="2203945" cy="473075"/>
          </a:xfrm>
          <a:prstGeom prst="flowChartAlternateProcess">
            <a:avLst/>
          </a:prstGeom>
          <a:solidFill>
            <a:srgbClr val="FFE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utilities工具模块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4545831" y="2910111"/>
            <a:ext cx="719138" cy="1587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556944" y="3486373"/>
            <a:ext cx="719137" cy="0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545831" y="4145186"/>
            <a:ext cx="719138" cy="1587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534719" y="5381848"/>
            <a:ext cx="719137" cy="0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52181" y="2921223"/>
            <a:ext cx="0" cy="2459038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箭头 86"/>
          <p:cNvSpPr>
            <a:spLocks noChangeShapeType="1"/>
          </p:cNvSpPr>
          <p:nvPr/>
        </p:nvSpPr>
        <p:spPr bwMode="auto">
          <a:xfrm flipH="1">
            <a:off x="3499669" y="4149948"/>
            <a:ext cx="1044575" cy="0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1847528" y="3808636"/>
            <a:ext cx="1655316" cy="655637"/>
          </a:xfrm>
          <a:prstGeom prst="flowChartAlternateProcess">
            <a:avLst/>
          </a:prstGeom>
          <a:solidFill>
            <a:srgbClr val="FAC4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Compass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544244" y="4823048"/>
            <a:ext cx="719137" cy="0"/>
          </a:xfrm>
          <a:prstGeom prst="line">
            <a:avLst/>
          </a:prstGeom>
          <a:noFill/>
          <a:ln w="25400" cap="flat" cmpd="sng">
            <a:solidFill>
              <a:srgbClr val="FF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5263380" y="4565873"/>
            <a:ext cx="2200771" cy="473075"/>
          </a:xfrm>
          <a:prstGeom prst="flowChartAlternateProcess">
            <a:avLst/>
          </a:prstGeom>
          <a:solidFill>
            <a:srgbClr val="FFE3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typography版式模块</a:t>
            </a:r>
          </a:p>
        </p:txBody>
      </p:sp>
    </p:spTree>
    <p:extLst>
      <p:ext uri="{BB962C8B-B14F-4D97-AF65-F5344CB8AC3E}">
        <p14:creationId xmlns:p14="http://schemas.microsoft.com/office/powerpoint/2010/main" val="16288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bldLvl="0" animBg="1" autoUpdateAnimBg="0"/>
      <p:bldP spid="23" grpId="0" animBg="1"/>
      <p:bldP spid="24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404664"/>
            <a:ext cx="82915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compass模块的使用方法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4050" y="1303211"/>
            <a:ext cx="10050462" cy="91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使用</a:t>
            </a:r>
            <a:r>
              <a:rPr lang="zh-CN" altLang="en-US" sz="18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@import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命令，用来指定加载模块， 例如：</a:t>
            </a:r>
            <a:r>
              <a:rPr lang="zh-CN" altLang="en-US" sz="18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@import "compass/css3";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编译后，会生成相应的css3代码。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css3模块中的圆角（border-radius）的写法：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971753" y="2593702"/>
            <a:ext cx="3292599" cy="349959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 "compass/css3";</a:t>
            </a:r>
          </a:p>
          <a:p>
            <a:pPr algn="l"/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.rounded {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@include border-radius(5px);</a:t>
            </a:r>
          </a:p>
          <a:p>
            <a:pPr algn="l"/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13868" y="2660377"/>
            <a:ext cx="3100386" cy="343291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.rounded {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moz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-border-radius: 5px;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-border-radius: 5px;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-o-border-radius: 5px;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-border-radius: 5px;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GB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khtml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-border-radius: 5px;</a:t>
            </a:r>
          </a:p>
          <a:p>
            <a:pPr algn="l"/>
            <a:r>
              <a:rPr lang="zh-CN" altLang="en-GB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border-radius: 5px;</a:t>
            </a:r>
          </a:p>
          <a:p>
            <a:pPr algn="l"/>
            <a:r>
              <a:rPr lang="en-GB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498429" y="3896221"/>
            <a:ext cx="119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编译后：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10800000">
            <a:off x="4120604" y="4365104"/>
            <a:ext cx="1628775" cy="387350"/>
          </a:xfrm>
          <a:prstGeom prst="rightArrow">
            <a:avLst>
              <a:gd name="adj1" fmla="val 50000"/>
              <a:gd name="adj2" fmla="val 10512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utoUpdateAnimBg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 bwMode="auto">
          <a:xfrm>
            <a:off x="371475" y="280988"/>
            <a:ext cx="11413157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9749" tIns="39875" rIns="79749" bIns="39875" numCol="1" anchor="ctr" anchorCtr="0" compatLnSpc="1">
            <a:prstTxWarp prst="textNoShape">
              <a:avLst/>
            </a:prstTxWarp>
          </a:bodyPr>
          <a:lstStyle>
            <a:lvl1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 kern="1200">
                <a:solidFill>
                  <a:srgbClr val="F68933"/>
                </a:solidFill>
                <a:latin typeface="+mj-lt"/>
                <a:ea typeface="+mj-ea"/>
                <a:cs typeface="+mj-cs"/>
              </a:defRPr>
            </a:lvl1pPr>
            <a:lvl2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algn="l" defTabSz="796925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r>
              <a:rPr lang="zh-CN" altLang="en-US" sz="4400" dirty="0" smtClean="0">
                <a:ea typeface="微软雅黑" panose="020B0503020204020204" pitchFamily="34" charset="-122"/>
              </a:rPr>
              <a:t>内容提要</a:t>
            </a:r>
          </a:p>
        </p:txBody>
      </p:sp>
      <p:sp>
        <p:nvSpPr>
          <p:cNvPr id="21" name="内容占位符 4"/>
          <p:cNvSpPr txBox="1">
            <a:spLocks noChangeArrowheads="1"/>
          </p:cNvSpPr>
          <p:nvPr/>
        </p:nvSpPr>
        <p:spPr bwMode="auto">
          <a:xfrm>
            <a:off x="371475" y="1556792"/>
            <a:ext cx="10149780" cy="440394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98463" indent="-398463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第一部分：Sass介绍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8463" indent="-398463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第二部分：compass介绍</a:t>
            </a:r>
          </a:p>
          <a:p>
            <a:pPr marL="398463" indent="-398463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第三部分：总结</a:t>
            </a:r>
            <a:endParaRPr lang="en-US" altLang="zh-CN" sz="2800" kern="0" dirty="0">
              <a:solidFill>
                <a:srgbClr val="5151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 descr="s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916832"/>
            <a:ext cx="5685879" cy="319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5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1736" y="3501008"/>
            <a:ext cx="2007715" cy="6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6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AutoShape 3"/>
          <p:cNvCxnSpPr>
            <a:cxnSpLocks noChangeShapeType="1"/>
            <a:endCxn id="5" idx="1"/>
          </p:cNvCxnSpPr>
          <p:nvPr/>
        </p:nvCxnSpPr>
        <p:spPr bwMode="auto">
          <a:xfrm>
            <a:off x="2747168" y="4077072"/>
            <a:ext cx="5653088" cy="0"/>
          </a:xfrm>
          <a:prstGeom prst="straightConnector1">
            <a:avLst/>
          </a:prstGeom>
          <a:noFill/>
          <a:ln w="9525" cmpd="sng">
            <a:solidFill>
              <a:srgbClr val="BFBFB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3075159" y="3459534"/>
            <a:ext cx="1220641" cy="6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 </a:t>
            </a:r>
            <a:endParaRPr lang="zh-CN" altLang="en-US" sz="3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-4.44444E-6 L -3.5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 noChangeArrowheads="1"/>
          </p:cNvSpPr>
          <p:nvPr/>
        </p:nvSpPr>
        <p:spPr bwMode="auto">
          <a:xfrm>
            <a:off x="609600" y="476672"/>
            <a:ext cx="82915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 anchor="ctr"/>
          <a:lstStyle>
            <a:lvl1pPr defTabSz="796925" eaLnBrk="0" hangingPunct="0"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1pPr>
            <a:lvl2pPr defTabSz="796925" eaLnBrk="0" hangingPunct="0"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2pPr>
            <a:lvl3pPr defTabSz="796925" eaLnBrk="0" hangingPunct="0"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3pPr>
            <a:lvl4pPr defTabSz="796925" eaLnBrk="0" hangingPunct="0"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4pPr>
            <a:lvl5pPr defTabSz="796925" eaLnBrk="0" hangingPunct="0"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5pPr>
            <a:lvl6pPr marL="457200" defTabSz="796925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6pPr>
            <a:lvl7pPr marL="914400" defTabSz="796925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7pPr>
            <a:lvl8pPr marL="1371600" defTabSz="796925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8pPr>
            <a:lvl9pPr marL="1828800" defTabSz="796925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F68933"/>
                </a:solidFill>
                <a:latin typeface="Franklin Gothic Medium" panose="020B0603020102020204" pitchFamily="34" charset="0"/>
                <a:cs typeface="Segoe UI" panose="020B0502040204020203" pitchFamily="34" charset="0"/>
              </a:defRPr>
            </a:lvl9pPr>
          </a:lstStyle>
          <a:p>
            <a:pPr algn="l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如何在团队中高效使用Sass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92560" y="1647106"/>
            <a:ext cx="5015408" cy="34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1.设计师需要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提供公用的变量值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，如颜色，宽度，高度，字体大小等，以便提前定义好所需要的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2.提前定义好公用的base，mixin，component等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公用文件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，根据项目进行微调，由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master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带领团队成员共同维护。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3.修改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重用性高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的样式，必须与所有团队成员商议后，有master决定是否可修改。</a:t>
            </a:r>
          </a:p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4.不能直接修改css文件，css文件必须由scss文件</a:t>
            </a:r>
            <a:r>
              <a:rPr lang="zh-CN" altLang="en-US" sz="24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编译生成</a:t>
            </a:r>
            <a:r>
              <a:rPr lang="zh-CN" altLang="en-US" sz="1800" dirty="0" smtClean="0">
                <a:solidFill>
                  <a:srgbClr val="1414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9" name="Picture 4" descr="20120223221503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1506786"/>
            <a:ext cx="4896544" cy="386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36912"/>
            <a:ext cx="8229600" cy="996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5200" dirty="0">
                <a:solidFill>
                  <a:srgbClr val="F68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3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201206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245055"/>
            <a:ext cx="7219693" cy="466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91344" y="3278245"/>
            <a:ext cx="20129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580531" y="3232207"/>
            <a:ext cx="22193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9749" tIns="39875" rIns="79749" bIns="39875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7700" indent="-1905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6950" indent="-825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5413" indent="-23813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3875" indent="349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10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082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2675" indent="34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Sass介绍</a:t>
            </a:r>
          </a:p>
        </p:txBody>
      </p:sp>
    </p:spTree>
    <p:extLst>
      <p:ext uri="{BB962C8B-B14F-4D97-AF65-F5344CB8AC3E}">
        <p14:creationId xmlns:p14="http://schemas.microsoft.com/office/powerpoint/2010/main" val="711667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4985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360" y="1340768"/>
            <a:ext cx="10963076" cy="240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defTabSz="796925" eaLnBrk="0" hangingPunct="0">
              <a:spcBef>
                <a:spcPct val="20000"/>
              </a:spcBef>
              <a:buClr>
                <a:srgbClr val="F18B1E"/>
              </a:buClr>
              <a:buSzPct val="125000"/>
              <a:buChar char="•"/>
              <a:defRPr sz="170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 marL="698500" indent="-228600" defTabSz="796925" eaLnBrk="0" hangingPunct="0">
              <a:spcBef>
                <a:spcPts val="600"/>
              </a:spcBef>
              <a:buClr>
                <a:srgbClr val="F18B1E"/>
              </a:buClr>
              <a:buSzPct val="125000"/>
              <a:buChar char="–"/>
              <a:defRPr sz="13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863600" indent="-165100" defTabSz="796925" eaLnBrk="0" hangingPunct="0">
              <a:spcBef>
                <a:spcPct val="20000"/>
              </a:spcBef>
              <a:buClr>
                <a:srgbClr val="F18B1E"/>
              </a:buClr>
              <a:buSzPct val="125000"/>
              <a:buChar char="•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 marL="1168400" indent="-152400" defTabSz="796925" eaLnBrk="0" hangingPunct="0">
              <a:spcBef>
                <a:spcPct val="20000"/>
              </a:spcBef>
              <a:buClr>
                <a:srgbClr val="F18B1E"/>
              </a:buClr>
              <a:buSzPct val="125000"/>
              <a:buChar char="–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4pPr>
            <a:lvl5pPr marL="1485900" indent="-152400" defTabSz="796925" eaLnBrk="0" hangingPunct="0">
              <a:spcBef>
                <a:spcPct val="20000"/>
              </a:spcBef>
              <a:buClr>
                <a:srgbClr val="F18B1E"/>
              </a:buClr>
              <a:buSzPct val="125000"/>
              <a:buChar char="»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5pPr>
            <a:lvl6pPr marL="1943100" indent="-152400" defTabSz="796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8B1E"/>
              </a:buClr>
              <a:buSzPct val="125000"/>
              <a:buFont typeface="Arial" panose="020B0604020202020204" pitchFamily="34" charset="0"/>
              <a:buChar char="»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6pPr>
            <a:lvl7pPr marL="2400300" indent="-152400" defTabSz="796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8B1E"/>
              </a:buClr>
              <a:buSzPct val="125000"/>
              <a:buFont typeface="Arial" panose="020B0604020202020204" pitchFamily="34" charset="0"/>
              <a:buChar char="»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7pPr>
            <a:lvl8pPr marL="2857500" indent="-152400" defTabSz="796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8B1E"/>
              </a:buClr>
              <a:buSzPct val="125000"/>
              <a:buFont typeface="Arial" panose="020B0604020202020204" pitchFamily="34" charset="0"/>
              <a:buChar char="»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8pPr>
            <a:lvl9pPr marL="3314700" indent="-152400" defTabSz="796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18B1E"/>
              </a:buClr>
              <a:buSzPct val="125000"/>
              <a:buFont typeface="Arial" panose="020B0604020202020204" pitchFamily="34" charset="0"/>
              <a:buChar char="»"/>
              <a:defRPr sz="1200">
                <a:solidFill>
                  <a:srgbClr val="51515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我们都知道，CSS并不是一种编程语言。它并不像其它程序语言，有自己的变量、常量、逻辑判断语句这些特征，CSS只是一行行单纯的属性描述，写起来相当的费事，而且代码难易组织和维护。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很自然的，有人就开始在想，能不能让CSS像其他程序语言一样，加入编程元素，让CSS能像其他程序语言一样可以做一些预定的处理。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于是“</a:t>
            </a:r>
            <a:r>
              <a:rPr lang="zh-CN" altLang="en-US" sz="24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CSS预处器（CSS Preprocessor）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”这个玩意。</a:t>
            </a:r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2064023" y="4727352"/>
            <a:ext cx="1077912" cy="1077912"/>
          </a:xfrm>
          <a:prstGeom prst="ellipse">
            <a:avLst/>
          </a:prstGeom>
          <a:solidFill>
            <a:srgbClr val="F68933"/>
          </a:solidFill>
          <a:ln w="9525" cmpd="sng">
            <a:solidFill>
              <a:srgbClr val="14141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smtClean="0">
              <a:ln>
                <a:noFill/>
              </a:ln>
              <a:solidFill>
                <a:srgbClr val="141414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252935" y="5034006"/>
            <a:ext cx="7000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100" dirty="0" smtClean="0">
                <a:solidFill>
                  <a:srgbClr val="141414"/>
                </a:solidFill>
                <a:cs typeface="Arial" panose="020B0604020202020204" pitchFamily="34" charset="0"/>
              </a:rPr>
              <a:t>css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3094769" y="4462561"/>
            <a:ext cx="1466850" cy="4953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D0D0D0"/>
          </a:solidFill>
          <a:ln w="9525" cmpd="sng">
            <a:solidFill>
              <a:srgbClr val="14141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我不是编程语言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6023992" y="4194646"/>
            <a:ext cx="2448272" cy="2330698"/>
          </a:xfrm>
          <a:prstGeom prst="ellipse">
            <a:avLst/>
          </a:prstGeom>
          <a:solidFill>
            <a:srgbClr val="FFE393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122416" y="4939754"/>
            <a:ext cx="830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java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842596" y="4973106"/>
            <a:ext cx="14136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javascript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491732" y="4537372"/>
            <a:ext cx="3286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106502" y="5209753"/>
            <a:ext cx="8302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php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997691" y="4505298"/>
            <a:ext cx="8302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c++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925692" y="5301208"/>
            <a:ext cx="15465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objective-c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189439" y="5621178"/>
            <a:ext cx="996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Python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7262242" y="5621178"/>
            <a:ext cx="850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Ruby</a:t>
            </a:r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8309112" y="4143075"/>
            <a:ext cx="1978223" cy="52256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我们是编程语言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906642" y="5693246"/>
            <a:ext cx="32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>
                <a:ea typeface="宋体" panose="02010600030101010101" pitchFamily="2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343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bldLvl="0" autoUpdateAnimBg="0"/>
      <p:bldP spid="28" grpId="0" bldLvl="0" animBg="1" autoUpdateAnimBg="0"/>
      <p:bldP spid="30" grpId="0" animBg="1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  <p:bldP spid="36" grpId="0" bldLvl="0" autoUpdateAnimBg="0"/>
      <p:bldP spid="37" grpId="0" bldLvl="0" autoUpdateAnimBg="0"/>
      <p:bldP spid="38" grpId="0" bldLvl="0" autoUpdateAnimBg="0"/>
      <p:bldP spid="39" grpId="0" bldLvl="0" animBg="1" autoUpdateAnimBg="0"/>
      <p:bldP spid="4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zh-CN" altLang="en-US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16" y="1844824"/>
            <a:ext cx="10742984" cy="3096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CSS预处理器定义了一种新的语言，将CSS作为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目标生成文件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，然后开发者就只要使用这种语言进行编码工作，然后再编译成正常的CSS文件。CSS预处理器为CSS增加一些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编程的特性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，例如可以在CSS中使用变量、逻辑判断、函数等在编程语言中的一些基本特性，可以让你的CSS更加简洁、可读性更强，更易于代码的维护等诸多好处。常见的预处理器有：Sass,LESS,STYLUS.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($)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3392" y="1364766"/>
            <a:ext cx="10441160" cy="6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2000" dirty="0">
                <a:solidFill>
                  <a:srgbClr val="404040"/>
                </a:solidFill>
                <a:latin typeface="Franklin Gothic Medium" panose="020B06030201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当样式表里需要换一套颜色，要找到好几处地方，并且替换好几次颜色值。如果我们能够在只改变某一处的属性值，其他地方的属性也会随之相应改变？那么我们可以使用Sass！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614988" y="2204864"/>
            <a:ext cx="3945508" cy="3528392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$linkColor: 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 {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.nav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h1{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.foo{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.head{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27448" y="2204864"/>
            <a:ext cx="3974331" cy="344455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 {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.nav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h1{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.foo{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.head{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9295" y="3544751"/>
            <a:ext cx="1074737" cy="38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pPr algn="l"/>
            <a:r>
              <a:rPr lang="zh-CN" altLang="en-US" dirty="0">
                <a:ea typeface="微软雅黑" panose="020B0503020204020204" pitchFamily="34" charset="-122"/>
              </a:rPr>
              <a:t>编译</a:t>
            </a:r>
            <a:r>
              <a:rPr lang="zh-CN" altLang="en-US" dirty="0" smtClean="0">
                <a:ea typeface="微软雅黑" panose="020B0503020204020204" pitchFamily="34" charset="-122"/>
              </a:rPr>
              <a:t>后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>
            <a:off x="5197723" y="3976192"/>
            <a:ext cx="1330325" cy="334962"/>
          </a:xfrm>
          <a:prstGeom prst="rightArrow">
            <a:avLst>
              <a:gd name="adj1" fmla="val 50000"/>
              <a:gd name="adj2" fmla="val 9928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utoUpdateAnimBg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4000" kern="0" dirty="0" err="1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mixin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3392" y="1364766"/>
            <a:ext cx="10441160" cy="6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algn="l"/>
            <a:r>
              <a:rPr lang="zh-CN" altLang="en-US" sz="2000" dirty="0">
                <a:solidFill>
                  <a:srgbClr val="404040"/>
                </a:solidFill>
                <a:latin typeface="Franklin Gothic Medium" panose="020B06030201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当样式表里需要换一套颜色，要找到好几处地方，并且替换好几次颜色值。如果我们能够在只改变某一处的属性值，其他地方的属性也会随之相应改变？那么我们可以使用Sass！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614988" y="2204864"/>
            <a:ext cx="3945508" cy="3528392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$linkColor: 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 {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.nav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h1{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.foo{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.head{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$linkColor;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27448" y="2204864"/>
            <a:ext cx="3974331" cy="344455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 {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.nav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h1{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.foo{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.head{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color: </a:t>
            </a:r>
            <a:r>
              <a:rPr lang="zh-CN" altLang="en-US" sz="1400" dirty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#08c;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9295" y="3544751"/>
            <a:ext cx="1074737" cy="38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pPr algn="l"/>
            <a:r>
              <a:rPr lang="zh-CN" altLang="en-US" dirty="0">
                <a:ea typeface="微软雅黑" panose="020B0503020204020204" pitchFamily="34" charset="-122"/>
              </a:rPr>
              <a:t>编译</a:t>
            </a:r>
            <a:r>
              <a:rPr lang="zh-CN" altLang="en-US" dirty="0" smtClean="0">
                <a:ea typeface="微软雅黑" panose="020B0503020204020204" pitchFamily="34" charset="-122"/>
              </a:rPr>
              <a:t>后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>
            <a:off x="5197723" y="3976192"/>
            <a:ext cx="1330325" cy="334962"/>
          </a:xfrm>
          <a:prstGeom prst="rightArrow">
            <a:avLst>
              <a:gd name="adj1" fmla="val 50000"/>
              <a:gd name="adj2" fmla="val 9928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4000" kern="0" dirty="0" err="1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mixin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6083" y="1178594"/>
            <a:ext cx="10441160" cy="91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lvl="0" algn="l"/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整个网站中有几处小小的样式类似（例如一致的颜色和字体），那么使用变量来统一处理这种情况是非常不错的选择。但是当你的样式变得越来越复杂，你需要大段大段的重用样式的代码，独立的变量就没办法应付这种情况了。你可以通过</a:t>
            </a:r>
            <a:r>
              <a:rPr lang="en-US" altLang="zh-CN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的混合器实现大段样式的重用。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191771" y="2348880"/>
            <a:ext cx="3720653" cy="4032448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@mixin style($size: 15px, $color:#999)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r>
              <a:rPr lang="zh-CN" altLang="en-US" sz="1400" dirty="0">
                <a:solidFill>
                  <a:srgbClr val="F68933"/>
                </a:solidFill>
              </a:rPr>
              <a:t>font-size: $size;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color:$color;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line-height: 1.5;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content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</a:rPr>
              <a:t>@include style(20px,black);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margin:20px;</a:t>
            </a:r>
            <a:endParaRPr lang="zh-CN" altLang="en-US" sz="105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header {</a:t>
            </a:r>
          </a:p>
          <a:p>
            <a:pPr algn="l"/>
            <a:r>
              <a:rPr lang="zh-CN" altLang="en-US" sz="1400" dirty="0">
                <a:solidFill>
                  <a:srgbClr val="CC0000"/>
                </a:solidFill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</a:rPr>
              <a:t>@include style(25px,blue);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footer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</a:rPr>
              <a:t>@include style(30px,red);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99456" y="2344514"/>
            <a:ext cx="3221681" cy="403681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content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zh-CN" altLang="en-US" sz="1400" dirty="0">
                <a:solidFill>
                  <a:srgbClr val="F68933"/>
                </a:solidFill>
              </a:rPr>
              <a:t>font-size: 20px; 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color:black;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line-height: 1.5;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margin:20px;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header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r>
              <a:rPr lang="zh-CN" altLang="en-US" sz="1400" dirty="0">
                <a:solidFill>
                  <a:srgbClr val="F68933"/>
                </a:solidFill>
              </a:rPr>
              <a:t> font-size: 25px;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color:blue;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line-height: 1.5;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padding: 10px;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footer {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zh-CN" altLang="en-US" sz="1400" dirty="0">
                <a:solidFill>
                  <a:srgbClr val="F68933"/>
                </a:solidFill>
              </a:rPr>
              <a:t>  font-size: 30px;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color:red;</a:t>
            </a:r>
          </a:p>
          <a:p>
            <a:pPr algn="l"/>
            <a:r>
              <a:rPr lang="zh-CN" altLang="en-US" sz="1400" dirty="0">
                <a:solidFill>
                  <a:srgbClr val="F68933"/>
                </a:solidFill>
              </a:rPr>
              <a:t>    line-height: 1.5;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    padding: 15px;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71988" y="3474814"/>
            <a:ext cx="1193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r>
              <a:rPr lang="zh-CN" altLang="en-US" sz="2000">
                <a:ea typeface="微软雅黑" panose="020B0503020204020204" pitchFamily="34" charset="-122"/>
              </a:rPr>
              <a:t>编译后：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 rot="10800000">
            <a:off x="4475113" y="3778027"/>
            <a:ext cx="1627187" cy="388937"/>
          </a:xfrm>
          <a:prstGeom prst="rightArrow">
            <a:avLst>
              <a:gd name="adj1" fmla="val 50000"/>
              <a:gd name="adj2" fmla="val 1045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12" grpId="0" bldLvl="0" animBg="1" autoUpdateAnimBg="0"/>
      <p:bldP spid="13" grpId="0" bldLvl="0" autoUpdateAnimBg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62000" y="427038"/>
            <a:ext cx="109728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4000" kern="0" dirty="0" smtClean="0">
                <a:solidFill>
                  <a:srgbClr val="F68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(extend)</a:t>
            </a:r>
            <a:endParaRPr lang="zh-CN" altLang="en-US" sz="4000" kern="0" dirty="0">
              <a:solidFill>
                <a:srgbClr val="F68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2383" y="1178594"/>
            <a:ext cx="10441160" cy="6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749" tIns="39875" rIns="79749" bIns="39875">
            <a:spAutoFit/>
          </a:bodyPr>
          <a:lstStyle/>
          <a:p>
            <a:pPr lvl="0" algn="l"/>
            <a:r>
              <a:rPr lang="zh-CN" altLang="zh-CN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sass中，选择器继承可以让选择器继承另一个选择器的所有样式，并联合声明。使用选择器的继承，要使用关键词</a:t>
            </a:r>
            <a:r>
              <a:rPr lang="zh-CN" altLang="zh-CN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@extend</a:t>
            </a:r>
            <a:r>
              <a:rPr lang="zh-CN" altLang="zh-CN" sz="1800" dirty="0">
                <a:solidFill>
                  <a:srgbClr val="333333"/>
                </a:solidFill>
                <a:ea typeface="Microsoft Yahei" panose="020B0503020204020204" pitchFamily="34" charset="-122"/>
              </a:rPr>
              <a:t>，后面紧跟需要继承的选择器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925964" y="1988840"/>
            <a:ext cx="3554412" cy="41764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%ir{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rgbClr val="F68933"/>
                </a:solidFill>
              </a:rPr>
              <a:t> text-shadow: none;</a:t>
            </a:r>
          </a:p>
          <a:p>
            <a:pPr algn="l"/>
            <a:r>
              <a:rPr lang="zh-CN" altLang="en-US" sz="1600" dirty="0">
                <a:solidFill>
                  <a:srgbClr val="F68933"/>
                </a:solidFill>
              </a:rPr>
              <a:t>     background-color: blue;</a:t>
            </a:r>
          </a:p>
          <a:p>
            <a:pPr algn="l"/>
            <a:r>
              <a:rPr lang="zh-CN" altLang="en-US" sz="1600" dirty="0">
                <a:solidFill>
                  <a:srgbClr val="F68933"/>
                </a:solidFill>
              </a:rPr>
              <a:t>     border: 0;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#header{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zh-CN" altLang="en-US" sz="1600" dirty="0">
                <a:solidFill>
                  <a:srgbClr val="F68933"/>
                </a:solidFill>
              </a:rPr>
              <a:t>@extend %ir;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height:100px;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#footer{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</a:t>
            </a:r>
            <a:r>
              <a:rPr lang="zh-CN" altLang="en-US" sz="1600" dirty="0">
                <a:solidFill>
                  <a:srgbClr val="F68933"/>
                </a:solidFill>
              </a:rPr>
              <a:t> @extend %ir;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height:150px;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.ir{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  </a:t>
            </a:r>
            <a:r>
              <a:rPr lang="zh-CN" altLang="en-US" sz="1600" dirty="0">
                <a:solidFill>
                  <a:srgbClr val="F68933"/>
                </a:solidFill>
              </a:rPr>
              <a:t>@extend %ir;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1660" y="1988840"/>
            <a:ext cx="3175000" cy="417646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749" tIns="39875" rIns="79749" bIns="39875" anchor="ctr"/>
          <a:lstStyle/>
          <a:p>
            <a:pPr algn="l"/>
            <a:r>
              <a:rPr lang="zh-CN" altLang="en-US" sz="1600" dirty="0">
                <a:solidFill>
                  <a:srgbClr val="F68933"/>
                </a:solidFill>
              </a:rPr>
              <a:t>#header, </a:t>
            </a:r>
          </a:p>
          <a:p>
            <a:pPr algn="l"/>
            <a:r>
              <a:rPr lang="zh-CN" altLang="en-US" sz="1600" dirty="0">
                <a:solidFill>
                  <a:srgbClr val="F68933"/>
                </a:solidFill>
              </a:rPr>
              <a:t>#footer,</a:t>
            </a:r>
          </a:p>
          <a:p>
            <a:pPr algn="l"/>
            <a:r>
              <a:rPr lang="zh-CN" altLang="en-US" sz="1600" dirty="0">
                <a:solidFill>
                  <a:srgbClr val="F68933"/>
                </a:solidFill>
              </a:rPr>
              <a:t>.ir</a:t>
            </a:r>
            <a:r>
              <a:rPr lang="zh-CN" altLang="en-US" sz="16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text-shadow: none;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background-color: blue;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border: 0;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#header{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width:300px;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#footer{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width:300px;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535760" y="3695030"/>
            <a:ext cx="1193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749" tIns="39875" rIns="79749" bIns="39875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编译后：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 rot="10740000">
            <a:off x="4177510" y="3998243"/>
            <a:ext cx="1627187" cy="388937"/>
          </a:xfrm>
          <a:prstGeom prst="rightArrow">
            <a:avLst>
              <a:gd name="adj1" fmla="val 50000"/>
              <a:gd name="adj2" fmla="val 10459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5" grpId="0" bldLvl="0" animBg="1" autoUpdateAnimBg="0"/>
      <p:bldP spid="16" grpId="0" bldLvl="0" autoUpdateAnimBg="0"/>
      <p:bldP spid="17" grpId="0" animBg="1"/>
    </p:bldLst>
  </p:timing>
</p:sld>
</file>

<file path=ppt/theme/theme1.xml><?xml version="1.0" encoding="utf-8"?>
<a:theme xmlns:a="http://schemas.openxmlformats.org/drawingml/2006/main" name="百度有啊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百度有啊</Template>
  <TotalTime>42438</TotalTime>
  <Words>1694</Words>
  <Application>Microsoft Office PowerPoint</Application>
  <PresentationFormat>宽屏</PresentationFormat>
  <Paragraphs>271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Microsoft Yahei</vt:lpstr>
      <vt:lpstr>宋体</vt:lpstr>
      <vt:lpstr>微软雅黑</vt:lpstr>
      <vt:lpstr>Arial</vt:lpstr>
      <vt:lpstr>Calibri</vt:lpstr>
      <vt:lpstr>Courier New</vt:lpstr>
      <vt:lpstr>Franklin Gothic Medium</vt:lpstr>
      <vt:lpstr>Segoe UI</vt:lpstr>
      <vt:lpstr>百度有啊</vt:lpstr>
      <vt:lpstr>Sass学习与分享</vt:lpstr>
      <vt:lpstr>PowerPoint 演示文稿</vt:lpstr>
      <vt:lpstr>PowerPoint 演示文稿</vt:lpstr>
      <vt:lpstr>SASS介绍</vt:lpstr>
      <vt:lpstr>CSS预处理器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百度有啊发展规划</dc:title>
  <dc:creator>zhanghuayi</dc:creator>
  <cp:lastModifiedBy>Xu,Guanlong</cp:lastModifiedBy>
  <cp:revision>2485</cp:revision>
  <dcterms:created xsi:type="dcterms:W3CDTF">2010-01-23T08:27:26Z</dcterms:created>
  <dcterms:modified xsi:type="dcterms:W3CDTF">2015-08-13T03:13:42Z</dcterms:modified>
</cp:coreProperties>
</file>