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576" r:id="rId3"/>
    <p:sldId id="1118" r:id="rId4"/>
    <p:sldId id="1042" r:id="rId5"/>
    <p:sldId id="1139" r:id="rId6"/>
    <p:sldId id="1133" r:id="rId7"/>
    <p:sldId id="1137" r:id="rId8"/>
    <p:sldId id="1135" r:id="rId9"/>
    <p:sldId id="1138" r:id="rId10"/>
    <p:sldId id="1134" r:id="rId11"/>
    <p:sldId id="1046" r:id="rId12"/>
    <p:sldId id="1144" r:id="rId13"/>
    <p:sldId id="1146" r:id="rId14"/>
    <p:sldId id="1147" r:id="rId15"/>
    <p:sldId id="1145" r:id="rId16"/>
    <p:sldId id="1148" r:id="rId17"/>
    <p:sldId id="1048" r:id="rId18"/>
    <p:sldId id="1124" r:id="rId19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8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易 晖洋" initials="易" lastIdx="1" clrIdx="0">
    <p:extLst>
      <p:ext uri="{19B8F6BF-5375-455C-9EA6-DF929625EA0E}">
        <p15:presenceInfo xmlns:p15="http://schemas.microsoft.com/office/powerpoint/2012/main" userId="cac2681de7f5a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00"/>
    <a:srgbClr val="4F6228"/>
    <a:srgbClr val="1E4684"/>
    <a:srgbClr val="091FCE"/>
    <a:srgbClr val="4F81BD"/>
    <a:srgbClr val="5A9BD3"/>
    <a:srgbClr val="FFFFFF"/>
    <a:srgbClr val="173F82"/>
    <a:srgbClr val="DAEEFA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65699" autoAdjust="0"/>
  </p:normalViewPr>
  <p:slideViewPr>
    <p:cSldViewPr>
      <p:cViewPr varScale="1">
        <p:scale>
          <a:sx n="79" d="100"/>
          <a:sy n="79" d="100"/>
        </p:scale>
        <p:origin x="1264" y="72"/>
      </p:cViewPr>
      <p:guideLst>
        <p:guide pos="68"/>
        <p:guide orient="horz" pos="2160"/>
      </p:guideLst>
    </p:cSldViewPr>
  </p:slideViewPr>
  <p:outlineViewPr>
    <p:cViewPr>
      <p:scale>
        <a:sx n="33" d="100"/>
        <a:sy n="33" d="100"/>
      </p:scale>
      <p:origin x="0" y="-15196"/>
    </p:cViewPr>
  </p:outlineViewPr>
  <p:notesTextViewPr>
    <p:cViewPr>
      <p:scale>
        <a:sx n="94" d="100"/>
        <a:sy n="94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62" y="-84"/>
      </p:cViewPr>
      <p:guideLst>
        <p:guide orient="horz" pos="289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4BB28F-9CAD-40DF-B341-FD92B544169A}" type="datetimeFigureOut">
              <a:rPr lang="zh-CN" altLang="en-US"/>
              <a:t>2023/12/20</a:t>
            </a:fld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BDA724-08C1-4E51-977F-07C72508BA1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7B26D2-E478-4226-A9F3-C311DA0DFF4D}" type="datetimeFigureOut">
              <a:rPr lang="zh-CN" altLang="en-US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005A0F-A0EF-4038-A7A0-267C7DCA758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920274-FB12-4DEE-884D-7121361A3800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strike="no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9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strike="sng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strike="sng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92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strike="no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strike="no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4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endParaRPr lang="en-US" altLang="zh-CN" sz="1200" b="1" strike="noStrike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2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0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5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94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6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7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+mn-lt"/>
              <a:ea typeface="+mn-ea"/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1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005A0F-A0EF-4038-A7A0-267C7DCA75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0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有横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Line 11">
            <a:extLst>
              <a:ext uri="{FF2B5EF4-FFF2-40B4-BE49-F238E27FC236}">
                <a16:creationId xmlns:a16="http://schemas.microsoft.com/office/drawing/2014/main" id="{E8B2EDB0-39FA-13BF-DB86-E6DB3D4281B4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250825" y="6381328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72563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786563"/>
            <a:ext cx="9144000" cy="71437"/>
          </a:xfrm>
          <a:prstGeom prst="rect">
            <a:avLst/>
          </a:prstGeom>
          <a:solidFill>
            <a:srgbClr val="FDAC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6786563"/>
            <a:ext cx="9144000" cy="7143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4" name="Group 19"/>
          <p:cNvGrpSpPr/>
          <p:nvPr userDrawn="1"/>
        </p:nvGrpSpPr>
        <p:grpSpPr bwMode="auto">
          <a:xfrm>
            <a:off x="0" y="2514600"/>
            <a:ext cx="9144000" cy="1598613"/>
            <a:chOff x="0" y="1407"/>
            <a:chExt cx="5760" cy="1007"/>
          </a:xfrm>
        </p:grpSpPr>
        <p:sp>
          <p:nvSpPr>
            <p:cNvPr id="5" name="矩形 17"/>
            <p:cNvSpPr>
              <a:spLocks noChangeArrowheads="1"/>
            </p:cNvSpPr>
            <p:nvPr userDrawn="1"/>
          </p:nvSpPr>
          <p:spPr bwMode="auto">
            <a:xfrm>
              <a:off x="0" y="1434"/>
              <a:ext cx="5760" cy="952"/>
            </a:xfrm>
            <a:prstGeom prst="rect">
              <a:avLst/>
            </a:prstGeom>
            <a:solidFill>
              <a:srgbClr val="697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17"/>
            <p:cNvSpPr>
              <a:spLocks noChangeArrowheads="1"/>
            </p:cNvSpPr>
            <p:nvPr userDrawn="1"/>
          </p:nvSpPr>
          <p:spPr bwMode="auto">
            <a:xfrm>
              <a:off x="0" y="2409"/>
              <a:ext cx="5441" cy="5"/>
            </a:xfrm>
            <a:prstGeom prst="rect">
              <a:avLst/>
            </a:prstGeom>
            <a:solidFill>
              <a:srgbClr val="697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319" y="1407"/>
              <a:ext cx="5441" cy="5"/>
            </a:xfrm>
            <a:prstGeom prst="rect">
              <a:avLst/>
            </a:prstGeom>
            <a:solidFill>
              <a:srgbClr val="697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6877050" y="0"/>
            <a:ext cx="2266950" cy="115888"/>
          </a:xfrm>
          <a:prstGeom prst="rect">
            <a:avLst/>
          </a:prstGeom>
          <a:solidFill>
            <a:srgbClr val="69753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9" name="Picture 21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052513"/>
            <a:ext cx="33480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8"/>
          <p:cNvSpPr>
            <a:spLocks noChangeArrowheads="1"/>
          </p:cNvSpPr>
          <p:nvPr userDrawn="1"/>
        </p:nvSpPr>
        <p:spPr bwMode="auto">
          <a:xfrm>
            <a:off x="0" y="6786563"/>
            <a:ext cx="3311525" cy="71437"/>
          </a:xfrm>
          <a:prstGeom prst="rect">
            <a:avLst/>
          </a:prstGeom>
          <a:solidFill>
            <a:srgbClr val="69753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横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E298-C84F-29DA-CDC0-02DE5995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9144000" cy="94456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0725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30" name="Picture 17" descr="Seu_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150813"/>
            <a:ext cx="17780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182880" indent="-182880" algn="l" rtl="0" eaLnBrk="0" fontAlgn="base" hangingPunct="0">
        <a:spcBef>
          <a:spcPct val="0"/>
        </a:spcBef>
        <a:spcAft>
          <a:spcPct val="0"/>
        </a:spcAft>
        <a:defRPr kumimoji="1" lang="zh-CN" altLang="en-US" sz="3600" b="1" kern="1200" dirty="0">
          <a:solidFill>
            <a:schemeClr val="bg1"/>
          </a:solidFill>
          <a:latin typeface="Franklin Gothic Medium" panose="020B0603020102020204" pitchFamily="34" charset="0"/>
          <a:ea typeface="微软雅黑" panose="020B0503020204020204" pitchFamily="34" charset="-122"/>
          <a:cs typeface="+mn-cs"/>
        </a:defRPr>
      </a:lvl1pPr>
      <a:lvl2pPr marL="182880" indent="-18288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marL="182880" indent="-18288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marL="182880" indent="-18288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marL="182880" indent="-18288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/>
  </p:txStyles>
  <p:extLst>
    <p:ext uri="{27BBF7A9-308A-43DC-89C8-2F10F3537804}">
      <p15:sldGuideLst xmlns:p15="http://schemas.microsoft.com/office/powerpoint/2012/main">
        <p15:guide id="1" pos="56" userDrawn="1">
          <p15:clr>
            <a:srgbClr val="F26B43"/>
          </p15:clr>
        </p15:guide>
        <p15:guide id="2" pos="56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" userDrawn="1">
          <p15:clr>
            <a:srgbClr val="F26B43"/>
          </p15:clr>
        </p15:guide>
        <p15:guide id="2" pos="5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tags" Target="../tags/tag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tags" Target="../tags/tag10.xml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3767" y="2564904"/>
            <a:ext cx="9144000" cy="1548172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pPr algn="ctr" eaLnBrk="1" hangingPunct="1"/>
            <a:r>
              <a:rPr lang="en-US" altLang="zh-CN" sz="4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Discovering Dynamic Causal Space for DAG Structure Learning</a:t>
            </a:r>
            <a:endParaRPr lang="zh-CN" altLang="en-US" sz="40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4B7D96-30AC-4FE2-8F7C-754EBB3E8E36}"/>
              </a:ext>
            </a:extLst>
          </p:cNvPr>
          <p:cNvSpPr txBox="1"/>
          <p:nvPr/>
        </p:nvSpPr>
        <p:spPr>
          <a:xfrm>
            <a:off x="2117293" y="4581128"/>
            <a:ext cx="490941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汇报人：易晖洋</a:t>
            </a:r>
            <a:endParaRPr lang="en-US" altLang="zh-CN" sz="2400" b="1" dirty="0">
              <a:solidFill>
                <a:srgbClr val="173F8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日期：</a:t>
            </a:r>
            <a:r>
              <a:rPr lang="en-US" altLang="zh-CN" sz="2400" b="1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2023.08.06</a:t>
            </a:r>
            <a:endParaRPr lang="zh-CN" altLang="en-US" sz="2400" b="1" dirty="0">
              <a:solidFill>
                <a:srgbClr val="173F8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实验结果</a:t>
            </a:r>
            <a:r>
              <a:rPr lang="en-US" altLang="zh-CN" dirty="0"/>
              <a:t>-</a:t>
            </a:r>
            <a:r>
              <a:rPr lang="zh-CN" altLang="en-US" dirty="0"/>
              <a:t>合成数据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6F8B24-A440-AD87-4808-FA337D6CF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409"/>
            <a:ext cx="9144000" cy="34660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58389C-6F4D-816B-A711-770C7178FD6F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2B1B7E-216A-6250-A78C-872F67910369}"/>
              </a:ext>
            </a:extLst>
          </p:cNvPr>
          <p:cNvSpPr/>
          <p:nvPr/>
        </p:nvSpPr>
        <p:spPr>
          <a:xfrm>
            <a:off x="-15865" y="841223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线性、不同节点数和图密度：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9283E3-C929-8D47-0122-27649B976CA2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在线性情况下，取得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SOTA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469876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实验结果</a:t>
            </a:r>
            <a:r>
              <a:rPr lang="en-US" altLang="zh-CN" dirty="0"/>
              <a:t>-</a:t>
            </a:r>
            <a:r>
              <a:rPr lang="zh-CN" altLang="en-US" dirty="0"/>
              <a:t>合成数据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84D49F-9AF0-A0D7-3ADD-2B3D3CFD82A0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D37C01-879A-D97D-9D73-97440D27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" y="1907942"/>
            <a:ext cx="9144000" cy="33909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190B351-D6D4-D1AA-3913-F3DB7F1E212B}"/>
              </a:ext>
            </a:extLst>
          </p:cNvPr>
          <p:cNvSpPr/>
          <p:nvPr/>
        </p:nvSpPr>
        <p:spPr>
          <a:xfrm>
            <a:off x="-15865" y="841223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非线性、不同节点数和图密度：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BD7956-C99D-8DC9-3F53-1415DE4E2421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在非线性情况下，取得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SOTA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3851730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实验结果</a:t>
            </a:r>
            <a:r>
              <a:rPr lang="en-US" altLang="zh-CN" dirty="0"/>
              <a:t>-</a:t>
            </a:r>
            <a:r>
              <a:rPr lang="zh-CN" altLang="en-US" dirty="0"/>
              <a:t>合成数据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随着节点度的增加，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相对于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baselines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改进越来越大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A27A17-0957-46F1-30D8-8B6B348A2F68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1EE11-6B77-701B-38AD-3268EEDCE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73" y="1449633"/>
            <a:ext cx="6871053" cy="354983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57BF708-FC30-1CB1-CB80-87373012A1CF}"/>
              </a:ext>
            </a:extLst>
          </p:cNvPr>
          <p:cNvSpPr/>
          <p:nvPr/>
        </p:nvSpPr>
        <p:spPr>
          <a:xfrm>
            <a:off x="-15865" y="841223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不同图密度、线性和非线性：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6018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实验结果</a:t>
            </a:r>
            <a:r>
              <a:rPr lang="en-US" altLang="zh-CN" dirty="0"/>
              <a:t>-</a:t>
            </a:r>
            <a:r>
              <a:rPr lang="zh-CN" altLang="en-US" dirty="0"/>
              <a:t>合成异质数据</a:t>
            </a:r>
            <a:endParaRPr lang="zh-CN" alt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对加性噪声均值变化鲁棒，且均取得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SOTA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A27A17-0957-46F1-30D8-8B6B348A2F68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63ADA3-8050-BFDA-F046-5A9E0D3B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44168"/>
            <a:ext cx="6912768" cy="36426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4CD7D27-7A87-AE55-FDE8-DD043607823E}"/>
              </a:ext>
            </a:extLst>
          </p:cNvPr>
          <p:cNvSpPr/>
          <p:nvPr/>
        </p:nvSpPr>
        <p:spPr>
          <a:xfrm>
            <a:off x="-15865" y="841223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加性噪声，均值变化：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B873FE-99E6-A297-FAD0-3ECA4072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558707"/>
            <a:ext cx="3264068" cy="3238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8B1C0D-0B51-2B73-B704-8DF3B82DE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11" y="1520606"/>
            <a:ext cx="4000706" cy="4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97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zh-CN" altLang="en-US" sz="4000" dirty="0"/>
              <a:t>实验结果</a:t>
            </a:r>
            <a:r>
              <a:rPr lang="en-US" altLang="zh-CN" dirty="0"/>
              <a:t>-</a:t>
            </a:r>
            <a:r>
              <a:rPr lang="zh-CN" altLang="en-US" dirty="0"/>
              <a:t>真实异质数据</a:t>
            </a:r>
            <a:r>
              <a:rPr lang="en-US" altLang="zh-CN" dirty="0">
                <a:latin typeface="+mn-lt"/>
              </a:rPr>
              <a:t>Sachs</a:t>
            </a:r>
            <a:endParaRPr lang="zh-CN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Sachs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数据集上取得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SOTA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效果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A27A17-0957-46F1-30D8-8B6B348A2F68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94800F-3CF7-C052-04A2-EAF95D1E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16" y="1317264"/>
            <a:ext cx="616616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59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 Sachs-</a:t>
            </a:r>
            <a:r>
              <a:rPr lang="zh-CN" altLang="en-US" dirty="0">
                <a:latin typeface="+mn-lt"/>
              </a:rPr>
              <a:t>因果发现</a:t>
            </a:r>
            <a:r>
              <a:rPr lang="en-US" altLang="zh-CN" dirty="0">
                <a:latin typeface="+mn-lt"/>
              </a:rPr>
              <a:t>benchmark</a:t>
            </a:r>
            <a:endParaRPr lang="zh-CN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7321EC-CB26-9120-70E1-51AD793D4C87}"/>
              </a:ext>
            </a:extLst>
          </p:cNvPr>
          <p:cNvSpPr/>
          <p:nvPr/>
        </p:nvSpPr>
        <p:spPr>
          <a:xfrm>
            <a:off x="0" y="832215"/>
            <a:ext cx="9144000" cy="1050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Real-world heterogeneous data</a:t>
            </a: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11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个点，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17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条边，样本数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7466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，节点之间有向边表示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个蛋白质表达水平变量间存在因果关系。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A27A17-0957-46F1-30D8-8B6B348A2F68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[Sachs K, Perez O, </a:t>
            </a:r>
            <a:r>
              <a:rPr lang="en-US" altLang="zh-CN" sz="1200" kern="0" dirty="0" err="1">
                <a:latin typeface="+mn-lt"/>
                <a:ea typeface="微软雅黑" panose="020B0503020204020204" pitchFamily="34" charset="-122"/>
              </a:rPr>
              <a:t>Pe'er</a:t>
            </a:r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 D, et al. Causal protein-signaling networks derived from multiparameter single-cell data[J]. Science, 2005, 308(5721): 523-529.]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46D6A1-1D24-B7B5-98FD-8BF35527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75317"/>
            <a:ext cx="5946831" cy="27562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310B76-98E3-437D-1376-9C32AA19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298207"/>
            <a:ext cx="2870348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852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 </a:t>
            </a:r>
            <a:r>
              <a:rPr lang="zh-CN" altLang="en-US" sz="4000" dirty="0"/>
              <a:t>结构干预距离</a:t>
            </a:r>
            <a:r>
              <a:rPr lang="en-US" altLang="zh-CN" sz="4000" dirty="0">
                <a:latin typeface="+mn-lt"/>
              </a:rPr>
              <a:t>SID</a:t>
            </a:r>
            <a:endParaRPr lang="zh-CN" altLang="en-US" sz="4000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SHD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计算图结构差异，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SID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计算干预分布的差异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BBAC6B-816C-817D-9E5B-B2E49554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3" y="3598875"/>
            <a:ext cx="3263527" cy="3294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DE7F34-A4C9-0BC8-412B-33418DC00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02" y="3598875"/>
            <a:ext cx="3438360" cy="3691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05B7BA-189D-0E36-A9CA-47B98C5E1A50}"/>
              </a:ext>
            </a:extLst>
          </p:cNvPr>
          <p:cNvSpPr txBox="1"/>
          <p:nvPr/>
        </p:nvSpPr>
        <p:spPr>
          <a:xfrm>
            <a:off x="179512" y="6381328"/>
            <a:ext cx="8712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[Peters J, </a:t>
            </a:r>
            <a:r>
              <a:rPr lang="en-US" altLang="zh-CN" sz="12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Bühlmann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 Structural intervention distance for evaluating causal graphs[J]. Neural computation, 2015, 27(3): 771-799.]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0197449-54D4-E317-B8B7-F4B4359B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88" y="1335823"/>
            <a:ext cx="8388424" cy="220161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596451B-AEE6-A1F5-601E-086C1CE8FBEF}"/>
              </a:ext>
            </a:extLst>
          </p:cNvPr>
          <p:cNvSpPr/>
          <p:nvPr/>
        </p:nvSpPr>
        <p:spPr>
          <a:xfrm>
            <a:off x="-15865" y="841223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SHD</a:t>
            </a: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相同，</a:t>
            </a:r>
            <a:r>
              <a:rPr lang="en-US" altLang="zh-CN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SID</a:t>
            </a: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不同：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5632731-E8C7-3DC6-3568-6AF7F5036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4220818"/>
            <a:ext cx="8640960" cy="156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733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D69048A-F4CA-7C05-F74F-90B28B9EDEC4}"/>
              </a:ext>
            </a:extLst>
          </p:cNvPr>
          <p:cNvSpPr txBox="1">
            <a:spLocks/>
          </p:cNvSpPr>
          <p:nvPr/>
        </p:nvSpPr>
        <p:spPr bwMode="auto">
          <a:xfrm>
            <a:off x="0" y="2402886"/>
            <a:ext cx="9144000" cy="2052228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1828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600" b="1" kern="1200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  <a:cs typeface="+mn-cs"/>
              </a:defRPr>
            </a:lvl1pPr>
            <a:lvl2pPr marL="1828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828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828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182880" indent="-1828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000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Thanks!</a:t>
            </a:r>
          </a:p>
          <a:p>
            <a:pPr algn="ctr" eaLnBrk="1" hangingPunct="1"/>
            <a:r>
              <a:rPr lang="en-US" sz="4000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en-US" altLang="zh-CN" sz="4000" dirty="0">
                <a:solidFill>
                  <a:srgbClr val="173F82"/>
                </a:solidFill>
                <a:latin typeface="+mn-lt"/>
                <a:ea typeface="+mn-ea"/>
                <a:cs typeface="+mn-ea"/>
                <a:sym typeface="+mn-lt"/>
              </a:rPr>
              <a:t>&amp;A</a:t>
            </a:r>
            <a:endParaRPr lang="en-US" sz="4000" dirty="0">
              <a:solidFill>
                <a:srgbClr val="173F8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49607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9" y="980728"/>
            <a:ext cx="9144000" cy="587727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1673424"/>
            <a:ext cx="3275856" cy="5184576"/>
            <a:chOff x="0" y="1124744"/>
            <a:chExt cx="3275856" cy="5184576"/>
          </a:xfrm>
        </p:grpSpPr>
        <p:sp>
          <p:nvSpPr>
            <p:cNvPr id="4" name="直角三角形 3"/>
            <p:cNvSpPr/>
            <p:nvPr/>
          </p:nvSpPr>
          <p:spPr>
            <a:xfrm>
              <a:off x="0" y="1124744"/>
              <a:ext cx="3203848" cy="5184576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>
              <a:off x="0" y="1772816"/>
              <a:ext cx="3275856" cy="453650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>
              <a:off x="0" y="2420888"/>
              <a:ext cx="3275856" cy="3888432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251520" y="4478102"/>
            <a:ext cx="129614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endParaRPr lang="zh-CN" altLang="en-US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333754-1505-3925-7121-BC91480B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976C54-323A-15C3-3837-14CC8832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63" y="1628800"/>
            <a:ext cx="666163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研究背景与意义</a:t>
            </a:r>
            <a:endParaRPr lang="en-US" altLang="zh-CN" b="1" kern="10" dirty="0">
              <a:ln w="9525">
                <a:noFill/>
                <a:round/>
              </a:ln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en-US" altLang="zh-CN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CASPER</a:t>
            </a: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实验结果</a:t>
            </a: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6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研究背景与意义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867E02-504F-A7B4-820D-BCD781DF3A8E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66A3F5-D6AE-735B-4EF1-A78F30148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87506"/>
            <a:ext cx="9144000" cy="30079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890EF8-6456-0340-72BD-010C36FA3B93}"/>
              </a:ext>
            </a:extLst>
          </p:cNvPr>
          <p:cNvSpPr/>
          <p:nvPr/>
        </p:nvSpPr>
        <p:spPr>
          <a:xfrm>
            <a:off x="0" y="3896171"/>
            <a:ext cx="9144000" cy="197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NOTEARS</a:t>
            </a: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框架的组件：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评分函数、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约束、神经网络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000"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评分函数仅考虑数据适应性，未考虑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，容易陷入局部最优。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000"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评分函数无法量化估计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与真实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间因果距离。</a:t>
            </a:r>
          </a:p>
          <a:p>
            <a:pPr marL="342000"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约束项系数必须达到无穷大，才满足无环性。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E2DC6C-4E64-DB68-47EC-5C9C4FA83000}"/>
              </a:ext>
            </a:extLst>
          </p:cNvPr>
          <p:cNvSpPr txBox="1"/>
          <p:nvPr/>
        </p:nvSpPr>
        <p:spPr>
          <a:xfrm>
            <a:off x="2915816" y="2799407"/>
            <a:ext cx="5904656" cy="629593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/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931656C7-33F0-D0CC-C7D2-415C368FFD1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051720" y="1756184"/>
                <a:ext cx="1728192" cy="970002"/>
              </a:xfrm>
              <a:prstGeom prst="rect">
                <a:avLst/>
              </a:prstGeom>
              <a:noFill/>
            </p:spPr>
            <p:txBody>
              <a:bodyPr wrap="square" rtlCol="0" anchor="b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10000"/>
                  </a:lnSpc>
                  <a:defRPr sz="1200"/>
                </a:lvl1pPr>
              </a:lstStyle>
              <a:p>
                <a:pPr marL="0" marR="0" lvl="0" indent="0" algn="l" defTabSz="4572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NOTEARS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评分函数对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  <a:sym typeface="+mn-ea"/>
                      </a:rPr>
                      <m:t>𝒉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  <a:sym typeface="+mn-ea"/>
                      </a:rPr>
                      <m:t>(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  <a:sym typeface="+mn-ea"/>
                      </a:rPr>
                      <m:t>𝑾</m:t>
                    </m:r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  <a:sym typeface="+mn-ea"/>
                      </a:rPr>
                      <m:t>)</m:t>
                    </m:r>
                  </m:oMath>
                </a14:m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变化不敏感</a:t>
                </a:r>
              </a:p>
            </p:txBody>
          </p:sp>
        </mc:Choice>
        <mc:Fallback xmlns="">
          <p:sp>
            <p:nvSpPr>
              <p:cNvPr id="10" name="标题 1">
                <a:extLst>
                  <a:ext uri="{FF2B5EF4-FFF2-40B4-BE49-F238E27FC236}">
                    <a16:creationId xmlns:a16="http://schemas.microsoft.com/office/drawing/2014/main" id="{931656C7-33F0-D0CC-C7D2-415C368F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051720" y="1756184"/>
                <a:ext cx="1728192" cy="970002"/>
              </a:xfrm>
              <a:prstGeom prst="rect">
                <a:avLst/>
              </a:prstGeom>
              <a:blipFill>
                <a:blip r:embed="rId8"/>
                <a:stretch>
                  <a:fillRect l="-3180" t="-3145" b="-10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标题 1">
            <a:extLst>
              <a:ext uri="{FF2B5EF4-FFF2-40B4-BE49-F238E27FC236}">
                <a16:creationId xmlns:a16="http://schemas.microsoft.com/office/drawing/2014/main" id="{F08F7AC3-3E29-2778-49E1-B6916D0E2C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43808" y="1089562"/>
            <a:ext cx="1728192" cy="37054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学习过程：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5D4B77-355A-90EF-911A-5212B2211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0560" y="5542911"/>
            <a:ext cx="3131840" cy="794754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D183721E-DDB8-F8C1-A69F-54A9131084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696309" y="5229200"/>
            <a:ext cx="2124163" cy="33059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上述实验的非线性版</a:t>
            </a:r>
          </a:p>
        </p:txBody>
      </p:sp>
    </p:spTree>
    <p:extLst>
      <p:ext uri="{BB962C8B-B14F-4D97-AF65-F5344CB8AC3E}">
        <p14:creationId xmlns:p14="http://schemas.microsoft.com/office/powerpoint/2010/main" val="40838189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/>
              <a:t>研究背景与意义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能感知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结构，提升因果发现性能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62A81E-675E-B39D-A1D9-01634054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728"/>
            <a:ext cx="9144000" cy="30079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51A0004-7C10-5A63-F34B-2CBB64D9BAC3}"/>
              </a:ext>
            </a:extLst>
          </p:cNvPr>
          <p:cNvSpPr/>
          <p:nvPr/>
        </p:nvSpPr>
        <p:spPr>
          <a:xfrm>
            <a:off x="0" y="3972637"/>
            <a:ext cx="9144000" cy="1514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CASPER</a:t>
            </a: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框架组件：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感知评分函数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约束、神经网络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000"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将图结构信息集成到得分函数，考虑了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信息，能刻画估计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与真实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间距离，进一步对噪声鲁棒。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351EAD-937C-5C9C-7C96-3194942B9591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4067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9" y="980728"/>
            <a:ext cx="9144000" cy="587727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1673424"/>
            <a:ext cx="3275856" cy="5184576"/>
            <a:chOff x="0" y="1124744"/>
            <a:chExt cx="3275856" cy="5184576"/>
          </a:xfrm>
        </p:grpSpPr>
        <p:sp>
          <p:nvSpPr>
            <p:cNvPr id="4" name="直角三角形 3"/>
            <p:cNvSpPr/>
            <p:nvPr/>
          </p:nvSpPr>
          <p:spPr>
            <a:xfrm>
              <a:off x="0" y="1124744"/>
              <a:ext cx="3203848" cy="5184576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>
              <a:off x="0" y="1772816"/>
              <a:ext cx="3275856" cy="453650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>
              <a:off x="0" y="2420888"/>
              <a:ext cx="3275856" cy="3888432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251520" y="4478102"/>
            <a:ext cx="129614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zh-CN" altLang="en-US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333754-1505-3925-7121-BC91480B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976C54-323A-15C3-3837-14CC8832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63" y="1628800"/>
            <a:ext cx="666163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研究背景与意义</a:t>
            </a: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en-US" altLang="zh-CN" b="1" kern="10" dirty="0">
                <a:ln w="9525">
                  <a:noFill/>
                  <a:round/>
                </a:ln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CASPER</a:t>
            </a: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实验结果</a:t>
            </a: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184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CASPER Pipeline</a:t>
            </a:r>
            <a:endParaRPr lang="zh-CN" altLang="en-US" sz="4000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50A923-A048-25E4-3ACD-A28F26742844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因果空间中能提供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信息，进一步得到更准确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CD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E241E5-E648-47D7-7F4F-30F1D6CAF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16832"/>
            <a:ext cx="9144000" cy="32001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4C8F20-8746-7939-9D01-745991F696A2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04761B-6797-F24F-4AEE-54CFE63B0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1510874"/>
            <a:ext cx="360000" cy="405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0A6A704-5DB8-DC52-60DC-1A844DA6B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53" y="4151855"/>
            <a:ext cx="360040" cy="36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47646F1-6218-BF2F-06D8-FFA5D32077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912" y="4276180"/>
            <a:ext cx="360000" cy="47142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5810BA8-915F-47B4-2E32-E86AA320C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2120" y="3099031"/>
            <a:ext cx="1511878" cy="371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019703-8961-42C2-9687-BABA26B7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416" y="2492896"/>
            <a:ext cx="360000" cy="405958"/>
          </a:xfrm>
          <a:prstGeom prst="rect">
            <a:avLst/>
          </a:prstGeom>
        </p:spPr>
      </p:pic>
      <p:sp>
        <p:nvSpPr>
          <p:cNvPr id="20" name="左大括号 19">
            <a:extLst>
              <a:ext uri="{FF2B5EF4-FFF2-40B4-BE49-F238E27FC236}">
                <a16:creationId xmlns:a16="http://schemas.microsoft.com/office/drawing/2014/main" id="{494A1FE7-94BA-FC77-1AD3-BBB21AD6D041}"/>
              </a:ext>
            </a:extLst>
          </p:cNvPr>
          <p:cNvSpPr/>
          <p:nvPr/>
        </p:nvSpPr>
        <p:spPr>
          <a:xfrm rot="5400000">
            <a:off x="5546826" y="681248"/>
            <a:ext cx="432048" cy="193877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0BB11A8-BA2A-69F4-2D9E-C03E130F3D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587453" y="956051"/>
            <a:ext cx="4350794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衡量分布间距离：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Wasserstein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距离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BE2121-9DB6-8BB7-360F-847CCE557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90" y="5219235"/>
            <a:ext cx="360000" cy="40595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ADD5FAF-F58A-8047-8026-4590376C31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8390" y="5244831"/>
            <a:ext cx="7416864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将数据映射到因果空间，能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衡量真实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与估计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间距离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9771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>
                <a:latin typeface="+mn-lt"/>
              </a:rPr>
              <a:t>模型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78C5D5-ED39-3704-1456-4C308E8354C8}"/>
              </a:ext>
            </a:extLst>
          </p:cNvPr>
          <p:cNvSpPr/>
          <p:nvPr/>
        </p:nvSpPr>
        <p:spPr>
          <a:xfrm>
            <a:off x="0" y="751070"/>
            <a:ext cx="91440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lvl="1" indent="-3420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双层优化：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5E2277-0160-7013-222E-98125F2C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0773" y="4362119"/>
            <a:ext cx="6923239" cy="4929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D7584A-C578-0210-14F8-08BF80BE81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9376" y="5501688"/>
            <a:ext cx="2914800" cy="336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67EEFE-B797-5B33-6384-487CE60ABA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20" y="1309369"/>
            <a:ext cx="4256444" cy="97076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676CDA3-175C-B816-4CEF-4F5E5465CE1F}"/>
              </a:ext>
            </a:extLst>
          </p:cNvPr>
          <p:cNvSpPr/>
          <p:nvPr/>
        </p:nvSpPr>
        <p:spPr>
          <a:xfrm>
            <a:off x="0" y="3106118"/>
            <a:ext cx="914400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感知评分函数：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3AA00E-094B-2099-CE2E-8FF0A1F1C97A}"/>
              </a:ext>
            </a:extLst>
          </p:cNvPr>
          <p:cNvSpPr/>
          <p:nvPr/>
        </p:nvSpPr>
        <p:spPr>
          <a:xfrm>
            <a:off x="0" y="5336604"/>
            <a:ext cx="914400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DAG</a:t>
            </a:r>
            <a:r>
              <a:rPr lang="zh-CN" altLang="en-US" sz="20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约束：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D426C1-CF61-A31A-3B94-8092659D7345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A4E68E-3257-E60A-2529-CD40957F4AF0}"/>
              </a:ext>
            </a:extLst>
          </p:cNvPr>
          <p:cNvSpPr/>
          <p:nvPr/>
        </p:nvSpPr>
        <p:spPr>
          <a:xfrm>
            <a:off x="5475662" y="5353430"/>
            <a:ext cx="3566737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91FCE"/>
                </a:solidFill>
                <a:latin typeface="+mn-lt"/>
                <a:ea typeface="+mn-ea"/>
                <a:cs typeface="+mn-ea"/>
                <a:sym typeface="+mn-lt"/>
              </a:rPr>
              <a:t>稀疏性约束：</a:t>
            </a: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L1+L2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正则化</a:t>
            </a:r>
            <a:endParaRPr lang="en-US" altLang="zh-CN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FFA438-468F-5FCA-8B99-C1F56B56C8F1}"/>
              </a:ext>
            </a:extLst>
          </p:cNvPr>
          <p:cNvCxnSpPr/>
          <p:nvPr/>
        </p:nvCxnSpPr>
        <p:spPr>
          <a:xfrm>
            <a:off x="3146209" y="4902786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D8955B9E-107A-5DC1-BBBA-24AB93A6F7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642153" y="4925961"/>
            <a:ext cx="1800200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观测数据分布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4B30A1-F099-519A-0A78-AA6338C8DCF4}"/>
              </a:ext>
            </a:extLst>
          </p:cNvPr>
          <p:cNvCxnSpPr/>
          <p:nvPr/>
        </p:nvCxnSpPr>
        <p:spPr>
          <a:xfrm>
            <a:off x="5162433" y="4902743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标题 1">
            <a:extLst>
              <a:ext uri="{FF2B5EF4-FFF2-40B4-BE49-F238E27FC236}">
                <a16:creationId xmlns:a16="http://schemas.microsoft.com/office/drawing/2014/main" id="{BE0F2D17-E2DB-E531-7AC5-F4DCEA2B7C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30385" y="4916814"/>
            <a:ext cx="1800200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重构数据分布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94C595EC-CE44-7BEB-53C3-42B132EE80FE}"/>
              </a:ext>
            </a:extLst>
          </p:cNvPr>
          <p:cNvSpPr/>
          <p:nvPr/>
        </p:nvSpPr>
        <p:spPr>
          <a:xfrm rot="5400000">
            <a:off x="5087583" y="3208741"/>
            <a:ext cx="432048" cy="194421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03E5DAEA-34E6-678F-8C5D-ED38F54AB5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15616" y="3616240"/>
            <a:ext cx="7560840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Wasserstein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距离衡量分布间距离，即衡量真实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DAG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与估计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DAG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间距离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662F873-A733-74ED-F279-8F12977DA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061" y="2481979"/>
            <a:ext cx="5118363" cy="34291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107370-185D-3AD1-747B-73F2DE1279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216" y="2907439"/>
            <a:ext cx="5226319" cy="26036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73EA53-70FE-E1DE-A9C5-9D547C7DCD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7671" y="2539002"/>
            <a:ext cx="3055901" cy="542533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6397FC-1F6C-6E4D-6005-8DAF3F3F0F11}"/>
              </a:ext>
            </a:extLst>
          </p:cNvPr>
          <p:cNvCxnSpPr>
            <a:cxnSpLocks/>
          </p:cNvCxnSpPr>
          <p:nvPr/>
        </p:nvCxnSpPr>
        <p:spPr>
          <a:xfrm>
            <a:off x="388786" y="2353858"/>
            <a:ext cx="850369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EE7A83D-449C-6CC4-F058-63C928B226E7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将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DAG-ness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信息融入评分函数中，提升结构学习准确度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C0E1B860-03F9-0BBE-8D0F-B3D4DC130B08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730385" y="1035393"/>
                <a:ext cx="3689789" cy="1269400"/>
              </a:xfrm>
              <a:prstGeom prst="rect">
                <a:avLst/>
              </a:prstGeom>
              <a:noFill/>
            </p:spPr>
            <p:txBody>
              <a:bodyPr wrap="square" rtlCol="0" anchor="b">
                <a:noAutofit/>
              </a:bodyPr>
              <a:lstStyle>
                <a:defPPr>
                  <a:defRPr lang="zh-CN"/>
                </a:defPPr>
                <a:lvl1pPr algn="ctr">
                  <a:lnSpc>
                    <a:spcPct val="110000"/>
                  </a:lnSpc>
                  <a:defRPr sz="1200"/>
                </a:lvl1pPr>
              </a:lstStyle>
              <a:p>
                <a:pPr marL="0" marR="0" lvl="0" indent="0" algn="l" defTabSz="4572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∅∈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𝑪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(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𝑮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)</m:t>
                    </m:r>
                    <m:r>
                      <a:rPr lang="zh-CN" alt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：</m:t>
                    </m:r>
                  </m:oMath>
                </a14:m>
                <a:r>
                  <a:rPr lang="zh-CN" altLang="en-US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权重裁剪，保持模型稳定，防止梯度爆炸与消失。将</a:t>
                </a:r>
                <a:r>
                  <a:rPr lang="en-US" altLang="zh-CN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DAG-ness</a:t>
                </a:r>
                <a:r>
                  <a:rPr lang="zh-CN" altLang="en-US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融入评分函数，</a:t>
                </a:r>
                <a14:m>
                  <m:oMath xmlns:m="http://schemas.openxmlformats.org/officeDocument/2006/math">
                    <m:r>
                      <a:rPr lang="zh-CN" alt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+mn-ea"/>
                      </a:rPr>
                      <m:t>∅</m:t>
                    </m:r>
                  </m:oMath>
                </a14:m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的拟合能力随着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+mn-ea"/>
                  </a:rPr>
                  <a:t>DAG-ness</a:t>
                </a:r>
                <a:r>
                  <a:rPr lang="zh-CN" altLang="en-US" sz="18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变化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C0E1B860-03F9-0BBE-8D0F-B3D4DC13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4730385" y="1035393"/>
                <a:ext cx="3689789" cy="1269400"/>
              </a:xfrm>
              <a:prstGeom prst="rect">
                <a:avLst/>
              </a:prstGeom>
              <a:blipFill>
                <a:blip r:embed="rId14"/>
                <a:stretch>
                  <a:fillRect l="-1488" t="-2885" b="-8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B67DA96-8B1B-206C-ED72-15FE6C3D1C13}"/>
              </a:ext>
            </a:extLst>
          </p:cNvPr>
          <p:cNvSpPr txBox="1"/>
          <p:nvPr/>
        </p:nvSpPr>
        <p:spPr>
          <a:xfrm>
            <a:off x="1902766" y="2060140"/>
            <a:ext cx="869033" cy="195588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/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841212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E233142-D498-BFEC-F760-49CD8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 </a:t>
            </a:r>
            <a:r>
              <a:rPr lang="en-US" altLang="zh-CN" sz="4000" dirty="0">
                <a:latin typeface="+mn-lt"/>
              </a:rPr>
              <a:t>CASPER</a:t>
            </a:r>
            <a:r>
              <a:rPr lang="zh-CN" altLang="en-US" sz="4000" dirty="0">
                <a:latin typeface="+mn-lt"/>
              </a:rPr>
              <a:t>算法</a:t>
            </a:r>
            <a:endParaRPr lang="zh-CN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FE3B3-608C-4425-B724-3F7B4B7BF440}"/>
              </a:ext>
            </a:extLst>
          </p:cNvPr>
          <p:cNvSpPr/>
          <p:nvPr/>
        </p:nvSpPr>
        <p:spPr>
          <a:xfrm>
            <a:off x="0" y="841064"/>
            <a:ext cx="9144000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+mn-lt"/>
              <a:ea typeface="+mn-ea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B294DF-8D0D-3FBE-EC9D-23604215AD23}"/>
              </a:ext>
            </a:extLst>
          </p:cNvPr>
          <p:cNvSpPr txBox="1"/>
          <p:nvPr/>
        </p:nvSpPr>
        <p:spPr>
          <a:xfrm>
            <a:off x="54627" y="639633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kern="0" dirty="0">
                <a:latin typeface="+mn-lt"/>
                <a:ea typeface="微软雅黑" panose="020B0503020204020204" pitchFamily="34" charset="-122"/>
              </a:rPr>
              <a:t>[Liu F, Ma W, Zhang A, et al. Discovering Dynamic Causal Space for DAG Structure Learning[C]. ACM SIGKDD International Conference on Knowledge Discovery and Data Mining. 2023.]</a:t>
            </a:r>
            <a:endParaRPr lang="zh-CN" altLang="en-US" sz="1200" kern="0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EF15FD2-64CB-AC80-A3DC-8F40A8CF7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987884"/>
            <a:ext cx="4752528" cy="49369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781BD44-AFC5-D987-09F9-0738811A818E}"/>
              </a:ext>
            </a:extLst>
          </p:cNvPr>
          <p:cNvSpPr txBox="1"/>
          <p:nvPr/>
        </p:nvSpPr>
        <p:spPr>
          <a:xfrm>
            <a:off x="215514" y="2420888"/>
            <a:ext cx="4068454" cy="648072"/>
          </a:xfrm>
          <a:prstGeom prst="rect">
            <a:avLst/>
          </a:prstGeom>
          <a:noFill/>
          <a:ln w="25400" cap="flat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lvl="1"/>
            <a:endParaRPr lang="en-US" altLang="zh-CN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735FFF4-2FB3-3A79-F3C3-0FBF681312F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10594" y="2566368"/>
            <a:ext cx="4320480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为了更好地收敛，先预训练几个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epoch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326711-EC54-2FD7-8BBC-2EA34D0BA0CB}"/>
              </a:ext>
            </a:extLst>
          </p:cNvPr>
          <p:cNvSpPr txBox="1"/>
          <p:nvPr/>
        </p:nvSpPr>
        <p:spPr>
          <a:xfrm>
            <a:off x="251520" y="5933846"/>
            <a:ext cx="8640960" cy="40011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通过交替训练内外循环，得到更准确的梯度优化</a:t>
            </a: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更快地收敛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9C519E-D8E9-208E-90E2-48E306FDF3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51720" y="4581128"/>
            <a:ext cx="1119451" cy="357112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/>
            </a:lvl1pPr>
          </a:lstStyle>
          <a:p>
            <a:pPr marL="0" marR="0" lvl="0" indent="0" algn="l" defTabSz="4572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权重裁剪</a:t>
            </a:r>
          </a:p>
        </p:txBody>
      </p:sp>
    </p:spTree>
    <p:extLst>
      <p:ext uri="{BB962C8B-B14F-4D97-AF65-F5344CB8AC3E}">
        <p14:creationId xmlns:p14="http://schemas.microsoft.com/office/powerpoint/2010/main" val="1081586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9" y="980728"/>
            <a:ext cx="9144000" cy="587727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0" y="1673424"/>
            <a:ext cx="3275856" cy="5184576"/>
            <a:chOff x="0" y="1124744"/>
            <a:chExt cx="3275856" cy="5184576"/>
          </a:xfrm>
        </p:grpSpPr>
        <p:sp>
          <p:nvSpPr>
            <p:cNvPr id="4" name="直角三角形 3"/>
            <p:cNvSpPr/>
            <p:nvPr/>
          </p:nvSpPr>
          <p:spPr>
            <a:xfrm>
              <a:off x="0" y="1124744"/>
              <a:ext cx="3203848" cy="5184576"/>
            </a:xfrm>
            <a:prstGeom prst="rt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直角三角形 2"/>
            <p:cNvSpPr/>
            <p:nvPr/>
          </p:nvSpPr>
          <p:spPr>
            <a:xfrm>
              <a:off x="0" y="1772816"/>
              <a:ext cx="3275856" cy="453650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>
              <a:off x="0" y="2420888"/>
              <a:ext cx="3275856" cy="3888432"/>
            </a:xfrm>
            <a:prstGeom prst="rt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251520" y="4478102"/>
            <a:ext cx="1296144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3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endParaRPr lang="zh-CN" altLang="en-US" sz="13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333754-1505-3925-7121-BC91480B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r>
              <a:rPr lang="en-US" altLang="zh-CN" sz="400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4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976C54-323A-15C3-3837-14CC8832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363" y="1628800"/>
            <a:ext cx="666163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研究背景与意义</a:t>
            </a: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en-US" altLang="zh-CN" b="1" kern="10" dirty="0">
                <a:ln w="9525">
                  <a:noFill/>
                  <a:round/>
                </a:ln>
                <a:solidFill>
                  <a:srgbClr val="336600"/>
                </a:solidFill>
                <a:ea typeface="微软雅黑" pitchFamily="34" charset="-122"/>
                <a:cs typeface="Arial" charset="0"/>
              </a:rPr>
              <a:t>CASPER</a:t>
            </a: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r>
              <a:rPr lang="zh-CN" altLang="en-US" b="1" kern="10" dirty="0">
                <a:ln w="9525">
                  <a:noFill/>
                  <a:round/>
                </a:ln>
                <a:solidFill>
                  <a:srgbClr val="C00000"/>
                </a:solidFill>
                <a:ea typeface="微软雅黑" pitchFamily="34" charset="-122"/>
                <a:cs typeface="Arial" charset="0"/>
              </a:rPr>
              <a:t>实验结果</a:t>
            </a:r>
            <a:endParaRPr lang="en-US" altLang="zh-CN" b="1" kern="10" dirty="0">
              <a:ln w="9525">
                <a:noFill/>
                <a:round/>
              </a:ln>
              <a:solidFill>
                <a:srgbClr val="C00000"/>
              </a:solidFill>
              <a:ea typeface="微软雅黑" pitchFamily="34" charset="-122"/>
              <a:cs typeface="Arial" charset="0"/>
            </a:endParaRPr>
          </a:p>
          <a:p>
            <a:pPr marL="1485900" lvl="2" indent="-571500" eaLnBrk="0" hangingPunct="0">
              <a:lnSpc>
                <a:spcPct val="200000"/>
              </a:lnSpc>
              <a:buClr>
                <a:srgbClr val="C91103"/>
              </a:buClr>
              <a:buFont typeface="Wingdings" charset="2"/>
              <a:buChar char="Ø"/>
            </a:pPr>
            <a:endParaRPr lang="en-US" altLang="zh-CN" b="1" kern="10" dirty="0">
              <a:ln w="9525">
                <a:noFill/>
                <a:round/>
              </a:ln>
              <a:solidFill>
                <a:srgbClr val="336600"/>
              </a:solidFill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282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e9627e5b-e630-4ee3-83ea-fb6bc37b1fb1&quot;,&quot;Name&quot;:&quot;seu模板&quot;,&quot;Kind&quot;:&quot;Custom&quot;,&quot;OldGuidesSetting&quot;:{&quot;HeaderHeight&quot;:0.0,&quot;FooterHeight&quot;:0.0,&quot;SideMargin&quot;:1.0,&quot;TopMargin&quot;:0.0,&quot;BottomMargin&quot;:0.0,&quot;IntervalMargin&quot;:0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87"/>
  <p:tag name="KSO_WM_TAG_VERSION" val="1.0"/>
  <p:tag name="KSO_WM_BEAUTIFY_FLAG" val="#wm#"/>
  <p:tag name="KSO_WM_DIAGRAM_GROUP_CODE" val="m1-1"/>
  <p:tag name="KSO_WM_UNIT_TYPE" val="m_h_f"/>
  <p:tag name="KSO_WM_UNIT_INDEX" val="1_3_1"/>
  <p:tag name="KSO_WM_UNIT_ID" val="diagram187_1*m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" val="INCIDIDUNT LABORE ET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53hzzlr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Arial" panose="020B0604020202020204" pitchFamily="34" charset="0"/>
          <a:buChar char="•"/>
          <a:defRPr sz="18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websys_2">
  <a:themeElements>
    <a:clrScheme name="5_websys_2 3">
      <a:dk1>
        <a:srgbClr val="0033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F9900"/>
      </a:accent2>
      <a:accent3>
        <a:srgbClr val="FFFFFF"/>
      </a:accent3>
      <a:accent4>
        <a:srgbClr val="002A00"/>
      </a:accent4>
      <a:accent5>
        <a:srgbClr val="B2C1DB"/>
      </a:accent5>
      <a:accent6>
        <a:srgbClr val="E78A00"/>
      </a:accent6>
      <a:hlink>
        <a:srgbClr val="0000FF"/>
      </a:hlink>
      <a:folHlink>
        <a:srgbClr val="800080"/>
      </a:folHlink>
    </a:clrScheme>
    <a:fontScheme name="53hzzlrw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websys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ebsys_2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CC66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ebsys_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ebsys_2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CC66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ebsys_2 3">
        <a:dk1>
          <a:srgbClr val="0033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9900"/>
        </a:accent2>
        <a:accent3>
          <a:srgbClr val="FFFFFF"/>
        </a:accent3>
        <a:accent4>
          <a:srgbClr val="002A00"/>
        </a:accent4>
        <a:accent5>
          <a:srgbClr val="B2C1DB"/>
        </a:accent5>
        <a:accent6>
          <a:srgbClr val="E78A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websys_2 4">
        <a:dk1>
          <a:srgbClr val="003300"/>
        </a:dk1>
        <a:lt1>
          <a:srgbClr val="FFFFFF"/>
        </a:lt1>
        <a:dk2>
          <a:srgbClr val="003300"/>
        </a:dk2>
        <a:lt2>
          <a:srgbClr val="EEECE1"/>
        </a:lt2>
        <a:accent1>
          <a:srgbClr val="697535"/>
        </a:accent1>
        <a:accent2>
          <a:srgbClr val="FF9900"/>
        </a:accent2>
        <a:accent3>
          <a:srgbClr val="FFFFFF"/>
        </a:accent3>
        <a:accent4>
          <a:srgbClr val="002A00"/>
        </a:accent4>
        <a:accent5>
          <a:srgbClr val="B9BDAE"/>
        </a:accent5>
        <a:accent6>
          <a:srgbClr val="E78A00"/>
        </a:accent6>
        <a:hlink>
          <a:srgbClr val="CCCC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248993</TotalTime>
  <Words>979</Words>
  <Application>Microsoft Office PowerPoint</Application>
  <PresentationFormat>全屏显示(4:3)</PresentationFormat>
  <Paragraphs>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Franklin Gothic Medium</vt:lpstr>
      <vt:lpstr>Wingdings</vt:lpstr>
      <vt:lpstr>Office 主题</vt:lpstr>
      <vt:lpstr>7_websys_2</vt:lpstr>
      <vt:lpstr>Discovering Dynamic Causal Space for DAG Structure Learning</vt:lpstr>
      <vt:lpstr> </vt:lpstr>
      <vt:lpstr> CASPER研究背景与意义</vt:lpstr>
      <vt:lpstr> CASPER研究背景与意义</vt:lpstr>
      <vt:lpstr> </vt:lpstr>
      <vt:lpstr> CASPER Pipeline</vt:lpstr>
      <vt:lpstr> CASPER模型</vt:lpstr>
      <vt:lpstr> CASPER算法</vt:lpstr>
      <vt:lpstr> </vt:lpstr>
      <vt:lpstr> CASPER实验结果-合成数据</vt:lpstr>
      <vt:lpstr> CASPER实验结果-合成数据</vt:lpstr>
      <vt:lpstr> CASPER实验结果-合成数据</vt:lpstr>
      <vt:lpstr> CASPER实验结果-合成异质数据</vt:lpstr>
      <vt:lpstr> 实验结果-真实异质数据Sachs</vt:lpstr>
      <vt:lpstr> Sachs-因果发现benchmark</vt:lpstr>
      <vt:lpstr> 结构干预距离SID</vt:lpstr>
      <vt:lpstr>PowerPoint 演示文稿</vt:lpstr>
    </vt:vector>
  </TitlesOfParts>
  <Company>www.websys.com.cn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websys</dc:creator>
  <cp:lastModifiedBy>晖洋 易</cp:lastModifiedBy>
  <cp:revision>10736</cp:revision>
  <dcterms:created xsi:type="dcterms:W3CDTF">2011-11-08T08:04:00Z</dcterms:created>
  <dcterms:modified xsi:type="dcterms:W3CDTF">2023-12-20T15:34:11Z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