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58" r:id="rId18"/>
    <p:sldId id="277" r:id="rId19"/>
    <p:sldId id="278" r:id="rId20"/>
    <p:sldId id="271" r:id="rId21"/>
    <p:sldId id="272" r:id="rId22"/>
    <p:sldId id="273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Cluster Performance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cluster startup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22</c:v>
                </c:pt>
                <c:pt idx="2">
                  <c:v>40</c:v>
                </c:pt>
                <c:pt idx="3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72-446E-9BC1-16B8F16849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Approach cluster startup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</c:v>
                </c:pt>
                <c:pt idx="1">
                  <c:v>20</c:v>
                </c:pt>
                <c:pt idx="2">
                  <c:v>42</c:v>
                </c:pt>
                <c:pt idx="3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72-446E-9BC1-16B8F16849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Original node relocation time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2.2000000000000002</c:v>
                </c:pt>
                <c:pt idx="3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72-446E-9BC1-16B8F168490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New approach node relocation time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4 Node</c:v>
                </c:pt>
                <c:pt idx="1">
                  <c:v>8 Node</c:v>
                </c:pt>
                <c:pt idx="2">
                  <c:v>12 Node</c:v>
                </c:pt>
                <c:pt idx="3">
                  <c:v>16 Node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2.8</c:v>
                </c:pt>
                <c:pt idx="1">
                  <c:v>3</c:v>
                </c:pt>
                <c:pt idx="2">
                  <c:v>2.8</c:v>
                </c:pt>
                <c:pt idx="3">
                  <c:v>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572-446E-9BC1-16B8F1684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7699232"/>
        <c:axId val="477699624"/>
      </c:lineChart>
      <c:catAx>
        <c:axId val="47769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699624"/>
        <c:crosses val="autoZero"/>
        <c:auto val="1"/>
        <c:lblAlgn val="ctr"/>
        <c:lblOffset val="100"/>
        <c:noMultiLvlLbl val="0"/>
      </c:catAx>
      <c:valAx>
        <c:axId val="477699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s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769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A1234-6667-4DE0-865A-9C5BC084BE07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DA1AA-FC41-42A7-A3D9-5393FBEEE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9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支持长服务</a:t>
            </a:r>
            <a:endParaRPr lang="en-US" altLang="zh-CN" dirty="0" smtClean="0"/>
          </a:p>
          <a:p>
            <a:r>
              <a:rPr lang="zh-CN" altLang="en-US" dirty="0" smtClean="0"/>
              <a:t>为服务治理</a:t>
            </a:r>
            <a:endParaRPr lang="en-US" altLang="zh-CN" dirty="0" smtClean="0"/>
          </a:p>
          <a:p>
            <a:r>
              <a:rPr lang="zh-CN" altLang="en-US" smtClean="0"/>
              <a:t>两块 同样的抽象级别，更改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DA1AA-FC41-42A7-A3D9-5393FBEEEFE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7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DA1AA-FC41-42A7-A3D9-5393FBEEEFE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2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23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4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8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8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8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8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0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8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9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DF95A-80B2-48A9-AE83-225FFA8B48F6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9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F95A-80B2-48A9-AE83-225FFA8B48F6}" type="datetimeFigureOut">
              <a:rPr lang="zh-CN" altLang="en-US" smtClean="0"/>
              <a:t>2015/12/31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E8EEA-0D75-4F49-BE3A-D07B59BBA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6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09302" y="5902028"/>
            <a:ext cx="11617235" cy="6792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 as a service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271451" y="3079157"/>
            <a:ext cx="9892938" cy="27766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00593" y="304800"/>
            <a:ext cx="705396" cy="5495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监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理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1312432" y="304800"/>
            <a:ext cx="705396" cy="54951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安全认证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544662" y="5378413"/>
            <a:ext cx="9274410" cy="378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统一资源管理服务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1299954" y="304800"/>
            <a:ext cx="9892938" cy="27334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501441" y="3125337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01441" y="357177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387387" y="885345"/>
            <a:ext cx="2495295" cy="2007980"/>
            <a:chOff x="1501443" y="885345"/>
            <a:chExt cx="1992384" cy="2007980"/>
          </a:xfrm>
        </p:grpSpPr>
        <p:sp>
          <p:nvSpPr>
            <p:cNvPr id="25" name="圆角矩形 24"/>
            <p:cNvSpPr/>
            <p:nvPr/>
          </p:nvSpPr>
          <p:spPr>
            <a:xfrm>
              <a:off x="1501443" y="885345"/>
              <a:ext cx="1992384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居委会工作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583898" y="1513234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人事选举</a:t>
              </a:r>
              <a:endParaRPr lang="zh-CN" altLang="en-US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213403" y="1518139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民议投票</a:t>
              </a:r>
              <a:endParaRPr lang="zh-CN" altLang="en-US" dirty="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842908" y="1521144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公告管理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48293" y="877062"/>
            <a:ext cx="2613424" cy="2007980"/>
            <a:chOff x="3605332" y="877062"/>
            <a:chExt cx="1992384" cy="2007980"/>
          </a:xfrm>
        </p:grpSpPr>
        <p:sp>
          <p:nvSpPr>
            <p:cNvPr id="36" name="圆角矩形 35"/>
            <p:cNvSpPr/>
            <p:nvPr/>
          </p:nvSpPr>
          <p:spPr>
            <a:xfrm>
              <a:off x="3605332" y="877062"/>
              <a:ext cx="1992384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居民生活</a:t>
              </a:r>
              <a:endParaRPr lang="zh-CN" altLang="en-US" dirty="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3688655" y="1536902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社区新闻</a:t>
              </a:r>
              <a:endParaRPr lang="zh-CN" altLang="en-US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318160" y="1541807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便民服务</a:t>
              </a:r>
              <a:endParaRPr lang="zh-CN" altLang="en-US" dirty="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947665" y="1544812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二手市场</a:t>
              </a:r>
              <a:endParaRPr lang="zh-CN" altLang="en-US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855682" y="877062"/>
            <a:ext cx="1921953" cy="2007980"/>
            <a:chOff x="5681040" y="877062"/>
            <a:chExt cx="1465348" cy="2007980"/>
          </a:xfrm>
        </p:grpSpPr>
        <p:sp>
          <p:nvSpPr>
            <p:cNvPr id="40" name="圆角矩形 39"/>
            <p:cNvSpPr/>
            <p:nvPr/>
          </p:nvSpPr>
          <p:spPr>
            <a:xfrm>
              <a:off x="5681040" y="877062"/>
              <a:ext cx="1465348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物业服务</a:t>
              </a:r>
              <a:endParaRPr lang="zh-CN" altLang="en-US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810475" y="1544812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物业报修</a:t>
              </a:r>
              <a:endParaRPr lang="zh-CN" altLang="en-US" dirty="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6434527" y="1544811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反馈管理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39799" y="877062"/>
            <a:ext cx="1992384" cy="2007980"/>
            <a:chOff x="7756746" y="884427"/>
            <a:chExt cx="1992384" cy="2007980"/>
          </a:xfrm>
        </p:grpSpPr>
        <p:sp>
          <p:nvSpPr>
            <p:cNvPr id="41" name="圆角矩形 40"/>
            <p:cNvSpPr/>
            <p:nvPr/>
          </p:nvSpPr>
          <p:spPr>
            <a:xfrm>
              <a:off x="7756746" y="884427"/>
              <a:ext cx="1992384" cy="200798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dirty="0" smtClean="0"/>
                <a:t>党建工作</a:t>
              </a:r>
              <a:endParaRPr lang="zh-CN" altLang="en-US" dirty="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7842469" y="1536901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党建活动</a:t>
              </a:r>
              <a:endParaRPr lang="zh-CN" altLang="en-US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8471974" y="1541806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组织生活</a:t>
              </a:r>
              <a:endParaRPr lang="zh-CN" altLang="en-US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9101479" y="1544811"/>
              <a:ext cx="568459" cy="11529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季度考察</a:t>
              </a:r>
              <a:endParaRPr lang="zh-CN" altLang="en-US" dirty="0"/>
            </a:p>
          </p:txBody>
        </p:sp>
      </p:grpSp>
      <p:sp>
        <p:nvSpPr>
          <p:cNvPr id="57" name="圆角矩形 56"/>
          <p:cNvSpPr/>
          <p:nvPr/>
        </p:nvSpPr>
        <p:spPr>
          <a:xfrm>
            <a:off x="1544663" y="4304147"/>
            <a:ext cx="3895556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/>
              <a:t>数据存储服务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1745673" y="4801896"/>
            <a:ext cx="1579418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关系型数据</a:t>
            </a:r>
            <a:endParaRPr lang="zh-CN" altLang="en-US" dirty="0"/>
          </a:p>
        </p:txBody>
      </p:sp>
      <p:sp>
        <p:nvSpPr>
          <p:cNvPr id="61" name="圆角矩形 60"/>
          <p:cNvSpPr/>
          <p:nvPr/>
        </p:nvSpPr>
        <p:spPr>
          <a:xfrm>
            <a:off x="3444631" y="4787730"/>
            <a:ext cx="1810860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非关系型数据</a:t>
            </a:r>
            <a:endParaRPr lang="zh-CN" altLang="en-US" dirty="0"/>
          </a:p>
        </p:txBody>
      </p:sp>
      <p:sp>
        <p:nvSpPr>
          <p:cNvPr id="62" name="圆角矩形 61"/>
          <p:cNvSpPr/>
          <p:nvPr/>
        </p:nvSpPr>
        <p:spPr>
          <a:xfrm>
            <a:off x="5551138" y="4300356"/>
            <a:ext cx="2613805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流式计算引擎</a:t>
            </a:r>
            <a:endParaRPr lang="zh-CN" altLang="en-US" dirty="0"/>
          </a:p>
        </p:txBody>
      </p:sp>
      <p:sp>
        <p:nvSpPr>
          <p:cNvPr id="63" name="圆角矩形 62"/>
          <p:cNvSpPr/>
          <p:nvPr/>
        </p:nvSpPr>
        <p:spPr>
          <a:xfrm>
            <a:off x="8276042" y="4300356"/>
            <a:ext cx="2543030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分布式消息中间件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1572370" y="3526764"/>
            <a:ext cx="2613805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服务治理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/</a:t>
            </a:r>
            <a:r>
              <a:rPr lang="zh-CN" altLang="en-US" dirty="0" smtClean="0"/>
              <a:t>调度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4376566" y="3528990"/>
            <a:ext cx="191641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信息推送引擎</a:t>
            </a:r>
            <a:endParaRPr lang="zh-CN" altLang="en-US" dirty="0"/>
          </a:p>
        </p:txBody>
      </p:sp>
      <p:sp>
        <p:nvSpPr>
          <p:cNvPr id="66" name="圆角矩形 65"/>
          <p:cNvSpPr/>
          <p:nvPr/>
        </p:nvSpPr>
        <p:spPr>
          <a:xfrm>
            <a:off x="6483597" y="3535999"/>
            <a:ext cx="237055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客户端状态管理服务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9133562" y="3541516"/>
            <a:ext cx="1685510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负载均衡器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78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9315" y="5225143"/>
            <a:ext cx="1422400" cy="81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24856" y="1124857"/>
            <a:ext cx="3853543" cy="299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48229" y="127725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83429" y="3323771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AMS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25372" y="1646589"/>
            <a:ext cx="1335314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RMNode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51429" y="2318657"/>
            <a:ext cx="12192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</a:p>
          <a:p>
            <a:pPr algn="ctr"/>
            <a:r>
              <a:rPr lang="en-US" altLang="zh-CN" dirty="0" smtClean="0"/>
              <a:t>Fair/Cap…</a:t>
            </a:r>
            <a:endParaRPr lang="zh-CN" altLang="en-US" dirty="0"/>
          </a:p>
        </p:txBody>
      </p:sp>
      <p:cxnSp>
        <p:nvCxnSpPr>
          <p:cNvPr id="9" name="曲线连接符 8"/>
          <p:cNvCxnSpPr>
            <a:stCxn id="7" idx="2"/>
          </p:cNvCxnSpPr>
          <p:nvPr/>
        </p:nvCxnSpPr>
        <p:spPr>
          <a:xfrm rot="16200000" flipH="1">
            <a:off x="2402869" y="2586416"/>
            <a:ext cx="731456" cy="14151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6" idx="1"/>
            <a:endCxn id="7" idx="0"/>
          </p:cNvCxnSpPr>
          <p:nvPr/>
        </p:nvCxnSpPr>
        <p:spPr>
          <a:xfrm rot="10800000" flipV="1">
            <a:off x="2061030" y="1855231"/>
            <a:ext cx="1364343" cy="463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226624" y="1130704"/>
            <a:ext cx="4397833" cy="26886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437086" y="127647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611258" y="1651001"/>
            <a:ext cx="1618341" cy="56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NodeStatus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Updater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11258" y="3184371"/>
            <a:ext cx="1582055" cy="417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 smtClean="0"/>
              <a:t>CotnainerMgr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093193" y="3125714"/>
            <a:ext cx="1335314" cy="533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Containers</a:t>
            </a:r>
          </a:p>
          <a:p>
            <a:pPr algn="ctr"/>
            <a:r>
              <a:rPr lang="en-US" altLang="zh-CN" dirty="0" smtClean="0"/>
              <a:t>Monitor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39432" y="4122057"/>
            <a:ext cx="1494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Decrease container size request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4" idx="3"/>
            <a:endCxn id="15" idx="1"/>
          </p:cNvCxnSpPr>
          <p:nvPr/>
        </p:nvCxnSpPr>
        <p:spPr>
          <a:xfrm flipV="1">
            <a:off x="8193313" y="3392714"/>
            <a:ext cx="899880" cy="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2"/>
            <a:endCxn id="14" idx="0"/>
          </p:cNvCxnSpPr>
          <p:nvPr/>
        </p:nvCxnSpPr>
        <p:spPr>
          <a:xfrm flipH="1">
            <a:off x="7402286" y="2213805"/>
            <a:ext cx="18143" cy="97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65830" y="3366518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3" idx="1"/>
          </p:cNvCxnSpPr>
          <p:nvPr/>
        </p:nvCxnSpPr>
        <p:spPr>
          <a:xfrm flipH="1" flipV="1">
            <a:off x="4760686" y="1837356"/>
            <a:ext cx="1850572" cy="9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20868" y="1569973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790077" y="1323424"/>
            <a:ext cx="208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 Update</a:t>
            </a:r>
            <a:r>
              <a:rPr lang="zh-CN" altLang="en-US" dirty="0"/>
              <a:t> </a:t>
            </a:r>
            <a:r>
              <a:rPr lang="en-US" altLang="zh-CN" dirty="0" smtClean="0"/>
              <a:t>freed container size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408442" y="2471558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182423" y="2831259"/>
            <a:ext cx="149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 update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0"/>
            <a:endCxn id="14" idx="2"/>
          </p:cNvCxnSpPr>
          <p:nvPr/>
        </p:nvCxnSpPr>
        <p:spPr>
          <a:xfrm flipV="1">
            <a:off x="6110515" y="3601657"/>
            <a:ext cx="1291771" cy="162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2" idx="1"/>
          </p:cNvCxnSpPr>
          <p:nvPr/>
        </p:nvCxnSpPr>
        <p:spPr>
          <a:xfrm>
            <a:off x="4129317" y="3945139"/>
            <a:ext cx="1269998" cy="168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542634" y="4643789"/>
            <a:ext cx="243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 Notify container’s resource partially freed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36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1116" y="592433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Scheduler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41116" y="1808702"/>
            <a:ext cx="2541537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 App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1116" y="2937048"/>
            <a:ext cx="5741936" cy="1656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RM Container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1116" y="5529269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 Resource Increase Expirer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3" idx="0"/>
          </p:cNvCxnSpPr>
          <p:nvPr/>
        </p:nvCxnSpPr>
        <p:spPr>
          <a:xfrm>
            <a:off x="3011884" y="1006230"/>
            <a:ext cx="1" cy="802472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</p:cNvCxnSpPr>
          <p:nvPr/>
        </p:nvCxnSpPr>
        <p:spPr>
          <a:xfrm flipH="1">
            <a:off x="3011884" y="2222499"/>
            <a:ext cx="1" cy="714549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049818" y="1006230"/>
            <a:ext cx="0" cy="1930818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149600" y="3435927"/>
            <a:ext cx="2900218" cy="8405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RUNNING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15" idx="1"/>
            <a:endCxn id="15" idx="3"/>
          </p:cNvCxnSpPr>
          <p:nvPr/>
        </p:nvCxnSpPr>
        <p:spPr>
          <a:xfrm rot="16200000" flipH="1">
            <a:off x="3277162" y="3856181"/>
            <a:ext cx="594329" cy="12700"/>
          </a:xfrm>
          <a:prstGeom prst="curvedConnector5">
            <a:avLst>
              <a:gd name="adj1" fmla="val -38464"/>
              <a:gd name="adj2" fmla="val -7801157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5" idx="7"/>
            <a:endCxn id="15" idx="5"/>
          </p:cNvCxnSpPr>
          <p:nvPr/>
        </p:nvCxnSpPr>
        <p:spPr>
          <a:xfrm rot="16200000" flipH="1">
            <a:off x="5327926" y="3856181"/>
            <a:ext cx="594329" cy="12700"/>
          </a:xfrm>
          <a:prstGeom prst="curvedConnector5">
            <a:avLst>
              <a:gd name="adj1" fmla="val -38464"/>
              <a:gd name="adj2" fmla="val 8201142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011883" y="4593492"/>
            <a:ext cx="1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049818" y="4593492"/>
            <a:ext cx="0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5" idx="3"/>
            <a:endCxn id="2" idx="3"/>
          </p:cNvCxnSpPr>
          <p:nvPr/>
        </p:nvCxnSpPr>
        <p:spPr>
          <a:xfrm flipV="1">
            <a:off x="7483052" y="799332"/>
            <a:ext cx="12700" cy="4936836"/>
          </a:xfrm>
          <a:prstGeom prst="curvedConnector3">
            <a:avLst>
              <a:gd name="adj1" fmla="val 1067272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741116" y="1312928"/>
            <a:ext cx="178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(1</a:t>
            </a:r>
            <a:r>
              <a:rPr lang="en-US" altLang="zh-CN" sz="1200" dirty="0"/>
              <a:t>)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getAllocation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217987" y="2441273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(2) INCREASE_ACQUIRED</a:t>
            </a:r>
            <a:endParaRPr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2132387" y="4976972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(3) register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741116" y="3631676"/>
            <a:ext cx="259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INCREASE_ACUIQRED</a:t>
            </a:r>
            <a:endParaRPr lang="zh-CN" altLang="en-US" sz="1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147299" y="3756271"/>
            <a:ext cx="259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INCREASE_EXPIRE</a:t>
            </a:r>
            <a:endParaRPr lang="zh-CN" altLang="en-US" sz="1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924738" y="2888272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(4) CONTAINER_INCREASE_EXPIRED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076550" y="1942007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(5) INCREASE_EXPIRED</a:t>
            </a:r>
            <a:endParaRPr lang="zh-CN" altLang="en-US" sz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999401" y="4867436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 unregister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557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1116" y="592433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Scheduler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41116" y="1808702"/>
            <a:ext cx="2541537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 App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1116" y="2937048"/>
            <a:ext cx="5741936" cy="1656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RM Container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41116" y="5529269"/>
            <a:ext cx="5741936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 Resource Increase Expirer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3" idx="0"/>
          </p:cNvCxnSpPr>
          <p:nvPr/>
        </p:nvCxnSpPr>
        <p:spPr>
          <a:xfrm>
            <a:off x="3011884" y="1006230"/>
            <a:ext cx="1" cy="802472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2"/>
          </p:cNvCxnSpPr>
          <p:nvPr/>
        </p:nvCxnSpPr>
        <p:spPr>
          <a:xfrm flipH="1">
            <a:off x="3011884" y="2222499"/>
            <a:ext cx="1" cy="714549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049818" y="1006230"/>
            <a:ext cx="0" cy="1930818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149600" y="3435927"/>
            <a:ext cx="2900218" cy="8405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RUNNING</a:t>
            </a:r>
            <a:endParaRPr lang="zh-CN" altLang="en-US" dirty="0"/>
          </a:p>
        </p:txBody>
      </p:sp>
      <p:cxnSp>
        <p:nvCxnSpPr>
          <p:cNvPr id="10" name="曲线连接符 9"/>
          <p:cNvCxnSpPr>
            <a:stCxn id="9" idx="1"/>
            <a:endCxn id="9" idx="3"/>
          </p:cNvCxnSpPr>
          <p:nvPr/>
        </p:nvCxnSpPr>
        <p:spPr>
          <a:xfrm rot="16200000" flipH="1">
            <a:off x="3277162" y="3856181"/>
            <a:ext cx="594329" cy="12700"/>
          </a:xfrm>
          <a:prstGeom prst="curvedConnector5">
            <a:avLst>
              <a:gd name="adj1" fmla="val -38464"/>
              <a:gd name="adj2" fmla="val -7801157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9" idx="7"/>
            <a:endCxn id="9" idx="5"/>
          </p:cNvCxnSpPr>
          <p:nvPr/>
        </p:nvCxnSpPr>
        <p:spPr>
          <a:xfrm rot="16200000" flipH="1">
            <a:off x="5327926" y="3856181"/>
            <a:ext cx="594329" cy="12700"/>
          </a:xfrm>
          <a:prstGeom prst="curvedConnector5">
            <a:avLst>
              <a:gd name="adj1" fmla="val -38464"/>
              <a:gd name="adj2" fmla="val 8201142"/>
              <a:gd name="adj3" fmla="val 1384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011883" y="4593492"/>
            <a:ext cx="1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049818" y="4593492"/>
            <a:ext cx="0" cy="935777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47" idx="0"/>
            <a:endCxn id="2" idx="3"/>
          </p:cNvCxnSpPr>
          <p:nvPr/>
        </p:nvCxnSpPr>
        <p:spPr>
          <a:xfrm rot="16200000" flipV="1">
            <a:off x="7946710" y="335675"/>
            <a:ext cx="1583213" cy="2510527"/>
          </a:xfrm>
          <a:prstGeom prst="curvedConnector2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41116" y="1312928"/>
            <a:ext cx="178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(1</a:t>
            </a:r>
            <a:r>
              <a:rPr lang="en-US" altLang="zh-CN" sz="1200" dirty="0"/>
              <a:t>)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getAllocation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217987" y="2441273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(2) INCREASE_ACQUIRED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132387" y="4976972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(3) register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1741116" y="3631676"/>
            <a:ext cx="2596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INCREASE_ACUIQRED</a:t>
            </a:r>
            <a:endParaRPr lang="zh-CN" alt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125899" y="3510891"/>
            <a:ext cx="2596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INCREASED</a:t>
            </a:r>
          </a:p>
          <a:p>
            <a:r>
              <a:rPr lang="en-US" altLang="zh-CN" sz="1000" dirty="0" smtClean="0"/>
              <a:t>INCREASED_CANCELLED</a:t>
            </a:r>
            <a:endParaRPr lang="zh-CN" altLang="en-US" sz="1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9993579" y="3210139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(4) STATUS_UPDATE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076550" y="1942007"/>
            <a:ext cx="259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 INCREASED, or </a:t>
            </a:r>
          </a:p>
          <a:p>
            <a:r>
              <a:rPr lang="en-US" altLang="zh-CN" sz="1200" dirty="0" smtClean="0"/>
              <a:t>INCREASE_CANCELLED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999401" y="4867436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(6) unregister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8195403" y="2382545"/>
            <a:ext cx="3596352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RM Node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195403" y="3754786"/>
            <a:ext cx="3596352" cy="4137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 Tracker Service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8" idx="0"/>
            <a:endCxn id="47" idx="2"/>
          </p:cNvCxnSpPr>
          <p:nvPr/>
        </p:nvCxnSpPr>
        <p:spPr>
          <a:xfrm flipV="1">
            <a:off x="9993579" y="2796342"/>
            <a:ext cx="0" cy="958444"/>
          </a:xfrm>
          <a:prstGeom prst="straightConnector1">
            <a:avLst/>
          </a:prstGeom>
          <a:ln w="158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595753" y="1268966"/>
            <a:ext cx="2596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(5) NODE_UPDATE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658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922656" y="1768762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居民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467273" y="1768762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居民</a:t>
            </a:r>
            <a:endParaRPr lang="zh-CN" altLang="en-US" dirty="0"/>
          </a:p>
        </p:txBody>
      </p:sp>
      <p:cxnSp>
        <p:nvCxnSpPr>
          <p:cNvPr id="8" name="曲线连接符 7"/>
          <p:cNvCxnSpPr>
            <a:stCxn id="4" idx="0"/>
            <a:endCxn id="5" idx="0"/>
          </p:cNvCxnSpPr>
          <p:nvPr/>
        </p:nvCxnSpPr>
        <p:spPr>
          <a:xfrm rot="5400000" flipH="1" flipV="1">
            <a:off x="8832273" y="496454"/>
            <a:ext cx="12700" cy="2544617"/>
          </a:xfrm>
          <a:prstGeom prst="curvedConnector3">
            <a:avLst>
              <a:gd name="adj1" fmla="val 4745433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4" idx="4"/>
            <a:endCxn id="13" idx="2"/>
          </p:cNvCxnSpPr>
          <p:nvPr/>
        </p:nvCxnSpPr>
        <p:spPr>
          <a:xfrm rot="16200000" flipH="1">
            <a:off x="7430656" y="2793997"/>
            <a:ext cx="895926" cy="63730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8197274" y="3112651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居民</a:t>
            </a:r>
            <a:endParaRPr lang="zh-CN" altLang="en-US" dirty="0"/>
          </a:p>
        </p:txBody>
      </p:sp>
      <p:cxnSp>
        <p:nvCxnSpPr>
          <p:cNvPr id="15" name="曲线连接符 14"/>
          <p:cNvCxnSpPr>
            <a:stCxn id="5" idx="4"/>
            <a:endCxn id="13" idx="6"/>
          </p:cNvCxnSpPr>
          <p:nvPr/>
        </p:nvCxnSpPr>
        <p:spPr>
          <a:xfrm rot="5400000">
            <a:off x="9340274" y="2796307"/>
            <a:ext cx="895926" cy="632690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407914" y="5830681"/>
            <a:ext cx="129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899565" y="300661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贴吧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975273" y="292798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邻里圈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44075" y="1276530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上级管理机关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3899193" y="1276530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居委会人员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2624575" y="2664688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业委会人员</a:t>
            </a:r>
            <a:endParaRPr lang="zh-CN" altLang="en-US" dirty="0"/>
          </a:p>
        </p:txBody>
      </p:sp>
      <p:cxnSp>
        <p:nvCxnSpPr>
          <p:cNvPr id="37" name="曲线连接符 36"/>
          <p:cNvCxnSpPr>
            <a:stCxn id="35" idx="6"/>
            <a:endCxn id="4" idx="2"/>
          </p:cNvCxnSpPr>
          <p:nvPr/>
        </p:nvCxnSpPr>
        <p:spPr>
          <a:xfrm>
            <a:off x="5173811" y="1724494"/>
            <a:ext cx="1748845" cy="492232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652657" y="1443055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政务咨询</a:t>
            </a:r>
            <a:endParaRPr lang="zh-CN" altLang="en-US" dirty="0"/>
          </a:p>
        </p:txBody>
      </p:sp>
      <p:cxnSp>
        <p:nvCxnSpPr>
          <p:cNvPr id="41" name="曲线连接符 40"/>
          <p:cNvCxnSpPr>
            <a:stCxn id="36" idx="5"/>
            <a:endCxn id="4" idx="3"/>
          </p:cNvCxnSpPr>
          <p:nvPr/>
        </p:nvCxnSpPr>
        <p:spPr>
          <a:xfrm rot="5400000" flipH="1" flipV="1">
            <a:off x="4962961" y="1283052"/>
            <a:ext cx="895926" cy="3396789"/>
          </a:xfrm>
          <a:prstGeom prst="curvedConnector3">
            <a:avLst>
              <a:gd name="adj1" fmla="val -4016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124842" y="3402627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事务办理</a:t>
            </a:r>
            <a:endParaRPr lang="zh-CN" altLang="en-US" dirty="0"/>
          </a:p>
        </p:txBody>
      </p:sp>
      <p:cxnSp>
        <p:nvCxnSpPr>
          <p:cNvPr id="45" name="曲线连接符 44"/>
          <p:cNvCxnSpPr>
            <a:stCxn id="34" idx="0"/>
            <a:endCxn id="35" idx="0"/>
          </p:cNvCxnSpPr>
          <p:nvPr/>
        </p:nvCxnSpPr>
        <p:spPr>
          <a:xfrm rot="5400000" flipH="1" flipV="1">
            <a:off x="3408943" y="148971"/>
            <a:ext cx="12700" cy="2255118"/>
          </a:xfrm>
          <a:prstGeom prst="curvedConnector3">
            <a:avLst>
              <a:gd name="adj1" fmla="val 3654551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45829" y="2453735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cxnSp>
        <p:nvCxnSpPr>
          <p:cNvPr id="51" name="曲线连接符 50"/>
          <p:cNvCxnSpPr>
            <a:stCxn id="34" idx="4"/>
          </p:cNvCxnSpPr>
          <p:nvPr/>
        </p:nvCxnSpPr>
        <p:spPr>
          <a:xfrm rot="16200000" flipH="1">
            <a:off x="2193355" y="2260486"/>
            <a:ext cx="654763" cy="478704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35" idx="4"/>
            <a:endCxn id="36" idx="6"/>
          </p:cNvCxnSpPr>
          <p:nvPr/>
        </p:nvCxnSpPr>
        <p:spPr>
          <a:xfrm rot="5400000">
            <a:off x="3747751" y="2323900"/>
            <a:ext cx="940195" cy="63730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611223" y="182236"/>
            <a:ext cx="209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党建管理、思想汇报、组织互评</a:t>
            </a: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>
            <a:off x="4919411" y="4764114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环卫</a:t>
            </a:r>
            <a:endParaRPr lang="zh-CN" altLang="en-US" dirty="0"/>
          </a:p>
        </p:txBody>
      </p:sp>
      <p:cxnSp>
        <p:nvCxnSpPr>
          <p:cNvPr id="62" name="曲线连接符 61"/>
          <p:cNvCxnSpPr>
            <a:stCxn id="42" idx="6"/>
            <a:endCxn id="13" idx="4"/>
          </p:cNvCxnSpPr>
          <p:nvPr/>
        </p:nvCxnSpPr>
        <p:spPr>
          <a:xfrm flipV="1">
            <a:off x="8063697" y="4008578"/>
            <a:ext cx="770886" cy="1180686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786256" y="688170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cxnSp>
        <p:nvCxnSpPr>
          <p:cNvPr id="69" name="曲线连接符 68"/>
          <p:cNvCxnSpPr>
            <a:stCxn id="42" idx="0"/>
            <a:endCxn id="13" idx="3"/>
          </p:cNvCxnSpPr>
          <p:nvPr/>
        </p:nvCxnSpPr>
        <p:spPr>
          <a:xfrm rot="5400000" flipH="1" flipV="1">
            <a:off x="7473199" y="3830563"/>
            <a:ext cx="863927" cy="957549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36" idx="2"/>
            <a:endCxn id="61" idx="3"/>
          </p:cNvCxnSpPr>
          <p:nvPr/>
        </p:nvCxnSpPr>
        <p:spPr>
          <a:xfrm rot="10800000" flipH="1" flipV="1">
            <a:off x="2624574" y="3112652"/>
            <a:ext cx="2481499" cy="2416184"/>
          </a:xfrm>
          <a:prstGeom prst="curvedConnector4">
            <a:avLst>
              <a:gd name="adj1" fmla="val -9212"/>
              <a:gd name="adj2" fmla="val 114891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694156" y="5475375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政务监督</a:t>
            </a:r>
            <a:endParaRPr lang="zh-CN" altLang="en-US" dirty="0"/>
          </a:p>
        </p:txBody>
      </p:sp>
      <p:cxnSp>
        <p:nvCxnSpPr>
          <p:cNvPr id="77" name="曲线连接符 76"/>
          <p:cNvCxnSpPr>
            <a:stCxn id="61" idx="1"/>
            <a:endCxn id="36" idx="4"/>
          </p:cNvCxnSpPr>
          <p:nvPr/>
        </p:nvCxnSpPr>
        <p:spPr>
          <a:xfrm rot="16200000" flipV="1">
            <a:off x="3516627" y="3305872"/>
            <a:ext cx="1334704" cy="1844190"/>
          </a:xfrm>
          <a:prstGeom prst="curved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263629" y="4105393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事务办理</a:t>
            </a:r>
            <a:endParaRPr lang="zh-CN" altLang="en-US" dirty="0"/>
          </a:p>
        </p:txBody>
      </p:sp>
      <p:cxnSp>
        <p:nvCxnSpPr>
          <p:cNvPr id="86" name="曲线连接符 85"/>
          <p:cNvCxnSpPr>
            <a:stCxn id="61" idx="2"/>
            <a:endCxn id="36" idx="3"/>
          </p:cNvCxnSpPr>
          <p:nvPr/>
        </p:nvCxnSpPr>
        <p:spPr>
          <a:xfrm rot="10800000">
            <a:off x="2811239" y="3429410"/>
            <a:ext cx="2108173" cy="1782668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013005" y="4901103"/>
            <a:ext cx="129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8589819" y="4535173"/>
            <a:ext cx="129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物业报修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752157" y="2477374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6789079" y="4741300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物业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5806024" y="5818922"/>
            <a:ext cx="1274618" cy="89592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商户</a:t>
            </a:r>
            <a:endParaRPr lang="zh-CN" altLang="en-US" dirty="0"/>
          </a:p>
        </p:txBody>
      </p:sp>
      <p:cxnSp>
        <p:nvCxnSpPr>
          <p:cNvPr id="46" name="曲线连接符 45"/>
          <p:cNvCxnSpPr>
            <a:stCxn id="43" idx="6"/>
            <a:endCxn id="42" idx="4"/>
          </p:cNvCxnSpPr>
          <p:nvPr/>
        </p:nvCxnSpPr>
        <p:spPr>
          <a:xfrm flipV="1">
            <a:off x="7080642" y="5637227"/>
            <a:ext cx="345746" cy="629659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61" idx="4"/>
            <a:endCxn id="43" idx="2"/>
          </p:cNvCxnSpPr>
          <p:nvPr/>
        </p:nvCxnSpPr>
        <p:spPr>
          <a:xfrm rot="16200000" flipH="1">
            <a:off x="5377950" y="5838811"/>
            <a:ext cx="606845" cy="249304"/>
          </a:xfrm>
          <a:prstGeom prst="curved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42" idx="0"/>
            <a:endCxn id="61" idx="0"/>
          </p:cNvCxnSpPr>
          <p:nvPr/>
        </p:nvCxnSpPr>
        <p:spPr>
          <a:xfrm rot="16200000" flipH="1" flipV="1">
            <a:off x="6480147" y="3817873"/>
            <a:ext cx="22814" cy="1869668"/>
          </a:xfrm>
          <a:prstGeom prst="curvedConnector3">
            <a:avLst>
              <a:gd name="adj1" fmla="val -1002016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705305" y="3730718"/>
            <a:ext cx="1293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点对点、群组聊天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45829" y="163639"/>
            <a:ext cx="4840571" cy="371373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598042" y="391657"/>
            <a:ext cx="4840571" cy="3713736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601336" y="4429759"/>
            <a:ext cx="3988483" cy="2428241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Dot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1877" y="99169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政府管理群众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957805" y="296025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社区居民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8014278" y="6648405"/>
            <a:ext cx="209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社区服务群众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25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5960" y="742383"/>
            <a:ext cx="72337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“from”: user-id-a,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“to”: user-id-b,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“type”: “chat”,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“subject”: “I adore you”,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“message”: “Hello world!”,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“timestamp”: 143243243431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3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8" y="1570225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8" y="2639062"/>
            <a:ext cx="940677" cy="626873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2858385" y="1861461"/>
            <a:ext cx="1664253" cy="978720"/>
            <a:chOff x="2824682" y="1861461"/>
            <a:chExt cx="1664253" cy="978720"/>
          </a:xfrm>
        </p:grpSpPr>
        <p:sp>
          <p:nvSpPr>
            <p:cNvPr id="4" name="圆角矩形 3"/>
            <p:cNvSpPr/>
            <p:nvPr/>
          </p:nvSpPr>
          <p:spPr>
            <a:xfrm>
              <a:off x="2824682" y="1861461"/>
              <a:ext cx="1471017" cy="978720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929" y="1963447"/>
              <a:ext cx="352439" cy="543931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140369" y="2530014"/>
              <a:ext cx="13485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接入服务器</a:t>
              </a:r>
              <a:endParaRPr lang="zh-CN" altLang="en-US" sz="10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68477" y="1857384"/>
            <a:ext cx="2384015" cy="978720"/>
            <a:chOff x="5922717" y="2748512"/>
            <a:chExt cx="2384015" cy="978720"/>
          </a:xfrm>
        </p:grpSpPr>
        <p:sp>
          <p:nvSpPr>
            <p:cNvPr id="10" name="文本框 9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8795823" y="1896069"/>
            <a:ext cx="2384015" cy="978720"/>
            <a:chOff x="5922717" y="2748512"/>
            <a:chExt cx="2384015" cy="978720"/>
          </a:xfrm>
        </p:grpSpPr>
        <p:sp>
          <p:nvSpPr>
            <p:cNvPr id="15" name="文本框 14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Redis</a:t>
              </a:r>
              <a:r>
                <a:rPr lang="zh-CN" altLang="en-US" sz="1000" dirty="0" smtClean="0"/>
                <a:t>存储集群</a:t>
              </a:r>
              <a:endParaRPr lang="zh-CN" altLang="en-US" sz="10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8" name="直接箭头连接符 17"/>
          <p:cNvCxnSpPr/>
          <p:nvPr/>
        </p:nvCxnSpPr>
        <p:spPr>
          <a:xfrm>
            <a:off x="1772267" y="2281177"/>
            <a:ext cx="963105" cy="2535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522638" y="2346744"/>
            <a:ext cx="1207679" cy="1934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388491" y="2366086"/>
            <a:ext cx="1293782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7363881" y="2507378"/>
            <a:ext cx="128779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999169" y="3600406"/>
            <a:ext cx="2384015" cy="978720"/>
            <a:chOff x="5922717" y="2748512"/>
            <a:chExt cx="2384015" cy="978720"/>
          </a:xfrm>
        </p:grpSpPr>
        <p:sp>
          <p:nvSpPr>
            <p:cNvPr id="44" name="文本框 43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信息分发服务</a:t>
              </a:r>
              <a:endParaRPr lang="zh-CN" altLang="en-US" sz="1000" dirty="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47" name="直接箭头连接符 46"/>
          <p:cNvCxnSpPr/>
          <p:nvPr/>
        </p:nvCxnSpPr>
        <p:spPr>
          <a:xfrm flipH="1">
            <a:off x="5454315" y="2964941"/>
            <a:ext cx="810683" cy="112482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3376939" y="2938227"/>
            <a:ext cx="471416" cy="88597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826868" y="1984393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780032" y="2028762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转发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474437" y="2043759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更新用户在线状态</a:t>
            </a:r>
            <a:endParaRPr lang="zh-CN" altLang="en-US" sz="1000" dirty="0"/>
          </a:p>
        </p:txBody>
      </p:sp>
      <p:sp>
        <p:nvSpPr>
          <p:cNvPr id="59" name="文本框 58"/>
          <p:cNvSpPr txBox="1"/>
          <p:nvPr/>
        </p:nvSpPr>
        <p:spPr>
          <a:xfrm>
            <a:off x="5841161" y="3477295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查询</a:t>
            </a:r>
            <a:endParaRPr lang="zh-CN" altLang="en-US" sz="1000" dirty="0"/>
          </a:p>
        </p:txBody>
      </p:sp>
      <p:sp>
        <p:nvSpPr>
          <p:cNvPr id="63" name="文本框 62"/>
          <p:cNvSpPr txBox="1"/>
          <p:nvPr/>
        </p:nvSpPr>
        <p:spPr>
          <a:xfrm>
            <a:off x="2935568" y="3444788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信息发送</a:t>
            </a:r>
            <a:endParaRPr lang="zh-CN" altLang="en-US" sz="1000" dirty="0"/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1772267" y="2563144"/>
            <a:ext cx="947958" cy="7591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0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5" y="1299118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5" y="2367955"/>
            <a:ext cx="940677" cy="62687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385742" y="1590354"/>
            <a:ext cx="1664253" cy="978720"/>
            <a:chOff x="2824682" y="1861461"/>
            <a:chExt cx="1664253" cy="978720"/>
          </a:xfrm>
        </p:grpSpPr>
        <p:sp>
          <p:nvSpPr>
            <p:cNvPr id="5" name="圆角矩形 4"/>
            <p:cNvSpPr/>
            <p:nvPr/>
          </p:nvSpPr>
          <p:spPr>
            <a:xfrm>
              <a:off x="2824682" y="1861461"/>
              <a:ext cx="1471017" cy="978720"/>
            </a:xfrm>
            <a:prstGeom prst="roundRect">
              <a:avLst/>
            </a:prstGeom>
            <a:noFill/>
            <a:ln w="254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929" y="1963447"/>
              <a:ext cx="352439" cy="54393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140369" y="2530014"/>
              <a:ext cx="13485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接入服务器</a:t>
              </a:r>
              <a:endParaRPr lang="zh-CN" altLang="en-US" sz="10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00642" y="471518"/>
            <a:ext cx="2384015" cy="978720"/>
            <a:chOff x="5922717" y="2748512"/>
            <a:chExt cx="2384015" cy="978720"/>
          </a:xfrm>
        </p:grpSpPr>
        <p:sp>
          <p:nvSpPr>
            <p:cNvPr id="9" name="文本框 8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消息队列</a:t>
              </a:r>
              <a:endParaRPr lang="zh-CN" altLang="en-US" sz="10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10127158" y="483142"/>
            <a:ext cx="2384015" cy="978720"/>
            <a:chOff x="5922717" y="2748512"/>
            <a:chExt cx="2384015" cy="978720"/>
          </a:xfrm>
        </p:grpSpPr>
        <p:sp>
          <p:nvSpPr>
            <p:cNvPr id="13" name="文本框 12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 smtClean="0"/>
                <a:t>Redis</a:t>
              </a:r>
              <a:r>
                <a:rPr lang="zh-CN" altLang="en-US" sz="1000" dirty="0" smtClean="0"/>
                <a:t>存储集群</a:t>
              </a:r>
              <a:endParaRPr lang="zh-CN" altLang="en-US" sz="10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6" name="直接箭头连接符 15"/>
          <p:cNvCxnSpPr/>
          <p:nvPr/>
        </p:nvCxnSpPr>
        <p:spPr>
          <a:xfrm>
            <a:off x="1299624" y="2010070"/>
            <a:ext cx="963105" cy="2535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921894" y="1036070"/>
            <a:ext cx="1046771" cy="9082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480268" y="3754121"/>
            <a:ext cx="1914036" cy="103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028749" y="3254189"/>
            <a:ext cx="2384015" cy="978720"/>
            <a:chOff x="5922717" y="2748512"/>
            <a:chExt cx="2384015" cy="978720"/>
          </a:xfrm>
        </p:grpSpPr>
        <p:sp>
          <p:nvSpPr>
            <p:cNvPr id="21" name="文本框 20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信息分发服务</a:t>
              </a:r>
              <a:endParaRPr lang="zh-CN" altLang="en-US" sz="1000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24" name="直接箭头连接符 23"/>
          <p:cNvCxnSpPr/>
          <p:nvPr/>
        </p:nvCxnSpPr>
        <p:spPr>
          <a:xfrm>
            <a:off x="8949161" y="1036070"/>
            <a:ext cx="10730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977274" y="1260934"/>
            <a:ext cx="1051475" cy="97533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354225" y="1713286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heartbeat</a:t>
            </a:r>
            <a:endParaRPr lang="zh-CN" altLang="en-US" sz="1000" dirty="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299624" y="2292037"/>
            <a:ext cx="947958" cy="7591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26867" y="1235990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1. </a:t>
            </a:r>
            <a:r>
              <a:rPr lang="zh-CN" altLang="en-US" sz="1000" dirty="0" smtClean="0"/>
              <a:t>缓存</a:t>
            </a:r>
            <a:endParaRPr lang="zh-CN" altLang="en-US" sz="10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7484657" y="483142"/>
            <a:ext cx="2384015" cy="978720"/>
            <a:chOff x="5922717" y="2748512"/>
            <a:chExt cx="2384015" cy="978720"/>
          </a:xfrm>
        </p:grpSpPr>
        <p:sp>
          <p:nvSpPr>
            <p:cNvPr id="37" name="文本框 36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8525705" y="3275101"/>
            <a:ext cx="2384015" cy="978720"/>
            <a:chOff x="5922717" y="2748512"/>
            <a:chExt cx="2384015" cy="978720"/>
          </a:xfrm>
        </p:grpSpPr>
        <p:sp>
          <p:nvSpPr>
            <p:cNvPr id="41" name="文本框 40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通讯录服务</a:t>
              </a:r>
              <a:endParaRPr lang="zh-CN" altLang="en-US" sz="1000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52" name="直接箭头连接符 51"/>
          <p:cNvCxnSpPr/>
          <p:nvPr/>
        </p:nvCxnSpPr>
        <p:spPr>
          <a:xfrm flipV="1">
            <a:off x="5639717" y="1525410"/>
            <a:ext cx="11803" cy="161428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5782921" y="1564730"/>
            <a:ext cx="61834" cy="157496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863980" y="2281281"/>
            <a:ext cx="722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2. </a:t>
            </a:r>
            <a:r>
              <a:rPr lang="zh-CN" altLang="en-US" sz="1000" dirty="0" smtClean="0"/>
              <a:t>获取</a:t>
            </a:r>
            <a:endParaRPr lang="en-US" altLang="zh-CN" sz="1000" dirty="0" smtClean="0"/>
          </a:p>
          <a:p>
            <a:r>
              <a:rPr lang="zh-CN" altLang="en-US" sz="1000" dirty="0" smtClean="0"/>
              <a:t>聊天信息</a:t>
            </a:r>
            <a:endParaRPr lang="zh-CN" altLang="en-US" sz="10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652553" y="3450214"/>
            <a:ext cx="178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3. </a:t>
            </a:r>
            <a:r>
              <a:rPr lang="zh-CN" altLang="en-US" sz="1000" dirty="0" smtClean="0"/>
              <a:t>获取好友、群组信息</a:t>
            </a:r>
            <a:endParaRPr lang="zh-CN" altLang="en-US" sz="1000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6542004" y="1590355"/>
            <a:ext cx="1631265" cy="185985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635761" y="2232470"/>
            <a:ext cx="848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4. </a:t>
            </a:r>
            <a:r>
              <a:rPr lang="zh-CN" altLang="en-US" sz="1000" dirty="0" smtClean="0"/>
              <a:t>获取用户在线状态</a:t>
            </a:r>
            <a:endParaRPr lang="zh-CN" altLang="en-US" sz="1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4787499" y="2155526"/>
            <a:ext cx="836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5.1. </a:t>
            </a:r>
            <a:r>
              <a:rPr lang="zh-CN" altLang="en-US" sz="1000" dirty="0" smtClean="0"/>
              <a:t>推送消息至相应用户缓存队列</a:t>
            </a:r>
            <a:endParaRPr lang="zh-CN" altLang="en-US" sz="1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294382" y="2012686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6. </a:t>
            </a:r>
            <a:r>
              <a:rPr lang="zh-CN" altLang="en-US" sz="1000" dirty="0" smtClean="0"/>
              <a:t>接收</a:t>
            </a:r>
            <a:endParaRPr lang="zh-CN" altLang="en-US" sz="1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5115386" y="5978572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MongoDB</a:t>
            </a:r>
            <a:r>
              <a:rPr lang="zh-CN" altLang="en-US" sz="1000" dirty="0" smtClean="0"/>
              <a:t>存储集群</a:t>
            </a:r>
            <a:endParaRPr lang="zh-CN" altLang="en-US" sz="1000" dirty="0"/>
          </a:p>
        </p:txBody>
      </p:sp>
      <p:sp>
        <p:nvSpPr>
          <p:cNvPr id="86" name="圆角矩形 85"/>
          <p:cNvSpPr/>
          <p:nvPr/>
        </p:nvSpPr>
        <p:spPr>
          <a:xfrm>
            <a:off x="5028749" y="5283111"/>
            <a:ext cx="1381854" cy="978720"/>
          </a:xfrm>
          <a:prstGeom prst="roundRect">
            <a:avLst/>
          </a:prstGeom>
          <a:noFill/>
          <a:ln w="254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56" y="5397603"/>
            <a:ext cx="352439" cy="543931"/>
          </a:xfrm>
          <a:prstGeom prst="rect">
            <a:avLst/>
          </a:prstGeom>
        </p:spPr>
      </p:pic>
      <p:cxnSp>
        <p:nvCxnSpPr>
          <p:cNvPr id="88" name="直接箭头连接符 87"/>
          <p:cNvCxnSpPr/>
          <p:nvPr/>
        </p:nvCxnSpPr>
        <p:spPr>
          <a:xfrm flipH="1">
            <a:off x="5753497" y="4330435"/>
            <a:ext cx="29424" cy="86379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5895895" y="4508144"/>
            <a:ext cx="1417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5.2. </a:t>
            </a:r>
            <a:r>
              <a:rPr lang="zh-CN" altLang="en-US" sz="1000" dirty="0" smtClean="0"/>
              <a:t>若用户不在线，则将信息持久化，并标记为未读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313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/>
          <p:cNvSpPr/>
          <p:nvPr/>
        </p:nvSpPr>
        <p:spPr>
          <a:xfrm>
            <a:off x="0" y="4055766"/>
            <a:ext cx="12192000" cy="28170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平台服务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1350056" y="5856172"/>
            <a:ext cx="5653989" cy="1001828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支持长服务的资源管理</a:t>
            </a:r>
            <a:r>
              <a:rPr lang="zh-CN" altLang="en-US" dirty="0">
                <a:solidFill>
                  <a:srgbClr val="002060"/>
                </a:solidFill>
              </a:rPr>
              <a:t>子系统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1537081" y="6306191"/>
            <a:ext cx="1671986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服务部署</a:t>
            </a:r>
            <a:endParaRPr lang="zh-CN" altLang="en-US" dirty="0"/>
          </a:p>
        </p:txBody>
      </p:sp>
      <p:sp>
        <p:nvSpPr>
          <p:cNvPr id="128" name="圆角矩形 127"/>
          <p:cNvSpPr/>
          <p:nvPr/>
        </p:nvSpPr>
        <p:spPr>
          <a:xfrm>
            <a:off x="3326410" y="6333900"/>
            <a:ext cx="1565856" cy="3713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日志管理</a:t>
            </a:r>
            <a:endParaRPr lang="zh-CN" altLang="en-US" dirty="0"/>
          </a:p>
        </p:txBody>
      </p:sp>
      <p:sp>
        <p:nvSpPr>
          <p:cNvPr id="131" name="圆角矩形 130"/>
          <p:cNvSpPr/>
          <p:nvPr/>
        </p:nvSpPr>
        <p:spPr>
          <a:xfrm>
            <a:off x="4984726" y="6333899"/>
            <a:ext cx="1887258" cy="3713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容器资源变更</a:t>
            </a:r>
            <a:endParaRPr lang="zh-CN" altLang="en-US" dirty="0"/>
          </a:p>
        </p:txBody>
      </p:sp>
      <p:sp>
        <p:nvSpPr>
          <p:cNvPr id="132" name="圆角矩形 131"/>
          <p:cNvSpPr/>
          <p:nvPr/>
        </p:nvSpPr>
        <p:spPr>
          <a:xfrm>
            <a:off x="1350056" y="4236009"/>
            <a:ext cx="5634027" cy="149977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微服务治理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1777109" y="4655297"/>
            <a:ext cx="1441216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服务注册</a:t>
            </a:r>
            <a:endParaRPr lang="zh-CN" altLang="en-US" dirty="0"/>
          </a:p>
        </p:txBody>
      </p:sp>
      <p:sp>
        <p:nvSpPr>
          <p:cNvPr id="134" name="圆角矩形 133"/>
          <p:cNvSpPr/>
          <p:nvPr/>
        </p:nvSpPr>
        <p:spPr>
          <a:xfrm>
            <a:off x="3644900" y="4703508"/>
            <a:ext cx="1481282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服务发现</a:t>
            </a:r>
            <a:endParaRPr lang="zh-CN" altLang="en-US" dirty="0"/>
          </a:p>
        </p:txBody>
      </p:sp>
      <p:sp>
        <p:nvSpPr>
          <p:cNvPr id="135" name="圆角矩形 134"/>
          <p:cNvSpPr/>
          <p:nvPr/>
        </p:nvSpPr>
        <p:spPr>
          <a:xfrm>
            <a:off x="1777108" y="5164708"/>
            <a:ext cx="1441217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服务监控</a:t>
            </a:r>
            <a:endParaRPr lang="zh-CN" altLang="en-US" dirty="0"/>
          </a:p>
        </p:txBody>
      </p:sp>
      <p:sp>
        <p:nvSpPr>
          <p:cNvPr id="136" name="圆角矩形 135"/>
          <p:cNvSpPr/>
          <p:nvPr/>
        </p:nvSpPr>
        <p:spPr>
          <a:xfrm>
            <a:off x="5415238" y="4730550"/>
            <a:ext cx="1456746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调用统计</a:t>
            </a:r>
            <a:endParaRPr lang="zh-CN" altLang="en-US" dirty="0"/>
          </a:p>
        </p:txBody>
      </p:sp>
      <p:sp>
        <p:nvSpPr>
          <p:cNvPr id="137" name="圆角矩形 136"/>
          <p:cNvSpPr/>
          <p:nvPr/>
        </p:nvSpPr>
        <p:spPr>
          <a:xfrm>
            <a:off x="5400450" y="5211452"/>
            <a:ext cx="1471534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容量评估</a:t>
            </a:r>
            <a:endParaRPr lang="zh-CN" altLang="en-US" dirty="0"/>
          </a:p>
        </p:txBody>
      </p:sp>
      <p:sp>
        <p:nvSpPr>
          <p:cNvPr id="138" name="圆角矩形 137"/>
          <p:cNvSpPr/>
          <p:nvPr/>
        </p:nvSpPr>
        <p:spPr>
          <a:xfrm>
            <a:off x="3644900" y="5177729"/>
            <a:ext cx="1481281" cy="4094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水平扩展</a:t>
            </a:r>
            <a:endParaRPr lang="zh-CN" altLang="en-US" dirty="0"/>
          </a:p>
        </p:txBody>
      </p:sp>
      <p:sp>
        <p:nvSpPr>
          <p:cNvPr id="139" name="圆角矩形 138"/>
          <p:cNvSpPr/>
          <p:nvPr/>
        </p:nvSpPr>
        <p:spPr>
          <a:xfrm>
            <a:off x="7130849" y="4227760"/>
            <a:ext cx="1987751" cy="263023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7285780" y="4792532"/>
            <a:ext cx="1636237" cy="6236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消息队列服务</a:t>
            </a:r>
            <a:endParaRPr lang="zh-CN" altLang="en-US" dirty="0"/>
          </a:p>
        </p:txBody>
      </p:sp>
      <p:sp>
        <p:nvSpPr>
          <p:cNvPr id="141" name="圆角矩形 140"/>
          <p:cNvSpPr/>
          <p:nvPr/>
        </p:nvSpPr>
        <p:spPr>
          <a:xfrm>
            <a:off x="9378532" y="4227761"/>
            <a:ext cx="2718872" cy="248786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数据存储服务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9494263" y="5020374"/>
            <a:ext cx="1186437" cy="4498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数据缓存</a:t>
            </a:r>
            <a:endParaRPr lang="zh-CN" altLang="en-US" dirty="0"/>
          </a:p>
        </p:txBody>
      </p:sp>
      <p:sp>
        <p:nvSpPr>
          <p:cNvPr id="143" name="圆角矩形 142"/>
          <p:cNvSpPr/>
          <p:nvPr/>
        </p:nvSpPr>
        <p:spPr>
          <a:xfrm>
            <a:off x="9513431" y="5711115"/>
            <a:ext cx="1186437" cy="7381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关系型数据存储</a:t>
            </a:r>
            <a:endParaRPr lang="zh-CN" altLang="en-US" dirty="0"/>
          </a:p>
        </p:txBody>
      </p:sp>
      <p:sp>
        <p:nvSpPr>
          <p:cNvPr id="144" name="圆角矩形 143"/>
          <p:cNvSpPr/>
          <p:nvPr/>
        </p:nvSpPr>
        <p:spPr>
          <a:xfrm>
            <a:off x="10795236" y="5712695"/>
            <a:ext cx="1186437" cy="7381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文档型数据存储</a:t>
            </a:r>
            <a:endParaRPr lang="zh-CN" altLang="en-US" dirty="0"/>
          </a:p>
        </p:txBody>
      </p:sp>
      <p:sp>
        <p:nvSpPr>
          <p:cNvPr id="145" name="圆角矩形 144"/>
          <p:cNvSpPr/>
          <p:nvPr/>
        </p:nvSpPr>
        <p:spPr>
          <a:xfrm>
            <a:off x="10795236" y="5015163"/>
            <a:ext cx="1186437" cy="4498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文件存储</a:t>
            </a:r>
            <a:endParaRPr lang="zh-CN" altLang="en-US" dirty="0"/>
          </a:p>
        </p:txBody>
      </p:sp>
      <p:sp>
        <p:nvSpPr>
          <p:cNvPr id="146" name="圆角矩形 145"/>
          <p:cNvSpPr/>
          <p:nvPr/>
        </p:nvSpPr>
        <p:spPr>
          <a:xfrm>
            <a:off x="7306605" y="6000006"/>
            <a:ext cx="1636237" cy="5645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应用协调服务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0" y="1434893"/>
            <a:ext cx="12192000" cy="2726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应用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r>
              <a:rPr lang="zh-CN" altLang="en-US" b="1" dirty="0" smtClean="0">
                <a:solidFill>
                  <a:srgbClr val="002060"/>
                </a:solidFill>
              </a:rPr>
              <a:t>通用服务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1509370" y="1574799"/>
            <a:ext cx="2135530" cy="242639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邻里社交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1636872" y="2265131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用户状态管理</a:t>
            </a:r>
            <a:endParaRPr lang="zh-CN" altLang="en-US" dirty="0"/>
          </a:p>
        </p:txBody>
      </p:sp>
      <p:sp>
        <p:nvSpPr>
          <p:cNvPr id="151" name="圆角矩形 150"/>
          <p:cNvSpPr/>
          <p:nvPr/>
        </p:nvSpPr>
        <p:spPr>
          <a:xfrm>
            <a:off x="1636872" y="2824791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信息分发服务</a:t>
            </a:r>
            <a:endParaRPr lang="zh-CN" altLang="en-US" dirty="0"/>
          </a:p>
        </p:txBody>
      </p:sp>
      <p:sp>
        <p:nvSpPr>
          <p:cNvPr id="152" name="圆角矩形 151"/>
          <p:cNvSpPr/>
          <p:nvPr/>
        </p:nvSpPr>
        <p:spPr>
          <a:xfrm>
            <a:off x="1636872" y="3350144"/>
            <a:ext cx="1880525" cy="40943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消息推送服务</a:t>
            </a:r>
            <a:endParaRPr lang="zh-CN" altLang="en-US" dirty="0"/>
          </a:p>
        </p:txBody>
      </p:sp>
      <p:sp>
        <p:nvSpPr>
          <p:cNvPr id="154" name="圆角矩形 153"/>
          <p:cNvSpPr/>
          <p:nvPr/>
        </p:nvSpPr>
        <p:spPr>
          <a:xfrm>
            <a:off x="7017668" y="2436609"/>
            <a:ext cx="1866903" cy="44617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7004045" y="1980673"/>
            <a:ext cx="1880525" cy="40508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通讯录管理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4219217" y="1590259"/>
            <a:ext cx="2135530" cy="242639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市民基础数据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4346719" y="2280591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人口信息管理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4346719" y="2840251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楼栋</a:t>
            </a:r>
            <a:r>
              <a:rPr lang="zh-CN" altLang="en-US" dirty="0" smtClean="0">
                <a:solidFill>
                  <a:schemeClr val="tx1"/>
                </a:solidFill>
              </a:rPr>
              <a:t>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4346719" y="3365604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服务信息管理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9418299" y="1561739"/>
            <a:ext cx="2560657" cy="240251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支付</a:t>
            </a:r>
          </a:p>
        </p:txBody>
      </p:sp>
      <p:sp>
        <p:nvSpPr>
          <p:cNvPr id="164" name="圆角矩形 163"/>
          <p:cNvSpPr/>
          <p:nvPr/>
        </p:nvSpPr>
        <p:spPr>
          <a:xfrm>
            <a:off x="9740435" y="2723154"/>
            <a:ext cx="1880525" cy="41268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支付服务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6722456" y="1508044"/>
            <a:ext cx="2451687" cy="250585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身份管理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66" name="圆角矩形 165"/>
          <p:cNvSpPr/>
          <p:nvPr/>
        </p:nvSpPr>
        <p:spPr>
          <a:xfrm>
            <a:off x="7006707" y="2940708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访问控制服务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7" name="圆角矩形 166"/>
          <p:cNvSpPr/>
          <p:nvPr/>
        </p:nvSpPr>
        <p:spPr>
          <a:xfrm>
            <a:off x="7004046" y="3421250"/>
            <a:ext cx="1880525" cy="40943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信息加密服务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0" y="-1727200"/>
            <a:ext cx="12192000" cy="3173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应用服务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1350056" y="-1601106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党建服务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3541972" y="-1594200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居委会工作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5" name="圆角矩形 174"/>
          <p:cNvSpPr/>
          <p:nvPr/>
        </p:nvSpPr>
        <p:spPr>
          <a:xfrm>
            <a:off x="5762399" y="-1588045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物业服务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7930661" y="-1601106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居民生活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10047074" y="-1594200"/>
            <a:ext cx="2017258" cy="2907082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便民服务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542269" y="-1116342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党员活动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537080" y="-632095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组织关系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546339" y="-147330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季度考察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546339" y="336916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党员活动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547974" y="793632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党费缴纳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714608" y="-1130197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事务办理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743251" y="-618435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人事信息管理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728863" y="-123181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社区公告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743251" y="365344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政务公开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728463" y="836631"/>
            <a:ext cx="1671986" cy="39590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民意投票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971582" y="-1003300"/>
            <a:ext cx="1671986" cy="56432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物业缴费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971582" y="-292645"/>
            <a:ext cx="1671986" cy="56378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物业报修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971582" y="439154"/>
            <a:ext cx="1671986" cy="52188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评价管理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8122347" y="-915213"/>
            <a:ext cx="1671986" cy="34285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二手市场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8122347" y="-501255"/>
            <a:ext cx="1671986" cy="31973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居民互助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8122347" y="-110672"/>
            <a:ext cx="1671986" cy="27260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兴趣小组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8122347" y="231070"/>
            <a:ext cx="1671986" cy="29620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邻里圈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8122347" y="626735"/>
            <a:ext cx="1671986" cy="29620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互动贴吧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0233966" y="-915213"/>
            <a:ext cx="1671986" cy="34285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外卖服务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0233966" y="-394575"/>
            <a:ext cx="1671986" cy="31973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洗衣服务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0233966" y="102688"/>
            <a:ext cx="1671986" cy="27260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超市服务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0233966" y="543490"/>
            <a:ext cx="1671986" cy="29620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家政服务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9740436" y="2078865"/>
            <a:ext cx="1880525" cy="50659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第三方支付集成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9740434" y="3288144"/>
            <a:ext cx="1880525" cy="41268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账单服务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30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00881" y="5170503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用户在线状态管理</a:t>
            </a:r>
            <a:endParaRPr lang="zh-CN" altLang="en-US" sz="1000" dirty="0"/>
          </a:p>
        </p:txBody>
      </p:sp>
      <p:sp>
        <p:nvSpPr>
          <p:cNvPr id="4" name="圆角矩形 3"/>
          <p:cNvSpPr/>
          <p:nvPr/>
        </p:nvSpPr>
        <p:spPr>
          <a:xfrm>
            <a:off x="2010035" y="4506112"/>
            <a:ext cx="3626570" cy="978720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42" y="4620604"/>
            <a:ext cx="352439" cy="5439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46" y="4585638"/>
            <a:ext cx="352439" cy="5439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268" y="4600091"/>
            <a:ext cx="352439" cy="5439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56031" y="5183905"/>
            <a:ext cx="963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信息分发服务</a:t>
            </a:r>
            <a:endParaRPr lang="zh-CN" altLang="en-US" sz="1000" dirty="0"/>
          </a:p>
        </p:txBody>
      </p:sp>
      <p:sp>
        <p:nvSpPr>
          <p:cNvPr id="9" name="文本框 8"/>
          <p:cNvSpPr txBox="1"/>
          <p:nvPr/>
        </p:nvSpPr>
        <p:spPr>
          <a:xfrm>
            <a:off x="4452966" y="5183906"/>
            <a:ext cx="961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信息推送服务</a:t>
            </a:r>
            <a:endParaRPr lang="zh-CN" altLang="en-US" sz="1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86415" y="5145166"/>
            <a:ext cx="75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安全服务</a:t>
            </a:r>
            <a:endParaRPr lang="zh-CN" altLang="en-US" sz="1000" dirty="0"/>
          </a:p>
        </p:txBody>
      </p:sp>
      <p:sp>
        <p:nvSpPr>
          <p:cNvPr id="11" name="圆角矩形 10"/>
          <p:cNvSpPr/>
          <p:nvPr/>
        </p:nvSpPr>
        <p:spPr>
          <a:xfrm>
            <a:off x="5938812" y="4455376"/>
            <a:ext cx="4140339" cy="1073603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20" y="4595269"/>
            <a:ext cx="352439" cy="5439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96" y="4569868"/>
            <a:ext cx="352439" cy="5439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72" y="4569868"/>
            <a:ext cx="352439" cy="54393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31496" y="5133355"/>
            <a:ext cx="963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身份管理服务</a:t>
            </a:r>
            <a:endParaRPr lang="zh-CN" altLang="en-US" sz="1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980234" y="5145167"/>
            <a:ext cx="961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通讯录服务</a:t>
            </a:r>
            <a:endParaRPr lang="zh-CN" altLang="en-US" sz="10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10454" y="219615"/>
            <a:ext cx="2291585" cy="978720"/>
            <a:chOff x="5922717" y="2748512"/>
            <a:chExt cx="2291585" cy="978720"/>
          </a:xfrm>
        </p:grpSpPr>
        <p:sp>
          <p:nvSpPr>
            <p:cNvPr id="18" name="文本框 17"/>
            <p:cNvSpPr txBox="1"/>
            <p:nvPr/>
          </p:nvSpPr>
          <p:spPr>
            <a:xfrm>
              <a:off x="6088773" y="3441983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关系型数据存储</a:t>
              </a:r>
              <a:endParaRPr lang="zh-CN" altLang="en-US" sz="1000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sp>
        <p:nvSpPr>
          <p:cNvPr id="21" name="圆角矩形 20"/>
          <p:cNvSpPr/>
          <p:nvPr/>
        </p:nvSpPr>
        <p:spPr>
          <a:xfrm>
            <a:off x="2684465" y="117134"/>
            <a:ext cx="1651179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0206456" y="1303016"/>
            <a:ext cx="1431447" cy="2204786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424841" y="117134"/>
            <a:ext cx="1664396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287444" y="107268"/>
            <a:ext cx="1712884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1" y="342464"/>
            <a:ext cx="352439" cy="54393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0" y="970592"/>
            <a:ext cx="352439" cy="54393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0" y="1629015"/>
            <a:ext cx="352439" cy="54393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30" y="2331630"/>
            <a:ext cx="352439" cy="54393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29" y="3003012"/>
            <a:ext cx="352439" cy="54393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3305863" y="49131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党员活动</a:t>
            </a:r>
            <a:endParaRPr lang="zh-CN" altLang="en-US" sz="1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325216" y="113746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组织关系</a:t>
            </a:r>
            <a:endParaRPr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325216" y="178584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季度考察</a:t>
            </a:r>
            <a:endParaRPr lang="zh-CN" altLang="en-US" sz="10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325216" y="24869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党费缴纳</a:t>
            </a:r>
            <a:endParaRPr lang="zh-CN" altLang="en-US" sz="1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344568" y="3161724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思想汇报</a:t>
            </a:r>
            <a:endParaRPr lang="zh-CN" altLang="en-US" sz="10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75" y="1466102"/>
            <a:ext cx="352439" cy="543931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74" y="2094230"/>
            <a:ext cx="352439" cy="543931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74" y="2752653"/>
            <a:ext cx="352439" cy="543931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10762107" y="161495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物业报修</a:t>
            </a:r>
            <a:endParaRPr lang="zh-CN" altLang="en-US" sz="1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10762107" y="2255070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物业缴费</a:t>
            </a:r>
            <a:endParaRPr lang="zh-CN" altLang="en-US" sz="1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0781460" y="290948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评价管理</a:t>
            </a:r>
            <a:endParaRPr lang="zh-CN" altLang="en-US" sz="1000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7" y="280221"/>
            <a:ext cx="352439" cy="54393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6" y="908349"/>
            <a:ext cx="352439" cy="54393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6" y="1566772"/>
            <a:ext cx="352439" cy="54393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6" y="2269387"/>
            <a:ext cx="352439" cy="543931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5" y="2940769"/>
            <a:ext cx="352439" cy="543931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7024669" y="42907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二手市场</a:t>
            </a:r>
            <a:endParaRPr lang="zh-CN" altLang="en-US" sz="1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044022" y="107522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居民互助</a:t>
            </a:r>
            <a:endParaRPr lang="zh-CN" altLang="en-US" sz="1000" dirty="0"/>
          </a:p>
        </p:txBody>
      </p:sp>
      <p:sp>
        <p:nvSpPr>
          <p:cNvPr id="55" name="文本框 54"/>
          <p:cNvSpPr txBox="1"/>
          <p:nvPr/>
        </p:nvSpPr>
        <p:spPr>
          <a:xfrm>
            <a:off x="7044022" y="172360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兴趣小组</a:t>
            </a:r>
            <a:endParaRPr lang="zh-CN" altLang="en-US" sz="1000" dirty="0"/>
          </a:p>
        </p:txBody>
      </p:sp>
      <p:sp>
        <p:nvSpPr>
          <p:cNvPr id="56" name="文本框 55"/>
          <p:cNvSpPr txBox="1"/>
          <p:nvPr/>
        </p:nvSpPr>
        <p:spPr>
          <a:xfrm>
            <a:off x="7044022" y="2424729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邻里圈</a:t>
            </a:r>
            <a:endParaRPr lang="zh-CN" altLang="en-US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7063374" y="3099481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社区贴吧</a:t>
            </a:r>
            <a:endParaRPr lang="zh-CN" altLang="en-US" sz="1000" dirty="0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79" y="322888"/>
            <a:ext cx="352439" cy="54393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72" y="1141516"/>
            <a:ext cx="352439" cy="543931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78" y="2015839"/>
            <a:ext cx="352439" cy="543931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378" y="2896254"/>
            <a:ext cx="352439" cy="543931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8967111" y="47174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外卖服务</a:t>
            </a:r>
            <a:endParaRPr lang="zh-CN" altLang="en-US" sz="1000" dirty="0"/>
          </a:p>
        </p:txBody>
      </p:sp>
      <p:sp>
        <p:nvSpPr>
          <p:cNvPr id="64" name="文本框 63"/>
          <p:cNvSpPr txBox="1"/>
          <p:nvPr/>
        </p:nvSpPr>
        <p:spPr>
          <a:xfrm>
            <a:off x="8986464" y="130839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洗衣服务</a:t>
            </a:r>
            <a:endParaRPr lang="zh-CN" altLang="en-US" sz="1000" dirty="0"/>
          </a:p>
        </p:txBody>
      </p:sp>
      <p:sp>
        <p:nvSpPr>
          <p:cNvPr id="65" name="文本框 64"/>
          <p:cNvSpPr txBox="1"/>
          <p:nvPr/>
        </p:nvSpPr>
        <p:spPr>
          <a:xfrm>
            <a:off x="8986464" y="21726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家政服务</a:t>
            </a:r>
            <a:endParaRPr lang="zh-CN" altLang="en-US" sz="1000" dirty="0"/>
          </a:p>
        </p:txBody>
      </p:sp>
      <p:sp>
        <p:nvSpPr>
          <p:cNvPr id="66" name="文本框 65"/>
          <p:cNvSpPr txBox="1"/>
          <p:nvPr/>
        </p:nvSpPr>
        <p:spPr>
          <a:xfrm>
            <a:off x="8986464" y="305159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超市到家</a:t>
            </a:r>
            <a:endParaRPr lang="zh-CN" altLang="en-US" sz="1000" dirty="0"/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173" y="4547603"/>
            <a:ext cx="352439" cy="543931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8865235" y="5110202"/>
            <a:ext cx="961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社区基础数据管理服务</a:t>
            </a:r>
            <a:endParaRPr lang="zh-CN" altLang="en-US" sz="1000" dirty="0"/>
          </a:p>
        </p:txBody>
      </p:sp>
      <p:sp>
        <p:nvSpPr>
          <p:cNvPr id="80" name="圆角矩形 79"/>
          <p:cNvSpPr/>
          <p:nvPr/>
        </p:nvSpPr>
        <p:spPr>
          <a:xfrm>
            <a:off x="4625513" y="117134"/>
            <a:ext cx="1533988" cy="3499459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2" y="342464"/>
            <a:ext cx="352439" cy="543931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1" y="970592"/>
            <a:ext cx="352439" cy="543931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1" y="1629015"/>
            <a:ext cx="352439" cy="543931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1" y="2331630"/>
            <a:ext cx="352439" cy="543931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00" y="3003012"/>
            <a:ext cx="352439" cy="543931"/>
          </a:xfrm>
          <a:prstGeom prst="rect">
            <a:avLst/>
          </a:prstGeom>
        </p:spPr>
      </p:pic>
      <p:sp>
        <p:nvSpPr>
          <p:cNvPr id="86" name="文本框 85"/>
          <p:cNvSpPr txBox="1"/>
          <p:nvPr/>
        </p:nvSpPr>
        <p:spPr>
          <a:xfrm>
            <a:off x="5172734" y="49131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事务办理</a:t>
            </a:r>
            <a:endParaRPr lang="zh-CN" altLang="en-US" sz="1000" dirty="0"/>
          </a:p>
        </p:txBody>
      </p:sp>
      <p:sp>
        <p:nvSpPr>
          <p:cNvPr id="87" name="文本框 86"/>
          <p:cNvSpPr txBox="1"/>
          <p:nvPr/>
        </p:nvSpPr>
        <p:spPr>
          <a:xfrm>
            <a:off x="5265243" y="113746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政务公开</a:t>
            </a:r>
            <a:endParaRPr lang="zh-CN" altLang="en-US" sz="1000" dirty="0"/>
          </a:p>
        </p:txBody>
      </p:sp>
      <p:sp>
        <p:nvSpPr>
          <p:cNvPr id="88" name="文本框 87"/>
          <p:cNvSpPr txBox="1"/>
          <p:nvPr/>
        </p:nvSpPr>
        <p:spPr>
          <a:xfrm>
            <a:off x="5231888" y="1776138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社区公告</a:t>
            </a:r>
            <a:endParaRPr lang="zh-CN" altLang="en-US" sz="1000" dirty="0"/>
          </a:p>
        </p:txBody>
      </p:sp>
      <p:sp>
        <p:nvSpPr>
          <p:cNvPr id="89" name="文本框 88"/>
          <p:cNvSpPr txBox="1"/>
          <p:nvPr/>
        </p:nvSpPr>
        <p:spPr>
          <a:xfrm>
            <a:off x="5192087" y="24869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民意投票</a:t>
            </a:r>
            <a:endParaRPr lang="zh-CN" altLang="en-US" sz="1000" dirty="0"/>
          </a:p>
        </p:txBody>
      </p:sp>
      <p:sp>
        <p:nvSpPr>
          <p:cNvPr id="90" name="文本框 89"/>
          <p:cNvSpPr txBox="1"/>
          <p:nvPr/>
        </p:nvSpPr>
        <p:spPr>
          <a:xfrm>
            <a:off x="5211439" y="3161724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人事管理</a:t>
            </a:r>
            <a:endParaRPr lang="zh-CN" altLang="en-US" sz="1000" dirty="0"/>
          </a:p>
        </p:txBody>
      </p:sp>
      <p:grpSp>
        <p:nvGrpSpPr>
          <p:cNvPr id="99" name="组合 98"/>
          <p:cNvGrpSpPr/>
          <p:nvPr/>
        </p:nvGrpSpPr>
        <p:grpSpPr>
          <a:xfrm>
            <a:off x="10359488" y="4523208"/>
            <a:ext cx="2384015" cy="978720"/>
            <a:chOff x="5922717" y="2748512"/>
            <a:chExt cx="2384015" cy="978720"/>
          </a:xfrm>
        </p:grpSpPr>
        <p:sp>
          <p:nvSpPr>
            <p:cNvPr id="100" name="文本框 99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支付服务</a:t>
              </a:r>
              <a:endParaRPr lang="zh-CN" altLang="en-US" sz="1000" dirty="0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03" name="组合 102"/>
          <p:cNvGrpSpPr/>
          <p:nvPr/>
        </p:nvGrpSpPr>
        <p:grpSpPr>
          <a:xfrm>
            <a:off x="110454" y="1604870"/>
            <a:ext cx="2384015" cy="978720"/>
            <a:chOff x="5922717" y="2748512"/>
            <a:chExt cx="2384015" cy="978720"/>
          </a:xfrm>
        </p:grpSpPr>
        <p:sp>
          <p:nvSpPr>
            <p:cNvPr id="104" name="文本框 103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数据缓存</a:t>
              </a:r>
              <a:endParaRPr lang="zh-CN" altLang="en-US" sz="1000" dirty="0"/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07" name="组合 106"/>
          <p:cNvGrpSpPr/>
          <p:nvPr/>
        </p:nvGrpSpPr>
        <p:grpSpPr>
          <a:xfrm>
            <a:off x="171047" y="2750303"/>
            <a:ext cx="2291585" cy="978720"/>
            <a:chOff x="5922717" y="2748512"/>
            <a:chExt cx="2291585" cy="978720"/>
          </a:xfrm>
        </p:grpSpPr>
        <p:sp>
          <p:nvSpPr>
            <p:cNvPr id="108" name="文本框 107"/>
            <p:cNvSpPr txBox="1"/>
            <p:nvPr/>
          </p:nvSpPr>
          <p:spPr>
            <a:xfrm>
              <a:off x="6088773" y="3441983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文档型数据存储</a:t>
              </a:r>
              <a:endParaRPr lang="zh-CN" altLang="en-US" sz="1000" dirty="0"/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grpSp>
        <p:nvGrpSpPr>
          <p:cNvPr id="111" name="组合 110"/>
          <p:cNvGrpSpPr/>
          <p:nvPr/>
        </p:nvGrpSpPr>
        <p:grpSpPr>
          <a:xfrm>
            <a:off x="118629" y="3997233"/>
            <a:ext cx="2471715" cy="1023923"/>
            <a:chOff x="5922717" y="2748512"/>
            <a:chExt cx="2471715" cy="978720"/>
          </a:xfrm>
        </p:grpSpPr>
        <p:sp>
          <p:nvSpPr>
            <p:cNvPr id="112" name="文本框 111"/>
            <p:cNvSpPr txBox="1"/>
            <p:nvPr/>
          </p:nvSpPr>
          <p:spPr>
            <a:xfrm>
              <a:off x="6268903" y="3380611"/>
              <a:ext cx="2125529" cy="235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文件存储</a:t>
              </a:r>
              <a:endParaRPr lang="zh-CN" altLang="en-US" sz="1000" dirty="0"/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115" name="直接箭头连接符 114"/>
          <p:cNvCxnSpPr/>
          <p:nvPr/>
        </p:nvCxnSpPr>
        <p:spPr>
          <a:xfrm flipH="1">
            <a:off x="4859000" y="3729024"/>
            <a:ext cx="755186" cy="67137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6616700" y="3689995"/>
            <a:ext cx="176559" cy="66137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8287444" y="3689995"/>
            <a:ext cx="2330530" cy="70226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 flipV="1">
            <a:off x="1698436" y="1137468"/>
            <a:ext cx="778734" cy="5512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H="1">
            <a:off x="1615872" y="1861177"/>
            <a:ext cx="857518" cy="24952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>
            <a:off x="1703383" y="2181497"/>
            <a:ext cx="732837" cy="95114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H="1">
            <a:off x="1658604" y="3024618"/>
            <a:ext cx="814786" cy="156424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2415764" y="123195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党建服务</a:t>
            </a:r>
            <a:endParaRPr lang="zh-CN" altLang="en-US" sz="1000" dirty="0"/>
          </a:p>
        </p:txBody>
      </p:sp>
      <p:sp>
        <p:nvSpPr>
          <p:cNvPr id="143" name="文本框 142"/>
          <p:cNvSpPr txBox="1"/>
          <p:nvPr/>
        </p:nvSpPr>
        <p:spPr>
          <a:xfrm>
            <a:off x="4370094" y="11270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居委会工作</a:t>
            </a:r>
            <a:endParaRPr lang="zh-CN" altLang="en-US" sz="10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6100493" y="62723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居民生活</a:t>
            </a:r>
            <a:endParaRPr lang="zh-CN" altLang="en-US" sz="1000" dirty="0"/>
          </a:p>
        </p:txBody>
      </p:sp>
      <p:sp>
        <p:nvSpPr>
          <p:cNvPr id="145" name="文本框 144"/>
          <p:cNvSpPr txBox="1"/>
          <p:nvPr/>
        </p:nvSpPr>
        <p:spPr>
          <a:xfrm>
            <a:off x="8012540" y="88172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便民服务</a:t>
            </a:r>
            <a:endParaRPr lang="zh-CN" altLang="en-US" sz="1000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925151" y="1270646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物业服务</a:t>
            </a:r>
            <a:endParaRPr lang="zh-CN" altLang="en-US" sz="1000" dirty="0"/>
          </a:p>
        </p:txBody>
      </p:sp>
      <p:sp>
        <p:nvSpPr>
          <p:cNvPr id="148" name="文本框 147"/>
          <p:cNvSpPr txBox="1"/>
          <p:nvPr/>
        </p:nvSpPr>
        <p:spPr>
          <a:xfrm>
            <a:off x="1769080" y="4457394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邻里社交服务</a:t>
            </a:r>
            <a:endParaRPr lang="zh-CN" altLang="en-US" sz="1000" dirty="0"/>
          </a:p>
        </p:txBody>
      </p:sp>
      <p:sp>
        <p:nvSpPr>
          <p:cNvPr id="149" name="文本框 148"/>
          <p:cNvSpPr txBox="1"/>
          <p:nvPr/>
        </p:nvSpPr>
        <p:spPr>
          <a:xfrm>
            <a:off x="5614186" y="4356443"/>
            <a:ext cx="120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基础服务</a:t>
            </a:r>
            <a:endParaRPr lang="zh-CN" altLang="en-US" sz="1000" dirty="0"/>
          </a:p>
        </p:txBody>
      </p:sp>
      <p:cxnSp>
        <p:nvCxnSpPr>
          <p:cNvPr id="150" name="直接箭头连接符 149"/>
          <p:cNvCxnSpPr/>
          <p:nvPr/>
        </p:nvCxnSpPr>
        <p:spPr>
          <a:xfrm flipH="1" flipV="1">
            <a:off x="1737028" y="1473854"/>
            <a:ext cx="1084408" cy="271778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1755902" y="3440186"/>
            <a:ext cx="864851" cy="8001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32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10672864" y="1016000"/>
            <a:ext cx="889000" cy="3577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 anchorCtr="0"/>
          <a:lstStyle/>
          <a:p>
            <a:pPr algn="ctr"/>
            <a:r>
              <a:rPr lang="zh-CN" altLang="en-US" dirty="0" smtClean="0"/>
              <a:t>注册中心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25800" y="5329812"/>
            <a:ext cx="2819400" cy="720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调度中心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85000" y="5329812"/>
            <a:ext cx="2743200" cy="7205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zh-CN" altLang="en-US" dirty="0" smtClean="0"/>
              <a:t>监控中心</a:t>
            </a:r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2070255" y="1016000"/>
            <a:ext cx="1130300" cy="800100"/>
          </a:xfrm>
          <a:prstGeom prst="homePlat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应用服务</a:t>
            </a:r>
            <a:endParaRPr lang="zh-CN" altLang="en-US" sz="1400" dirty="0"/>
          </a:p>
        </p:txBody>
      </p:sp>
      <p:sp>
        <p:nvSpPr>
          <p:cNvPr id="6" name="五边形 5"/>
          <p:cNvSpPr/>
          <p:nvPr/>
        </p:nvSpPr>
        <p:spPr>
          <a:xfrm>
            <a:off x="2046070" y="2375763"/>
            <a:ext cx="1173941" cy="800100"/>
          </a:xfrm>
          <a:prstGeom prst="homePlat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核心服务</a:t>
            </a:r>
            <a:endParaRPr lang="zh-CN" altLang="en-US" sz="1400" dirty="0"/>
          </a:p>
        </p:txBody>
      </p:sp>
      <p:sp>
        <p:nvSpPr>
          <p:cNvPr id="7" name="五边形 6"/>
          <p:cNvSpPr/>
          <p:nvPr/>
        </p:nvSpPr>
        <p:spPr>
          <a:xfrm>
            <a:off x="2046069" y="3793392"/>
            <a:ext cx="1166607" cy="800100"/>
          </a:xfrm>
          <a:prstGeom prst="homePlate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存储</a:t>
            </a:r>
            <a:r>
              <a:rPr lang="zh-CN" altLang="en-US" sz="1400" dirty="0" smtClean="0"/>
              <a:t>服务</a:t>
            </a:r>
            <a:endParaRPr lang="zh-CN" altLang="en-US" sz="1400" dirty="0"/>
          </a:p>
        </p:txBody>
      </p:sp>
      <p:cxnSp>
        <p:nvCxnSpPr>
          <p:cNvPr id="9" name="肘形连接符 8"/>
          <p:cNvCxnSpPr>
            <a:stCxn id="5" idx="1"/>
            <a:endCxn id="7" idx="1"/>
          </p:cNvCxnSpPr>
          <p:nvPr/>
        </p:nvCxnSpPr>
        <p:spPr>
          <a:xfrm rot="10800000" flipV="1">
            <a:off x="2046069" y="1416050"/>
            <a:ext cx="24186" cy="2777392"/>
          </a:xfrm>
          <a:prstGeom prst="bentConnector3">
            <a:avLst>
              <a:gd name="adj1" fmla="val 10451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1"/>
            <a:endCxn id="7" idx="1"/>
          </p:cNvCxnSpPr>
          <p:nvPr/>
        </p:nvCxnSpPr>
        <p:spPr>
          <a:xfrm rot="10800000" flipV="1">
            <a:off x="2046070" y="2775812"/>
            <a:ext cx="1" cy="1417629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1"/>
            <a:endCxn id="6" idx="1"/>
          </p:cNvCxnSpPr>
          <p:nvPr/>
        </p:nvCxnSpPr>
        <p:spPr>
          <a:xfrm rot="10800000" flipV="1">
            <a:off x="2046071" y="1416049"/>
            <a:ext cx="24185" cy="1359763"/>
          </a:xfrm>
          <a:prstGeom prst="bentConnector3">
            <a:avLst>
              <a:gd name="adj1" fmla="val 10452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345920" y="2438503"/>
            <a:ext cx="461665" cy="1143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服务分层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25800" y="1016000"/>
            <a:ext cx="6502400" cy="800100"/>
          </a:xfrm>
          <a:prstGeom prst="rect">
            <a:avLst/>
          </a:prstGeom>
          <a:ln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784600" y="127635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008664" y="127635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232728" y="127635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456792" y="127000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680856" y="125730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60928" y="2375763"/>
            <a:ext cx="6502400" cy="800100"/>
          </a:xfrm>
          <a:prstGeom prst="rect">
            <a:avLst/>
          </a:prstGeom>
          <a:ln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784600" y="266504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008664" y="266504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232728" y="266504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456792" y="265869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680856" y="2645996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25800" y="3795730"/>
            <a:ext cx="6502400" cy="800100"/>
          </a:xfrm>
          <a:prstGeom prst="rect">
            <a:avLst/>
          </a:prstGeom>
          <a:ln cmpd="sng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784600" y="405608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008664" y="405608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232728" y="405608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456792" y="404973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8680856" y="4037030"/>
            <a:ext cx="279400" cy="2794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endCxn id="3" idx="0"/>
          </p:cNvCxnSpPr>
          <p:nvPr/>
        </p:nvCxnSpPr>
        <p:spPr>
          <a:xfrm>
            <a:off x="3889829" y="4335480"/>
            <a:ext cx="745671" cy="9943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7" idx="0"/>
            <a:endCxn id="3" idx="0"/>
          </p:cNvCxnSpPr>
          <p:nvPr/>
        </p:nvCxnSpPr>
        <p:spPr>
          <a:xfrm flipH="1">
            <a:off x="4635500" y="2665046"/>
            <a:ext cx="512864" cy="26647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0" idx="0"/>
            <a:endCxn id="3" idx="0"/>
          </p:cNvCxnSpPr>
          <p:nvPr/>
        </p:nvCxnSpPr>
        <p:spPr>
          <a:xfrm>
            <a:off x="3924300" y="1276350"/>
            <a:ext cx="711200" cy="40534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609071" y="4793544"/>
            <a:ext cx="2673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服务容量评估、水平扩展</a:t>
            </a:r>
            <a:endParaRPr lang="zh-CN" altLang="en-US" sz="1600" dirty="0"/>
          </a:p>
        </p:txBody>
      </p:sp>
      <p:cxnSp>
        <p:nvCxnSpPr>
          <p:cNvPr id="50" name="直接箭头连接符 49"/>
          <p:cNvCxnSpPr>
            <a:stCxn id="24" idx="3"/>
            <a:endCxn id="4" idx="0"/>
          </p:cNvCxnSpPr>
          <p:nvPr/>
        </p:nvCxnSpPr>
        <p:spPr>
          <a:xfrm flipH="1">
            <a:off x="8356600" y="1495783"/>
            <a:ext cx="365173" cy="38340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6" idx="4"/>
            <a:endCxn id="4" idx="0"/>
          </p:cNvCxnSpPr>
          <p:nvPr/>
        </p:nvCxnSpPr>
        <p:spPr>
          <a:xfrm flipH="1">
            <a:off x="8356600" y="4316430"/>
            <a:ext cx="463956" cy="10133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5"/>
            <a:endCxn id="4" idx="0"/>
          </p:cNvCxnSpPr>
          <p:nvPr/>
        </p:nvCxnSpPr>
        <p:spPr>
          <a:xfrm>
            <a:off x="7695275" y="2897179"/>
            <a:ext cx="661325" cy="24326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736192" y="4848210"/>
            <a:ext cx="16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服务调用统计</a:t>
            </a:r>
            <a:endParaRPr lang="zh-CN" altLang="en-US" sz="1600" dirty="0"/>
          </a:p>
        </p:txBody>
      </p:sp>
      <p:cxnSp>
        <p:nvCxnSpPr>
          <p:cNvPr id="66" name="直接箭头连接符 65"/>
          <p:cNvCxnSpPr>
            <a:stCxn id="24" idx="6"/>
            <a:endCxn id="2" idx="3"/>
          </p:cNvCxnSpPr>
          <p:nvPr/>
        </p:nvCxnSpPr>
        <p:spPr>
          <a:xfrm>
            <a:off x="8960256" y="1397000"/>
            <a:ext cx="1712608" cy="14077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6" idx="7"/>
            <a:endCxn id="2" idx="3"/>
          </p:cNvCxnSpPr>
          <p:nvPr/>
        </p:nvCxnSpPr>
        <p:spPr>
          <a:xfrm flipV="1">
            <a:off x="8919339" y="2804746"/>
            <a:ext cx="1753525" cy="12732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10088941" y="1904476"/>
            <a:ext cx="461665" cy="18889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服务注册与发现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endCxn id="26" idx="7"/>
          </p:cNvCxnSpPr>
          <p:nvPr/>
        </p:nvCxnSpPr>
        <p:spPr>
          <a:xfrm flipH="1">
            <a:off x="4023083" y="1416050"/>
            <a:ext cx="1122509" cy="128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21" idx="5"/>
            <a:endCxn id="28" idx="1"/>
          </p:cNvCxnSpPr>
          <p:nvPr/>
        </p:nvCxnSpPr>
        <p:spPr>
          <a:xfrm>
            <a:off x="5247147" y="1514833"/>
            <a:ext cx="1026498" cy="119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4"/>
            <a:endCxn id="34" idx="1"/>
          </p:cNvCxnSpPr>
          <p:nvPr/>
        </p:nvCxnSpPr>
        <p:spPr>
          <a:xfrm>
            <a:off x="5148364" y="1555750"/>
            <a:ext cx="1125281" cy="254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20" idx="4"/>
            <a:endCxn id="26" idx="0"/>
          </p:cNvCxnSpPr>
          <p:nvPr/>
        </p:nvCxnSpPr>
        <p:spPr>
          <a:xfrm>
            <a:off x="3924300" y="155575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0" idx="5"/>
            <a:endCxn id="33" idx="1"/>
          </p:cNvCxnSpPr>
          <p:nvPr/>
        </p:nvCxnSpPr>
        <p:spPr>
          <a:xfrm>
            <a:off x="4023083" y="1514833"/>
            <a:ext cx="1026498" cy="258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20" idx="6"/>
            <a:endCxn id="27" idx="1"/>
          </p:cNvCxnSpPr>
          <p:nvPr/>
        </p:nvCxnSpPr>
        <p:spPr>
          <a:xfrm>
            <a:off x="4064000" y="1416050"/>
            <a:ext cx="985581" cy="128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1" idx="4"/>
            <a:endCxn id="27" idx="0"/>
          </p:cNvCxnSpPr>
          <p:nvPr/>
        </p:nvCxnSpPr>
        <p:spPr>
          <a:xfrm>
            <a:off x="5148364" y="155575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22" idx="4"/>
            <a:endCxn id="28" idx="0"/>
          </p:cNvCxnSpPr>
          <p:nvPr/>
        </p:nvCxnSpPr>
        <p:spPr>
          <a:xfrm>
            <a:off x="6372428" y="155575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28" idx="4"/>
            <a:endCxn id="34" idx="0"/>
          </p:cNvCxnSpPr>
          <p:nvPr/>
        </p:nvCxnSpPr>
        <p:spPr>
          <a:xfrm>
            <a:off x="6372428" y="294444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23" idx="4"/>
            <a:endCxn id="29" idx="0"/>
          </p:cNvCxnSpPr>
          <p:nvPr/>
        </p:nvCxnSpPr>
        <p:spPr>
          <a:xfrm>
            <a:off x="7596492" y="154940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24" idx="4"/>
            <a:endCxn id="30" idx="0"/>
          </p:cNvCxnSpPr>
          <p:nvPr/>
        </p:nvCxnSpPr>
        <p:spPr>
          <a:xfrm>
            <a:off x="8820556" y="1536700"/>
            <a:ext cx="0" cy="110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26" idx="4"/>
            <a:endCxn id="32" idx="0"/>
          </p:cNvCxnSpPr>
          <p:nvPr/>
        </p:nvCxnSpPr>
        <p:spPr>
          <a:xfrm>
            <a:off x="3924300" y="294444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27" idx="4"/>
            <a:endCxn id="33" idx="0"/>
          </p:cNvCxnSpPr>
          <p:nvPr/>
        </p:nvCxnSpPr>
        <p:spPr>
          <a:xfrm>
            <a:off x="5148364" y="294444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29" idx="4"/>
            <a:endCxn id="35" idx="0"/>
          </p:cNvCxnSpPr>
          <p:nvPr/>
        </p:nvCxnSpPr>
        <p:spPr>
          <a:xfrm>
            <a:off x="7596492" y="293809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30" idx="4"/>
            <a:endCxn id="36" idx="0"/>
          </p:cNvCxnSpPr>
          <p:nvPr/>
        </p:nvCxnSpPr>
        <p:spPr>
          <a:xfrm>
            <a:off x="8820556" y="2925396"/>
            <a:ext cx="0" cy="11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22" idx="3"/>
            <a:endCxn id="27" idx="7"/>
          </p:cNvCxnSpPr>
          <p:nvPr/>
        </p:nvCxnSpPr>
        <p:spPr>
          <a:xfrm flipH="1">
            <a:off x="5247147" y="1514833"/>
            <a:ext cx="1026498" cy="119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22" idx="5"/>
            <a:endCxn id="29" idx="1"/>
          </p:cNvCxnSpPr>
          <p:nvPr/>
        </p:nvCxnSpPr>
        <p:spPr>
          <a:xfrm>
            <a:off x="6471211" y="1514833"/>
            <a:ext cx="1026498" cy="118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23" idx="3"/>
            <a:endCxn id="28" idx="7"/>
          </p:cNvCxnSpPr>
          <p:nvPr/>
        </p:nvCxnSpPr>
        <p:spPr>
          <a:xfrm flipH="1">
            <a:off x="6471211" y="1508483"/>
            <a:ext cx="1026498" cy="119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24" idx="3"/>
            <a:endCxn id="29" idx="7"/>
          </p:cNvCxnSpPr>
          <p:nvPr/>
        </p:nvCxnSpPr>
        <p:spPr>
          <a:xfrm flipH="1">
            <a:off x="7695275" y="1495783"/>
            <a:ext cx="1026498" cy="120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26" idx="5"/>
            <a:endCxn id="33" idx="2"/>
          </p:cNvCxnSpPr>
          <p:nvPr/>
        </p:nvCxnSpPr>
        <p:spPr>
          <a:xfrm>
            <a:off x="4023083" y="2903529"/>
            <a:ext cx="985581" cy="129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27" idx="3"/>
            <a:endCxn id="32" idx="7"/>
          </p:cNvCxnSpPr>
          <p:nvPr/>
        </p:nvCxnSpPr>
        <p:spPr>
          <a:xfrm flipH="1">
            <a:off x="4023083" y="2903529"/>
            <a:ext cx="1026498" cy="119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27" idx="5"/>
            <a:endCxn id="34" idx="2"/>
          </p:cNvCxnSpPr>
          <p:nvPr/>
        </p:nvCxnSpPr>
        <p:spPr>
          <a:xfrm>
            <a:off x="5247147" y="2903529"/>
            <a:ext cx="985581" cy="129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28" idx="3"/>
            <a:endCxn id="33" idx="7"/>
          </p:cNvCxnSpPr>
          <p:nvPr/>
        </p:nvCxnSpPr>
        <p:spPr>
          <a:xfrm flipH="1">
            <a:off x="5247147" y="2903529"/>
            <a:ext cx="1026498" cy="119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28" idx="5"/>
            <a:endCxn id="35" idx="1"/>
          </p:cNvCxnSpPr>
          <p:nvPr/>
        </p:nvCxnSpPr>
        <p:spPr>
          <a:xfrm>
            <a:off x="6471211" y="2903529"/>
            <a:ext cx="1026498" cy="118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29" idx="3"/>
            <a:endCxn id="34" idx="7"/>
          </p:cNvCxnSpPr>
          <p:nvPr/>
        </p:nvCxnSpPr>
        <p:spPr>
          <a:xfrm flipH="1">
            <a:off x="6471211" y="2897179"/>
            <a:ext cx="1026498" cy="119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>
            <a:stCxn id="29" idx="5"/>
            <a:endCxn id="36" idx="1"/>
          </p:cNvCxnSpPr>
          <p:nvPr/>
        </p:nvCxnSpPr>
        <p:spPr>
          <a:xfrm>
            <a:off x="7695275" y="2897179"/>
            <a:ext cx="1026498" cy="118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30" idx="3"/>
            <a:endCxn id="35" idx="7"/>
          </p:cNvCxnSpPr>
          <p:nvPr/>
        </p:nvCxnSpPr>
        <p:spPr>
          <a:xfrm flipH="1">
            <a:off x="7695275" y="2884479"/>
            <a:ext cx="1026498" cy="120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6436085" y="1891491"/>
            <a:ext cx="16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软负载均衡</a:t>
            </a:r>
            <a:endParaRPr lang="zh-CN" altLang="en-US" sz="1600" dirty="0"/>
          </a:p>
        </p:txBody>
      </p:sp>
      <p:sp>
        <p:nvSpPr>
          <p:cNvPr id="171" name="文本框 170"/>
          <p:cNvSpPr txBox="1"/>
          <p:nvPr/>
        </p:nvSpPr>
        <p:spPr>
          <a:xfrm>
            <a:off x="5398157" y="3318286"/>
            <a:ext cx="16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服务路由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061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/>
          <p:cNvSpPr/>
          <p:nvPr/>
        </p:nvSpPr>
        <p:spPr>
          <a:xfrm>
            <a:off x="409302" y="5902028"/>
            <a:ext cx="11617235" cy="6792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Infrastructure as a service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1271451" y="2115127"/>
            <a:ext cx="9892938" cy="37407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400593" y="2115126"/>
            <a:ext cx="705396" cy="3684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(Ganglia + </a:t>
            </a:r>
            <a:r>
              <a:rPr lang="en-US" altLang="zh-CN" dirty="0" err="1" smtClean="0"/>
              <a:t>Nagios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Ambari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1312432" y="2115126"/>
            <a:ext cx="705396" cy="36847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(OAuth2 + PKI + Others)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1544662" y="5057491"/>
            <a:ext cx="9274410" cy="699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Apache Yarn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1745673" y="2303172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PaaS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441" y="357177"/>
            <a:ext cx="199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SaaS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490788" y="3775159"/>
            <a:ext cx="5311019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/>
              <a:t>Data Storage Service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1691799" y="4272908"/>
            <a:ext cx="997527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2730440" y="4267506"/>
            <a:ext cx="1373274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7021143" y="3775159"/>
            <a:ext cx="1853193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smtClean="0"/>
              <a:t>Storm</a:t>
            </a:r>
            <a:endParaRPr lang="zh-CN" altLang="en-US" dirty="0"/>
          </a:p>
        </p:txBody>
      </p:sp>
      <p:sp>
        <p:nvSpPr>
          <p:cNvPr id="82" name="圆角矩形 81"/>
          <p:cNvSpPr/>
          <p:nvPr/>
        </p:nvSpPr>
        <p:spPr>
          <a:xfrm>
            <a:off x="8992916" y="3775159"/>
            <a:ext cx="1779273" cy="995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 smtClean="0"/>
              <a:t>Rabbitmq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1543783" y="2791936"/>
            <a:ext cx="2613805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 smtClean="0"/>
              <a:t>Dubbo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4323050" y="2790820"/>
            <a:ext cx="191641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err="1" smtClean="0"/>
              <a:t>Docker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6387512" y="2790820"/>
            <a:ext cx="2370559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smtClean="0"/>
              <a:t>MQTT</a:t>
            </a:r>
            <a:endParaRPr lang="zh-CN" altLang="en-US" dirty="0"/>
          </a:p>
        </p:txBody>
      </p:sp>
      <p:sp>
        <p:nvSpPr>
          <p:cNvPr id="86" name="圆角矩形 85"/>
          <p:cNvSpPr/>
          <p:nvPr/>
        </p:nvSpPr>
        <p:spPr>
          <a:xfrm>
            <a:off x="9039798" y="2790820"/>
            <a:ext cx="1685510" cy="696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 smtClean="0"/>
              <a:t>LVS</a:t>
            </a:r>
            <a:endParaRPr lang="zh-CN" altLang="en-US" dirty="0"/>
          </a:p>
        </p:txBody>
      </p:sp>
      <p:sp>
        <p:nvSpPr>
          <p:cNvPr id="87" name="圆角矩形 86"/>
          <p:cNvSpPr/>
          <p:nvPr/>
        </p:nvSpPr>
        <p:spPr>
          <a:xfrm>
            <a:off x="4161114" y="4264052"/>
            <a:ext cx="1170688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MongoDB</a:t>
            </a:r>
            <a:endParaRPr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5359652" y="4241669"/>
            <a:ext cx="1170688" cy="4466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483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81360" y="564583"/>
            <a:ext cx="99169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Consolas" panose="020B0609020204030204" pitchFamily="49" charset="0"/>
              </a:rPr>
              <a:t>Service Provider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dubbo:registry</a:t>
            </a:r>
            <a:r>
              <a:rPr lang="en-US" altLang="zh-CN" sz="1600" dirty="0">
                <a:latin typeface="Consolas" panose="020B0609020204030204" pitchFamily="49" charset="0"/>
              </a:rPr>
              <a:t> protocol="zookeeper" address="192.168.1.108:2181"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dubbo:protocol</a:t>
            </a:r>
            <a:r>
              <a:rPr lang="en-US" altLang="zh-CN" sz="1600" dirty="0">
                <a:latin typeface="Consolas" panose="020B0609020204030204" pitchFamily="49" charset="0"/>
              </a:rPr>
              <a:t> name="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" port="20881" 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dubbo:service</a:t>
            </a:r>
            <a:r>
              <a:rPr lang="en-US" altLang="zh-CN" sz="1600" dirty="0">
                <a:latin typeface="Consolas" panose="020B0609020204030204" pitchFamily="49" charset="0"/>
              </a:rPr>
              <a:t> ref="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 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   interface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&lt;bean 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</a:t>
            </a:r>
            <a:r>
              <a:rPr lang="en-US" altLang="zh-CN" sz="1600" dirty="0" smtClean="0"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cn.edu.sjtu.se.dclab.oss.dubbo.OnlineStatusQueryServiceImpl</a:t>
            </a:r>
            <a:r>
              <a:rPr lang="en-US" altLang="zh-CN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&lt;constructor-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index="0" ref="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OnlineStatusServer</a:t>
            </a:r>
            <a:r>
              <a:rPr lang="en-US" altLang="zh-CN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&lt;/bean</a:t>
            </a:r>
            <a:r>
              <a:rPr lang="en-US" altLang="zh-CN" sz="16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 smtClean="0">
                <a:latin typeface="Consolas" panose="020B0609020204030204" pitchFamily="49" charset="0"/>
              </a:rPr>
              <a:t>Service Consumer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dubbo:application</a:t>
            </a:r>
            <a:r>
              <a:rPr lang="en-US" altLang="zh-CN" sz="1600" dirty="0">
                <a:latin typeface="Consolas" panose="020B0609020204030204" pitchFamily="49" charset="0"/>
              </a:rPr>
              <a:t> name="online-status-consumer" /&gt;</a:t>
            </a: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dubbo:registry</a:t>
            </a:r>
            <a:r>
              <a:rPr lang="en-US" altLang="zh-CN" sz="1600" dirty="0">
                <a:latin typeface="Consolas" panose="020B0609020204030204" pitchFamily="49" charset="0"/>
              </a:rPr>
              <a:t>  protocol="zookeeper" address="192.168.1.108:2181" /&gt;</a:t>
            </a: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dubbo:reference</a:t>
            </a:r>
            <a:r>
              <a:rPr lang="en-US" altLang="zh-CN" sz="1600" dirty="0">
                <a:latin typeface="Consolas" panose="020B0609020204030204" pitchFamily="49" charset="0"/>
              </a:rPr>
              <a:t> 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interface="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 /&gt;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39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600075"/>
            <a:ext cx="130111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5960" y="767783"/>
            <a:ext cx="99169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Consolas" panose="020B0609020204030204" pitchFamily="49" charset="0"/>
              </a:rPr>
              <a:t>白名单：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host != 10.20.153.10,10.20.153.11 =&gt;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黑名单：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host </a:t>
            </a:r>
            <a:r>
              <a:rPr lang="en-US" altLang="zh-CN" sz="1600" dirty="0">
                <a:latin typeface="Consolas" panose="020B0609020204030204" pitchFamily="49" charset="0"/>
              </a:rPr>
              <a:t>= 10.20.153.10,10.20.153.11 =&gt;</a:t>
            </a:r>
          </a:p>
          <a:p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提供者与消费者部署在同集群内，本机只访问本机的</a:t>
            </a:r>
            <a:r>
              <a:rPr lang="zh-CN" altLang="en-US" sz="1600" dirty="0" smtClean="0">
                <a:latin typeface="Consolas" panose="020B0609020204030204" pitchFamily="49" charset="0"/>
              </a:rPr>
              <a:t>服务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=&gt; host = $host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向注册中心写入路由规则代码：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err="1" smtClean="0">
                <a:latin typeface="Consolas" panose="020B0609020204030204" pitchFamily="49" charset="0"/>
              </a:rPr>
              <a:t>RegistryFactory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registryFactory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ExtensionLoadergetExtensionLoader</a:t>
            </a:r>
            <a:r>
              <a:rPr lang="en-US" altLang="zh-CN" sz="1600" dirty="0" smtClean="0"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RegistryFactory.class</a:t>
            </a:r>
            <a:r>
              <a:rPr lang="en-US" altLang="zh-CN" sz="1600" dirty="0" smtClean="0">
                <a:latin typeface="Consolas" panose="020B0609020204030204" pitchFamily="49" charset="0"/>
              </a:rPr>
              <a:t>).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getAdaptiveExtension</a:t>
            </a:r>
            <a:r>
              <a:rPr lang="en-US" altLang="zh-CN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Registry </a:t>
            </a:r>
            <a:r>
              <a:rPr lang="en-US" altLang="zh-CN" sz="1600" dirty="0" err="1">
                <a:latin typeface="Consolas" panose="020B0609020204030204" pitchFamily="49" charset="0"/>
              </a:rPr>
              <a:t>registry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registryFactory.getRegistry</a:t>
            </a:r>
            <a:r>
              <a:rPr lang="en-US" altLang="zh-CN" sz="1600" dirty="0" smtClean="0"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URL.valueOf</a:t>
            </a:r>
            <a:r>
              <a:rPr lang="en-US" altLang="zh-CN" sz="1600" dirty="0">
                <a:latin typeface="Consolas" panose="020B0609020204030204" pitchFamily="49" charset="0"/>
              </a:rPr>
              <a:t>("zookeeper://10.20.153.10:2181"));</a:t>
            </a: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registry.register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URL.valueOf</a:t>
            </a:r>
            <a:r>
              <a:rPr lang="en-US" altLang="zh-CN" sz="1600" dirty="0">
                <a:latin typeface="Consolas" panose="020B0609020204030204" pitchFamily="49" charset="0"/>
              </a:rPr>
              <a:t>("condition://0.0.0.0/</a:t>
            </a:r>
            <a:r>
              <a:rPr lang="en-US" altLang="zh-CN" sz="1600" dirty="0" err="1">
                <a:latin typeface="Consolas" panose="020B0609020204030204" pitchFamily="49" charset="0"/>
              </a:rPr>
              <a:t>com.foo.BarService?category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latin typeface="Consolas" panose="020B0609020204030204" pitchFamily="49" charset="0"/>
              </a:rPr>
              <a:t>routers&amp;dynamic</a:t>
            </a:r>
            <a:r>
              <a:rPr lang="en-US" altLang="zh-CN" sz="1600" dirty="0">
                <a:latin typeface="Consolas" panose="020B0609020204030204" pitchFamily="49" charset="0"/>
              </a:rPr>
              <a:t>=</a:t>
            </a:r>
            <a:r>
              <a:rPr lang="en-US" altLang="zh-CN" sz="1600" dirty="0" err="1">
                <a:latin typeface="Consolas" panose="020B0609020204030204" pitchFamily="49" charset="0"/>
              </a:rPr>
              <a:t>false&amp;rule</a:t>
            </a:r>
            <a:r>
              <a:rPr lang="en-US" altLang="zh-CN" sz="1600" dirty="0">
                <a:latin typeface="Consolas" panose="020B0609020204030204" pitchFamily="49" charset="0"/>
              </a:rPr>
              <a:t>=" +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URL.encode</a:t>
            </a:r>
            <a:r>
              <a:rPr lang="en-US" altLang="zh-CN" sz="1600" dirty="0">
                <a:latin typeface="Consolas" panose="020B0609020204030204" pitchFamily="49" charset="0"/>
              </a:rPr>
              <a:t>("http://10.20.160.198/wiki/display/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/host = 10.20.153.10 =&gt; host = 10.20.153.11") + "));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89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3264391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8031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0"/>
            <a:ext cx="3857625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0"/>
            <a:ext cx="3857625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22507" y="767783"/>
            <a:ext cx="59275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/yarn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/app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/tomcat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/components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container-1451117108721-01-0001    *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container-1451117108721-01-0002    *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container-1451117108721-01-0003    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/storm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/components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/nimbus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container-1451117101937-01-0001  *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smtClean="0">
                <a:latin typeface="Consolas" panose="020B0609020204030204" pitchFamily="49" charset="0"/>
              </a:rPr>
              <a:t>/supervisor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  </a:t>
            </a:r>
            <a:r>
              <a:rPr lang="en-US" altLang="zh-CN" sz="1600" dirty="0">
                <a:latin typeface="Consolas" panose="020B0609020204030204" pitchFamily="49" charset="0"/>
              </a:rPr>
              <a:t>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container-1451117101937-02-0001  *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container-1451117101937-02-0002  *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/</a:t>
            </a:r>
            <a:r>
              <a:rPr lang="en-US" altLang="zh-CN" sz="1600" dirty="0" smtClean="0">
                <a:latin typeface="Consolas" panose="020B0609020204030204" pitchFamily="49" charset="0"/>
              </a:rPr>
              <a:t>container-1451117101937-02-0003  *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49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7473" y="355188"/>
            <a:ext cx="4165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</a:rPr>
              <a:t>com.alibaba</a:t>
            </a:r>
            <a:r>
              <a:rPr lang="en-US" altLang="zh-CN" sz="1600" dirty="0"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latin typeface="Consolas" panose="020B0609020204030204" pitchFamily="49" charset="0"/>
              </a:rPr>
              <a:t>groupId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&lt;</a:t>
            </a:r>
            <a:r>
              <a:rPr lang="en-US" altLang="zh-CN" sz="1600" dirty="0" err="1"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&lt;/</a:t>
            </a:r>
            <a:r>
              <a:rPr lang="en-US" altLang="zh-CN" sz="1600" dirty="0" err="1">
                <a:latin typeface="Consolas" panose="020B0609020204030204" pitchFamily="49" charset="0"/>
              </a:rPr>
              <a:t>artifactId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&lt;</a:t>
            </a:r>
            <a:r>
              <a:rPr lang="en-US" altLang="zh-CN" sz="1600" dirty="0">
                <a:latin typeface="Consolas" panose="020B0609020204030204" pitchFamily="49" charset="0"/>
              </a:rPr>
              <a:t>version&gt;2.8.4&lt;/version&gt;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&lt;/</a:t>
            </a:r>
            <a:r>
              <a:rPr lang="en-US" altLang="zh-CN" sz="1600" dirty="0">
                <a:latin typeface="Consolas" panose="020B0609020204030204" pitchFamily="49" charset="0"/>
              </a:rPr>
              <a:t>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582055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21784" y="1526066"/>
            <a:ext cx="557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public interface 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public String </a:t>
            </a:r>
            <a:r>
              <a:rPr lang="en-US" altLang="zh-CN" sz="1600" dirty="0" err="1">
                <a:latin typeface="Consolas" panose="020B0609020204030204" pitchFamily="49" charset="0"/>
              </a:rPr>
              <a:t>checkOnline</a:t>
            </a:r>
            <a:r>
              <a:rPr lang="en-US" altLang="zh-CN" sz="1600" dirty="0">
                <a:latin typeface="Consolas" panose="020B0609020204030204" pitchFamily="49" charset="0"/>
              </a:rPr>
              <a:t>(String </a:t>
            </a:r>
            <a:r>
              <a:rPr lang="en-US" altLang="zh-CN" sz="1600" dirty="0" err="1">
                <a:latin typeface="Consolas" panose="020B0609020204030204" pitchFamily="49" charset="0"/>
              </a:rPr>
              <a:t>userId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9190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81360" y="564583"/>
            <a:ext cx="9916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dubbo:registry</a:t>
            </a:r>
            <a:r>
              <a:rPr lang="en-US" altLang="zh-CN" sz="1600" dirty="0">
                <a:latin typeface="Consolas" panose="020B0609020204030204" pitchFamily="49" charset="0"/>
              </a:rPr>
              <a:t> protocol="zookeeper" address="192.168.1.108:2181"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dubbo:protocol</a:t>
            </a:r>
            <a:r>
              <a:rPr lang="en-US" altLang="zh-CN" sz="1600" dirty="0">
                <a:latin typeface="Consolas" panose="020B0609020204030204" pitchFamily="49" charset="0"/>
              </a:rPr>
              <a:t> name="</a:t>
            </a:r>
            <a:r>
              <a:rPr lang="en-US" altLang="zh-CN" sz="1600" dirty="0" err="1">
                <a:latin typeface="Consolas" panose="020B0609020204030204" pitchFamily="49" charset="0"/>
              </a:rPr>
              <a:t>dubbo</a:t>
            </a:r>
            <a:r>
              <a:rPr lang="en-US" altLang="zh-CN" sz="1600" dirty="0">
                <a:latin typeface="Consolas" panose="020B0609020204030204" pitchFamily="49" charset="0"/>
              </a:rPr>
              <a:t>" port="20881" 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dubbo:service</a:t>
            </a:r>
            <a:r>
              <a:rPr lang="en-US" altLang="zh-CN" sz="1600" dirty="0">
                <a:latin typeface="Consolas" panose="020B0609020204030204" pitchFamily="49" charset="0"/>
              </a:rPr>
              <a:t> ref="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 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   interface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 </a:t>
            </a:r>
            <a:r>
              <a:rPr lang="en-US" altLang="zh-CN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&lt;bean 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</a:t>
            </a:r>
            <a:r>
              <a:rPr lang="en-US" altLang="zh-CN" sz="1600" dirty="0" smtClean="0"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cn.edu.sjtu.se.dclab.oss.dubbo.OnlineStatusQueryServiceImpl</a:t>
            </a:r>
            <a:r>
              <a:rPr lang="en-US" altLang="zh-CN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&lt;constructor-</a:t>
            </a:r>
            <a:r>
              <a:rPr lang="en-US" altLang="zh-CN" sz="1600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index="0" ref="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OnlineStatusServer</a:t>
            </a:r>
            <a:r>
              <a:rPr lang="en-US" altLang="zh-CN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&lt;/</a:t>
            </a:r>
            <a:r>
              <a:rPr lang="en-US" altLang="zh-CN" sz="1600" dirty="0" smtClean="0">
                <a:latin typeface="Consolas" panose="020B0609020204030204" pitchFamily="49" charset="0"/>
              </a:rPr>
              <a:t>bean&gt;</a:t>
            </a:r>
          </a:p>
        </p:txBody>
      </p:sp>
    </p:spTree>
    <p:extLst>
      <p:ext uri="{BB962C8B-B14F-4D97-AF65-F5344CB8AC3E}">
        <p14:creationId xmlns:p14="http://schemas.microsoft.com/office/powerpoint/2010/main" val="2290582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89" y="5848045"/>
            <a:ext cx="10056495" cy="6367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84" y="-560070"/>
            <a:ext cx="10058400" cy="64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7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2348348" y="1080653"/>
            <a:ext cx="1731818" cy="1427019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>
            <a:off x="6650183" y="1080654"/>
            <a:ext cx="1731818" cy="1427019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6" name="六边形 5"/>
          <p:cNvSpPr/>
          <p:nvPr/>
        </p:nvSpPr>
        <p:spPr>
          <a:xfrm>
            <a:off x="6650183" y="3034145"/>
            <a:ext cx="1731818" cy="1427019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Service Instance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6650183" y="4987636"/>
            <a:ext cx="1731818" cy="1427019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Service Instance 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52259" y="4225636"/>
            <a:ext cx="1676400" cy="11637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8" idx="0"/>
          </p:cNvCxnSpPr>
          <p:nvPr/>
        </p:nvCxnSpPr>
        <p:spPr>
          <a:xfrm>
            <a:off x="2705103" y="2507672"/>
            <a:ext cx="585356" cy="171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</p:cNvCxnSpPr>
          <p:nvPr/>
        </p:nvCxnSpPr>
        <p:spPr>
          <a:xfrm flipH="1">
            <a:off x="4080166" y="2507673"/>
            <a:ext cx="2926772" cy="171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8" idx="3"/>
          </p:cNvCxnSpPr>
          <p:nvPr/>
        </p:nvCxnSpPr>
        <p:spPr>
          <a:xfrm flipH="1">
            <a:off x="4128659" y="4461164"/>
            <a:ext cx="2878279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</p:cNvCxnSpPr>
          <p:nvPr/>
        </p:nvCxnSpPr>
        <p:spPr>
          <a:xfrm flipH="1" flipV="1">
            <a:off x="4080166" y="5389418"/>
            <a:ext cx="2926772" cy="102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6373091" y="872836"/>
            <a:ext cx="775854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</a:t>
            </a:r>
          </a:p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428509" y="2909455"/>
            <a:ext cx="775854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REST</a:t>
            </a:r>
          </a:p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461416" y="4752108"/>
            <a:ext cx="775854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REST</a:t>
            </a:r>
          </a:p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329798" y="2216727"/>
            <a:ext cx="1039090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 Client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329797" y="4045527"/>
            <a:ext cx="1039090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 Client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6296891" y="6040582"/>
            <a:ext cx="1039090" cy="595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 Client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3183952" y="2140526"/>
            <a:ext cx="1291067" cy="1274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Registry-aware HTTP Client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9" idx="3"/>
            <a:endCxn id="24" idx="1"/>
          </p:cNvCxnSpPr>
          <p:nvPr/>
        </p:nvCxnSpPr>
        <p:spPr>
          <a:xfrm>
            <a:off x="4475019" y="2777836"/>
            <a:ext cx="1953490" cy="42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16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7256" y="2806553"/>
            <a:ext cx="1870390" cy="1494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13433" y="2806553"/>
            <a:ext cx="1891183" cy="1494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7256" y="4623130"/>
            <a:ext cx="1870389" cy="1531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13433" y="4623130"/>
            <a:ext cx="1870389" cy="1531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80888" y="2888114"/>
            <a:ext cx="1870389" cy="13849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17065" y="2888113"/>
            <a:ext cx="1870389" cy="13849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880887" y="4623130"/>
            <a:ext cx="1870389" cy="13849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117064" y="4623130"/>
            <a:ext cx="1870389" cy="13849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928344" y="661851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073767" y="852854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柱形 12"/>
          <p:cNvSpPr/>
          <p:nvPr/>
        </p:nvSpPr>
        <p:spPr>
          <a:xfrm>
            <a:off x="4152898" y="1354016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/>
        </p:nvSpPr>
        <p:spPr>
          <a:xfrm>
            <a:off x="4744913" y="852854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泪滴形 14"/>
          <p:cNvSpPr/>
          <p:nvPr/>
        </p:nvSpPr>
        <p:spPr>
          <a:xfrm>
            <a:off x="4785944" y="1450731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87014" y="2956644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632437" y="3147647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柱形 17"/>
          <p:cNvSpPr/>
          <p:nvPr/>
        </p:nvSpPr>
        <p:spPr>
          <a:xfrm>
            <a:off x="1711568" y="3648809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十字形 18"/>
          <p:cNvSpPr/>
          <p:nvPr/>
        </p:nvSpPr>
        <p:spPr>
          <a:xfrm>
            <a:off x="2303583" y="3147647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泪滴形 19"/>
          <p:cNvSpPr/>
          <p:nvPr/>
        </p:nvSpPr>
        <p:spPr>
          <a:xfrm>
            <a:off x="2344614" y="3745524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11818" y="2967242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857241" y="3158245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柱形 22"/>
          <p:cNvSpPr/>
          <p:nvPr/>
        </p:nvSpPr>
        <p:spPr>
          <a:xfrm>
            <a:off x="3936372" y="3659407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十字形 23"/>
          <p:cNvSpPr/>
          <p:nvPr/>
        </p:nvSpPr>
        <p:spPr>
          <a:xfrm>
            <a:off x="4528387" y="3158245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泪滴形 24"/>
          <p:cNvSpPr/>
          <p:nvPr/>
        </p:nvSpPr>
        <p:spPr>
          <a:xfrm>
            <a:off x="4569418" y="3756122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487014" y="4761997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1632437" y="4953000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柱形 27"/>
          <p:cNvSpPr/>
          <p:nvPr/>
        </p:nvSpPr>
        <p:spPr>
          <a:xfrm>
            <a:off x="1711568" y="5454162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形 28"/>
          <p:cNvSpPr/>
          <p:nvPr/>
        </p:nvSpPr>
        <p:spPr>
          <a:xfrm>
            <a:off x="2303583" y="4953000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泪滴形 29"/>
          <p:cNvSpPr/>
          <p:nvPr/>
        </p:nvSpPr>
        <p:spPr>
          <a:xfrm>
            <a:off x="2344614" y="5550877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711818" y="4761997"/>
            <a:ext cx="1455478" cy="1246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857241" y="4953000"/>
            <a:ext cx="457200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柱形 32"/>
          <p:cNvSpPr/>
          <p:nvPr/>
        </p:nvSpPr>
        <p:spPr>
          <a:xfrm>
            <a:off x="3936372" y="5454162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十字形 33"/>
          <p:cNvSpPr/>
          <p:nvPr/>
        </p:nvSpPr>
        <p:spPr>
          <a:xfrm>
            <a:off x="4528387" y="4953000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泪滴形 34"/>
          <p:cNvSpPr/>
          <p:nvPr/>
        </p:nvSpPr>
        <p:spPr>
          <a:xfrm>
            <a:off x="4569418" y="5550877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700547" y="927511"/>
            <a:ext cx="215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单应用模式将所有功能放入一个单独的进程中。。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555124" y="2136795"/>
            <a:ext cx="215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通过将该进程复制到多个服务器上进行扩展。。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8596780" y="427641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8747578" y="575677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358202" y="610988"/>
            <a:ext cx="2156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微服务架构将独立的功能放入独立的服务中。。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6358202" y="2271863"/>
            <a:ext cx="2773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通过将这些服务根据需求复制到不同的服务器上进行扩展。。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7017095" y="297759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7167893" y="3125630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704963" y="44304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十字形 43"/>
          <p:cNvSpPr/>
          <p:nvPr/>
        </p:nvSpPr>
        <p:spPr>
          <a:xfrm>
            <a:off x="9831163" y="531857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26865" y="1323332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泪滴形 55"/>
          <p:cNvSpPr/>
          <p:nvPr/>
        </p:nvSpPr>
        <p:spPr>
          <a:xfrm>
            <a:off x="9294095" y="1465759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874624" y="297759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泪滴形 57"/>
          <p:cNvSpPr/>
          <p:nvPr/>
        </p:nvSpPr>
        <p:spPr>
          <a:xfrm>
            <a:off x="8041854" y="3120021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268520" y="3616876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泪滴形 59"/>
          <p:cNvSpPr/>
          <p:nvPr/>
        </p:nvSpPr>
        <p:spPr>
          <a:xfrm>
            <a:off x="9435750" y="3759303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874624" y="534865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泪滴形 61"/>
          <p:cNvSpPr/>
          <p:nvPr/>
        </p:nvSpPr>
        <p:spPr>
          <a:xfrm>
            <a:off x="8041854" y="5491081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017095" y="3637017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十字形 63"/>
          <p:cNvSpPr/>
          <p:nvPr/>
        </p:nvSpPr>
        <p:spPr>
          <a:xfrm>
            <a:off x="7143295" y="3725830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260530" y="2978653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十字形 65"/>
          <p:cNvSpPr/>
          <p:nvPr/>
        </p:nvSpPr>
        <p:spPr>
          <a:xfrm>
            <a:off x="9386730" y="3067466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017095" y="4704438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十字形 67"/>
          <p:cNvSpPr/>
          <p:nvPr/>
        </p:nvSpPr>
        <p:spPr>
          <a:xfrm>
            <a:off x="7143295" y="4793251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147509" y="5348654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十字形 69"/>
          <p:cNvSpPr/>
          <p:nvPr/>
        </p:nvSpPr>
        <p:spPr>
          <a:xfrm>
            <a:off x="10273709" y="5437467"/>
            <a:ext cx="468922" cy="3956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9260530" y="4693218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泪滴形 71"/>
          <p:cNvSpPr/>
          <p:nvPr/>
        </p:nvSpPr>
        <p:spPr>
          <a:xfrm>
            <a:off x="9427760" y="4835645"/>
            <a:ext cx="386861" cy="32531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025358" y="5342659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7176156" y="5490695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0132610" y="2982080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10283408" y="3130116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0147509" y="4686127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10298307" y="4834163"/>
            <a:ext cx="384348" cy="316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884186" y="3618500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10120607" y="3624111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9269883" y="5345847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881883" y="4685320"/>
            <a:ext cx="721322" cy="57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圆柱形 82"/>
          <p:cNvSpPr/>
          <p:nvPr/>
        </p:nvSpPr>
        <p:spPr>
          <a:xfrm>
            <a:off x="8104205" y="3701248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柱形 83"/>
          <p:cNvSpPr/>
          <p:nvPr/>
        </p:nvSpPr>
        <p:spPr>
          <a:xfrm>
            <a:off x="10302842" y="3695888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柱形 84"/>
          <p:cNvSpPr/>
          <p:nvPr/>
        </p:nvSpPr>
        <p:spPr>
          <a:xfrm>
            <a:off x="8084648" y="4761997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圆柱形 85"/>
          <p:cNvSpPr/>
          <p:nvPr/>
        </p:nvSpPr>
        <p:spPr>
          <a:xfrm>
            <a:off x="9470917" y="5438421"/>
            <a:ext cx="316523" cy="42203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72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立方体 2"/>
          <p:cNvSpPr/>
          <p:nvPr/>
        </p:nvSpPr>
        <p:spPr>
          <a:xfrm>
            <a:off x="1762855" y="3827192"/>
            <a:ext cx="3002576" cy="1652952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立方体 3"/>
          <p:cNvSpPr/>
          <p:nvPr/>
        </p:nvSpPr>
        <p:spPr>
          <a:xfrm>
            <a:off x="2817932" y="1736481"/>
            <a:ext cx="1037493" cy="1758461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1952259" y="4159442"/>
            <a:ext cx="2321170" cy="11869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折角形 5"/>
          <p:cNvSpPr/>
          <p:nvPr/>
        </p:nvSpPr>
        <p:spPr>
          <a:xfrm>
            <a:off x="2119313" y="4643019"/>
            <a:ext cx="553915" cy="49236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折角形 6"/>
          <p:cNvSpPr/>
          <p:nvPr/>
        </p:nvSpPr>
        <p:spPr>
          <a:xfrm>
            <a:off x="2840282" y="4643017"/>
            <a:ext cx="553915" cy="49236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折角形 7"/>
          <p:cNvSpPr/>
          <p:nvPr/>
        </p:nvSpPr>
        <p:spPr>
          <a:xfrm>
            <a:off x="3556855" y="4643018"/>
            <a:ext cx="553915" cy="492369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4" idx="3"/>
          </p:cNvCxnSpPr>
          <p:nvPr/>
        </p:nvCxnSpPr>
        <p:spPr>
          <a:xfrm flipV="1">
            <a:off x="3244362" y="3494942"/>
            <a:ext cx="2703" cy="332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/>
          <p:cNvSpPr/>
          <p:nvPr/>
        </p:nvSpPr>
        <p:spPr>
          <a:xfrm>
            <a:off x="2968506" y="2008309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2873255" y="2107955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过程 20"/>
          <p:cNvSpPr/>
          <p:nvPr/>
        </p:nvSpPr>
        <p:spPr>
          <a:xfrm>
            <a:off x="2873255" y="2212730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过程 21"/>
          <p:cNvSpPr/>
          <p:nvPr/>
        </p:nvSpPr>
        <p:spPr>
          <a:xfrm>
            <a:off x="2968506" y="2477232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2873255" y="2576878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2873255" y="2681653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过程 24"/>
          <p:cNvSpPr/>
          <p:nvPr/>
        </p:nvSpPr>
        <p:spPr>
          <a:xfrm>
            <a:off x="2968506" y="2941026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过程 25"/>
          <p:cNvSpPr/>
          <p:nvPr/>
        </p:nvSpPr>
        <p:spPr>
          <a:xfrm>
            <a:off x="2873255" y="3040672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过程 26"/>
          <p:cNvSpPr/>
          <p:nvPr/>
        </p:nvSpPr>
        <p:spPr>
          <a:xfrm>
            <a:off x="2873255" y="3145447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145083" y="2108322"/>
            <a:ext cx="296010" cy="2110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十字形 28"/>
          <p:cNvSpPr/>
          <p:nvPr/>
        </p:nvSpPr>
        <p:spPr>
          <a:xfrm>
            <a:off x="3112844" y="2521193"/>
            <a:ext cx="328249" cy="2813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泪滴形 29"/>
          <p:cNvSpPr/>
          <p:nvPr/>
        </p:nvSpPr>
        <p:spPr>
          <a:xfrm>
            <a:off x="3159005" y="3035543"/>
            <a:ext cx="260841" cy="219807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59583" y="5843140"/>
            <a:ext cx="215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单应用模式 </a:t>
            </a:r>
            <a:r>
              <a:rPr lang="en-US" altLang="zh-CN" sz="1400" dirty="0" smtClean="0"/>
              <a:t>– </a:t>
            </a:r>
            <a:r>
              <a:rPr lang="zh-CN" altLang="en-US" sz="1400" dirty="0" smtClean="0"/>
              <a:t>一个数据库</a:t>
            </a:r>
            <a:endParaRPr lang="zh-CN" altLang="en-US" sz="1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7198512" y="5980118"/>
            <a:ext cx="2745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微服务模式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– </a:t>
            </a:r>
            <a:r>
              <a:rPr lang="zh-CN" altLang="en-US" sz="1400" dirty="0" smtClean="0"/>
              <a:t>独立的应用数据库</a:t>
            </a:r>
            <a:endParaRPr lang="zh-CN" altLang="en-US" sz="1400" dirty="0"/>
          </a:p>
        </p:txBody>
      </p:sp>
      <p:sp>
        <p:nvSpPr>
          <p:cNvPr id="37" name="立方体 36"/>
          <p:cNvSpPr/>
          <p:nvPr/>
        </p:nvSpPr>
        <p:spPr>
          <a:xfrm>
            <a:off x="6161019" y="3035542"/>
            <a:ext cx="1037493" cy="1607475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过程 37"/>
          <p:cNvSpPr/>
          <p:nvPr/>
        </p:nvSpPr>
        <p:spPr>
          <a:xfrm>
            <a:off x="6356475" y="3313965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261224" y="3413611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6261224" y="3518386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533052" y="3413978"/>
            <a:ext cx="296010" cy="2110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柱形 41"/>
          <p:cNvSpPr/>
          <p:nvPr/>
        </p:nvSpPr>
        <p:spPr>
          <a:xfrm>
            <a:off x="6356473" y="4011821"/>
            <a:ext cx="534826" cy="47039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折角形 42"/>
          <p:cNvSpPr/>
          <p:nvPr/>
        </p:nvSpPr>
        <p:spPr>
          <a:xfrm>
            <a:off x="6489363" y="4188680"/>
            <a:ext cx="288139" cy="25417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6623886" y="3692141"/>
            <a:ext cx="10897" cy="312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立方体 45"/>
          <p:cNvSpPr/>
          <p:nvPr/>
        </p:nvSpPr>
        <p:spPr>
          <a:xfrm>
            <a:off x="7556607" y="3023454"/>
            <a:ext cx="1037493" cy="1607475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过程 46"/>
          <p:cNvSpPr/>
          <p:nvPr/>
        </p:nvSpPr>
        <p:spPr>
          <a:xfrm>
            <a:off x="7752063" y="3301877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过程 47"/>
          <p:cNvSpPr/>
          <p:nvPr/>
        </p:nvSpPr>
        <p:spPr>
          <a:xfrm>
            <a:off x="7656812" y="3401523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过程 48"/>
          <p:cNvSpPr/>
          <p:nvPr/>
        </p:nvSpPr>
        <p:spPr>
          <a:xfrm>
            <a:off x="7656812" y="3506298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柱形 50"/>
          <p:cNvSpPr/>
          <p:nvPr/>
        </p:nvSpPr>
        <p:spPr>
          <a:xfrm>
            <a:off x="7752061" y="3999733"/>
            <a:ext cx="534826" cy="47039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折角形 51"/>
          <p:cNvSpPr/>
          <p:nvPr/>
        </p:nvSpPr>
        <p:spPr>
          <a:xfrm>
            <a:off x="7884951" y="4176592"/>
            <a:ext cx="288139" cy="25417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8019474" y="3680053"/>
            <a:ext cx="10897" cy="312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十字形 54"/>
          <p:cNvSpPr/>
          <p:nvPr/>
        </p:nvSpPr>
        <p:spPr>
          <a:xfrm>
            <a:off x="7903366" y="3354265"/>
            <a:ext cx="328249" cy="28135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9074973" y="3044499"/>
            <a:ext cx="869127" cy="782694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/>
          <p:cNvSpPr/>
          <p:nvPr/>
        </p:nvSpPr>
        <p:spPr>
          <a:xfrm>
            <a:off x="10424973" y="3026016"/>
            <a:ext cx="869127" cy="782694"/>
          </a:xfrm>
          <a:prstGeom prst="cube">
            <a:avLst>
              <a:gd name="adj" fmla="val 17275"/>
            </a:avLst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过程 57"/>
          <p:cNvSpPr/>
          <p:nvPr/>
        </p:nvSpPr>
        <p:spPr>
          <a:xfrm>
            <a:off x="9193308" y="3353321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过程 58"/>
          <p:cNvSpPr/>
          <p:nvPr/>
        </p:nvSpPr>
        <p:spPr>
          <a:xfrm>
            <a:off x="9098057" y="3452967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过程 59"/>
          <p:cNvSpPr/>
          <p:nvPr/>
        </p:nvSpPr>
        <p:spPr>
          <a:xfrm>
            <a:off x="9098057" y="3557742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泪滴形 60"/>
          <p:cNvSpPr/>
          <p:nvPr/>
        </p:nvSpPr>
        <p:spPr>
          <a:xfrm>
            <a:off x="9383807" y="3447838"/>
            <a:ext cx="260841" cy="219807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过程 61"/>
          <p:cNvSpPr/>
          <p:nvPr/>
        </p:nvSpPr>
        <p:spPr>
          <a:xfrm>
            <a:off x="10565879" y="3302762"/>
            <a:ext cx="553916" cy="3692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过程 62"/>
          <p:cNvSpPr/>
          <p:nvPr/>
        </p:nvSpPr>
        <p:spPr>
          <a:xfrm>
            <a:off x="10470628" y="3402408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过程 63"/>
          <p:cNvSpPr/>
          <p:nvPr/>
        </p:nvSpPr>
        <p:spPr>
          <a:xfrm>
            <a:off x="10470628" y="3507183"/>
            <a:ext cx="190499" cy="6740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泪滴形 64"/>
          <p:cNvSpPr/>
          <p:nvPr/>
        </p:nvSpPr>
        <p:spPr>
          <a:xfrm>
            <a:off x="10756378" y="3397279"/>
            <a:ext cx="260841" cy="219807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柱形 65"/>
          <p:cNvSpPr/>
          <p:nvPr/>
        </p:nvSpPr>
        <p:spPr>
          <a:xfrm>
            <a:off x="9783363" y="4430767"/>
            <a:ext cx="714218" cy="59692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折角形 66"/>
          <p:cNvSpPr/>
          <p:nvPr/>
        </p:nvSpPr>
        <p:spPr>
          <a:xfrm>
            <a:off x="9962287" y="4653876"/>
            <a:ext cx="384787" cy="32254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>
            <a:stCxn id="66" idx="1"/>
            <a:endCxn id="56" idx="3"/>
          </p:cNvCxnSpPr>
          <p:nvPr/>
        </p:nvCxnSpPr>
        <p:spPr>
          <a:xfrm flipH="1" flipV="1">
            <a:off x="9441931" y="3827193"/>
            <a:ext cx="698541" cy="603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6" idx="1"/>
            <a:endCxn id="57" idx="3"/>
          </p:cNvCxnSpPr>
          <p:nvPr/>
        </p:nvCxnSpPr>
        <p:spPr>
          <a:xfrm flipV="1">
            <a:off x="10140472" y="3808710"/>
            <a:ext cx="651459" cy="622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80892" y="1371600"/>
            <a:ext cx="0" cy="386861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片 75" descr="クリップアート, 男性 / 男の人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67" y="722620"/>
            <a:ext cx="426124" cy="695934"/>
          </a:xfrm>
          <a:prstGeom prst="rect">
            <a:avLst/>
          </a:prstGeom>
        </p:spPr>
      </p:pic>
      <p:pic>
        <p:nvPicPr>
          <p:cNvPr id="77" name="图片 76" descr="クリップアート, 男性 / 男の人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99" y="1326298"/>
            <a:ext cx="426124" cy="695934"/>
          </a:xfrm>
          <a:prstGeom prst="rect">
            <a:avLst/>
          </a:prstGeom>
        </p:spPr>
      </p:pic>
      <p:cxnSp>
        <p:nvCxnSpPr>
          <p:cNvPr id="78" name="直接箭头连接符 77"/>
          <p:cNvCxnSpPr/>
          <p:nvPr/>
        </p:nvCxnSpPr>
        <p:spPr>
          <a:xfrm flipV="1">
            <a:off x="3385260" y="1415055"/>
            <a:ext cx="2703" cy="332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6769379" y="2059599"/>
            <a:ext cx="1331424" cy="9574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6" idx="0"/>
          </p:cNvCxnSpPr>
          <p:nvPr/>
        </p:nvCxnSpPr>
        <p:spPr>
          <a:xfrm flipV="1">
            <a:off x="8164967" y="2185104"/>
            <a:ext cx="141012" cy="838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56" idx="0"/>
          </p:cNvCxnSpPr>
          <p:nvPr/>
        </p:nvCxnSpPr>
        <p:spPr>
          <a:xfrm flipH="1" flipV="1">
            <a:off x="8669272" y="2173637"/>
            <a:ext cx="907870" cy="870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 flipV="1">
            <a:off x="8801100" y="1996553"/>
            <a:ext cx="2170210" cy="1012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29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89690" y="2889032"/>
            <a:ext cx="5103846" cy="1178197"/>
            <a:chOff x="3880929" y="2749368"/>
            <a:chExt cx="5103846" cy="1178197"/>
          </a:xfrm>
        </p:grpSpPr>
        <p:sp>
          <p:nvSpPr>
            <p:cNvPr id="10" name="圆角矩形 9"/>
            <p:cNvSpPr/>
            <p:nvPr/>
          </p:nvSpPr>
          <p:spPr>
            <a:xfrm>
              <a:off x="3880929" y="2749368"/>
              <a:ext cx="5088900" cy="1178197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287" y="2919385"/>
              <a:ext cx="352439" cy="54393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132227" y="3572330"/>
              <a:ext cx="7585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安全服务</a:t>
              </a:r>
              <a:endParaRPr lang="zh-CN" altLang="en-US" sz="100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015" y="2939791"/>
              <a:ext cx="352439" cy="543931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4884590" y="3572330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075" y="2931440"/>
              <a:ext cx="352439" cy="54393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5894226" y="3563979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消息分发服务</a:t>
              </a:r>
              <a:endParaRPr lang="zh-CN" altLang="en-US" sz="1000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894" y="2931440"/>
              <a:ext cx="352439" cy="543931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7058339" y="3576787"/>
              <a:ext cx="12907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应用服务</a:t>
              </a:r>
              <a:endParaRPr lang="zh-CN" altLang="en-US" sz="1000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125" y="2899492"/>
              <a:ext cx="352439" cy="543931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07484" y="3532031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身份管理服务</a:t>
              </a:r>
              <a:endParaRPr lang="zh-CN" altLang="en-US" sz="1000" dirty="0"/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4220389" y="4366935"/>
            <a:ext cx="4238947" cy="1178370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2"/>
          <p:cNvSpPr txBox="1"/>
          <p:nvPr/>
        </p:nvSpPr>
        <p:spPr>
          <a:xfrm>
            <a:off x="5867082" y="4448554"/>
            <a:ext cx="143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数据</a:t>
            </a:r>
            <a:r>
              <a:rPr lang="zh-CN" altLang="en-US" sz="1200" dirty="0"/>
              <a:t>服务</a:t>
            </a:r>
            <a:r>
              <a:rPr lang="zh-CN" altLang="en-US" sz="1200" dirty="0" smtClean="0"/>
              <a:t>层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311911" y="5319670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MySQL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7336800" y="5310656"/>
            <a:ext cx="1177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MongoDB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9688690" y="5050935"/>
            <a:ext cx="1067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容量评估中心</a:t>
            </a:r>
            <a:endParaRPr lang="zh-CN" altLang="en-US" sz="1000" dirty="0"/>
          </a:p>
        </p:txBody>
      </p:sp>
      <p:sp>
        <p:nvSpPr>
          <p:cNvPr id="30" name="圆角矩形 29"/>
          <p:cNvSpPr/>
          <p:nvPr/>
        </p:nvSpPr>
        <p:spPr>
          <a:xfrm>
            <a:off x="9470763" y="2242039"/>
            <a:ext cx="1342431" cy="3138854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8384416" y="3641238"/>
            <a:ext cx="1042919" cy="5288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8440489" y="3361682"/>
            <a:ext cx="975820" cy="629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725596" y="4004967"/>
            <a:ext cx="62157" cy="4521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6933592" y="3972633"/>
            <a:ext cx="41502" cy="4845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22" y="4651594"/>
            <a:ext cx="352439" cy="543931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31" y="4717071"/>
            <a:ext cx="352439" cy="54393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54" y="4672945"/>
            <a:ext cx="352439" cy="543931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63" y="4738422"/>
            <a:ext cx="352439" cy="543931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22" y="4692766"/>
            <a:ext cx="352439" cy="543931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31" y="4758243"/>
            <a:ext cx="352439" cy="543931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48" y="4660076"/>
            <a:ext cx="352439" cy="543931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57" y="4725553"/>
            <a:ext cx="352439" cy="543931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5284565" y="5282353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Redis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333573" y="5282352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HDFS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400" y="3478131"/>
            <a:ext cx="352439" cy="543931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9691591" y="4015968"/>
            <a:ext cx="1042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服务监控中心</a:t>
            </a:r>
            <a:endParaRPr lang="zh-CN" altLang="en-US" sz="1000" dirty="0"/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152" y="2630081"/>
            <a:ext cx="352439" cy="543931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9505675" y="3167918"/>
            <a:ext cx="1224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服务发现注册中心</a:t>
            </a:r>
            <a:endParaRPr lang="zh-CN" altLang="en-US" sz="1000" dirty="0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449" y="4400979"/>
            <a:ext cx="352439" cy="543931"/>
          </a:xfrm>
          <a:prstGeom prst="rect">
            <a:avLst/>
          </a:prstGeom>
        </p:spPr>
      </p:pic>
      <p:sp>
        <p:nvSpPr>
          <p:cNvPr id="91" name="文本框 90"/>
          <p:cNvSpPr txBox="1"/>
          <p:nvPr/>
        </p:nvSpPr>
        <p:spPr>
          <a:xfrm>
            <a:off x="8969483" y="2189839"/>
            <a:ext cx="1077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应用管理子系统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9970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664130" y="573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Resource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40687" y="1131455"/>
            <a:ext cx="887458" cy="267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Scheduler</a:t>
            </a:r>
            <a:endParaRPr lang="zh-CN" altLang="en-US" sz="1000" dirty="0"/>
          </a:p>
        </p:txBody>
      </p:sp>
      <p:sp>
        <p:nvSpPr>
          <p:cNvPr id="58" name="圆角矩形 57"/>
          <p:cNvSpPr/>
          <p:nvPr/>
        </p:nvSpPr>
        <p:spPr>
          <a:xfrm>
            <a:off x="2059726" y="2425194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930088" y="2425194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781978" y="2425194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7664130" y="242519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059726" y="4129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3930088" y="4129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781978" y="4129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664130" y="4129302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Node 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5781978" y="573303"/>
            <a:ext cx="1440572" cy="117819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58535" y="968438"/>
            <a:ext cx="887458" cy="4308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Service Coordination</a:t>
            </a:r>
            <a:endParaRPr lang="zh-CN" altLang="en-US" sz="1000" dirty="0"/>
          </a:p>
        </p:txBody>
      </p:sp>
      <p:sp>
        <p:nvSpPr>
          <p:cNvPr id="69" name="矩形 68"/>
          <p:cNvSpPr/>
          <p:nvPr/>
        </p:nvSpPr>
        <p:spPr>
          <a:xfrm>
            <a:off x="2348584" y="3014291"/>
            <a:ext cx="887458" cy="267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AppMaster</a:t>
            </a:r>
            <a:endParaRPr lang="zh-CN" altLang="en-US" sz="1000" dirty="0"/>
          </a:p>
        </p:txBody>
      </p:sp>
      <p:sp>
        <p:nvSpPr>
          <p:cNvPr id="70" name="矩形 69"/>
          <p:cNvSpPr/>
          <p:nvPr/>
        </p:nvSpPr>
        <p:spPr>
          <a:xfrm>
            <a:off x="4191513" y="3014291"/>
            <a:ext cx="971613" cy="267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Container1</a:t>
            </a:r>
            <a:endParaRPr lang="zh-CN" altLang="en-US" sz="1000" dirty="0"/>
          </a:p>
        </p:txBody>
      </p:sp>
      <p:sp>
        <p:nvSpPr>
          <p:cNvPr id="71" name="矩形 70"/>
          <p:cNvSpPr/>
          <p:nvPr/>
        </p:nvSpPr>
        <p:spPr>
          <a:xfrm>
            <a:off x="4200748" y="4718400"/>
            <a:ext cx="971613" cy="2678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Container2</a:t>
            </a:r>
            <a:endParaRPr lang="zh-CN" altLang="en-US" sz="1000" dirty="0"/>
          </a:p>
        </p:txBody>
      </p:sp>
      <p:cxnSp>
        <p:nvCxnSpPr>
          <p:cNvPr id="75" name="直接箭头连接符 74"/>
          <p:cNvCxnSpPr>
            <a:stCxn id="69" idx="3"/>
            <a:endCxn id="70" idx="1"/>
          </p:cNvCxnSpPr>
          <p:nvPr/>
        </p:nvCxnSpPr>
        <p:spPr>
          <a:xfrm>
            <a:off x="3236042" y="3148218"/>
            <a:ext cx="95547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69" idx="2"/>
            <a:endCxn id="71" idx="0"/>
          </p:cNvCxnSpPr>
          <p:nvPr/>
        </p:nvCxnSpPr>
        <p:spPr>
          <a:xfrm rot="16200000" flipH="1">
            <a:off x="3021307" y="3053151"/>
            <a:ext cx="1436255" cy="189424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0" idx="0"/>
            <a:endCxn id="68" idx="1"/>
          </p:cNvCxnSpPr>
          <p:nvPr/>
        </p:nvCxnSpPr>
        <p:spPr>
          <a:xfrm rot="5400000" flipH="1" flipV="1">
            <a:off x="4452719" y="1408476"/>
            <a:ext cx="1830417" cy="1381215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71" idx="3"/>
            <a:endCxn id="68" idx="1"/>
          </p:cNvCxnSpPr>
          <p:nvPr/>
        </p:nvCxnSpPr>
        <p:spPr>
          <a:xfrm flipV="1">
            <a:off x="5172361" y="1183874"/>
            <a:ext cx="886174" cy="366845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0306" y="629238"/>
            <a:ext cx="99169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latin typeface="Consolas" panose="020B0609020204030204" pitchFamily="49" charset="0"/>
              </a:rPr>
              <a:t>服务</a:t>
            </a:r>
            <a:r>
              <a:rPr lang="zh-CN" altLang="en-US" sz="1600" b="1" smtClean="0">
                <a:latin typeface="Consolas" panose="020B0609020204030204" pitchFamily="49" charset="0"/>
              </a:rPr>
              <a:t>负载</a:t>
            </a:r>
            <a:r>
              <a:rPr lang="zh-CN" altLang="en-US" sz="1600" b="1" dirty="0" smtClean="0">
                <a:latin typeface="Consolas" panose="020B0609020204030204" pitchFamily="49" charset="0"/>
              </a:rPr>
              <a:t>均衡配置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>
                <a:latin typeface="Consolas" panose="020B0609020204030204" pitchFamily="49" charset="0"/>
              </a:rPr>
              <a:t>dubbo:service</a:t>
            </a:r>
            <a:r>
              <a:rPr lang="en-US" altLang="zh-CN" sz="1600" dirty="0">
                <a:latin typeface="Consolas" panose="020B0609020204030204" pitchFamily="49" charset="0"/>
              </a:rPr>
              <a:t> ref="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  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              interface</a:t>
            </a:r>
            <a:r>
              <a:rPr lang="en-US" altLang="zh-CN" sz="1600" dirty="0">
                <a:latin typeface="Consolas" panose="020B0609020204030204" pitchFamily="49" charset="0"/>
              </a:rPr>
              <a:t>="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“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         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loadbalance</a:t>
            </a:r>
            <a:r>
              <a:rPr lang="en-US" altLang="zh-CN" sz="1600" dirty="0" smtClean="0"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roundrobin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smtClean="0">
                <a:latin typeface="Consolas" panose="020B0609020204030204" pitchFamily="49" charset="0"/>
              </a:rPr>
              <a:t> /&gt;</a:t>
            </a: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dirty="0" smtClean="0">
                <a:latin typeface="Consolas" panose="020B0609020204030204" pitchFamily="49" charset="0"/>
              </a:rPr>
              <a:t>方法负载均衡配置</a:t>
            </a:r>
            <a:r>
              <a:rPr lang="en-US" altLang="zh-CN" sz="16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dubbo:service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id="</a:t>
            </a:r>
            <a:r>
              <a:rPr lang="en-US" altLang="zh-CN" sz="1600" dirty="0" err="1">
                <a:latin typeface="Consolas" panose="020B0609020204030204" pitchFamily="49" charset="0"/>
              </a:rPr>
              <a:t>onlineStatusService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interface="</a:t>
            </a:r>
            <a:r>
              <a:rPr lang="en-US" altLang="zh-CN" sz="1600" dirty="0" err="1">
                <a:latin typeface="Consolas" panose="020B0609020204030204" pitchFamily="49" charset="0"/>
              </a:rPr>
              <a:t>cn.edu.sjtu.se.dclab.oss.dubbo.OnlineStatusQueryService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    &lt;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dubbo:method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</a:rPr>
              <a:t>name=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checkOnline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loadbalance</a:t>
            </a:r>
            <a:r>
              <a:rPr lang="en-US" altLang="zh-CN" sz="1600" dirty="0" smtClean="0"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roundrobin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smtClean="0">
                <a:latin typeface="Consolas" panose="020B0609020204030204" pitchFamily="49" charset="0"/>
              </a:rPr>
              <a:t> /&gt;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&lt;/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dubbo:service</a:t>
            </a:r>
            <a:r>
              <a:rPr lang="en-US" altLang="zh-CN" sz="1600" dirty="0" smtClean="0">
                <a:latin typeface="Consolas" panose="020B0609020204030204" pitchFamily="49" charset="0"/>
              </a:rPr>
              <a:t>&gt;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62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214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538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36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976748" y="706579"/>
            <a:ext cx="1974270" cy="1427019"/>
          </a:xfrm>
          <a:prstGeom prst="hexagon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488878" y="4260270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8589818" y="193961"/>
            <a:ext cx="2341417" cy="1939637"/>
            <a:chOff x="9379527" y="581888"/>
            <a:chExt cx="2341417" cy="1939637"/>
          </a:xfrm>
        </p:grpSpPr>
        <p:sp>
          <p:nvSpPr>
            <p:cNvPr id="5" name="六边形 4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4488878" y="1856507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 BALANCER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8589818" y="2549231"/>
            <a:ext cx="2341417" cy="1939637"/>
            <a:chOff x="9379527" y="581888"/>
            <a:chExt cx="2341417" cy="1939637"/>
          </a:xfrm>
        </p:grpSpPr>
        <p:sp>
          <p:nvSpPr>
            <p:cNvPr id="24" name="六边形 23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B</a:t>
              </a:r>
              <a:endParaRPr lang="zh-CN" altLang="en-US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553451" y="4807519"/>
            <a:ext cx="2341417" cy="1939637"/>
            <a:chOff x="9379527" y="581888"/>
            <a:chExt cx="2341417" cy="1939637"/>
          </a:xfrm>
        </p:grpSpPr>
        <p:sp>
          <p:nvSpPr>
            <p:cNvPr id="32" name="六边形 31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SERVICE INSTANCE C</a:t>
              </a:r>
              <a:endParaRPr lang="zh-CN" altLang="en-US" dirty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cxnSp>
        <p:nvCxnSpPr>
          <p:cNvPr id="35" name="直接箭头连接符 34"/>
          <p:cNvCxnSpPr>
            <a:stCxn id="4" idx="0"/>
            <a:endCxn id="22" idx="1"/>
          </p:cNvCxnSpPr>
          <p:nvPr/>
        </p:nvCxnSpPr>
        <p:spPr>
          <a:xfrm>
            <a:off x="2951018" y="1420089"/>
            <a:ext cx="1537860" cy="1018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2" idx="2"/>
            <a:endCxn id="8" idx="0"/>
          </p:cNvCxnSpPr>
          <p:nvPr/>
        </p:nvCxnSpPr>
        <p:spPr>
          <a:xfrm>
            <a:off x="5327078" y="3020289"/>
            <a:ext cx="0" cy="1239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  <a:endCxn id="8" idx="3"/>
          </p:cNvCxnSpPr>
          <p:nvPr/>
        </p:nvCxnSpPr>
        <p:spPr>
          <a:xfrm flipH="1">
            <a:off x="6165278" y="1835725"/>
            <a:ext cx="2424540" cy="3006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6" idx="1"/>
            <a:endCxn id="8" idx="3"/>
          </p:cNvCxnSpPr>
          <p:nvPr/>
        </p:nvCxnSpPr>
        <p:spPr>
          <a:xfrm flipH="1">
            <a:off x="6165278" y="4190995"/>
            <a:ext cx="2424540" cy="651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4" idx="1"/>
            <a:endCxn id="8" idx="3"/>
          </p:cNvCxnSpPr>
          <p:nvPr/>
        </p:nvCxnSpPr>
        <p:spPr>
          <a:xfrm flipH="1" flipV="1">
            <a:off x="6165278" y="4842161"/>
            <a:ext cx="2388173" cy="16071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2" idx="3"/>
            <a:endCxn id="25" idx="1"/>
          </p:cNvCxnSpPr>
          <p:nvPr/>
        </p:nvCxnSpPr>
        <p:spPr>
          <a:xfrm>
            <a:off x="6165278" y="2438398"/>
            <a:ext cx="2563085" cy="408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265344" y="1487175"/>
            <a:ext cx="12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4539967" y="3590689"/>
            <a:ext cx="12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QUERY</a:t>
            </a:r>
            <a:endParaRPr lang="zh-CN" altLang="en-US" dirty="0"/>
          </a:p>
        </p:txBody>
      </p:sp>
      <p:sp>
        <p:nvSpPr>
          <p:cNvPr id="57" name="文本框 54"/>
          <p:cNvSpPr txBox="1"/>
          <p:nvPr/>
        </p:nvSpPr>
        <p:spPr>
          <a:xfrm>
            <a:off x="6504711" y="1996420"/>
            <a:ext cx="1274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LOAD BALANCE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504711" y="4193362"/>
            <a:ext cx="1274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REGISTER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70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>
            <a:off x="1855215" y="450272"/>
            <a:ext cx="1974270" cy="1427019"/>
          </a:xfrm>
          <a:prstGeom prst="hexagon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INSTANCE A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216732" y="3941615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567055" y="0"/>
            <a:ext cx="2341417" cy="1939637"/>
            <a:chOff x="9379527" y="581888"/>
            <a:chExt cx="2341417" cy="1939637"/>
          </a:xfrm>
        </p:grpSpPr>
        <p:sp>
          <p:nvSpPr>
            <p:cNvPr id="17" name="六边形 16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7055" y="2355270"/>
            <a:ext cx="2341417" cy="1939637"/>
            <a:chOff x="9379527" y="581888"/>
            <a:chExt cx="2341417" cy="1939637"/>
          </a:xfrm>
        </p:grpSpPr>
        <p:sp>
          <p:nvSpPr>
            <p:cNvPr id="21" name="六边形 20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B</a:t>
              </a:r>
              <a:endParaRPr lang="zh-CN" altLang="en-US" dirty="0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30688" y="4613558"/>
            <a:ext cx="2341417" cy="1939637"/>
            <a:chOff x="9379527" y="581888"/>
            <a:chExt cx="2341417" cy="1939637"/>
          </a:xfrm>
        </p:grpSpPr>
        <p:sp>
          <p:nvSpPr>
            <p:cNvPr id="25" name="六边形 24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SERVICE INSTANCE C</a:t>
              </a:r>
              <a:endParaRPr lang="zh-CN" altLang="en-US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379527" y="1925779"/>
              <a:ext cx="1134342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 smtClean="0"/>
                <a:t>REGISTRY CLIENT</a:t>
              </a:r>
              <a:endParaRPr lang="zh-CN" altLang="en-US" dirty="0"/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122907" y="1503213"/>
            <a:ext cx="1291067" cy="1274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REGISTRY-AWARE HTTP CLIENT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endCxn id="3" idx="0"/>
          </p:cNvCxnSpPr>
          <p:nvPr/>
        </p:nvCxnSpPr>
        <p:spPr>
          <a:xfrm>
            <a:off x="2842350" y="1877291"/>
            <a:ext cx="212582" cy="2064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8" idx="3"/>
            <a:endCxn id="22" idx="1"/>
          </p:cNvCxnSpPr>
          <p:nvPr/>
        </p:nvCxnSpPr>
        <p:spPr>
          <a:xfrm>
            <a:off x="4413974" y="2140523"/>
            <a:ext cx="2291626" cy="512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1"/>
          </p:cNvCxnSpPr>
          <p:nvPr/>
        </p:nvCxnSpPr>
        <p:spPr>
          <a:xfrm flipH="1">
            <a:off x="3819093" y="1641764"/>
            <a:ext cx="2747962" cy="235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1"/>
            <a:endCxn id="3" idx="3"/>
          </p:cNvCxnSpPr>
          <p:nvPr/>
        </p:nvCxnSpPr>
        <p:spPr>
          <a:xfrm flipH="1">
            <a:off x="3893132" y="3997034"/>
            <a:ext cx="2673923" cy="526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7" idx="1"/>
          </p:cNvCxnSpPr>
          <p:nvPr/>
        </p:nvCxnSpPr>
        <p:spPr>
          <a:xfrm flipH="1" flipV="1">
            <a:off x="3829485" y="5043052"/>
            <a:ext cx="2701203" cy="1212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6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25636" y="595746"/>
            <a:ext cx="2202872" cy="1634837"/>
            <a:chOff x="9518072" y="581888"/>
            <a:chExt cx="2202872" cy="1634837"/>
          </a:xfrm>
        </p:grpSpPr>
        <p:sp>
          <p:nvSpPr>
            <p:cNvPr id="3" name="六边形 2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</p:grpSp>
      <p:cxnSp>
        <p:nvCxnSpPr>
          <p:cNvPr id="6" name="直接箭头连接符 5"/>
          <p:cNvCxnSpPr>
            <a:endCxn id="7" idx="0"/>
          </p:cNvCxnSpPr>
          <p:nvPr/>
        </p:nvCxnSpPr>
        <p:spPr>
          <a:xfrm flipH="1">
            <a:off x="5451763" y="2230583"/>
            <a:ext cx="6928" cy="1736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613563" y="3967018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sp>
        <p:nvSpPr>
          <p:cNvPr id="15" name="文本框 54"/>
          <p:cNvSpPr txBox="1"/>
          <p:nvPr/>
        </p:nvSpPr>
        <p:spPr>
          <a:xfrm>
            <a:off x="5791196" y="2631420"/>
            <a:ext cx="426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register(“</a:t>
            </a:r>
            <a:r>
              <a:rPr lang="en-US" altLang="zh-CN" dirty="0" err="1" smtClean="0"/>
              <a:t>serviceName</a:t>
            </a:r>
            <a:r>
              <a:rPr lang="en-US" altLang="zh-CN" dirty="0" smtClean="0"/>
              <a:t>”, “10.4.3.1:8756”)</a:t>
            </a:r>
          </a:p>
          <a:p>
            <a:r>
              <a:rPr lang="en-US" altLang="zh-CN" dirty="0" smtClean="0"/>
              <a:t>heartbeat()</a:t>
            </a:r>
          </a:p>
          <a:p>
            <a:r>
              <a:rPr lang="en-US" altLang="zh-CN" dirty="0" smtClean="0"/>
              <a:t>unregister()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9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939636" y="671946"/>
            <a:ext cx="2202872" cy="1634837"/>
            <a:chOff x="9518072" y="581888"/>
            <a:chExt cx="2202872" cy="1634837"/>
          </a:xfrm>
        </p:grpSpPr>
        <p:sp>
          <p:nvSpPr>
            <p:cNvPr id="6" name="六边形 5"/>
            <p:cNvSpPr/>
            <p:nvPr/>
          </p:nvSpPr>
          <p:spPr>
            <a:xfrm>
              <a:off x="9795163" y="789706"/>
              <a:ext cx="1925781" cy="1427019"/>
            </a:xfrm>
            <a:prstGeom prst="hexagon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 INSTANCE A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518072" y="581888"/>
              <a:ext cx="775854" cy="59574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REST</a:t>
              </a:r>
            </a:p>
            <a:p>
              <a:pPr algn="ctr"/>
              <a:r>
                <a:rPr lang="en-US" altLang="zh-CN" dirty="0" smtClean="0"/>
                <a:t>API</a:t>
              </a:r>
              <a:endParaRPr lang="zh-CN" altLang="en-US" dirty="0"/>
            </a:p>
          </p:txBody>
        </p:sp>
      </p:grpSp>
      <p:sp>
        <p:nvSpPr>
          <p:cNvPr id="8" name="圆角矩形 7"/>
          <p:cNvSpPr/>
          <p:nvPr/>
        </p:nvSpPr>
        <p:spPr>
          <a:xfrm>
            <a:off x="4879108" y="4106718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REGISTRY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696200" y="1011382"/>
            <a:ext cx="1676400" cy="116378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REGISTRAR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6" idx="0"/>
            <a:endCxn id="9" idx="1"/>
          </p:cNvCxnSpPr>
          <p:nvPr/>
        </p:nvCxnSpPr>
        <p:spPr>
          <a:xfrm flipV="1">
            <a:off x="4142508" y="1593273"/>
            <a:ext cx="355369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  <a:endCxn id="8" idx="3"/>
          </p:cNvCxnSpPr>
          <p:nvPr/>
        </p:nvCxnSpPr>
        <p:spPr>
          <a:xfrm flipH="1">
            <a:off x="6555508" y="2175164"/>
            <a:ext cx="1978892" cy="2513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1"/>
          </p:cNvCxnSpPr>
          <p:nvPr/>
        </p:nvCxnSpPr>
        <p:spPr>
          <a:xfrm>
            <a:off x="3200400" y="2306783"/>
            <a:ext cx="1678708" cy="2381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681104" y="115634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HEALTHCHECK</a:t>
            </a:r>
            <a:endParaRPr lang="zh-CN" altLang="en-US" dirty="0"/>
          </a:p>
        </p:txBody>
      </p:sp>
      <p:sp>
        <p:nvSpPr>
          <p:cNvPr id="20" name="文本框 54"/>
          <p:cNvSpPr txBox="1"/>
          <p:nvPr/>
        </p:nvSpPr>
        <p:spPr>
          <a:xfrm>
            <a:off x="7495308" y="3645053"/>
            <a:ext cx="426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register(“</a:t>
            </a:r>
            <a:r>
              <a:rPr lang="en-US" altLang="zh-CN" dirty="0" err="1" smtClean="0"/>
              <a:t>serviceName</a:t>
            </a:r>
            <a:r>
              <a:rPr lang="en-US" altLang="zh-CN" dirty="0" smtClean="0"/>
              <a:t>”, “10.4.3.1:8756”)</a:t>
            </a:r>
          </a:p>
          <a:p>
            <a:r>
              <a:rPr lang="en-US" altLang="zh-CN" dirty="0" smtClean="0"/>
              <a:t>heartbeat()</a:t>
            </a:r>
          </a:p>
          <a:p>
            <a:r>
              <a:rPr lang="en-US" altLang="zh-CN" dirty="0" smtClean="0"/>
              <a:t>unregister()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37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3345084" cy="68557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</a:rPr>
              <a:t>平台服务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17430" y="459758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r>
              <a:rPr lang="zh-CN" altLang="en-US" dirty="0" smtClean="0"/>
              <a:t>治理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err="1" smtClean="0"/>
              <a:t>Dubbox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17430" y="1616519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协调</a:t>
            </a:r>
            <a:r>
              <a:rPr lang="zh-CN" altLang="en-US" dirty="0" smtClean="0"/>
              <a:t>服务（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17430" y="2903177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统一资源管理（</a:t>
            </a:r>
            <a:r>
              <a:rPr lang="en-US" altLang="zh-CN" dirty="0" smtClean="0"/>
              <a:t>Apache Yarn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17430" y="4189834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消息中间件（</a:t>
            </a:r>
            <a:r>
              <a:rPr lang="en-US" altLang="zh-CN" dirty="0" err="1" smtClean="0"/>
              <a:t>Rabbitmq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17430" y="5476492"/>
            <a:ext cx="2199190" cy="6970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流式计算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45085" y="0"/>
            <a:ext cx="884691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 anchorCtr="0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应用</a:t>
            </a:r>
            <a:r>
              <a:rPr lang="zh-CN" altLang="en-US" b="1" dirty="0" smtClean="0">
                <a:solidFill>
                  <a:srgbClr val="002060"/>
                </a:solidFill>
              </a:rPr>
              <a:t>通用服务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60255" y="281610"/>
            <a:ext cx="7371360" cy="133490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表现层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694261" y="690522"/>
            <a:ext cx="1608881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AngularJS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964102" y="690522"/>
            <a:ext cx="1608881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181039" y="690522"/>
            <a:ext cx="1608881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960254" y="1898129"/>
            <a:ext cx="7371360" cy="239251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业务逻辑层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720712" y="2352982"/>
            <a:ext cx="6095660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 Gateway</a:t>
            </a:r>
            <a:endParaRPr lang="zh-CN" altLang="en-US" dirty="0"/>
          </a:p>
        </p:txBody>
      </p:sp>
      <p:sp>
        <p:nvSpPr>
          <p:cNvPr id="19" name="上下箭头 18"/>
          <p:cNvSpPr/>
          <p:nvPr/>
        </p:nvSpPr>
        <p:spPr>
          <a:xfrm>
            <a:off x="7554351" y="1434905"/>
            <a:ext cx="393895" cy="59084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694261" y="3171125"/>
            <a:ext cx="2244073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Register &amp; Discovery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9319285" y="3174434"/>
            <a:ext cx="1448333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 IOC</a:t>
            </a:r>
            <a:endParaRPr lang="zh-CN" altLang="en-US" dirty="0"/>
          </a:p>
        </p:txBody>
      </p:sp>
      <p:sp>
        <p:nvSpPr>
          <p:cNvPr id="22" name="上下箭头 21"/>
          <p:cNvSpPr/>
          <p:nvPr/>
        </p:nvSpPr>
        <p:spPr>
          <a:xfrm rot="16200000">
            <a:off x="3139755" y="3061151"/>
            <a:ext cx="393895" cy="51309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960254" y="4568255"/>
            <a:ext cx="7371360" cy="209811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 anchorCtr="0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持久层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4720712" y="4872623"/>
            <a:ext cx="6095660" cy="51708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DAO API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703130" y="5656196"/>
            <a:ext cx="1374114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MongoDB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251401" y="5667315"/>
            <a:ext cx="1419256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7844814" y="5667315"/>
            <a:ext cx="1398757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9422328" y="5656195"/>
            <a:ext cx="1398757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7065372" y="3174434"/>
            <a:ext cx="2039657" cy="6870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Monitor</a:t>
            </a:r>
            <a:endParaRPr lang="zh-CN" altLang="en-US" dirty="0"/>
          </a:p>
        </p:txBody>
      </p:sp>
      <p:sp>
        <p:nvSpPr>
          <p:cNvPr id="30" name="上下箭头 29"/>
          <p:cNvSpPr/>
          <p:nvPr/>
        </p:nvSpPr>
        <p:spPr>
          <a:xfrm>
            <a:off x="7571594" y="4134872"/>
            <a:ext cx="393895" cy="59084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97" y="130724"/>
            <a:ext cx="780596" cy="7805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26" y="221787"/>
            <a:ext cx="940677" cy="6268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26" y="218708"/>
            <a:ext cx="981131" cy="6132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957" y="197766"/>
            <a:ext cx="816883" cy="61320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331676" y="1294327"/>
            <a:ext cx="1471017" cy="978720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23" y="1396313"/>
            <a:ext cx="352439" cy="54393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47363" y="1962880"/>
            <a:ext cx="1348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接入服务器</a:t>
            </a:r>
            <a:endParaRPr lang="zh-CN" altLang="en-US" sz="1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288576" y="4071766"/>
            <a:ext cx="5103846" cy="1178197"/>
            <a:chOff x="3880929" y="2749368"/>
            <a:chExt cx="5103846" cy="1178197"/>
          </a:xfrm>
        </p:grpSpPr>
        <p:sp>
          <p:nvSpPr>
            <p:cNvPr id="10" name="圆角矩形 9"/>
            <p:cNvSpPr/>
            <p:nvPr/>
          </p:nvSpPr>
          <p:spPr>
            <a:xfrm>
              <a:off x="3880929" y="2749368"/>
              <a:ext cx="5088900" cy="1178197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287" y="2919385"/>
              <a:ext cx="352439" cy="54393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4132227" y="3572330"/>
              <a:ext cx="7585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安全服务</a:t>
              </a:r>
              <a:endParaRPr lang="zh-CN" altLang="en-US" sz="100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015" y="2939791"/>
              <a:ext cx="352439" cy="543931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4884590" y="3572330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在线状态服务</a:t>
              </a:r>
              <a:endParaRPr lang="zh-CN" altLang="en-US" sz="1000" dirty="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5947" y="2931440"/>
              <a:ext cx="352439" cy="54393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5806306" y="3563979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消息分发服务</a:t>
              </a:r>
              <a:endParaRPr lang="zh-CN" altLang="en-US" sz="1000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894" y="2931440"/>
              <a:ext cx="352439" cy="543931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7058339" y="3576787"/>
              <a:ext cx="12907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应用服务</a:t>
              </a:r>
              <a:endParaRPr lang="zh-CN" altLang="en-US" sz="1000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125" y="2899492"/>
              <a:ext cx="352439" cy="543931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07484" y="3532031"/>
              <a:ext cx="10772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身份管理服务</a:t>
              </a:r>
              <a:endParaRPr lang="zh-CN" altLang="en-US" sz="1000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631196" y="1951643"/>
            <a:ext cx="212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消息中间件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消息缓存服务器</a:t>
            </a:r>
            <a:endParaRPr lang="zh-CN" altLang="en-US" sz="1000" dirty="0"/>
          </a:p>
        </p:txBody>
      </p:sp>
      <p:sp>
        <p:nvSpPr>
          <p:cNvPr id="22" name="圆角矩形 21"/>
          <p:cNvSpPr/>
          <p:nvPr/>
        </p:nvSpPr>
        <p:spPr>
          <a:xfrm>
            <a:off x="5479570" y="1265479"/>
            <a:ext cx="2121161" cy="978720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919" y="1361377"/>
            <a:ext cx="352439" cy="543931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4219275" y="5549669"/>
            <a:ext cx="4238947" cy="1178370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2"/>
          <p:cNvSpPr txBox="1"/>
          <p:nvPr/>
        </p:nvSpPr>
        <p:spPr>
          <a:xfrm>
            <a:off x="5865968" y="5631288"/>
            <a:ext cx="143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/>
              <a:t>数据</a:t>
            </a:r>
            <a:r>
              <a:rPr lang="zh-CN" altLang="en-US" sz="1200" dirty="0"/>
              <a:t>服务</a:t>
            </a:r>
            <a:r>
              <a:rPr lang="zh-CN" altLang="en-US" sz="1200" dirty="0" smtClean="0"/>
              <a:t>层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6310797" y="6502404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MySQL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7335686" y="6493390"/>
            <a:ext cx="1177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MongoDB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686" y="4209811"/>
            <a:ext cx="489307" cy="755164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503207" y="5029222"/>
            <a:ext cx="1034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服务治理中心</a:t>
            </a:r>
            <a:endParaRPr lang="zh-CN" altLang="en-US" sz="1000" dirty="0"/>
          </a:p>
        </p:txBody>
      </p:sp>
      <p:sp>
        <p:nvSpPr>
          <p:cNvPr id="36" name="圆角矩形 35"/>
          <p:cNvSpPr/>
          <p:nvPr/>
        </p:nvSpPr>
        <p:spPr>
          <a:xfrm>
            <a:off x="10228485" y="3750950"/>
            <a:ext cx="1477710" cy="1798719"/>
          </a:xfrm>
          <a:prstGeom prst="round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4802693" y="1952972"/>
            <a:ext cx="642901" cy="1531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" idx="3"/>
            <a:endCxn id="22" idx="1"/>
          </p:cNvCxnSpPr>
          <p:nvPr/>
        </p:nvCxnSpPr>
        <p:spPr>
          <a:xfrm flipV="1">
            <a:off x="4802693" y="1754839"/>
            <a:ext cx="676877" cy="2884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56" idx="0"/>
          </p:cNvCxnSpPr>
          <p:nvPr/>
        </p:nvCxnSpPr>
        <p:spPr>
          <a:xfrm>
            <a:off x="6540151" y="2244199"/>
            <a:ext cx="920854" cy="51400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6719512" y="2217269"/>
            <a:ext cx="1119612" cy="51463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373390" y="4960521"/>
            <a:ext cx="1845063" cy="710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8377476" y="4553548"/>
            <a:ext cx="1840977" cy="3649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724482" y="5187701"/>
            <a:ext cx="62157" cy="4521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6932478" y="5155367"/>
            <a:ext cx="41502" cy="4845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3" y="267042"/>
            <a:ext cx="352439" cy="543931"/>
          </a:xfrm>
          <a:prstGeom prst="rect">
            <a:avLst/>
          </a:prstGeom>
        </p:spPr>
      </p:pic>
      <p:sp>
        <p:nvSpPr>
          <p:cNvPr id="46" name="圆角矩形 45"/>
          <p:cNvSpPr/>
          <p:nvPr/>
        </p:nvSpPr>
        <p:spPr>
          <a:xfrm>
            <a:off x="555851" y="118361"/>
            <a:ext cx="2214240" cy="1031461"/>
          </a:xfrm>
          <a:prstGeom prst="round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28" y="267042"/>
            <a:ext cx="352439" cy="543931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2094028" y="903601"/>
            <a:ext cx="4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CA</a:t>
            </a:r>
            <a:endParaRPr lang="zh-CN" altLang="en-US" sz="1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821495" y="903600"/>
            <a:ext cx="4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RA</a:t>
            </a:r>
            <a:endParaRPr lang="zh-CN" altLang="en-US" sz="1000" dirty="0"/>
          </a:p>
        </p:txBody>
      </p:sp>
      <p:cxnSp>
        <p:nvCxnSpPr>
          <p:cNvPr id="50" name="直接箭头连接符 24"/>
          <p:cNvCxnSpPr>
            <a:stCxn id="6" idx="1"/>
            <a:endCxn id="46" idx="2"/>
          </p:cNvCxnSpPr>
          <p:nvPr/>
        </p:nvCxnSpPr>
        <p:spPr>
          <a:xfrm rot="10800000">
            <a:off x="1662972" y="1149823"/>
            <a:ext cx="1668705" cy="633865"/>
          </a:xfrm>
          <a:prstGeom prst="bent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284784" y="3828318"/>
            <a:ext cx="746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任务分发</a:t>
            </a:r>
            <a:endParaRPr lang="zh-CN" altLang="en-US" sz="1000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591972" y="884983"/>
            <a:ext cx="1248527" cy="3879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4219275" y="884983"/>
            <a:ext cx="650579" cy="3767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770078" y="2758207"/>
            <a:ext cx="2384015" cy="978720"/>
            <a:chOff x="5922717" y="2748512"/>
            <a:chExt cx="2384015" cy="978720"/>
          </a:xfrm>
        </p:grpSpPr>
        <p:sp>
          <p:nvSpPr>
            <p:cNvPr id="55" name="文本框 54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流式处理引擎</a:t>
              </a:r>
              <a:endParaRPr lang="zh-CN" altLang="en-US" sz="1000" dirty="0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58" name="直接箭头连接符 57"/>
          <p:cNvCxnSpPr/>
          <p:nvPr/>
        </p:nvCxnSpPr>
        <p:spPr>
          <a:xfrm flipH="1">
            <a:off x="6797760" y="3717375"/>
            <a:ext cx="470467" cy="46815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6080449" y="2249223"/>
            <a:ext cx="338219" cy="17813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635017" y="1683421"/>
            <a:ext cx="573021" cy="24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认证</a:t>
            </a:r>
            <a:endParaRPr lang="zh-CN" altLang="en-US" sz="1000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7029771" y="3805999"/>
            <a:ext cx="391776" cy="39550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4499532" y="2665964"/>
            <a:ext cx="2384015" cy="978720"/>
            <a:chOff x="5922717" y="2748512"/>
            <a:chExt cx="2384015" cy="978720"/>
          </a:xfrm>
        </p:grpSpPr>
        <p:sp>
          <p:nvSpPr>
            <p:cNvPr id="63" name="文本框 62"/>
            <p:cNvSpPr txBox="1"/>
            <p:nvPr/>
          </p:nvSpPr>
          <p:spPr>
            <a:xfrm>
              <a:off x="6181203" y="3442326"/>
              <a:ext cx="2125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/>
                <a:t>服务发现</a:t>
              </a:r>
              <a:r>
                <a:rPr lang="en-US" altLang="zh-CN" sz="1000" dirty="0" smtClean="0"/>
                <a:t>/</a:t>
              </a:r>
              <a:r>
                <a:rPr lang="zh-CN" altLang="en-US" sz="1000" dirty="0" smtClean="0"/>
                <a:t>注册</a:t>
              </a:r>
              <a:endParaRPr lang="zh-CN" altLang="en-US" sz="1000" dirty="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922717" y="2748512"/>
              <a:ext cx="1381854" cy="978720"/>
            </a:xfrm>
            <a:prstGeom prst="roundRect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7424" y="2863004"/>
              <a:ext cx="352439" cy="543931"/>
            </a:xfrm>
            <a:prstGeom prst="rect">
              <a:avLst/>
            </a:prstGeom>
          </p:spPr>
        </p:pic>
      </p:grpSp>
      <p:cxnSp>
        <p:nvCxnSpPr>
          <p:cNvPr id="66" name="直接箭头连接符 65"/>
          <p:cNvCxnSpPr/>
          <p:nvPr/>
        </p:nvCxnSpPr>
        <p:spPr>
          <a:xfrm flipH="1" flipV="1">
            <a:off x="5881385" y="2944621"/>
            <a:ext cx="1257407" cy="11132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4" idx="3"/>
            <a:endCxn id="56" idx="1"/>
          </p:cNvCxnSpPr>
          <p:nvPr/>
        </p:nvCxnSpPr>
        <p:spPr>
          <a:xfrm>
            <a:off x="5881386" y="3155324"/>
            <a:ext cx="888692" cy="9224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5273581" y="3697911"/>
            <a:ext cx="303923" cy="31284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5591345" y="3747523"/>
            <a:ext cx="290944" cy="29584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08" y="5834328"/>
            <a:ext cx="352439" cy="543931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17" y="5899805"/>
            <a:ext cx="352439" cy="543931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40" y="5855679"/>
            <a:ext cx="352439" cy="543931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49" y="5921156"/>
            <a:ext cx="352439" cy="54393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108" y="5875500"/>
            <a:ext cx="352439" cy="543931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617" y="5940977"/>
            <a:ext cx="352439" cy="543931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034" y="5842810"/>
            <a:ext cx="352439" cy="543931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543" y="5908287"/>
            <a:ext cx="352439" cy="543931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5283451" y="6465087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Redis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sp>
        <p:nvSpPr>
          <p:cNvPr id="86" name="文本框 85"/>
          <p:cNvSpPr txBox="1"/>
          <p:nvPr/>
        </p:nvSpPr>
        <p:spPr>
          <a:xfrm>
            <a:off x="4332459" y="6465086"/>
            <a:ext cx="1037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HDFS</a:t>
            </a:r>
            <a:r>
              <a:rPr lang="zh-CN" altLang="en-US" sz="1000" dirty="0" smtClean="0"/>
              <a:t>集群</a:t>
            </a:r>
            <a:endParaRPr lang="zh-CN" altLang="en-US" sz="1000" dirty="0"/>
          </a:p>
        </p:txBody>
      </p:sp>
      <p:cxnSp>
        <p:nvCxnSpPr>
          <p:cNvPr id="90" name="直接箭头连接符 89"/>
          <p:cNvCxnSpPr/>
          <p:nvPr/>
        </p:nvCxnSpPr>
        <p:spPr>
          <a:xfrm>
            <a:off x="3702218" y="2273047"/>
            <a:ext cx="204705" cy="177031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 flipV="1">
            <a:off x="4012078" y="2382061"/>
            <a:ext cx="193273" cy="162869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1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1474</Words>
  <Application>Microsoft Office PowerPoint</Application>
  <PresentationFormat>宽屏</PresentationFormat>
  <Paragraphs>508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等线</vt:lpstr>
      <vt:lpstr>宋体</vt:lpstr>
      <vt:lpstr>Arial</vt:lpstr>
      <vt:lpstr>Calibri</vt:lpstr>
      <vt:lpstr>Calibri Light</vt:lpstr>
      <vt:lpstr>Consolas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Huiyi Li</dc:creator>
  <cp:lastModifiedBy>Huiyi Li</cp:lastModifiedBy>
  <cp:revision>173</cp:revision>
  <dcterms:created xsi:type="dcterms:W3CDTF">2015-11-06T04:01:48Z</dcterms:created>
  <dcterms:modified xsi:type="dcterms:W3CDTF">2015-12-31T09:28:53Z</dcterms:modified>
</cp:coreProperties>
</file>