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58" r:id="rId18"/>
    <p:sldId id="277" r:id="rId19"/>
    <p:sldId id="278" r:id="rId20"/>
    <p:sldId id="271" r:id="rId21"/>
    <p:sldId id="272" r:id="rId22"/>
    <p:sldId id="273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Cluster Performance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cluster startup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22</c:v>
                </c:pt>
                <c:pt idx="2">
                  <c:v>40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72-446E-9BC1-16B8F16849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Approach cluster startup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42</c:v>
                </c:pt>
                <c:pt idx="3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72-446E-9BC1-16B8F16849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Original node relocation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2.2000000000000002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72-446E-9BC1-16B8F16849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approach node relocation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3</c:v>
                </c:pt>
                <c:pt idx="2">
                  <c:v>2.8</c:v>
                </c:pt>
                <c:pt idx="3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72-446E-9BC1-16B8F1684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699232"/>
        <c:axId val="477699624"/>
      </c:lineChart>
      <c:catAx>
        <c:axId val="4776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624"/>
        <c:crosses val="autoZero"/>
        <c:auto val="1"/>
        <c:lblAlgn val="ctr"/>
        <c:lblOffset val="100"/>
        <c:noMultiLvlLbl val="0"/>
      </c:catAx>
      <c:valAx>
        <c:axId val="47769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s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1234-6667-4DE0-865A-9C5BC084BE0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A1AA-FC41-42A7-A3D9-5393FBEEE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9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支持长服务</a:t>
            </a:r>
            <a:endParaRPr lang="en-US" altLang="zh-CN" dirty="0" smtClean="0"/>
          </a:p>
          <a:p>
            <a:r>
              <a:rPr lang="zh-CN" altLang="en-US" dirty="0" smtClean="0"/>
              <a:t>为服务治理</a:t>
            </a:r>
            <a:endParaRPr lang="en-US" altLang="zh-CN" dirty="0" smtClean="0"/>
          </a:p>
          <a:p>
            <a:r>
              <a:rPr lang="zh-CN" altLang="en-US" smtClean="0"/>
              <a:t>两块 同样的抽象级别，更改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7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2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4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8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8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F95A-80B2-48A9-AE83-225FFA8B48F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71451" y="3079157"/>
            <a:ext cx="9892938" cy="2776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0593" y="304800"/>
            <a:ext cx="705396" cy="549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312432" y="304800"/>
            <a:ext cx="705396" cy="54951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安全认证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44662" y="5378413"/>
            <a:ext cx="9274410" cy="37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统一资源管理服务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299954" y="304800"/>
            <a:ext cx="9892938" cy="27334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01441" y="312533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87387" y="885345"/>
            <a:ext cx="2495295" cy="2007980"/>
            <a:chOff x="1501443" y="885345"/>
            <a:chExt cx="1992384" cy="2007980"/>
          </a:xfrm>
        </p:grpSpPr>
        <p:sp>
          <p:nvSpPr>
            <p:cNvPr id="25" name="圆角矩形 24"/>
            <p:cNvSpPr/>
            <p:nvPr/>
          </p:nvSpPr>
          <p:spPr>
            <a:xfrm>
              <a:off x="1501443" y="885345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居委会工作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83898" y="151323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人事选举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213403" y="1518139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民议投票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842908" y="152114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公告管理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48293" y="877062"/>
            <a:ext cx="2613424" cy="2007980"/>
            <a:chOff x="3605332" y="877062"/>
            <a:chExt cx="1992384" cy="2007980"/>
          </a:xfrm>
        </p:grpSpPr>
        <p:sp>
          <p:nvSpPr>
            <p:cNvPr id="36" name="圆角矩形 35"/>
            <p:cNvSpPr/>
            <p:nvPr/>
          </p:nvSpPr>
          <p:spPr>
            <a:xfrm>
              <a:off x="3605332" y="877062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居民生活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688655" y="153690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社区新闻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318160" y="1541807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便民服务</a:t>
              </a:r>
              <a:endParaRPr lang="zh-CN" altLang="en-US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94766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二手市场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55682" y="877062"/>
            <a:ext cx="1921953" cy="2007980"/>
            <a:chOff x="5681040" y="877062"/>
            <a:chExt cx="1465348" cy="2007980"/>
          </a:xfrm>
        </p:grpSpPr>
        <p:sp>
          <p:nvSpPr>
            <p:cNvPr id="40" name="圆角矩形 39"/>
            <p:cNvSpPr/>
            <p:nvPr/>
          </p:nvSpPr>
          <p:spPr>
            <a:xfrm>
              <a:off x="5681040" y="877062"/>
              <a:ext cx="1465348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物业服务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81047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物业报修</a:t>
              </a:r>
              <a:endParaRPr lang="zh-CN" altLang="en-US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434527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反馈管理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9799" y="877062"/>
            <a:ext cx="1992384" cy="2007980"/>
            <a:chOff x="7756746" y="884427"/>
            <a:chExt cx="1992384" cy="2007980"/>
          </a:xfrm>
        </p:grpSpPr>
        <p:sp>
          <p:nvSpPr>
            <p:cNvPr id="41" name="圆角矩形 40"/>
            <p:cNvSpPr/>
            <p:nvPr/>
          </p:nvSpPr>
          <p:spPr>
            <a:xfrm>
              <a:off x="7756746" y="884427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党建工作</a:t>
              </a:r>
              <a:endParaRPr lang="zh-CN" altLang="en-US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842469" y="153690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党建活动</a:t>
              </a:r>
              <a:endParaRPr lang="zh-CN" altLang="en-US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471974" y="1541806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组织生活</a:t>
              </a:r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9101479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季度考察</a:t>
              </a:r>
              <a:endParaRPr lang="zh-CN" altLang="en-US" dirty="0"/>
            </a:p>
          </p:txBody>
        </p:sp>
      </p:grpSp>
      <p:sp>
        <p:nvSpPr>
          <p:cNvPr id="57" name="圆角矩形 56"/>
          <p:cNvSpPr/>
          <p:nvPr/>
        </p:nvSpPr>
        <p:spPr>
          <a:xfrm>
            <a:off x="1544663" y="4304147"/>
            <a:ext cx="3895556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数据存储服务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745673" y="4801896"/>
            <a:ext cx="157941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444631" y="4787730"/>
            <a:ext cx="1810860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非关系型数据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5551138" y="4300356"/>
            <a:ext cx="2613805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流式计算引擎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8276042" y="4300356"/>
            <a:ext cx="2543030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分布式消息中间件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1572370" y="3526764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服务治理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4376566" y="352899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信息推送引擎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6483597" y="3535999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客户端状态管理服务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9133562" y="3541516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负载均衡器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8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16200000" flipH="1">
            <a:off x="2402869" y="2586416"/>
            <a:ext cx="731456" cy="1415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1"/>
            <a:endCxn id="7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39432" y="4122057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Decrease container size request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4" idx="0"/>
          </p:cNvCxnSpPr>
          <p:nvPr/>
        </p:nvCxnSpPr>
        <p:spPr>
          <a:xfrm flipH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65830" y="336651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90077" y="1323424"/>
            <a:ext cx="2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</a:t>
            </a:r>
            <a:r>
              <a:rPr lang="zh-CN" altLang="en-US" dirty="0"/>
              <a:t> </a:t>
            </a:r>
            <a:r>
              <a:rPr lang="en-US" altLang="zh-CN" dirty="0" smtClean="0"/>
              <a:t>freed container size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08442" y="247155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update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0"/>
            <a:endCxn id="14" idx="2"/>
          </p:cNvCxnSpPr>
          <p:nvPr/>
        </p:nvCxnSpPr>
        <p:spPr>
          <a:xfrm flipV="1">
            <a:off x="6110515" y="3601657"/>
            <a:ext cx="1291771" cy="162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2" idx="1"/>
          </p:cNvCxnSpPr>
          <p:nvPr/>
        </p:nvCxnSpPr>
        <p:spPr>
          <a:xfrm>
            <a:off x="4129317" y="3945139"/>
            <a:ext cx="1269998" cy="168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542634" y="4643789"/>
            <a:ext cx="24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Notify container’s resource partially freed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6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15" idx="1"/>
            <a:endCxn id="15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7"/>
            <a:endCxn id="15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5" idx="3"/>
            <a:endCxn id="2" idx="3"/>
          </p:cNvCxnSpPr>
          <p:nvPr/>
        </p:nvCxnSpPr>
        <p:spPr>
          <a:xfrm flipV="1">
            <a:off x="7483052" y="799332"/>
            <a:ext cx="12700" cy="4936836"/>
          </a:xfrm>
          <a:prstGeom prst="curvedConnector3">
            <a:avLst>
              <a:gd name="adj1" fmla="val 1067272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147299" y="3756271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INCREASE_EXPIRE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924738" y="28882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CONTAINER_INCREASE_EXPIRED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6550" y="1942007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INCREASE_EXPIRED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557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9" idx="1"/>
            <a:endCxn id="9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9" idx="7"/>
            <a:endCxn id="9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7" idx="0"/>
            <a:endCxn id="2" idx="3"/>
          </p:cNvCxnSpPr>
          <p:nvPr/>
        </p:nvCxnSpPr>
        <p:spPr>
          <a:xfrm rot="16200000" flipV="1">
            <a:off x="7946710" y="335675"/>
            <a:ext cx="1583213" cy="2510527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25899" y="3510891"/>
            <a:ext cx="259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INCREASED</a:t>
            </a:r>
          </a:p>
          <a:p>
            <a:r>
              <a:rPr lang="en-US" altLang="zh-CN" sz="1000" dirty="0" smtClean="0"/>
              <a:t>INCREASED_CANCELLED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993579" y="3210139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STATUS_UPDATE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76550" y="1942007"/>
            <a:ext cx="25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INCREASED, or </a:t>
            </a:r>
          </a:p>
          <a:p>
            <a:r>
              <a:rPr lang="en-US" altLang="zh-CN" sz="1200" dirty="0" smtClean="0"/>
              <a:t>INCREASE_CANCELLED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8195403" y="2382545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 Node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95403" y="3754786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Tracker Service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8" idx="0"/>
            <a:endCxn id="47" idx="2"/>
          </p:cNvCxnSpPr>
          <p:nvPr/>
        </p:nvCxnSpPr>
        <p:spPr>
          <a:xfrm flipV="1">
            <a:off x="9993579" y="2796342"/>
            <a:ext cx="0" cy="958444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595753" y="126896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NODE_UPDATE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658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894946" y="2267525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439563" y="2267525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4" idx="0"/>
            <a:endCxn id="5" idx="0"/>
          </p:cNvCxnSpPr>
          <p:nvPr/>
        </p:nvCxnSpPr>
        <p:spPr>
          <a:xfrm rot="5400000" flipH="1" flipV="1">
            <a:off x="8804563" y="995217"/>
            <a:ext cx="12700" cy="2544617"/>
          </a:xfrm>
          <a:prstGeom prst="curvedConnector3">
            <a:avLst>
              <a:gd name="adj1" fmla="val 4745433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4"/>
            <a:endCxn id="13" idx="2"/>
          </p:cNvCxnSpPr>
          <p:nvPr/>
        </p:nvCxnSpPr>
        <p:spPr>
          <a:xfrm rot="16200000" flipH="1">
            <a:off x="7402946" y="3292760"/>
            <a:ext cx="895926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169564" y="3611414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5" idx="4"/>
            <a:endCxn id="13" idx="6"/>
          </p:cNvCxnSpPr>
          <p:nvPr/>
        </p:nvCxnSpPr>
        <p:spPr>
          <a:xfrm rot="5400000">
            <a:off x="9312564" y="3295070"/>
            <a:ext cx="895926" cy="632690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975600" y="5835639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871855" y="350538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贴吧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947563" y="342674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邻里圈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16365" y="1775293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政府管理人员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871483" y="1775293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政府管理人员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2596865" y="3163451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政府管理人员</a:t>
            </a:r>
            <a:endParaRPr lang="zh-CN" altLang="en-US" dirty="0"/>
          </a:p>
        </p:txBody>
      </p:sp>
      <p:cxnSp>
        <p:nvCxnSpPr>
          <p:cNvPr id="37" name="曲线连接符 36"/>
          <p:cNvCxnSpPr>
            <a:stCxn id="35" idx="6"/>
            <a:endCxn id="4" idx="2"/>
          </p:cNvCxnSpPr>
          <p:nvPr/>
        </p:nvCxnSpPr>
        <p:spPr>
          <a:xfrm>
            <a:off x="5146101" y="2223257"/>
            <a:ext cx="1748845" cy="492232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624947" y="194181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政务咨询</a:t>
            </a:r>
            <a:endParaRPr lang="zh-CN" altLang="en-US" dirty="0"/>
          </a:p>
        </p:txBody>
      </p:sp>
      <p:cxnSp>
        <p:nvCxnSpPr>
          <p:cNvPr id="41" name="曲线连接符 40"/>
          <p:cNvCxnSpPr>
            <a:stCxn id="36" idx="5"/>
            <a:endCxn id="4" idx="3"/>
          </p:cNvCxnSpPr>
          <p:nvPr/>
        </p:nvCxnSpPr>
        <p:spPr>
          <a:xfrm rot="5400000" flipH="1" flipV="1">
            <a:off x="4935251" y="1781815"/>
            <a:ext cx="895926" cy="3396789"/>
          </a:xfrm>
          <a:prstGeom prst="curvedConnector3">
            <a:avLst>
              <a:gd name="adj1" fmla="val -4016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097132" y="390139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45" name="曲线连接符 44"/>
          <p:cNvCxnSpPr>
            <a:stCxn id="34" idx="0"/>
            <a:endCxn id="35" idx="0"/>
          </p:cNvCxnSpPr>
          <p:nvPr/>
        </p:nvCxnSpPr>
        <p:spPr>
          <a:xfrm rot="5400000" flipH="1" flipV="1">
            <a:off x="3381233" y="647734"/>
            <a:ext cx="12700" cy="2255118"/>
          </a:xfrm>
          <a:prstGeom prst="curvedConnector3">
            <a:avLst>
              <a:gd name="adj1" fmla="val 365455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412138" y="913730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51" name="曲线连接符 50"/>
          <p:cNvCxnSpPr>
            <a:stCxn id="34" idx="4"/>
          </p:cNvCxnSpPr>
          <p:nvPr/>
        </p:nvCxnSpPr>
        <p:spPr>
          <a:xfrm rot="16200000" flipH="1">
            <a:off x="2165645" y="2759249"/>
            <a:ext cx="654763" cy="478704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5" idx="4"/>
            <a:endCxn id="36" idx="6"/>
          </p:cNvCxnSpPr>
          <p:nvPr/>
        </p:nvCxnSpPr>
        <p:spPr>
          <a:xfrm rot="5400000">
            <a:off x="3720041" y="2822663"/>
            <a:ext cx="940195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205347" y="2956651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党建管理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378566" y="3008525"/>
            <a:ext cx="130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思想汇报、组织互评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5597237" y="562956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社区服务人员</a:t>
            </a:r>
            <a:endParaRPr lang="zh-CN" altLang="en-US" dirty="0"/>
          </a:p>
        </p:txBody>
      </p:sp>
      <p:cxnSp>
        <p:nvCxnSpPr>
          <p:cNvPr id="62" name="曲线连接符 61"/>
          <p:cNvCxnSpPr>
            <a:stCxn id="61" idx="6"/>
            <a:endCxn id="13" idx="4"/>
          </p:cNvCxnSpPr>
          <p:nvPr/>
        </p:nvCxnSpPr>
        <p:spPr>
          <a:xfrm flipV="1">
            <a:off x="6871855" y="4507341"/>
            <a:ext cx="1935018" cy="1570183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758546" y="1186933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69" name="曲线连接符 68"/>
          <p:cNvCxnSpPr>
            <a:stCxn id="61" idx="0"/>
            <a:endCxn id="13" idx="3"/>
          </p:cNvCxnSpPr>
          <p:nvPr/>
        </p:nvCxnSpPr>
        <p:spPr>
          <a:xfrm rot="5400000" flipH="1" flipV="1">
            <a:off x="6668674" y="3942008"/>
            <a:ext cx="1253424" cy="2121681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36" idx="2"/>
            <a:endCxn id="61" idx="3"/>
          </p:cNvCxnSpPr>
          <p:nvPr/>
        </p:nvCxnSpPr>
        <p:spPr>
          <a:xfrm rot="10800000" flipH="1" flipV="1">
            <a:off x="2596864" y="3611414"/>
            <a:ext cx="3187035" cy="2782867"/>
          </a:xfrm>
          <a:prstGeom prst="curvedConnector4">
            <a:avLst>
              <a:gd name="adj1" fmla="val -7173"/>
              <a:gd name="adj2" fmla="val 112929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666446" y="5974138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政务监督</a:t>
            </a:r>
            <a:endParaRPr lang="zh-CN" altLang="en-US" dirty="0"/>
          </a:p>
        </p:txBody>
      </p:sp>
      <p:cxnSp>
        <p:nvCxnSpPr>
          <p:cNvPr id="77" name="曲线连接符 76"/>
          <p:cNvCxnSpPr>
            <a:stCxn id="61" idx="1"/>
            <a:endCxn id="36" idx="4"/>
          </p:cNvCxnSpPr>
          <p:nvPr/>
        </p:nvCxnSpPr>
        <p:spPr>
          <a:xfrm rot="16200000" flipV="1">
            <a:off x="3658344" y="3635209"/>
            <a:ext cx="1701387" cy="2549726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235919" y="4604156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86" name="曲线连接符 85"/>
          <p:cNvCxnSpPr>
            <a:stCxn id="61" idx="2"/>
            <a:endCxn id="36" idx="3"/>
          </p:cNvCxnSpPr>
          <p:nvPr/>
        </p:nvCxnSpPr>
        <p:spPr>
          <a:xfrm rot="10800000">
            <a:off x="2783529" y="3928174"/>
            <a:ext cx="2813709" cy="2149351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985295" y="5399866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6252519" y="4689036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服务购买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25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42383"/>
            <a:ext cx="7233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“from”: user-id-a,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“to”: user-id-b,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“type”: “chat”,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“subject”: “I adore you”,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“message”: “Hello world!”,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“timestamp”: 143243243431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3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1570225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2639062"/>
            <a:ext cx="940677" cy="62687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858385" y="1861461"/>
            <a:ext cx="1664253" cy="978720"/>
            <a:chOff x="2824682" y="1861461"/>
            <a:chExt cx="1664253" cy="978720"/>
          </a:xfrm>
        </p:grpSpPr>
        <p:sp>
          <p:nvSpPr>
            <p:cNvPr id="4" name="圆角矩形 3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8477" y="1857384"/>
            <a:ext cx="2384015" cy="978720"/>
            <a:chOff x="5922717" y="2748512"/>
            <a:chExt cx="2384015" cy="978720"/>
          </a:xfrm>
        </p:grpSpPr>
        <p:sp>
          <p:nvSpPr>
            <p:cNvPr id="10" name="文本框 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8795823" y="1896069"/>
            <a:ext cx="2384015" cy="978720"/>
            <a:chOff x="5922717" y="2748512"/>
            <a:chExt cx="2384015" cy="978720"/>
          </a:xfrm>
        </p:grpSpPr>
        <p:sp>
          <p:nvSpPr>
            <p:cNvPr id="15" name="文本框 1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8" name="直接箭头连接符 17"/>
          <p:cNvCxnSpPr/>
          <p:nvPr/>
        </p:nvCxnSpPr>
        <p:spPr>
          <a:xfrm>
            <a:off x="1772267" y="2281177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522638" y="2346744"/>
            <a:ext cx="1207679" cy="193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388491" y="2366086"/>
            <a:ext cx="129378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7363881" y="2507378"/>
            <a:ext cx="128779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999169" y="3600406"/>
            <a:ext cx="2384015" cy="978720"/>
            <a:chOff x="5922717" y="2748512"/>
            <a:chExt cx="2384015" cy="978720"/>
          </a:xfrm>
        </p:grpSpPr>
        <p:sp>
          <p:nvSpPr>
            <p:cNvPr id="44" name="文本框 4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47" name="直接箭头连接符 46"/>
          <p:cNvCxnSpPr/>
          <p:nvPr/>
        </p:nvCxnSpPr>
        <p:spPr>
          <a:xfrm flipH="1">
            <a:off x="5454315" y="2964941"/>
            <a:ext cx="810683" cy="11248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3376939" y="2938227"/>
            <a:ext cx="471416" cy="8859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26868" y="1984393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780032" y="2028762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转发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474437" y="2043759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更新用户在线状态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841161" y="3477295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endParaRPr lang="zh-CN" altLang="en-US" sz="1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35568" y="3444788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信息发送</a:t>
            </a:r>
            <a:endParaRPr lang="zh-CN" altLang="en-US" sz="1000" dirty="0"/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1772267" y="2563144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0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1299118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2367955"/>
            <a:ext cx="940677" cy="62687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385742" y="1590354"/>
            <a:ext cx="1664253" cy="978720"/>
            <a:chOff x="2824682" y="1861461"/>
            <a:chExt cx="1664253" cy="978720"/>
          </a:xfrm>
        </p:grpSpPr>
        <p:sp>
          <p:nvSpPr>
            <p:cNvPr id="5" name="圆角矩形 4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0642" y="471518"/>
            <a:ext cx="2384015" cy="978720"/>
            <a:chOff x="5922717" y="2748512"/>
            <a:chExt cx="2384015" cy="978720"/>
          </a:xfrm>
        </p:grpSpPr>
        <p:sp>
          <p:nvSpPr>
            <p:cNvPr id="9" name="文本框 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消息队列</a:t>
              </a:r>
              <a:endParaRPr lang="zh-CN" altLang="en-US" sz="1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0127158" y="483142"/>
            <a:ext cx="2384015" cy="978720"/>
            <a:chOff x="5922717" y="2748512"/>
            <a:chExt cx="2384015" cy="978720"/>
          </a:xfrm>
        </p:grpSpPr>
        <p:sp>
          <p:nvSpPr>
            <p:cNvPr id="13" name="文本框 1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1299624" y="2010070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21894" y="1036070"/>
            <a:ext cx="1046771" cy="908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0268" y="3754121"/>
            <a:ext cx="1914036" cy="103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028749" y="3254189"/>
            <a:ext cx="2384015" cy="978720"/>
            <a:chOff x="5922717" y="2748512"/>
            <a:chExt cx="2384015" cy="978720"/>
          </a:xfrm>
        </p:grpSpPr>
        <p:sp>
          <p:nvSpPr>
            <p:cNvPr id="21" name="文本框 2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24" name="直接箭头连接符 23"/>
          <p:cNvCxnSpPr/>
          <p:nvPr/>
        </p:nvCxnSpPr>
        <p:spPr>
          <a:xfrm>
            <a:off x="8949161" y="1036070"/>
            <a:ext cx="10730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77274" y="1260934"/>
            <a:ext cx="1051475" cy="9753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54225" y="17132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299624" y="2292037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6867" y="123599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缓存</a:t>
            </a:r>
            <a:endParaRPr lang="zh-CN" altLang="en-US" sz="1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484657" y="483142"/>
            <a:ext cx="2384015" cy="978720"/>
            <a:chOff x="5922717" y="2748512"/>
            <a:chExt cx="2384015" cy="978720"/>
          </a:xfrm>
        </p:grpSpPr>
        <p:sp>
          <p:nvSpPr>
            <p:cNvPr id="37" name="文本框 36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8525705" y="3275101"/>
            <a:ext cx="2384015" cy="978720"/>
            <a:chOff x="5922717" y="2748512"/>
            <a:chExt cx="2384015" cy="978720"/>
          </a:xfrm>
        </p:grpSpPr>
        <p:sp>
          <p:nvSpPr>
            <p:cNvPr id="41" name="文本框 4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通讯录服务</a:t>
              </a:r>
              <a:endParaRPr lang="zh-CN" altLang="en-US" sz="10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5639717" y="1525410"/>
            <a:ext cx="11803" cy="16142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5782921" y="1564730"/>
            <a:ext cx="61834" cy="15749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63980" y="2281281"/>
            <a:ext cx="72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获取</a:t>
            </a:r>
            <a:endParaRPr lang="en-US" altLang="zh-CN" sz="1000" dirty="0" smtClean="0"/>
          </a:p>
          <a:p>
            <a:r>
              <a:rPr lang="zh-CN" altLang="en-US" sz="1000" dirty="0" smtClean="0"/>
              <a:t>聊天信息</a:t>
            </a:r>
            <a:endParaRPr lang="zh-CN" altLang="en-US" sz="1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652553" y="3450214"/>
            <a:ext cx="178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3. </a:t>
            </a:r>
            <a:r>
              <a:rPr lang="zh-CN" altLang="en-US" sz="1000" dirty="0" smtClean="0"/>
              <a:t>获取好友、群组信息</a:t>
            </a:r>
            <a:endParaRPr lang="zh-CN" altLang="en-US" sz="10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542004" y="1590355"/>
            <a:ext cx="1631265" cy="18598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635761" y="2232470"/>
            <a:ext cx="84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4. </a:t>
            </a:r>
            <a:r>
              <a:rPr lang="zh-CN" altLang="en-US" sz="1000" dirty="0" smtClean="0"/>
              <a:t>获取用户在线状态</a:t>
            </a:r>
            <a:endParaRPr lang="zh-CN" altLang="en-US" sz="1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787499" y="2155526"/>
            <a:ext cx="836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5.1. </a:t>
            </a:r>
            <a:r>
              <a:rPr lang="zh-CN" altLang="en-US" sz="1000" dirty="0" smtClean="0"/>
              <a:t>推送消息至相应用户缓存队列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94382" y="20126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6. </a:t>
            </a:r>
            <a:r>
              <a:rPr lang="zh-CN" altLang="en-US" sz="1000" dirty="0" smtClean="0"/>
              <a:t>接收</a:t>
            </a:r>
            <a:endParaRPr lang="zh-CN" altLang="en-US" sz="1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5115386" y="5978572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存储集群</a:t>
            </a:r>
            <a:endParaRPr lang="zh-CN" altLang="en-US" sz="1000" dirty="0"/>
          </a:p>
        </p:txBody>
      </p:sp>
      <p:sp>
        <p:nvSpPr>
          <p:cNvPr id="86" name="圆角矩形 85"/>
          <p:cNvSpPr/>
          <p:nvPr/>
        </p:nvSpPr>
        <p:spPr>
          <a:xfrm>
            <a:off x="5028749" y="5283111"/>
            <a:ext cx="1381854" cy="97872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6" y="5397603"/>
            <a:ext cx="352439" cy="543931"/>
          </a:xfrm>
          <a:prstGeom prst="rect">
            <a:avLst/>
          </a:prstGeom>
        </p:spPr>
      </p:pic>
      <p:cxnSp>
        <p:nvCxnSpPr>
          <p:cNvPr id="88" name="直接箭头连接符 87"/>
          <p:cNvCxnSpPr/>
          <p:nvPr/>
        </p:nvCxnSpPr>
        <p:spPr>
          <a:xfrm flipH="1">
            <a:off x="5753497" y="4330435"/>
            <a:ext cx="29424" cy="863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895895" y="4508144"/>
            <a:ext cx="1417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5.2. </a:t>
            </a:r>
            <a:r>
              <a:rPr lang="zh-CN" altLang="en-US" sz="1000" dirty="0" smtClean="0"/>
              <a:t>若用户不在线，则将信息持久化，并标记为未读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31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圆角矩形 119"/>
          <p:cNvSpPr/>
          <p:nvPr/>
        </p:nvSpPr>
        <p:spPr>
          <a:xfrm>
            <a:off x="0" y="6286500"/>
            <a:ext cx="12192000" cy="571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基础设施服务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0" y="4165600"/>
            <a:ext cx="12192000" cy="210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1350056" y="4236009"/>
            <a:ext cx="2718872" cy="19673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支持长服务的资源管理平台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1561832" y="4929076"/>
            <a:ext cx="2181419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服务部署</a:t>
            </a:r>
            <a:endParaRPr lang="zh-CN" altLang="en-US" dirty="0"/>
          </a:p>
        </p:txBody>
      </p:sp>
      <p:sp>
        <p:nvSpPr>
          <p:cNvPr id="128" name="圆角矩形 127"/>
          <p:cNvSpPr/>
          <p:nvPr/>
        </p:nvSpPr>
        <p:spPr>
          <a:xfrm>
            <a:off x="1561831" y="5398715"/>
            <a:ext cx="2181419" cy="2946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日志管理</a:t>
            </a:r>
            <a:endParaRPr lang="zh-CN" altLang="en-US" dirty="0"/>
          </a:p>
        </p:txBody>
      </p:sp>
      <p:sp>
        <p:nvSpPr>
          <p:cNvPr id="131" name="圆角矩形 130"/>
          <p:cNvSpPr/>
          <p:nvPr/>
        </p:nvSpPr>
        <p:spPr>
          <a:xfrm>
            <a:off x="1548153" y="5753536"/>
            <a:ext cx="2179155" cy="3115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容器资源变更</a:t>
            </a:r>
            <a:endParaRPr lang="zh-CN" altLang="en-US" dirty="0"/>
          </a:p>
        </p:txBody>
      </p:sp>
      <p:sp>
        <p:nvSpPr>
          <p:cNvPr id="132" name="圆角矩形 131"/>
          <p:cNvSpPr/>
          <p:nvPr/>
        </p:nvSpPr>
        <p:spPr>
          <a:xfrm>
            <a:off x="4265211" y="4236009"/>
            <a:ext cx="2718872" cy="19673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微服务治理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4378714" y="4734064"/>
            <a:ext cx="116315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服务注册</a:t>
            </a:r>
            <a:endParaRPr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4384474" y="5225091"/>
            <a:ext cx="116315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服务发现</a:t>
            </a:r>
            <a:endParaRPr lang="zh-CN" altLang="en-US" dirty="0"/>
          </a:p>
        </p:txBody>
      </p:sp>
      <p:sp>
        <p:nvSpPr>
          <p:cNvPr id="135" name="圆角矩形 134"/>
          <p:cNvSpPr/>
          <p:nvPr/>
        </p:nvSpPr>
        <p:spPr>
          <a:xfrm>
            <a:off x="4396079" y="5693333"/>
            <a:ext cx="116315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服务监控</a:t>
            </a:r>
            <a:endParaRPr lang="zh-CN" altLang="en-US" dirty="0"/>
          </a:p>
        </p:txBody>
      </p:sp>
      <p:sp>
        <p:nvSpPr>
          <p:cNvPr id="136" name="圆角矩形 135"/>
          <p:cNvSpPr/>
          <p:nvPr/>
        </p:nvSpPr>
        <p:spPr>
          <a:xfrm>
            <a:off x="5708832" y="4730550"/>
            <a:ext cx="116315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调用统计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>
          <a:xfrm>
            <a:off x="5708832" y="5211452"/>
            <a:ext cx="116315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容量评估</a:t>
            </a:r>
            <a:endParaRPr lang="zh-CN" altLang="en-US" dirty="0"/>
          </a:p>
        </p:txBody>
      </p:sp>
      <p:sp>
        <p:nvSpPr>
          <p:cNvPr id="138" name="圆角矩形 137"/>
          <p:cNvSpPr/>
          <p:nvPr/>
        </p:nvSpPr>
        <p:spPr>
          <a:xfrm>
            <a:off x="5690081" y="5693333"/>
            <a:ext cx="116315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水平扩展</a:t>
            </a:r>
            <a:endParaRPr lang="zh-CN" altLang="en-US" dirty="0"/>
          </a:p>
        </p:txBody>
      </p:sp>
      <p:sp>
        <p:nvSpPr>
          <p:cNvPr id="139" name="圆角矩形 138"/>
          <p:cNvSpPr/>
          <p:nvPr/>
        </p:nvSpPr>
        <p:spPr>
          <a:xfrm>
            <a:off x="7130849" y="4227761"/>
            <a:ext cx="1987751" cy="19673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基础服务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7306605" y="4752914"/>
            <a:ext cx="1636237" cy="6236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消息队列服务</a:t>
            </a:r>
            <a:endParaRPr lang="zh-CN" altLang="en-US" dirty="0"/>
          </a:p>
        </p:txBody>
      </p:sp>
      <p:sp>
        <p:nvSpPr>
          <p:cNvPr id="141" name="圆角矩形 140"/>
          <p:cNvSpPr/>
          <p:nvPr/>
        </p:nvSpPr>
        <p:spPr>
          <a:xfrm>
            <a:off x="9378532" y="4227761"/>
            <a:ext cx="2718872" cy="19673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数据存储服务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9494263" y="4715572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数据缓存</a:t>
            </a:r>
            <a:endParaRPr lang="zh-CN" altLang="en-US" dirty="0"/>
          </a:p>
        </p:txBody>
      </p:sp>
      <p:sp>
        <p:nvSpPr>
          <p:cNvPr id="143" name="圆角矩形 142"/>
          <p:cNvSpPr/>
          <p:nvPr/>
        </p:nvSpPr>
        <p:spPr>
          <a:xfrm>
            <a:off x="9513431" y="5281620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关系型数据存储</a:t>
            </a:r>
            <a:endParaRPr lang="zh-CN" altLang="en-US" dirty="0"/>
          </a:p>
        </p:txBody>
      </p:sp>
      <p:sp>
        <p:nvSpPr>
          <p:cNvPr id="144" name="圆角矩形 143"/>
          <p:cNvSpPr/>
          <p:nvPr/>
        </p:nvSpPr>
        <p:spPr>
          <a:xfrm>
            <a:off x="10795236" y="5283200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文档型数据存储</a:t>
            </a:r>
            <a:endParaRPr lang="zh-CN" altLang="en-US" dirty="0"/>
          </a:p>
        </p:txBody>
      </p:sp>
      <p:sp>
        <p:nvSpPr>
          <p:cNvPr id="145" name="圆角矩形 144"/>
          <p:cNvSpPr/>
          <p:nvPr/>
        </p:nvSpPr>
        <p:spPr>
          <a:xfrm>
            <a:off x="10795236" y="4710361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146" name="圆角矩形 145"/>
          <p:cNvSpPr/>
          <p:nvPr/>
        </p:nvSpPr>
        <p:spPr>
          <a:xfrm>
            <a:off x="7306605" y="5455209"/>
            <a:ext cx="1636237" cy="5645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应用协调服务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0" y="1434893"/>
            <a:ext cx="12192000" cy="2726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应用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通用服务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509370" y="157479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邻里社交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636872" y="226513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用户状态管理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1636872" y="282479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信息分发服务</a:t>
            </a:r>
            <a:endParaRPr lang="zh-CN" altLang="en-US" dirty="0"/>
          </a:p>
        </p:txBody>
      </p:sp>
      <p:sp>
        <p:nvSpPr>
          <p:cNvPr id="152" name="圆角矩形 151"/>
          <p:cNvSpPr/>
          <p:nvPr/>
        </p:nvSpPr>
        <p:spPr>
          <a:xfrm>
            <a:off x="1636872" y="3350144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消息推送服务</a:t>
            </a:r>
            <a:endParaRPr lang="zh-CN" altLang="en-US" dirty="0"/>
          </a:p>
        </p:txBody>
      </p:sp>
      <p:sp>
        <p:nvSpPr>
          <p:cNvPr id="154" name="圆角矩形 153"/>
          <p:cNvSpPr/>
          <p:nvPr/>
        </p:nvSpPr>
        <p:spPr>
          <a:xfrm>
            <a:off x="7017668" y="2436609"/>
            <a:ext cx="1866903" cy="446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个人信息管理</a:t>
            </a:r>
            <a:endParaRPr lang="zh-CN" altLang="en-US" dirty="0"/>
          </a:p>
        </p:txBody>
      </p:sp>
      <p:sp>
        <p:nvSpPr>
          <p:cNvPr id="157" name="圆角矩形 156"/>
          <p:cNvSpPr/>
          <p:nvPr/>
        </p:nvSpPr>
        <p:spPr>
          <a:xfrm>
            <a:off x="7004045" y="1980673"/>
            <a:ext cx="1880525" cy="405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通讯录管理</a:t>
            </a:r>
            <a:endParaRPr lang="zh-CN" altLang="en-US" dirty="0"/>
          </a:p>
        </p:txBody>
      </p:sp>
      <p:sp>
        <p:nvSpPr>
          <p:cNvPr id="159" name="圆角矩形 158"/>
          <p:cNvSpPr/>
          <p:nvPr/>
        </p:nvSpPr>
        <p:spPr>
          <a:xfrm>
            <a:off x="4219217" y="159025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市民基础数据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4346719" y="228059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人口信息管理</a:t>
            </a:r>
            <a:endParaRPr lang="zh-CN" altLang="en-US" dirty="0"/>
          </a:p>
        </p:txBody>
      </p:sp>
      <p:sp>
        <p:nvSpPr>
          <p:cNvPr id="161" name="圆角矩形 160"/>
          <p:cNvSpPr/>
          <p:nvPr/>
        </p:nvSpPr>
        <p:spPr>
          <a:xfrm>
            <a:off x="4346719" y="284025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楼栋</a:t>
            </a:r>
            <a:r>
              <a:rPr lang="zh-CN" altLang="en-US" dirty="0" smtClean="0"/>
              <a:t>信息管理</a:t>
            </a:r>
            <a:endParaRPr lang="zh-CN" altLang="en-US" dirty="0"/>
          </a:p>
        </p:txBody>
      </p:sp>
      <p:sp>
        <p:nvSpPr>
          <p:cNvPr id="162" name="圆角矩形 161"/>
          <p:cNvSpPr/>
          <p:nvPr/>
        </p:nvSpPr>
        <p:spPr>
          <a:xfrm>
            <a:off x="4346719" y="3365604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服务信息管理</a:t>
            </a:r>
            <a:endParaRPr lang="zh-CN" altLang="en-US" dirty="0"/>
          </a:p>
        </p:txBody>
      </p:sp>
      <p:sp>
        <p:nvSpPr>
          <p:cNvPr id="163" name="圆角矩形 162"/>
          <p:cNvSpPr/>
          <p:nvPr/>
        </p:nvSpPr>
        <p:spPr>
          <a:xfrm>
            <a:off x="9418299" y="1561739"/>
            <a:ext cx="2560657" cy="240251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支付</a:t>
            </a:r>
          </a:p>
        </p:txBody>
      </p:sp>
      <p:sp>
        <p:nvSpPr>
          <p:cNvPr id="164" name="圆角矩形 163"/>
          <p:cNvSpPr/>
          <p:nvPr/>
        </p:nvSpPr>
        <p:spPr>
          <a:xfrm>
            <a:off x="9740435" y="2723154"/>
            <a:ext cx="1880525" cy="4126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支付服务</a:t>
            </a:r>
            <a:endParaRPr lang="zh-CN" altLang="en-US" dirty="0"/>
          </a:p>
        </p:txBody>
      </p:sp>
      <p:sp>
        <p:nvSpPr>
          <p:cNvPr id="165" name="圆角矩形 164"/>
          <p:cNvSpPr/>
          <p:nvPr/>
        </p:nvSpPr>
        <p:spPr>
          <a:xfrm>
            <a:off x="6722456" y="1508044"/>
            <a:ext cx="2451687" cy="250585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身份管理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7006707" y="2940708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访问控制服务</a:t>
            </a:r>
            <a:endParaRPr lang="zh-CN" altLang="en-US" dirty="0"/>
          </a:p>
        </p:txBody>
      </p:sp>
      <p:sp>
        <p:nvSpPr>
          <p:cNvPr id="167" name="圆角矩形 166"/>
          <p:cNvSpPr/>
          <p:nvPr/>
        </p:nvSpPr>
        <p:spPr>
          <a:xfrm>
            <a:off x="7004046" y="3421250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信息加密服务</a:t>
            </a:r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0" y="-1727200"/>
            <a:ext cx="12192000" cy="3173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应用服务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350056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党建服务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3541972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居委会工作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5762399" y="-1588045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物业服务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7930661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居民生活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10047074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便民服务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542269" y="-1116342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党员活动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1537080" y="-632095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组织关系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1546339" y="-147330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季度考察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546339" y="336916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党员活动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1547974" y="793632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党费缴纳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3714608" y="-1130197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事务办理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3743251" y="-618435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人事信息管理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728863" y="-123181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社区公告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3743251" y="365344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政务公开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3728463" y="836631"/>
            <a:ext cx="1671986" cy="395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民意投票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5971582" y="-1003300"/>
            <a:ext cx="1671986" cy="5643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物业缴费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5971582" y="-292645"/>
            <a:ext cx="1671986" cy="5637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物业报修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5971582" y="439154"/>
            <a:ext cx="1671986" cy="5218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评价管理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8122347" y="-915213"/>
            <a:ext cx="1671986" cy="3428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二手市场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8122347" y="-501255"/>
            <a:ext cx="1671986" cy="3197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居民互助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8122347" y="-110672"/>
            <a:ext cx="1671986" cy="2726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兴趣小组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8122347" y="231070"/>
            <a:ext cx="1671986" cy="296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邻里圈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8122347" y="626735"/>
            <a:ext cx="1671986" cy="296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互动贴吧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10233966" y="-915213"/>
            <a:ext cx="1671986" cy="3428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外卖服务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10233966" y="-394575"/>
            <a:ext cx="1671986" cy="3197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洗衣服务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10233966" y="102688"/>
            <a:ext cx="1671986" cy="2726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超市服务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10233966" y="543490"/>
            <a:ext cx="1671986" cy="296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家政服务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9740436" y="2078865"/>
            <a:ext cx="1880525" cy="50659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第三方支付集成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9740434" y="3288144"/>
            <a:ext cx="1880525" cy="4126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账单服务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3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0881" y="517050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用户在线状态管理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010035" y="4506112"/>
            <a:ext cx="3626570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42" y="4620604"/>
            <a:ext cx="352439" cy="543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46" y="4585638"/>
            <a:ext cx="352439" cy="543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68" y="4600091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6031" y="518390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信息分发服务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2966" y="5183906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信息推送服务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415" y="5145166"/>
            <a:ext cx="75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安全服务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5938812" y="4455376"/>
            <a:ext cx="4140339" cy="1073603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20" y="4595269"/>
            <a:ext cx="352439" cy="5439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96" y="4569868"/>
            <a:ext cx="352439" cy="5439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72" y="4569868"/>
            <a:ext cx="352439" cy="54393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31496" y="513335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身份管理服务</a:t>
            </a:r>
            <a:endParaRPr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980234" y="5145167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通讯录服务</a:t>
            </a:r>
            <a:endParaRPr lang="zh-CN" altLang="en-US" sz="1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10454" y="219615"/>
            <a:ext cx="2291585" cy="978720"/>
            <a:chOff x="5922717" y="2748512"/>
            <a:chExt cx="2291585" cy="978720"/>
          </a:xfrm>
        </p:grpSpPr>
        <p:sp>
          <p:nvSpPr>
            <p:cNvPr id="18" name="文本框 1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关系型数据存储</a:t>
              </a:r>
              <a:endParaRPr lang="zh-CN" altLang="en-US" sz="10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sp>
        <p:nvSpPr>
          <p:cNvPr id="21" name="圆角矩形 20"/>
          <p:cNvSpPr/>
          <p:nvPr/>
        </p:nvSpPr>
        <p:spPr>
          <a:xfrm>
            <a:off x="2684465" y="117134"/>
            <a:ext cx="1651179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0206456" y="1303016"/>
            <a:ext cx="1431447" cy="2204786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424841" y="117134"/>
            <a:ext cx="1664396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287444" y="107268"/>
            <a:ext cx="1712884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1" y="342464"/>
            <a:ext cx="352439" cy="54393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970592"/>
            <a:ext cx="352439" cy="54393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1629015"/>
            <a:ext cx="352439" cy="54393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2331630"/>
            <a:ext cx="352439" cy="54393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9" y="3003012"/>
            <a:ext cx="352439" cy="543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305863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党员活动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325216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组织关系</a:t>
            </a:r>
            <a:endParaRPr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325216" y="178584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季度考察</a:t>
            </a:r>
            <a:endParaRPr lang="zh-CN" altLang="en-US" sz="1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325216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党费缴纳</a:t>
            </a:r>
            <a:endParaRPr lang="zh-CN" altLang="en-US" sz="1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344568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思想汇报</a:t>
            </a:r>
            <a:endParaRPr lang="zh-CN" altLang="en-US" sz="10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5" y="1466102"/>
            <a:ext cx="352439" cy="54393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094230"/>
            <a:ext cx="352439" cy="54393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752653"/>
            <a:ext cx="352439" cy="54393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0762107" y="161495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物业报修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762107" y="2255070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物业缴费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0781460" y="290948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评价管理</a:t>
            </a:r>
            <a:endParaRPr lang="zh-CN" altLang="en-US" sz="10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7" y="280221"/>
            <a:ext cx="352439" cy="54393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908349"/>
            <a:ext cx="352439" cy="54393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1566772"/>
            <a:ext cx="352439" cy="54393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2269387"/>
            <a:ext cx="352439" cy="54393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5" y="2940769"/>
            <a:ext cx="352439" cy="543931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024669" y="42907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二手市场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044022" y="107522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居民互助</a:t>
            </a:r>
            <a:endParaRPr lang="zh-CN" altLang="en-US" sz="1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7044022" y="172360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兴趣小组</a:t>
            </a:r>
            <a:endParaRPr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044022" y="2424729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邻里圈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7063374" y="3099481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社区贴吧</a:t>
            </a:r>
            <a:endParaRPr lang="zh-CN" altLang="en-US" sz="1000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9" y="322888"/>
            <a:ext cx="352439" cy="54393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72" y="1141516"/>
            <a:ext cx="352439" cy="54393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015839"/>
            <a:ext cx="352439" cy="54393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896254"/>
            <a:ext cx="352439" cy="543931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8967111" y="47174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外卖服务</a:t>
            </a:r>
            <a:endParaRPr lang="zh-CN" altLang="en-US" sz="1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8986464" y="130839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洗衣服务</a:t>
            </a:r>
            <a:endParaRPr lang="zh-CN" altLang="en-US" sz="1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986464" y="21726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家政服务</a:t>
            </a:r>
            <a:endParaRPr lang="zh-CN" altLang="en-US" sz="1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8986464" y="305159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超市到家</a:t>
            </a:r>
            <a:endParaRPr lang="zh-CN" altLang="en-US" sz="10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73" y="4547603"/>
            <a:ext cx="352439" cy="54393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65235" y="5110202"/>
            <a:ext cx="96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社区基础数据管理服务</a:t>
            </a:r>
            <a:endParaRPr lang="zh-CN" altLang="en-US" sz="1000" dirty="0"/>
          </a:p>
        </p:txBody>
      </p:sp>
      <p:sp>
        <p:nvSpPr>
          <p:cNvPr id="80" name="圆角矩形 79"/>
          <p:cNvSpPr/>
          <p:nvPr/>
        </p:nvSpPr>
        <p:spPr>
          <a:xfrm>
            <a:off x="4625513" y="117134"/>
            <a:ext cx="1533988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2" y="342464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970592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1629015"/>
            <a:ext cx="352439" cy="543931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2331630"/>
            <a:ext cx="352439" cy="543931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0" y="3003012"/>
            <a:ext cx="352439" cy="543931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5172734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事务办理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265243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政务公开</a:t>
            </a:r>
            <a:endParaRPr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5231888" y="177613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社区公告</a:t>
            </a:r>
            <a:endParaRPr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5192087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民意投票</a:t>
            </a:r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211439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人事管理</a:t>
            </a:r>
            <a:endParaRPr lang="zh-CN" altLang="en-US" sz="10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10359488" y="4523208"/>
            <a:ext cx="2384015" cy="978720"/>
            <a:chOff x="5922717" y="2748512"/>
            <a:chExt cx="2384015" cy="978720"/>
          </a:xfrm>
        </p:grpSpPr>
        <p:sp>
          <p:nvSpPr>
            <p:cNvPr id="100" name="文本框 9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支付服务</a:t>
              </a:r>
              <a:endParaRPr lang="zh-CN" altLang="en-US" sz="1000" dirty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3" name="组合 102"/>
          <p:cNvGrpSpPr/>
          <p:nvPr/>
        </p:nvGrpSpPr>
        <p:grpSpPr>
          <a:xfrm>
            <a:off x="110454" y="1604870"/>
            <a:ext cx="2384015" cy="978720"/>
            <a:chOff x="5922717" y="2748512"/>
            <a:chExt cx="2384015" cy="978720"/>
          </a:xfrm>
        </p:grpSpPr>
        <p:sp>
          <p:nvSpPr>
            <p:cNvPr id="104" name="文本框 10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数据缓存</a:t>
              </a:r>
              <a:endParaRPr lang="zh-CN" altLang="en-US" sz="1000" dirty="0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7" name="组合 106"/>
          <p:cNvGrpSpPr/>
          <p:nvPr/>
        </p:nvGrpSpPr>
        <p:grpSpPr>
          <a:xfrm>
            <a:off x="171047" y="2750303"/>
            <a:ext cx="2291585" cy="978720"/>
            <a:chOff x="5922717" y="2748512"/>
            <a:chExt cx="2291585" cy="978720"/>
          </a:xfrm>
        </p:grpSpPr>
        <p:sp>
          <p:nvSpPr>
            <p:cNvPr id="108" name="文本框 10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文档型数据存储</a:t>
              </a:r>
              <a:endParaRPr lang="zh-CN" altLang="en-US" sz="1000" dirty="0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11" name="组合 110"/>
          <p:cNvGrpSpPr/>
          <p:nvPr/>
        </p:nvGrpSpPr>
        <p:grpSpPr>
          <a:xfrm>
            <a:off x="118629" y="3997233"/>
            <a:ext cx="2471715" cy="1023923"/>
            <a:chOff x="5922717" y="2748512"/>
            <a:chExt cx="2471715" cy="978720"/>
          </a:xfrm>
        </p:grpSpPr>
        <p:sp>
          <p:nvSpPr>
            <p:cNvPr id="112" name="文本框 111"/>
            <p:cNvSpPr txBox="1"/>
            <p:nvPr/>
          </p:nvSpPr>
          <p:spPr>
            <a:xfrm>
              <a:off x="6268903" y="3380611"/>
              <a:ext cx="2125529" cy="23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文件存储</a:t>
              </a:r>
              <a:endParaRPr lang="zh-CN" altLang="en-US" sz="1000" dirty="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15" name="直接箭头连接符 114"/>
          <p:cNvCxnSpPr/>
          <p:nvPr/>
        </p:nvCxnSpPr>
        <p:spPr>
          <a:xfrm flipH="1">
            <a:off x="4859000" y="3729024"/>
            <a:ext cx="755186" cy="6713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616700" y="3689995"/>
            <a:ext cx="176559" cy="6613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8287444" y="3689995"/>
            <a:ext cx="2330530" cy="70226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1698436" y="1137468"/>
            <a:ext cx="778734" cy="551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1615872" y="1861177"/>
            <a:ext cx="857518" cy="24952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>
            <a:off x="1703383" y="2181497"/>
            <a:ext cx="732837" cy="95114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>
            <a:off x="1658604" y="3024618"/>
            <a:ext cx="814786" cy="15642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2415764" y="12319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党建服务</a:t>
            </a:r>
            <a:endParaRPr lang="zh-CN" altLang="en-US" sz="10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4370094" y="11270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居委会工作</a:t>
            </a:r>
            <a:endParaRPr lang="zh-CN" altLang="en-US" sz="1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6100493" y="6272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居民生活</a:t>
            </a:r>
            <a:endParaRPr lang="zh-CN" altLang="en-US" sz="10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012540" y="881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便民服务</a:t>
            </a:r>
            <a:endParaRPr lang="zh-CN" altLang="en-US" sz="1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925151" y="127064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物业服务</a:t>
            </a:r>
            <a:endParaRPr lang="zh-CN" altLang="en-US" sz="1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769080" y="445739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邻里社交服务</a:t>
            </a:r>
            <a:endParaRPr lang="zh-CN" altLang="en-US" sz="10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614186" y="435644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基础服务</a:t>
            </a:r>
            <a:endParaRPr lang="zh-CN" altLang="en-US" sz="1000" dirty="0"/>
          </a:p>
        </p:txBody>
      </p:sp>
      <p:cxnSp>
        <p:nvCxnSpPr>
          <p:cNvPr id="150" name="直接箭头连接符 149"/>
          <p:cNvCxnSpPr/>
          <p:nvPr/>
        </p:nvCxnSpPr>
        <p:spPr>
          <a:xfrm flipH="1" flipV="1">
            <a:off x="1737028" y="1473854"/>
            <a:ext cx="1084408" cy="27177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1755902" y="3440186"/>
            <a:ext cx="864851" cy="800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3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10672864" y="1016000"/>
            <a:ext cx="889000" cy="3577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dirty="0" smtClean="0"/>
              <a:t>注册中心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25800" y="5329812"/>
            <a:ext cx="28194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调度中心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85000" y="5329812"/>
            <a:ext cx="27432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监控中心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2070255" y="1016000"/>
            <a:ext cx="1130300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应用服务</a:t>
            </a:r>
            <a:endParaRPr lang="zh-CN" altLang="en-US" sz="1400" dirty="0"/>
          </a:p>
        </p:txBody>
      </p:sp>
      <p:sp>
        <p:nvSpPr>
          <p:cNvPr id="6" name="五边形 5"/>
          <p:cNvSpPr/>
          <p:nvPr/>
        </p:nvSpPr>
        <p:spPr>
          <a:xfrm>
            <a:off x="2046070" y="2375763"/>
            <a:ext cx="1173941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核心服务</a:t>
            </a:r>
            <a:endParaRPr lang="zh-CN" altLang="en-US" sz="1400" dirty="0"/>
          </a:p>
        </p:txBody>
      </p:sp>
      <p:sp>
        <p:nvSpPr>
          <p:cNvPr id="7" name="五边形 6"/>
          <p:cNvSpPr/>
          <p:nvPr/>
        </p:nvSpPr>
        <p:spPr>
          <a:xfrm>
            <a:off x="2046069" y="3793392"/>
            <a:ext cx="1166607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cxnSp>
        <p:nvCxnSpPr>
          <p:cNvPr id="9" name="肘形连接符 8"/>
          <p:cNvCxnSpPr>
            <a:stCxn id="5" idx="1"/>
            <a:endCxn id="7" idx="1"/>
          </p:cNvCxnSpPr>
          <p:nvPr/>
        </p:nvCxnSpPr>
        <p:spPr>
          <a:xfrm rot="10800000" flipV="1">
            <a:off x="2046069" y="1416050"/>
            <a:ext cx="24186" cy="2777392"/>
          </a:xfrm>
          <a:prstGeom prst="bentConnector3">
            <a:avLst>
              <a:gd name="adj1" fmla="val 10451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1"/>
            <a:endCxn id="7" idx="1"/>
          </p:cNvCxnSpPr>
          <p:nvPr/>
        </p:nvCxnSpPr>
        <p:spPr>
          <a:xfrm rot="10800000" flipV="1">
            <a:off x="2046070" y="2775812"/>
            <a:ext cx="1" cy="1417629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1"/>
            <a:endCxn id="6" idx="1"/>
          </p:cNvCxnSpPr>
          <p:nvPr/>
        </p:nvCxnSpPr>
        <p:spPr>
          <a:xfrm rot="10800000" flipV="1">
            <a:off x="2046071" y="1416049"/>
            <a:ext cx="24185" cy="1359763"/>
          </a:xfrm>
          <a:prstGeom prst="bentConnector3">
            <a:avLst>
              <a:gd name="adj1" fmla="val 1045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5920" y="2438503"/>
            <a:ext cx="461665" cy="114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服务分层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25800" y="101600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84600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08664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32728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56792" y="12700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80856" y="12573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60928" y="2375763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784600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008664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32728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56792" y="26586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680856" y="26459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25800" y="379573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784600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008664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232728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456792" y="40497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680856" y="40370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3" idx="0"/>
          </p:cNvCxnSpPr>
          <p:nvPr/>
        </p:nvCxnSpPr>
        <p:spPr>
          <a:xfrm>
            <a:off x="3889829" y="4335480"/>
            <a:ext cx="745671" cy="9943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0"/>
            <a:endCxn id="3" idx="0"/>
          </p:cNvCxnSpPr>
          <p:nvPr/>
        </p:nvCxnSpPr>
        <p:spPr>
          <a:xfrm flipH="1">
            <a:off x="4635500" y="2665046"/>
            <a:ext cx="512864" cy="26647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0"/>
            <a:endCxn id="3" idx="0"/>
          </p:cNvCxnSpPr>
          <p:nvPr/>
        </p:nvCxnSpPr>
        <p:spPr>
          <a:xfrm>
            <a:off x="3924300" y="1276350"/>
            <a:ext cx="711200" cy="40534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09071" y="4793544"/>
            <a:ext cx="267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服务容量评估、水平扩展</a:t>
            </a:r>
            <a:endParaRPr lang="zh-CN" altLang="en-US" sz="1600" dirty="0"/>
          </a:p>
        </p:txBody>
      </p:sp>
      <p:cxnSp>
        <p:nvCxnSpPr>
          <p:cNvPr id="50" name="直接箭头连接符 49"/>
          <p:cNvCxnSpPr>
            <a:stCxn id="24" idx="3"/>
            <a:endCxn id="4" idx="0"/>
          </p:cNvCxnSpPr>
          <p:nvPr/>
        </p:nvCxnSpPr>
        <p:spPr>
          <a:xfrm flipH="1">
            <a:off x="8356600" y="1495783"/>
            <a:ext cx="365173" cy="3834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4"/>
            <a:endCxn id="4" idx="0"/>
          </p:cNvCxnSpPr>
          <p:nvPr/>
        </p:nvCxnSpPr>
        <p:spPr>
          <a:xfrm flipH="1">
            <a:off x="8356600" y="4316430"/>
            <a:ext cx="463956" cy="1013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5"/>
            <a:endCxn id="4" idx="0"/>
          </p:cNvCxnSpPr>
          <p:nvPr/>
        </p:nvCxnSpPr>
        <p:spPr>
          <a:xfrm>
            <a:off x="7695275" y="2897179"/>
            <a:ext cx="661325" cy="24326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736192" y="4848210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服务调用统计</a:t>
            </a:r>
            <a:endParaRPr lang="zh-CN" altLang="en-US" sz="1600" dirty="0"/>
          </a:p>
        </p:txBody>
      </p:sp>
      <p:cxnSp>
        <p:nvCxnSpPr>
          <p:cNvPr id="66" name="直接箭头连接符 65"/>
          <p:cNvCxnSpPr>
            <a:stCxn id="24" idx="6"/>
            <a:endCxn id="2" idx="3"/>
          </p:cNvCxnSpPr>
          <p:nvPr/>
        </p:nvCxnSpPr>
        <p:spPr>
          <a:xfrm>
            <a:off x="8960256" y="1397000"/>
            <a:ext cx="1712608" cy="14077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7"/>
            <a:endCxn id="2" idx="3"/>
          </p:cNvCxnSpPr>
          <p:nvPr/>
        </p:nvCxnSpPr>
        <p:spPr>
          <a:xfrm flipV="1">
            <a:off x="8919339" y="2804746"/>
            <a:ext cx="1753525" cy="12732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0088941" y="1904476"/>
            <a:ext cx="461665" cy="18889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服务注册与发现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endCxn id="26" idx="7"/>
          </p:cNvCxnSpPr>
          <p:nvPr/>
        </p:nvCxnSpPr>
        <p:spPr>
          <a:xfrm flipH="1">
            <a:off x="4023083" y="1416050"/>
            <a:ext cx="1122509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1" idx="5"/>
            <a:endCxn id="28" idx="1"/>
          </p:cNvCxnSpPr>
          <p:nvPr/>
        </p:nvCxnSpPr>
        <p:spPr>
          <a:xfrm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4"/>
            <a:endCxn id="34" idx="1"/>
          </p:cNvCxnSpPr>
          <p:nvPr/>
        </p:nvCxnSpPr>
        <p:spPr>
          <a:xfrm>
            <a:off x="5148364" y="1555750"/>
            <a:ext cx="1125281" cy="254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0" idx="4"/>
            <a:endCxn id="26" idx="0"/>
          </p:cNvCxnSpPr>
          <p:nvPr/>
        </p:nvCxnSpPr>
        <p:spPr>
          <a:xfrm>
            <a:off x="3924300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0" idx="5"/>
            <a:endCxn id="33" idx="1"/>
          </p:cNvCxnSpPr>
          <p:nvPr/>
        </p:nvCxnSpPr>
        <p:spPr>
          <a:xfrm>
            <a:off x="4023083" y="1514833"/>
            <a:ext cx="1026498" cy="25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0" idx="6"/>
            <a:endCxn id="27" idx="1"/>
          </p:cNvCxnSpPr>
          <p:nvPr/>
        </p:nvCxnSpPr>
        <p:spPr>
          <a:xfrm>
            <a:off x="4064000" y="1416050"/>
            <a:ext cx="985581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4"/>
            <a:endCxn id="27" idx="0"/>
          </p:cNvCxnSpPr>
          <p:nvPr/>
        </p:nvCxnSpPr>
        <p:spPr>
          <a:xfrm>
            <a:off x="5148364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2" idx="4"/>
            <a:endCxn id="28" idx="0"/>
          </p:cNvCxnSpPr>
          <p:nvPr/>
        </p:nvCxnSpPr>
        <p:spPr>
          <a:xfrm>
            <a:off x="6372428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28" idx="4"/>
            <a:endCxn id="34" idx="0"/>
          </p:cNvCxnSpPr>
          <p:nvPr/>
        </p:nvCxnSpPr>
        <p:spPr>
          <a:xfrm>
            <a:off x="6372428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3" idx="4"/>
            <a:endCxn id="29" idx="0"/>
          </p:cNvCxnSpPr>
          <p:nvPr/>
        </p:nvCxnSpPr>
        <p:spPr>
          <a:xfrm>
            <a:off x="7596492" y="15494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4" idx="4"/>
            <a:endCxn id="30" idx="0"/>
          </p:cNvCxnSpPr>
          <p:nvPr/>
        </p:nvCxnSpPr>
        <p:spPr>
          <a:xfrm>
            <a:off x="8820556" y="15367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26" idx="4"/>
            <a:endCxn id="32" idx="0"/>
          </p:cNvCxnSpPr>
          <p:nvPr/>
        </p:nvCxnSpPr>
        <p:spPr>
          <a:xfrm>
            <a:off x="3924300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27" idx="4"/>
            <a:endCxn id="33" idx="0"/>
          </p:cNvCxnSpPr>
          <p:nvPr/>
        </p:nvCxnSpPr>
        <p:spPr>
          <a:xfrm>
            <a:off x="5148364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29" idx="4"/>
            <a:endCxn id="35" idx="0"/>
          </p:cNvCxnSpPr>
          <p:nvPr/>
        </p:nvCxnSpPr>
        <p:spPr>
          <a:xfrm>
            <a:off x="7596492" y="29380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0" idx="4"/>
            <a:endCxn id="36" idx="0"/>
          </p:cNvCxnSpPr>
          <p:nvPr/>
        </p:nvCxnSpPr>
        <p:spPr>
          <a:xfrm>
            <a:off x="8820556" y="29253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22" idx="3"/>
            <a:endCxn id="27" idx="7"/>
          </p:cNvCxnSpPr>
          <p:nvPr/>
        </p:nvCxnSpPr>
        <p:spPr>
          <a:xfrm flipH="1"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2" idx="5"/>
            <a:endCxn id="29" idx="1"/>
          </p:cNvCxnSpPr>
          <p:nvPr/>
        </p:nvCxnSpPr>
        <p:spPr>
          <a:xfrm>
            <a:off x="6471211" y="1514833"/>
            <a:ext cx="1026498" cy="118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23" idx="3"/>
            <a:endCxn id="28" idx="7"/>
          </p:cNvCxnSpPr>
          <p:nvPr/>
        </p:nvCxnSpPr>
        <p:spPr>
          <a:xfrm flipH="1">
            <a:off x="6471211" y="1508483"/>
            <a:ext cx="1026498" cy="119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24" idx="3"/>
            <a:endCxn id="29" idx="7"/>
          </p:cNvCxnSpPr>
          <p:nvPr/>
        </p:nvCxnSpPr>
        <p:spPr>
          <a:xfrm flipH="1">
            <a:off x="7695275" y="1495783"/>
            <a:ext cx="1026498" cy="120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26" idx="5"/>
            <a:endCxn id="33" idx="2"/>
          </p:cNvCxnSpPr>
          <p:nvPr/>
        </p:nvCxnSpPr>
        <p:spPr>
          <a:xfrm>
            <a:off x="4023083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27" idx="3"/>
            <a:endCxn id="32" idx="7"/>
          </p:cNvCxnSpPr>
          <p:nvPr/>
        </p:nvCxnSpPr>
        <p:spPr>
          <a:xfrm flipH="1">
            <a:off x="4023083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7" idx="5"/>
            <a:endCxn id="34" idx="2"/>
          </p:cNvCxnSpPr>
          <p:nvPr/>
        </p:nvCxnSpPr>
        <p:spPr>
          <a:xfrm>
            <a:off x="5247147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8" idx="3"/>
            <a:endCxn id="33" idx="7"/>
          </p:cNvCxnSpPr>
          <p:nvPr/>
        </p:nvCxnSpPr>
        <p:spPr>
          <a:xfrm flipH="1">
            <a:off x="5247147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28" idx="5"/>
            <a:endCxn id="35" idx="1"/>
          </p:cNvCxnSpPr>
          <p:nvPr/>
        </p:nvCxnSpPr>
        <p:spPr>
          <a:xfrm>
            <a:off x="6471211" y="2903529"/>
            <a:ext cx="1026498" cy="118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29" idx="3"/>
            <a:endCxn id="34" idx="7"/>
          </p:cNvCxnSpPr>
          <p:nvPr/>
        </p:nvCxnSpPr>
        <p:spPr>
          <a:xfrm flipH="1">
            <a:off x="6471211" y="2897179"/>
            <a:ext cx="1026498" cy="1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29" idx="5"/>
            <a:endCxn id="36" idx="1"/>
          </p:cNvCxnSpPr>
          <p:nvPr/>
        </p:nvCxnSpPr>
        <p:spPr>
          <a:xfrm>
            <a:off x="7695275" y="2897179"/>
            <a:ext cx="1026498" cy="11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30" idx="3"/>
            <a:endCxn id="35" idx="7"/>
          </p:cNvCxnSpPr>
          <p:nvPr/>
        </p:nvCxnSpPr>
        <p:spPr>
          <a:xfrm flipH="1">
            <a:off x="7695275" y="2884479"/>
            <a:ext cx="1026498" cy="120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6436085" y="1891491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软负载均衡</a:t>
            </a:r>
            <a:endParaRPr lang="zh-CN" altLang="en-US" sz="16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5398157" y="3318286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服务路由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061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271451" y="2115127"/>
            <a:ext cx="9892938" cy="37407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00593" y="2115126"/>
            <a:ext cx="705396" cy="368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(Ganglia + 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Ambari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1312432" y="2115126"/>
            <a:ext cx="705396" cy="36847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(OAuth2 + PKI + Others)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1544662" y="5057491"/>
            <a:ext cx="9274410" cy="699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Yarn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745673" y="2303172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490788" y="3775159"/>
            <a:ext cx="5311019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Data Storage Service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691799" y="4272908"/>
            <a:ext cx="997527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2730440" y="4267506"/>
            <a:ext cx="1373274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7021143" y="3775159"/>
            <a:ext cx="185319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8992916" y="3775159"/>
            <a:ext cx="177927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1543783" y="2791936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4323050" y="279082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6387512" y="2790820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MQTT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9039798" y="2790820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LVS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4161114" y="4264052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359652" y="4241669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8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Provider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&lt;/bean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Consumer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dubbo:application</a:t>
            </a:r>
            <a:r>
              <a:rPr lang="en-US" altLang="zh-CN" sz="1600" dirty="0">
                <a:latin typeface="Consolas" panose="020B0609020204030204" pitchFamily="49" charset="0"/>
              </a:rPr>
              <a:t> name="online-status-consumer"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 protocol="zookeeper" address="192.168.1.108:2181"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dubbo:reference</a:t>
            </a:r>
            <a:r>
              <a:rPr lang="en-US" altLang="zh-CN" sz="1600" dirty="0">
                <a:latin typeface="Consolas" panose="020B0609020204030204" pitchFamily="49" charset="0"/>
              </a:rPr>
              <a:t>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interface="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39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600075"/>
            <a:ext cx="130111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67783"/>
            <a:ext cx="99169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</a:rPr>
              <a:t>白名单：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!= 10.20.153.10,10.20.153.11 =&gt;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黑名单：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</a:t>
            </a:r>
            <a:r>
              <a:rPr lang="en-US" altLang="zh-CN" sz="1600" dirty="0">
                <a:latin typeface="Consolas" panose="020B0609020204030204" pitchFamily="49" charset="0"/>
              </a:rPr>
              <a:t>= 10.20.153.10,10.20.153.11 =&gt;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提供者与消费者部署在同集群内，本机只访问本机的</a:t>
            </a:r>
            <a:r>
              <a:rPr lang="zh-CN" altLang="en-US" sz="1600" dirty="0" smtClean="0">
                <a:latin typeface="Consolas" panose="020B0609020204030204" pitchFamily="49" charset="0"/>
              </a:rPr>
              <a:t>服务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=&gt; host = $host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向注册中心写入路由规则代码：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err="1" smtClean="0">
                <a:latin typeface="Consolas" panose="020B0609020204030204" pitchFamily="49" charset="0"/>
              </a:rPr>
              <a:t>RegistryFactory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registryFactory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ExtensionLoadergetExtensionLoader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RegistryFactory.class</a:t>
            </a:r>
            <a:r>
              <a:rPr lang="en-US" altLang="zh-CN" sz="1600" dirty="0" smtClean="0">
                <a:latin typeface="Consolas" panose="020B0609020204030204" pitchFamily="49" charset="0"/>
              </a:rPr>
              <a:t>).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getAdaptiveExtension</a:t>
            </a:r>
            <a:r>
              <a:rPr lang="en-US" altLang="zh-CN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Registry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registryFactory.getRegistry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("zookeeper://10.20.153.10:2181"));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registry.register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("condition://0.0.0.0/</a:t>
            </a:r>
            <a:r>
              <a:rPr lang="en-US" altLang="zh-CN" sz="1600" dirty="0" err="1">
                <a:latin typeface="Consolas" panose="020B0609020204030204" pitchFamily="49" charset="0"/>
              </a:rPr>
              <a:t>com.foo.BarService?category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routers&amp;dynamic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false&amp;rule</a:t>
            </a:r>
            <a:r>
              <a:rPr lang="en-US" altLang="zh-CN" sz="1600" dirty="0">
                <a:latin typeface="Consolas" panose="020B0609020204030204" pitchFamily="49" charset="0"/>
              </a:rPr>
              <a:t>=" +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URL.encode</a:t>
            </a:r>
            <a:r>
              <a:rPr lang="en-US" altLang="zh-CN" sz="1600" dirty="0">
                <a:latin typeface="Consolas" panose="020B0609020204030204" pitchFamily="49" charset="0"/>
              </a:rPr>
              <a:t>("http://10.20.160.198/wiki/display/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/host = 10.20.153.10 =&gt; host = 10.20.153.11") + "));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8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3264391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03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0"/>
            <a:ext cx="385762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0"/>
            <a:ext cx="385762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507" y="767783"/>
            <a:ext cx="59275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/yarn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/app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/tomcat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container-1451117108721-01-0001    *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container-1451117108721-01-0002  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container-1451117108721-01-0003  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/storm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/nimbus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container-1451117101937-01-0001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latin typeface="Consolas" panose="020B0609020204030204" pitchFamily="49" charset="0"/>
              </a:rPr>
              <a:t>/supervisor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container-1451117101937-02-0001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container-1451117101937-02-0002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container-1451117101937-02-0003  *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473" y="355188"/>
            <a:ext cx="41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com.alibaba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&lt;</a:t>
            </a:r>
            <a:r>
              <a:rPr lang="en-US" altLang="zh-CN" sz="1600" dirty="0">
                <a:latin typeface="Consolas" panose="020B0609020204030204" pitchFamily="49" charset="0"/>
              </a:rPr>
              <a:t>version&gt;2.8.4&lt;/version&gt;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latin typeface="Consolas" panose="020B0609020204030204" pitchFamily="49" charset="0"/>
              </a:rPr>
              <a:t>dependency&gt;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5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1784" y="1526066"/>
            <a:ext cx="557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interface 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String </a:t>
            </a:r>
            <a:r>
              <a:rPr lang="en-US" altLang="zh-CN" sz="1600" dirty="0" err="1">
                <a:latin typeface="Consolas" panose="020B0609020204030204" pitchFamily="49" charset="0"/>
              </a:rPr>
              <a:t>checkOnline</a:t>
            </a:r>
            <a:r>
              <a:rPr lang="en-US" altLang="zh-CN" sz="1600" dirty="0">
                <a:latin typeface="Consolas" panose="020B0609020204030204" pitchFamily="49" charset="0"/>
              </a:rPr>
              <a:t>(String </a:t>
            </a:r>
            <a:r>
              <a:rPr lang="en-US" altLang="zh-CN" sz="1600" dirty="0" err="1">
                <a:latin typeface="Consolas" panose="020B0609020204030204" pitchFamily="49" charset="0"/>
              </a:rPr>
              <a:t>userId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9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smtClean="0">
                <a:latin typeface="Consolas" panose="020B0609020204030204" pitchFamily="49" charset="0"/>
              </a:rPr>
              <a:t>bean&gt;</a:t>
            </a:r>
            <a:endParaRPr lang="en-US" altLang="zh-CN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8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89" y="5848045"/>
            <a:ext cx="10056495" cy="636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84" y="-560070"/>
            <a:ext cx="10058400" cy="64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2348348" y="1080653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>
            <a:off x="6650183" y="1080654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6650183" y="3034145"/>
            <a:ext cx="1731818" cy="1427019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6650183" y="4987636"/>
            <a:ext cx="1731818" cy="1427019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52259" y="4225636"/>
            <a:ext cx="1676400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8" idx="0"/>
          </p:cNvCxnSpPr>
          <p:nvPr/>
        </p:nvCxnSpPr>
        <p:spPr>
          <a:xfrm>
            <a:off x="2705103" y="2507672"/>
            <a:ext cx="585356" cy="17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 flipH="1">
            <a:off x="4080166" y="2507673"/>
            <a:ext cx="2926772" cy="171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8" idx="3"/>
          </p:cNvCxnSpPr>
          <p:nvPr/>
        </p:nvCxnSpPr>
        <p:spPr>
          <a:xfrm flipH="1">
            <a:off x="4128659" y="4461164"/>
            <a:ext cx="2878279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</p:cNvCxnSpPr>
          <p:nvPr/>
        </p:nvCxnSpPr>
        <p:spPr>
          <a:xfrm flipH="1" flipV="1">
            <a:off x="4080166" y="5389418"/>
            <a:ext cx="2926772" cy="10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373091" y="872836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428509" y="2909455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461416" y="4752108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329798" y="22167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29797" y="40455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96891" y="6040582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183952" y="2140526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3"/>
            <a:endCxn id="24" idx="1"/>
          </p:cNvCxnSpPr>
          <p:nvPr/>
        </p:nvCxnSpPr>
        <p:spPr>
          <a:xfrm>
            <a:off x="4475019" y="2777836"/>
            <a:ext cx="1953490" cy="42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6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37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729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97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976748" y="706579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88878" y="4260270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89818" y="193961"/>
            <a:ext cx="2341417" cy="1939637"/>
            <a:chOff x="9379527" y="581888"/>
            <a:chExt cx="2341417" cy="1939637"/>
          </a:xfrm>
        </p:grpSpPr>
        <p:sp>
          <p:nvSpPr>
            <p:cNvPr id="5" name="六边形 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488878" y="1856507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8589818" y="2549231"/>
            <a:ext cx="2341417" cy="1939637"/>
            <a:chOff x="9379527" y="581888"/>
            <a:chExt cx="2341417" cy="1939637"/>
          </a:xfrm>
        </p:grpSpPr>
        <p:sp>
          <p:nvSpPr>
            <p:cNvPr id="24" name="六边形 23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53451" y="4807519"/>
            <a:ext cx="2341417" cy="1939637"/>
            <a:chOff x="9379527" y="581888"/>
            <a:chExt cx="2341417" cy="1939637"/>
          </a:xfrm>
        </p:grpSpPr>
        <p:sp>
          <p:nvSpPr>
            <p:cNvPr id="32" name="六边形 31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cxnSp>
        <p:nvCxnSpPr>
          <p:cNvPr id="35" name="直接箭头连接符 34"/>
          <p:cNvCxnSpPr>
            <a:stCxn id="4" idx="0"/>
            <a:endCxn id="22" idx="1"/>
          </p:cNvCxnSpPr>
          <p:nvPr/>
        </p:nvCxnSpPr>
        <p:spPr>
          <a:xfrm>
            <a:off x="2951018" y="1420089"/>
            <a:ext cx="1537860" cy="1018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2"/>
            <a:endCxn id="8" idx="0"/>
          </p:cNvCxnSpPr>
          <p:nvPr/>
        </p:nvCxnSpPr>
        <p:spPr>
          <a:xfrm>
            <a:off x="5327078" y="3020289"/>
            <a:ext cx="0" cy="1239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8" idx="3"/>
          </p:cNvCxnSpPr>
          <p:nvPr/>
        </p:nvCxnSpPr>
        <p:spPr>
          <a:xfrm flipH="1">
            <a:off x="6165278" y="1835725"/>
            <a:ext cx="2424540" cy="3006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1"/>
            <a:endCxn id="8" idx="3"/>
          </p:cNvCxnSpPr>
          <p:nvPr/>
        </p:nvCxnSpPr>
        <p:spPr>
          <a:xfrm flipH="1">
            <a:off x="6165278" y="4190995"/>
            <a:ext cx="2424540" cy="651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1"/>
            <a:endCxn id="8" idx="3"/>
          </p:cNvCxnSpPr>
          <p:nvPr/>
        </p:nvCxnSpPr>
        <p:spPr>
          <a:xfrm flipH="1" flipV="1">
            <a:off x="6165278" y="4842161"/>
            <a:ext cx="2388173" cy="160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3"/>
            <a:endCxn id="25" idx="1"/>
          </p:cNvCxnSpPr>
          <p:nvPr/>
        </p:nvCxnSpPr>
        <p:spPr>
          <a:xfrm>
            <a:off x="6165278" y="2438398"/>
            <a:ext cx="2563085" cy="408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265344" y="1487175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539967" y="3590689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57" name="文本框 54"/>
          <p:cNvSpPr txBox="1"/>
          <p:nvPr/>
        </p:nvSpPr>
        <p:spPr>
          <a:xfrm>
            <a:off x="6504711" y="1996420"/>
            <a:ext cx="127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LOAD BALANCE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504711" y="4193362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70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1855215" y="450272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216732" y="3941615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567055" y="0"/>
            <a:ext cx="2341417" cy="1939637"/>
            <a:chOff x="9379527" y="581888"/>
            <a:chExt cx="2341417" cy="1939637"/>
          </a:xfrm>
        </p:grpSpPr>
        <p:sp>
          <p:nvSpPr>
            <p:cNvPr id="17" name="六边形 16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7055" y="2355270"/>
            <a:ext cx="2341417" cy="1939637"/>
            <a:chOff x="9379527" y="581888"/>
            <a:chExt cx="2341417" cy="1939637"/>
          </a:xfrm>
        </p:grpSpPr>
        <p:sp>
          <p:nvSpPr>
            <p:cNvPr id="21" name="六边形 20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30688" y="4613558"/>
            <a:ext cx="2341417" cy="1939637"/>
            <a:chOff x="9379527" y="581888"/>
            <a:chExt cx="2341417" cy="1939637"/>
          </a:xfrm>
        </p:grpSpPr>
        <p:sp>
          <p:nvSpPr>
            <p:cNvPr id="25" name="六边形 2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122907" y="1503213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3" idx="0"/>
          </p:cNvCxnSpPr>
          <p:nvPr/>
        </p:nvCxnSpPr>
        <p:spPr>
          <a:xfrm>
            <a:off x="2842350" y="1877291"/>
            <a:ext cx="212582" cy="2064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3"/>
            <a:endCxn id="22" idx="1"/>
          </p:cNvCxnSpPr>
          <p:nvPr/>
        </p:nvCxnSpPr>
        <p:spPr>
          <a:xfrm>
            <a:off x="4413974" y="2140523"/>
            <a:ext cx="2291626" cy="512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1"/>
          </p:cNvCxnSpPr>
          <p:nvPr/>
        </p:nvCxnSpPr>
        <p:spPr>
          <a:xfrm flipH="1">
            <a:off x="3819093" y="1641764"/>
            <a:ext cx="2747962" cy="235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1"/>
            <a:endCxn id="3" idx="3"/>
          </p:cNvCxnSpPr>
          <p:nvPr/>
        </p:nvCxnSpPr>
        <p:spPr>
          <a:xfrm flipH="1">
            <a:off x="3893132" y="3997034"/>
            <a:ext cx="2673923" cy="526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1"/>
          </p:cNvCxnSpPr>
          <p:nvPr/>
        </p:nvCxnSpPr>
        <p:spPr>
          <a:xfrm flipH="1" flipV="1">
            <a:off x="3829485" y="5043052"/>
            <a:ext cx="2701203" cy="12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6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5636" y="595746"/>
            <a:ext cx="2202872" cy="1634837"/>
            <a:chOff x="9518072" y="581888"/>
            <a:chExt cx="2202872" cy="1634837"/>
          </a:xfrm>
        </p:grpSpPr>
        <p:sp>
          <p:nvSpPr>
            <p:cNvPr id="3" name="六边形 2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cxnSp>
        <p:nvCxnSpPr>
          <p:cNvPr id="6" name="直接箭头连接符 5"/>
          <p:cNvCxnSpPr>
            <a:endCxn id="7" idx="0"/>
          </p:cNvCxnSpPr>
          <p:nvPr/>
        </p:nvCxnSpPr>
        <p:spPr>
          <a:xfrm flipH="1">
            <a:off x="5451763" y="2230583"/>
            <a:ext cx="6928" cy="1736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613563" y="39670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15" name="文本框 54"/>
          <p:cNvSpPr txBox="1"/>
          <p:nvPr/>
        </p:nvSpPr>
        <p:spPr>
          <a:xfrm>
            <a:off x="5791196" y="2631420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9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39636" y="671946"/>
            <a:ext cx="2202872" cy="1634837"/>
            <a:chOff x="9518072" y="581888"/>
            <a:chExt cx="2202872" cy="1634837"/>
          </a:xfrm>
        </p:grpSpPr>
        <p:sp>
          <p:nvSpPr>
            <p:cNvPr id="6" name="六边形 5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879108" y="41067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96200" y="1011382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0"/>
            <a:endCxn id="9" idx="1"/>
          </p:cNvCxnSpPr>
          <p:nvPr/>
        </p:nvCxnSpPr>
        <p:spPr>
          <a:xfrm flipV="1">
            <a:off x="4142508" y="1593273"/>
            <a:ext cx="355369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8" idx="3"/>
          </p:cNvCxnSpPr>
          <p:nvPr/>
        </p:nvCxnSpPr>
        <p:spPr>
          <a:xfrm flipH="1">
            <a:off x="6555508" y="2175164"/>
            <a:ext cx="1978892" cy="2513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1"/>
          </p:cNvCxnSpPr>
          <p:nvPr/>
        </p:nvCxnSpPr>
        <p:spPr>
          <a:xfrm>
            <a:off x="3200400" y="2306783"/>
            <a:ext cx="1678708" cy="238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81104" y="11563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HEALTHCHECK</a:t>
            </a:r>
            <a:endParaRPr lang="zh-CN" altLang="en-US" dirty="0"/>
          </a:p>
        </p:txBody>
      </p:sp>
      <p:sp>
        <p:nvSpPr>
          <p:cNvPr id="20" name="文本框 54"/>
          <p:cNvSpPr txBox="1"/>
          <p:nvPr/>
        </p:nvSpPr>
        <p:spPr>
          <a:xfrm>
            <a:off x="7495308" y="3645053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3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3345084" cy="6855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7430" y="459758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治理系统（</a:t>
            </a:r>
            <a:r>
              <a:rPr lang="en-US" altLang="zh-CN" dirty="0" err="1" smtClean="0"/>
              <a:t>Dubbox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7430" y="1616519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协调服务中心（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7430" y="2903177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统一资源管理系统（</a:t>
            </a:r>
            <a:r>
              <a:rPr lang="en-US" altLang="zh-CN" dirty="0" smtClean="0"/>
              <a:t>Apache Yarn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7430" y="4189834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消息中间件服务（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17430" y="5476492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流式计算服务（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5085" y="0"/>
            <a:ext cx="884691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 anchorCtr="0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应用</a:t>
            </a:r>
            <a:r>
              <a:rPr lang="zh-CN" altLang="en-US" b="1" dirty="0" smtClean="0">
                <a:solidFill>
                  <a:srgbClr val="002060"/>
                </a:solidFill>
              </a:rPr>
              <a:t>通用服务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60255" y="281610"/>
            <a:ext cx="7371360" cy="133490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表现层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694261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AngularJS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64102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181039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960254" y="1898129"/>
            <a:ext cx="7371360" cy="23925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业务逻辑层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20712" y="2352982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Gateway</a:t>
            </a:r>
            <a:endParaRPr lang="zh-CN" altLang="en-US" dirty="0"/>
          </a:p>
        </p:txBody>
      </p:sp>
      <p:sp>
        <p:nvSpPr>
          <p:cNvPr id="19" name="上下箭头 18"/>
          <p:cNvSpPr/>
          <p:nvPr/>
        </p:nvSpPr>
        <p:spPr>
          <a:xfrm>
            <a:off x="7554351" y="1434905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94261" y="3171125"/>
            <a:ext cx="224407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Register &amp; Discovery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319285" y="3174434"/>
            <a:ext cx="144833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IOC</a:t>
            </a:r>
            <a:endParaRPr lang="zh-CN" altLang="en-US" dirty="0"/>
          </a:p>
        </p:txBody>
      </p:sp>
      <p:sp>
        <p:nvSpPr>
          <p:cNvPr id="22" name="上下箭头 21"/>
          <p:cNvSpPr/>
          <p:nvPr/>
        </p:nvSpPr>
        <p:spPr>
          <a:xfrm rot="16200000">
            <a:off x="3139755" y="3061151"/>
            <a:ext cx="393895" cy="51309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960254" y="4568255"/>
            <a:ext cx="7371360" cy="20981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持久层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720712" y="4872623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 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703130" y="5656196"/>
            <a:ext cx="1374114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MongoDB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251401" y="5667315"/>
            <a:ext cx="1419256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844814" y="566731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9422328" y="565619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065372" y="3174434"/>
            <a:ext cx="20396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Monitor</a:t>
            </a:r>
            <a:endParaRPr lang="zh-CN" altLang="en-US" dirty="0"/>
          </a:p>
        </p:txBody>
      </p:sp>
      <p:sp>
        <p:nvSpPr>
          <p:cNvPr id="30" name="上下箭头 29"/>
          <p:cNvSpPr/>
          <p:nvPr/>
        </p:nvSpPr>
        <p:spPr>
          <a:xfrm>
            <a:off x="7571594" y="4134872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97" y="130724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26" y="221787"/>
            <a:ext cx="940677" cy="6268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26" y="218708"/>
            <a:ext cx="981131" cy="6132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57" y="197766"/>
            <a:ext cx="816883" cy="61320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31676" y="1294327"/>
            <a:ext cx="1471017" cy="978720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23" y="1396313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47363" y="196288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接入服务器</a:t>
            </a:r>
            <a:endParaRPr lang="zh-CN" altLang="en-US" sz="1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288576" y="4071766"/>
            <a:ext cx="5103846" cy="1178197"/>
            <a:chOff x="3880929" y="2749368"/>
            <a:chExt cx="5103846" cy="1178197"/>
          </a:xfrm>
        </p:grpSpPr>
        <p:sp>
          <p:nvSpPr>
            <p:cNvPr id="10" name="圆角矩形 9"/>
            <p:cNvSpPr/>
            <p:nvPr/>
          </p:nvSpPr>
          <p:spPr>
            <a:xfrm>
              <a:off x="3880929" y="2749368"/>
              <a:ext cx="5088900" cy="1178197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287" y="2919385"/>
              <a:ext cx="352439" cy="54393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32227" y="3572330"/>
              <a:ext cx="75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安全服务</a:t>
              </a:r>
              <a:endParaRPr lang="zh-CN" altLang="en-US" sz="10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015" y="2939791"/>
              <a:ext cx="352439" cy="5439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884590" y="3572330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947" y="2931440"/>
              <a:ext cx="352439" cy="5439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06306" y="3563979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消息分发服务</a:t>
              </a:r>
              <a:endParaRPr lang="zh-CN" altLang="en-US" sz="10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894" y="2931440"/>
              <a:ext cx="352439" cy="5439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058339" y="3576787"/>
              <a:ext cx="1290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应用服务</a:t>
              </a:r>
              <a:endParaRPr lang="zh-CN" altLang="en-US" sz="1000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125" y="2899492"/>
              <a:ext cx="352439" cy="543931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07484" y="3532031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身份管理服务</a:t>
              </a:r>
              <a:endParaRPr lang="zh-CN" altLang="en-US" sz="10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631196" y="195164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消息中间件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消息缓存服务器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5479570" y="1265479"/>
            <a:ext cx="2121161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19" y="1361377"/>
            <a:ext cx="352439" cy="54393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219275" y="5549669"/>
            <a:ext cx="4238947" cy="117837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2"/>
          <p:cNvSpPr txBox="1"/>
          <p:nvPr/>
        </p:nvSpPr>
        <p:spPr>
          <a:xfrm>
            <a:off x="5865968" y="5631288"/>
            <a:ext cx="14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数据</a:t>
            </a:r>
            <a:r>
              <a:rPr lang="zh-CN" altLang="en-US" sz="1200" dirty="0"/>
              <a:t>服务</a:t>
            </a:r>
            <a:r>
              <a:rPr lang="zh-CN" altLang="en-US" sz="1200" dirty="0" smtClean="0"/>
              <a:t>层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310797" y="6502404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MySQL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335686" y="6493390"/>
            <a:ext cx="1177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86" y="4209811"/>
            <a:ext cx="489307" cy="75516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503207" y="5029222"/>
            <a:ext cx="1034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服务治理中心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10228485" y="3750950"/>
            <a:ext cx="1477710" cy="1798719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802693" y="1952972"/>
            <a:ext cx="642901" cy="153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22" idx="1"/>
          </p:cNvCxnSpPr>
          <p:nvPr/>
        </p:nvCxnSpPr>
        <p:spPr>
          <a:xfrm flipV="1">
            <a:off x="4802693" y="1754839"/>
            <a:ext cx="676877" cy="288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56" idx="0"/>
          </p:cNvCxnSpPr>
          <p:nvPr/>
        </p:nvCxnSpPr>
        <p:spPr>
          <a:xfrm>
            <a:off x="6540151" y="2244199"/>
            <a:ext cx="920854" cy="5140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6719512" y="2217269"/>
            <a:ext cx="1119612" cy="5146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373390" y="4960521"/>
            <a:ext cx="1845063" cy="71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8377476" y="4553548"/>
            <a:ext cx="1840977" cy="3649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724482" y="5187701"/>
            <a:ext cx="62157" cy="4521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6932478" y="5155367"/>
            <a:ext cx="41502" cy="4845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3" y="267042"/>
            <a:ext cx="352439" cy="543931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555851" y="118361"/>
            <a:ext cx="2214240" cy="1031461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28" y="267042"/>
            <a:ext cx="352439" cy="54393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2094028" y="903601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CA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21495" y="903600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RA</a:t>
            </a:r>
            <a:endParaRPr lang="zh-CN" altLang="en-US" sz="1000" dirty="0"/>
          </a:p>
        </p:txBody>
      </p:sp>
      <p:cxnSp>
        <p:nvCxnSpPr>
          <p:cNvPr id="50" name="直接箭头连接符 24"/>
          <p:cNvCxnSpPr>
            <a:stCxn id="6" idx="1"/>
            <a:endCxn id="46" idx="2"/>
          </p:cNvCxnSpPr>
          <p:nvPr/>
        </p:nvCxnSpPr>
        <p:spPr>
          <a:xfrm rot="10800000">
            <a:off x="1662972" y="1149823"/>
            <a:ext cx="1668705" cy="633865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284784" y="3828318"/>
            <a:ext cx="746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任务分发</a:t>
            </a:r>
            <a:endParaRPr lang="zh-CN" altLang="en-US" sz="1000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591972" y="884983"/>
            <a:ext cx="1248527" cy="3879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219275" y="884983"/>
            <a:ext cx="650579" cy="3767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770078" y="2758207"/>
            <a:ext cx="2384015" cy="978720"/>
            <a:chOff x="5922717" y="2748512"/>
            <a:chExt cx="2384015" cy="978720"/>
          </a:xfrm>
        </p:grpSpPr>
        <p:sp>
          <p:nvSpPr>
            <p:cNvPr id="55" name="文本框 5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流式处理引擎</a:t>
              </a:r>
              <a:endParaRPr lang="zh-CN" altLang="en-US" sz="1000" dirty="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8" name="直接箭头连接符 57"/>
          <p:cNvCxnSpPr/>
          <p:nvPr/>
        </p:nvCxnSpPr>
        <p:spPr>
          <a:xfrm flipH="1">
            <a:off x="6797760" y="3717375"/>
            <a:ext cx="470467" cy="46815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080449" y="2249223"/>
            <a:ext cx="338219" cy="17813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35017" y="1683421"/>
            <a:ext cx="573021" cy="24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认证</a:t>
            </a:r>
            <a:endParaRPr lang="zh-CN" altLang="en-US" sz="10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029771" y="3805999"/>
            <a:ext cx="391776" cy="3955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4499532" y="2665964"/>
            <a:ext cx="2384015" cy="978720"/>
            <a:chOff x="5922717" y="2748512"/>
            <a:chExt cx="2384015" cy="978720"/>
          </a:xfrm>
        </p:grpSpPr>
        <p:sp>
          <p:nvSpPr>
            <p:cNvPr id="63" name="文本框 6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服务发现</a:t>
              </a:r>
              <a:r>
                <a:rPr lang="en-US" altLang="zh-CN" sz="1000" dirty="0" smtClean="0"/>
                <a:t>/</a:t>
              </a:r>
              <a:r>
                <a:rPr lang="zh-CN" altLang="en-US" sz="1000" dirty="0" smtClean="0"/>
                <a:t>注册</a:t>
              </a:r>
              <a:endParaRPr lang="zh-CN" altLang="en-US" sz="1000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66" name="直接箭头连接符 65"/>
          <p:cNvCxnSpPr/>
          <p:nvPr/>
        </p:nvCxnSpPr>
        <p:spPr>
          <a:xfrm flipH="1" flipV="1">
            <a:off x="5881385" y="2944621"/>
            <a:ext cx="1257407" cy="1113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4" idx="3"/>
            <a:endCxn id="56" idx="1"/>
          </p:cNvCxnSpPr>
          <p:nvPr/>
        </p:nvCxnSpPr>
        <p:spPr>
          <a:xfrm>
            <a:off x="5881386" y="3155324"/>
            <a:ext cx="888692" cy="9224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273581" y="3697911"/>
            <a:ext cx="303923" cy="3128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5591345" y="3747523"/>
            <a:ext cx="290944" cy="2958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08" y="5834328"/>
            <a:ext cx="352439" cy="54393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17" y="5899805"/>
            <a:ext cx="352439" cy="543931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40" y="5855679"/>
            <a:ext cx="352439" cy="54393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49" y="5921156"/>
            <a:ext cx="352439" cy="54393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08" y="5875500"/>
            <a:ext cx="352439" cy="54393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17" y="5940977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4" y="5842810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543" y="5908287"/>
            <a:ext cx="352439" cy="543931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5283451" y="6465087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4332459" y="6465086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HDFS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3702218" y="2273047"/>
            <a:ext cx="204705" cy="177031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4012078" y="2382061"/>
            <a:ext cx="193273" cy="162869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336145" y="4055922"/>
            <a:ext cx="212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资源管理平台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3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1280</Words>
  <Application>Microsoft Office PowerPoint</Application>
  <PresentationFormat>宽屏</PresentationFormat>
  <Paragraphs>458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Huiyi Li</dc:creator>
  <cp:lastModifiedBy>Huiyi Li</cp:lastModifiedBy>
  <cp:revision>156</cp:revision>
  <dcterms:created xsi:type="dcterms:W3CDTF">2015-11-06T04:01:48Z</dcterms:created>
  <dcterms:modified xsi:type="dcterms:W3CDTF">2015-12-27T08:12:44Z</dcterms:modified>
</cp:coreProperties>
</file>