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vsdx" ContentType="application/vnd.ms-visio.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63" r:id="rId11"/>
    <p:sldId id="264" r:id="rId12"/>
    <p:sldId id="265" r:id="rId13"/>
    <p:sldId id="268" r:id="rId14"/>
    <p:sldId id="267" r:id="rId15"/>
    <p:sldId id="269" r:id="rId16"/>
    <p:sldId id="270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8"/>
    <p:restoredTop sz="86364"/>
  </p:normalViewPr>
  <p:slideViewPr>
    <p:cSldViewPr snapToGrid="0" snapToObjects="1">
      <p:cViewPr varScale="1">
        <p:scale>
          <a:sx n="84" d="100"/>
          <a:sy n="84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BBE-973E-0646-A490-47C20F60BAF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188D008-6CAA-A44A-A3A0-7E5E2D158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BBE-973E-0646-A490-47C20F60BAF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88D008-6CAA-A44A-A3A0-7E5E2D158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BBE-973E-0646-A490-47C20F60BAF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88D008-6CAA-A44A-A3A0-7E5E2D158D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BBE-973E-0646-A490-47C20F60BAF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88D008-6CAA-A44A-A3A0-7E5E2D158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BBE-973E-0646-A490-47C20F60BAF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88D008-6CAA-A44A-A3A0-7E5E2D158DD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BBE-973E-0646-A490-47C20F60BAF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88D008-6CAA-A44A-A3A0-7E5E2D158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BBE-973E-0646-A490-47C20F60BAF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D008-6CAA-A44A-A3A0-7E5E2D158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BBE-973E-0646-A490-47C20F60BAF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D008-6CAA-A44A-A3A0-7E5E2D158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BBE-973E-0646-A490-47C20F60BAF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D008-6CAA-A44A-A3A0-7E5E2D158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BBE-973E-0646-A490-47C20F60BAF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88D008-6CAA-A44A-A3A0-7E5E2D158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BBE-973E-0646-A490-47C20F60BAF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88D008-6CAA-A44A-A3A0-7E5E2D158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BBE-973E-0646-A490-47C20F60BAF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88D008-6CAA-A44A-A3A0-7E5E2D158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BBE-973E-0646-A490-47C20F60BAF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D008-6CAA-A44A-A3A0-7E5E2D158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BBE-973E-0646-A490-47C20F60BAF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D008-6CAA-A44A-A3A0-7E5E2D158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BBE-973E-0646-A490-47C20F60BAF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D008-6CAA-A44A-A3A0-7E5E2D158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BBE-973E-0646-A490-47C20F60BAF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88D008-6CAA-A44A-A3A0-7E5E2D158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FBBE-973E-0646-A490-47C20F60BAF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88D008-6CAA-A44A-A3A0-7E5E2D158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Visio___2211.vsdx"/><Relationship Id="rId6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9745" y="2514600"/>
            <a:ext cx="9384867" cy="2262781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基于语义情感分析的舆情监控系统</a:t>
            </a:r>
            <a:r>
              <a:rPr lang="en-US" sz="48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邹煌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文本情感分析模块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利用文本句法依赖分析器所得到的语法信息，作为机器学习算法的输入</a:t>
            </a:r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words-bag</a:t>
            </a:r>
            <a:r>
              <a:rPr lang="zh-CN" altLang="en-US" dirty="0" smtClean="0"/>
              <a:t>方法相结合，提取出语句中词汇以及其语法特征作为语句的特征向量</a:t>
            </a:r>
          </a:p>
          <a:p>
            <a:pPr lvl="1"/>
            <a:r>
              <a:rPr lang="zh-CN" altLang="en-US" dirty="0" smtClean="0"/>
              <a:t>对于相似词汇根据情感词典的方法进行近似，以增加数据集矩阵的稠密度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SVM</a:t>
            </a:r>
            <a:r>
              <a:rPr lang="zh-CN" altLang="en-US" dirty="0" smtClean="0"/>
              <a:t>情感分析器</a:t>
            </a:r>
          </a:p>
          <a:p>
            <a:pPr lvl="1"/>
            <a:r>
              <a:rPr lang="zh-CN" altLang="en-US" dirty="0" smtClean="0"/>
              <a:t>改进了距离计算算法，将语句中的词汇依赖特征加权到</a:t>
            </a:r>
            <a:r>
              <a:rPr lang="en-US" altLang="zh-CN" dirty="0" smtClean="0"/>
              <a:t>SVM</a:t>
            </a:r>
            <a:r>
              <a:rPr lang="zh-CN" altLang="en-US" dirty="0" smtClean="0"/>
              <a:t>分类线到各文本点的距离中</a:t>
            </a:r>
            <a:endParaRPr lang="zh-CN" altLang="en-US" dirty="0"/>
          </a:p>
          <a:p>
            <a:endParaRPr lang="zh-CN" altLang="en-US" dirty="0" smtClean="0"/>
          </a:p>
          <a:p>
            <a:r>
              <a:rPr lang="zh-CN" altLang="en-US" dirty="0" smtClean="0"/>
              <a:t>算法在</a:t>
            </a:r>
            <a:r>
              <a:rPr lang="fi-FI" dirty="0"/>
              <a:t>61,749 </a:t>
            </a:r>
            <a:r>
              <a:rPr lang="zh-CN" altLang="en-US" dirty="0" smtClean="0"/>
              <a:t>条语句的集合上达到了</a:t>
            </a:r>
            <a:r>
              <a:rPr lang="en-US" altLang="zh-CN" dirty="0" smtClean="0"/>
              <a:t>89%</a:t>
            </a:r>
            <a:r>
              <a:rPr lang="zh-CN" altLang="en-US" dirty="0" smtClean="0"/>
              <a:t>的精确度和</a:t>
            </a:r>
            <a:r>
              <a:rPr lang="en-US" altLang="zh-CN" dirty="0" smtClean="0"/>
              <a:t>81%</a:t>
            </a:r>
            <a:r>
              <a:rPr lang="zh-CN" altLang="en-US" dirty="0" smtClean="0"/>
              <a:t>的召回率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306" y="0"/>
            <a:ext cx="532869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舆情结果整合模块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情感分析器结果加权整合</a:t>
            </a:r>
          </a:p>
          <a:p>
            <a:pPr lvl="1"/>
            <a:r>
              <a:rPr lang="zh-CN" altLang="en-US" dirty="0" smtClean="0"/>
              <a:t>多种情感分析器的分析结果加权所得。</a:t>
            </a:r>
          </a:p>
          <a:p>
            <a:pPr lvl="1"/>
            <a:r>
              <a:rPr lang="zh-CN" altLang="en-US" dirty="0" smtClean="0"/>
              <a:t>目前权重设为各</a:t>
            </a:r>
            <a:r>
              <a:rPr lang="en-US" altLang="zh-CN" dirty="0" smtClean="0"/>
              <a:t>1/3</a:t>
            </a:r>
            <a:r>
              <a:rPr lang="zh-CN" altLang="en-US" dirty="0" smtClean="0"/>
              <a:t>，增加用户反馈模块之后可以进行回溯的权重自适应调整</a:t>
            </a:r>
            <a:endParaRPr lang="zh-CN" altLang="en-US" dirty="0"/>
          </a:p>
          <a:p>
            <a:r>
              <a:rPr lang="zh-CN" altLang="en-US" dirty="0" smtClean="0"/>
              <a:t>用户定制规则分析</a:t>
            </a:r>
          </a:p>
          <a:p>
            <a:pPr lvl="1"/>
            <a:r>
              <a:rPr lang="zh-CN" altLang="en-US" dirty="0" smtClean="0"/>
              <a:t>根据用户定制模块中的“舆情监控规则定制”以及“舆情监控上下文定制”进行整合</a:t>
            </a:r>
          </a:p>
          <a:p>
            <a:pPr lvl="1"/>
            <a:r>
              <a:rPr lang="zh-CN" altLang="en-US" dirty="0" smtClean="0"/>
              <a:t>“舆情监控规则定制”代表着与情感词典相结合的特定判断规则</a:t>
            </a:r>
          </a:p>
          <a:p>
            <a:pPr lvl="1"/>
            <a:r>
              <a:rPr lang="zh-CN" altLang="en-US" dirty="0" smtClean="0"/>
              <a:t>“舆情监控上下文定制”代表着最高权限的直接情感判断</a:t>
            </a:r>
            <a:endParaRPr lang="zh-CN" altLang="en-US" dirty="0"/>
          </a:p>
          <a:p>
            <a:r>
              <a:rPr lang="zh-CN" altLang="en-US" dirty="0" smtClean="0"/>
              <a:t>舆情结果整合</a:t>
            </a:r>
          </a:p>
          <a:p>
            <a:pPr lvl="1"/>
            <a:r>
              <a:rPr lang="zh-CN" altLang="en-US" dirty="0" smtClean="0"/>
              <a:t>将此模块中的前两者进行加权整合。目前加权方法为：</a:t>
            </a:r>
          </a:p>
          <a:p>
            <a:pPr lvl="2"/>
            <a:r>
              <a:rPr lang="zh-CN" altLang="en-US" dirty="0" smtClean="0"/>
              <a:t>若出现用户定制规则的适用场景，则两者加权为各一半</a:t>
            </a:r>
          </a:p>
          <a:p>
            <a:pPr lvl="2"/>
            <a:r>
              <a:rPr lang="zh-CN" altLang="en-US" dirty="0" smtClean="0"/>
              <a:t>若不出现用户定制规则的适用场景，则直接使用情感分析器结果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900" y="0"/>
            <a:ext cx="35941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舆情结果展示模块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在浏览器端通过</a:t>
            </a:r>
            <a:r>
              <a:rPr lang="en-US" altLang="zh-CN" dirty="0"/>
              <a:t>Restful</a:t>
            </a:r>
            <a:r>
              <a:rPr lang="zh-CN" altLang="en-US" dirty="0"/>
              <a:t>架构的调用，使用可视化的插件进行结果展示。</a:t>
            </a:r>
          </a:p>
          <a:p>
            <a:endParaRPr lang="zh-CN" altLang="en-US" dirty="0"/>
          </a:p>
          <a:p>
            <a:r>
              <a:rPr lang="zh-CN" altLang="en-US" dirty="0"/>
              <a:t>结果可以包括：</a:t>
            </a:r>
          </a:p>
          <a:p>
            <a:pPr lvl="1"/>
            <a:r>
              <a:rPr lang="zh-CN" altLang="en-US" dirty="0"/>
              <a:t>监控对象好评率</a:t>
            </a:r>
          </a:p>
          <a:p>
            <a:pPr lvl="1"/>
            <a:r>
              <a:rPr lang="zh-CN" altLang="en-US" dirty="0"/>
              <a:t>监控对象的热门关键词</a:t>
            </a:r>
          </a:p>
          <a:p>
            <a:pPr lvl="1"/>
            <a:r>
              <a:rPr lang="zh-CN" altLang="en-US" dirty="0"/>
              <a:t>监控对象的细粒度舆情评价</a:t>
            </a:r>
          </a:p>
          <a:p>
            <a:pPr lvl="1"/>
            <a:r>
              <a:rPr lang="zh-CN" altLang="en-US" dirty="0"/>
              <a:t>监控对象好评率随时间的变化，以及在不同的论坛的表现</a:t>
            </a:r>
            <a:r>
              <a:rPr lang="zh-CN" altLang="en-US" dirty="0" smtClean="0"/>
              <a:t>等</a:t>
            </a:r>
            <a:endParaRPr lang="fi-FI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00" y="0"/>
            <a:ext cx="21209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目前已完成工作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已实现中文句法依赖</a:t>
            </a:r>
            <a:r>
              <a:rPr lang="en-US" altLang="zh-CN" dirty="0" smtClean="0"/>
              <a:t>CRF</a:t>
            </a:r>
            <a:r>
              <a:rPr lang="zh-CN" altLang="en-US" dirty="0" smtClean="0"/>
              <a:t>算法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已实现基于</a:t>
            </a:r>
            <a:r>
              <a:rPr lang="en-US" altLang="zh-CN" dirty="0" smtClean="0"/>
              <a:t>SVM, Bayes</a:t>
            </a:r>
            <a:r>
              <a:rPr lang="zh-CN" altLang="en-US" dirty="0" smtClean="0"/>
              <a:t>和随机森林的中文文本情感分析算法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已搭建网页爬取平台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463" y="2828925"/>
            <a:ext cx="6946900" cy="2387600"/>
          </a:xfrm>
        </p:spPr>
      </p:pic>
      <p:sp>
        <p:nvSpPr>
          <p:cNvPr id="3" name="TextBox 2"/>
          <p:cNvSpPr txBox="1"/>
          <p:nvPr/>
        </p:nvSpPr>
        <p:spPr>
          <a:xfrm>
            <a:off x="3573463" y="1607127"/>
            <a:ext cx="546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目前已实现的中文语法成分分析，精确度达</a:t>
            </a:r>
            <a:r>
              <a:rPr lang="en-US" altLang="zh-CN" dirty="0" smtClean="0"/>
              <a:t>80%</a:t>
            </a:r>
            <a:r>
              <a:rPr lang="zh-CN" altLang="en-US" dirty="0" smtClean="0"/>
              <a:t>以上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13" y="3470275"/>
            <a:ext cx="5588000" cy="1104900"/>
          </a:xfrm>
        </p:spPr>
      </p:pic>
      <p:sp>
        <p:nvSpPr>
          <p:cNvPr id="8" name="TextBox 7"/>
          <p:cNvSpPr txBox="1"/>
          <p:nvPr/>
        </p:nvSpPr>
        <p:spPr>
          <a:xfrm>
            <a:off x="4029901" y="2041306"/>
            <a:ext cx="6034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SVM</a:t>
            </a:r>
            <a:r>
              <a:rPr lang="zh-CN" altLang="en-US" dirty="0" smtClean="0"/>
              <a:t>的中文情感分析，在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份文档的测试集上算法</a:t>
            </a:r>
          </a:p>
          <a:p>
            <a:r>
              <a:rPr lang="zh-CN" altLang="en-US" dirty="0" smtClean="0"/>
              <a:t>准确率达</a:t>
            </a:r>
            <a:r>
              <a:rPr lang="en-US" altLang="zh-CN" dirty="0" smtClean="0"/>
              <a:t>85%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后期工作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对算法的整合进行权重改进</a:t>
            </a:r>
          </a:p>
          <a:p>
            <a:r>
              <a:rPr lang="zh-CN" altLang="en-US" dirty="0" smtClean="0"/>
              <a:t>增加用户定制模块的实现</a:t>
            </a:r>
            <a:endParaRPr lang="zh-CN" altLang="en-US" dirty="0"/>
          </a:p>
          <a:p>
            <a:r>
              <a:rPr lang="zh-CN" altLang="en-US" dirty="0" smtClean="0"/>
              <a:t>完成结果展示模块</a:t>
            </a:r>
          </a:p>
          <a:p>
            <a:r>
              <a:rPr lang="zh-CN" altLang="en-US" dirty="0" smtClean="0"/>
              <a:t>将系统内的计算迁移至分布式计算框架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已发表论文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Huang </a:t>
            </a:r>
            <a:r>
              <a:rPr lang="en-US" dirty="0" err="1"/>
              <a:t>Zou</a:t>
            </a:r>
            <a:r>
              <a:rPr lang="en-US" dirty="0"/>
              <a:t>, </a:t>
            </a:r>
            <a:r>
              <a:rPr lang="en-US" dirty="0" err="1"/>
              <a:t>Xinhuai</a:t>
            </a:r>
            <a:r>
              <a:rPr lang="en-US" dirty="0"/>
              <a:t> Tang, Bin </a:t>
            </a:r>
            <a:r>
              <a:rPr lang="en-US" dirty="0" err="1"/>
              <a:t>Xie</a:t>
            </a:r>
            <a:r>
              <a:rPr lang="en-US" dirty="0"/>
              <a:t>, and Bing Liu. Sentiment Classification Using Machine Learning Techniques with Syntax Features. The 2015 International Conference on Computational Science and Computational Intelligence (CSCI 2015), Las Vegas, USA, Dec. 2015.</a:t>
            </a:r>
          </a:p>
        </p:txBody>
      </p:sp>
    </p:spTree>
    <p:extLst>
      <p:ext uri="{BB962C8B-B14F-4D97-AF65-F5344CB8AC3E}">
        <p14:creationId xmlns:p14="http://schemas.microsoft.com/office/powerpoint/2010/main" val="65715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dirty="0" smtClean="0"/>
              <a:t>谢谢观赏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0653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背景与目标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舆情分析的重要性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为企业业务分析，政府服务等提供数据和导向支持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现有的舆情监控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关键词匹配，智能性低</a:t>
            </a:r>
          </a:p>
          <a:p>
            <a:endParaRPr lang="zh-CN" altLang="en-US" dirty="0"/>
          </a:p>
          <a:p>
            <a:r>
              <a:rPr lang="zh-CN" altLang="en-US" dirty="0" smtClean="0"/>
              <a:t>引入自然语言处理（</a:t>
            </a:r>
            <a:r>
              <a:rPr lang="en-US" altLang="zh-CN" dirty="0" smtClean="0"/>
              <a:t>NLP</a:t>
            </a:r>
            <a:r>
              <a:rPr lang="zh-CN" altLang="en-US" dirty="0" smtClean="0"/>
              <a:t>）和情感分析的算法对舆情进行智能化监控</a:t>
            </a:r>
          </a:p>
          <a:p>
            <a:endParaRPr lang="zh-CN" altLang="en-US" dirty="0"/>
          </a:p>
          <a:p>
            <a:r>
              <a:rPr lang="zh-CN" altLang="en-US" dirty="0" smtClean="0"/>
              <a:t>满足用户可定制的舆情监控需求，定制包括监控目标定制，舆情上下文定制等，实现可扩展性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61257" y="30567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745" y="1392317"/>
            <a:ext cx="8035637" cy="5074707"/>
          </a:xfrm>
        </p:spPr>
      </p:pic>
    </p:spTree>
    <p:extLst>
      <p:ext uri="{BB962C8B-B14F-4D97-AF65-F5344CB8AC3E}">
        <p14:creationId xmlns:p14="http://schemas.microsoft.com/office/powerpoint/2010/main" val="119066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用户定制模块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舆情监控对象定制</a:t>
            </a:r>
          </a:p>
          <a:p>
            <a:pPr lvl="1"/>
            <a:r>
              <a:rPr lang="zh-CN" altLang="en-US" dirty="0" smtClean="0"/>
              <a:t>比如：</a:t>
            </a:r>
          </a:p>
          <a:p>
            <a:pPr lvl="2"/>
            <a:r>
              <a:rPr lang="zh-CN" altLang="en-US" dirty="0" smtClean="0"/>
              <a:t>目标：电影建国大业</a:t>
            </a:r>
          </a:p>
          <a:p>
            <a:pPr lvl="2"/>
            <a:r>
              <a:rPr lang="zh-CN" altLang="en-US" dirty="0" smtClean="0"/>
              <a:t>监控站点：豆瓣，百度贴吧</a:t>
            </a:r>
          </a:p>
          <a:p>
            <a:pPr lvl="2"/>
            <a:r>
              <a:rPr lang="zh-CN" altLang="en-US" dirty="0" smtClean="0"/>
              <a:t>数据抓取周期：每天</a:t>
            </a:r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RPC</a:t>
            </a:r>
            <a:r>
              <a:rPr lang="zh-CN" altLang="en-US" dirty="0" smtClean="0"/>
              <a:t>通信，通知抓取服务器进行工作</a:t>
            </a:r>
          </a:p>
          <a:p>
            <a:r>
              <a:rPr lang="zh-CN" altLang="en-US" dirty="0" smtClean="0"/>
              <a:t>舆情监控规则定制</a:t>
            </a:r>
          </a:p>
          <a:p>
            <a:pPr lvl="1"/>
            <a:r>
              <a:rPr lang="zh-CN" altLang="en-US" dirty="0" smtClean="0"/>
              <a:t>设置特定的语义监控规则，通常与情感词典相结合。比如：</a:t>
            </a:r>
            <a:r>
              <a:rPr lang="en-US" altLang="zh-CN" dirty="0" smtClean="0"/>
              <a:t>n.+v.+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.</a:t>
            </a:r>
            <a:r>
              <a:rPr lang="zh-CN" altLang="en-US" dirty="0" smtClean="0"/>
              <a:t> 即为</a:t>
            </a:r>
            <a:r>
              <a:rPr lang="en-US" altLang="zh-CN" dirty="0" smtClean="0"/>
              <a:t>n.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adj.</a:t>
            </a:r>
            <a:r>
              <a:rPr lang="zh-CN" altLang="en-US" dirty="0" smtClean="0"/>
              <a:t>的舆情组合</a:t>
            </a:r>
          </a:p>
          <a:p>
            <a:r>
              <a:rPr lang="zh-CN" altLang="en-US" dirty="0" smtClean="0"/>
              <a:t>舆情监控上下文定制</a:t>
            </a:r>
          </a:p>
          <a:p>
            <a:pPr lvl="1"/>
            <a:r>
              <a:rPr lang="zh-CN" altLang="en-US" dirty="0" smtClean="0"/>
              <a:t>设置特定领域场景下的情感词与监控对象，解决词语上下文模糊的问题</a:t>
            </a:r>
          </a:p>
          <a:p>
            <a:pPr lvl="2"/>
            <a:r>
              <a:rPr lang="zh-CN" altLang="en-US" dirty="0" smtClean="0"/>
              <a:t>比如：薄对于手机来说是正面，对于衣服可能是负面</a:t>
            </a:r>
          </a:p>
          <a:p>
            <a:pPr lvl="1"/>
            <a:endParaRPr lang="zh-CN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64" y="603250"/>
            <a:ext cx="39370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0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数据抓取模块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通过爬虫对用户设置过的监控计划进行抓取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将爬取结果进行文本预处理过滤，进行分词并去除终止词等，标准化存储在数据库中</a:t>
            </a:r>
          </a:p>
          <a:p>
            <a:endParaRPr lang="zh-CN" altLang="en-US" dirty="0"/>
          </a:p>
          <a:p>
            <a:r>
              <a:rPr lang="zh-CN" altLang="en-US" dirty="0" smtClean="0"/>
              <a:t>解决</a:t>
            </a:r>
            <a:r>
              <a:rPr lang="en-US" altLang="zh-CN" dirty="0" smtClean="0"/>
              <a:t>IP</a:t>
            </a:r>
            <a:r>
              <a:rPr lang="zh-CN" altLang="en-US" dirty="0" smtClean="0"/>
              <a:t>封锁等问题</a:t>
            </a:r>
          </a:p>
          <a:p>
            <a:endParaRPr lang="zh-CN" altLang="en-US" dirty="0"/>
          </a:p>
          <a:p>
            <a:r>
              <a:rPr lang="zh-CN" altLang="en-US" dirty="0" smtClean="0"/>
              <a:t>用户完成监控目标中各网站的抓取接口的实现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012" y="197428"/>
            <a:ext cx="3784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数据中心模块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zh-CN" altLang="en-US" dirty="0" smtClean="0"/>
              <a:t>数据存储中心：使用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存储网络爬虫所抓取的数据，以及语法分析，情感分析等中间步骤的计算结果。</a:t>
            </a:r>
          </a:p>
          <a:p>
            <a:pPr lvl="1"/>
            <a:r>
              <a:rPr lang="zh-CN" altLang="en-US" dirty="0" smtClean="0"/>
              <a:t>存在大量可复用的模型计算中间结果</a:t>
            </a:r>
            <a:endParaRPr lang="zh-CN" altLang="en-US" dirty="0"/>
          </a:p>
          <a:p>
            <a:r>
              <a:rPr lang="zh-CN" altLang="en-US" dirty="0" smtClean="0"/>
              <a:t>数据计算中心：</a:t>
            </a:r>
          </a:p>
          <a:p>
            <a:pPr lvl="1"/>
            <a:r>
              <a:rPr lang="en-US" altLang="zh-CN" dirty="0" smtClean="0"/>
              <a:t>Online</a:t>
            </a:r>
            <a:r>
              <a:rPr lang="zh-CN" altLang="en-US" dirty="0" smtClean="0"/>
              <a:t>：进行快速的情感分析，达到实时的舆情监控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使用直接基于</a:t>
            </a:r>
            <a:r>
              <a:rPr lang="en-US" altLang="zh-CN" dirty="0" smtClean="0"/>
              <a:t>words-bag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Bayes</a:t>
            </a:r>
            <a:r>
              <a:rPr lang="zh-CN" altLang="en-US" dirty="0" smtClean="0"/>
              <a:t>分类器。</a:t>
            </a:r>
          </a:p>
          <a:p>
            <a:pPr lvl="1"/>
            <a:r>
              <a:rPr lang="en-US" altLang="zh-CN" dirty="0" smtClean="0"/>
              <a:t>Offline</a:t>
            </a:r>
            <a:r>
              <a:rPr lang="zh-CN" altLang="en-US" dirty="0" smtClean="0"/>
              <a:t>：进行较慢但精确度高的情感分析，达到精准的舆情监控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使用基于语法特征的机器学习情感分析器。</a:t>
            </a:r>
            <a:endParaRPr lang="zh-CN" altLang="en-US" dirty="0"/>
          </a:p>
          <a:p>
            <a:r>
              <a:rPr lang="zh-CN" altLang="en-US" dirty="0" smtClean="0"/>
              <a:t>后期扩展：可以改造成分布式数据库，增加运算速度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52400"/>
            <a:ext cx="4198648" cy="236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文本语法分析模块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HMM, CRF</a:t>
            </a:r>
            <a:r>
              <a:rPr lang="zh-CN" altLang="en-US" dirty="0" smtClean="0"/>
              <a:t>模型</a:t>
            </a:r>
          </a:p>
          <a:p>
            <a:pPr lvl="1"/>
            <a:endParaRPr lang="zh-CN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75" y="0"/>
            <a:ext cx="5614425" cy="2495300"/>
          </a:xfrm>
          <a:prstGeom prst="rect">
            <a:avLst/>
          </a:prstGeom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 flipV="1">
            <a:off x="5367147" y="1905000"/>
            <a:ext cx="13880442" cy="6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352324"/>
              </p:ext>
            </p:extLst>
          </p:nvPr>
        </p:nvGraphicFramePr>
        <p:xfrm>
          <a:off x="3574472" y="2651248"/>
          <a:ext cx="4641273" cy="3846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r:id="rId5" imgW="5765800" imgH="4787900" progId="Visio.Drawing.15">
                  <p:embed/>
                </p:oleObj>
              </mc:Choice>
              <mc:Fallback>
                <p:oleObj r:id="rId5" imgW="5765800" imgH="478790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4472" y="2651248"/>
                        <a:ext cx="4641273" cy="3846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2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文本语法分析模块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分析器</a:t>
            </a:r>
          </a:p>
          <a:p>
            <a:pPr lvl="1"/>
            <a:r>
              <a:rPr lang="zh-CN" altLang="en-US" dirty="0" smtClean="0"/>
              <a:t>基于训练集构建</a:t>
            </a:r>
            <a:r>
              <a:rPr lang="en-US" altLang="zh-CN" dirty="0" smtClean="0"/>
              <a:t>CRF</a:t>
            </a:r>
            <a:r>
              <a:rPr lang="zh-CN" altLang="en-US" dirty="0" smtClean="0"/>
              <a:t>模型</a:t>
            </a:r>
          </a:p>
          <a:p>
            <a:pPr lvl="1"/>
            <a:r>
              <a:rPr lang="zh-CN" altLang="en-US" dirty="0" smtClean="0"/>
              <a:t>词性分析器</a:t>
            </a:r>
          </a:p>
          <a:p>
            <a:pPr lvl="2"/>
            <a:r>
              <a:rPr lang="zh-CN" altLang="en-US" dirty="0" smtClean="0"/>
              <a:t>判断词的词性：名词，动词，形容词，连词等。</a:t>
            </a:r>
          </a:p>
          <a:p>
            <a:pPr lvl="1"/>
            <a:r>
              <a:rPr lang="zh-CN" altLang="en-US" dirty="0" smtClean="0"/>
              <a:t>语法分析器</a:t>
            </a:r>
          </a:p>
          <a:p>
            <a:pPr lvl="2"/>
            <a:r>
              <a:rPr lang="zh-CN" altLang="en-US" dirty="0" smtClean="0"/>
              <a:t>判断词汇或短语在句中的语法成分：主语，谓语，宾语等</a:t>
            </a:r>
          </a:p>
          <a:p>
            <a:pPr lvl="2"/>
            <a:r>
              <a:rPr lang="zh-CN" altLang="en-US" dirty="0" smtClean="0"/>
              <a:t>根据</a:t>
            </a:r>
            <a:r>
              <a:rPr lang="en-US" altLang="zh-CN" dirty="0" smtClean="0"/>
              <a:t>Penn Chinese Treebank</a:t>
            </a:r>
            <a:r>
              <a:rPr lang="zh-CN" altLang="en-US" dirty="0" smtClean="0"/>
              <a:t>的中文语法规则进行判定</a:t>
            </a:r>
          </a:p>
          <a:p>
            <a:pPr lvl="1"/>
            <a:r>
              <a:rPr lang="zh-CN" altLang="en-US" dirty="0" smtClean="0"/>
              <a:t>词汇依赖分析器</a:t>
            </a:r>
          </a:p>
          <a:p>
            <a:pPr lvl="2"/>
            <a:r>
              <a:rPr lang="zh-CN" altLang="en-US" dirty="0" smtClean="0"/>
              <a:t>判断词汇或短语在句中的互相依赖关系，可以在之后的计算中强调出词的不同权重</a:t>
            </a:r>
          </a:p>
          <a:p>
            <a:pPr lvl="2"/>
            <a:r>
              <a:rPr lang="zh-CN" altLang="en-US" dirty="0" smtClean="0"/>
              <a:t>如：</a:t>
            </a:r>
            <a:r>
              <a:rPr lang="zh-CN" altLang="en-US" dirty="0"/>
              <a:t>南非</a:t>
            </a:r>
            <a:r>
              <a:rPr lang="en-US" altLang="zh-CN" dirty="0"/>
              <a:t>/NR/1/NMOD  </a:t>
            </a:r>
            <a:r>
              <a:rPr lang="zh-CN" altLang="en-US" dirty="0"/>
              <a:t>世界杯</a:t>
            </a:r>
            <a:r>
              <a:rPr lang="en-US" altLang="zh-CN" dirty="0"/>
              <a:t>/NR/4/NMOD  </a:t>
            </a:r>
            <a:r>
              <a:rPr lang="zh-CN" altLang="en-US" dirty="0"/>
              <a:t>，</a:t>
            </a:r>
            <a:r>
              <a:rPr lang="en-US" altLang="zh-CN" dirty="0"/>
              <a:t>/PU/4/P  </a:t>
            </a:r>
            <a:r>
              <a:rPr lang="zh-CN" altLang="en-US" dirty="0"/>
              <a:t>斯洛文尼亚</a:t>
            </a:r>
            <a:r>
              <a:rPr lang="en-US" altLang="zh-CN" dirty="0"/>
              <a:t>/NR/4/NMOD  1/NN/7/VMOD  :/PU/7/P  0/NN/7/SUB  </a:t>
            </a:r>
            <a:r>
              <a:rPr lang="zh-CN" altLang="en-US" dirty="0"/>
              <a:t>战胜</a:t>
            </a:r>
            <a:r>
              <a:rPr lang="en-US" altLang="zh-CN" dirty="0"/>
              <a:t>/VV/11/  </a:t>
            </a:r>
            <a:r>
              <a:rPr lang="zh-CN" altLang="en-US" dirty="0"/>
              <a:t>了</a:t>
            </a:r>
            <a:r>
              <a:rPr lang="en-US" altLang="zh-CN" dirty="0"/>
              <a:t>/AS/7/VMOD  </a:t>
            </a:r>
            <a:r>
              <a:rPr lang="zh-CN" altLang="en-US" dirty="0"/>
              <a:t>阿尔及利亚</a:t>
            </a:r>
            <a:r>
              <a:rPr lang="en-US" altLang="zh-CN" dirty="0"/>
              <a:t>/NR/7/VMOD</a:t>
            </a:r>
            <a:endParaRPr lang="zh-CN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75" y="0"/>
            <a:ext cx="5614425" cy="2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1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文本语法分析模块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训练集</a:t>
            </a:r>
          </a:p>
          <a:p>
            <a:pPr lvl="1"/>
            <a:r>
              <a:rPr lang="zh-CN" altLang="en-US" dirty="0" smtClean="0"/>
              <a:t>采用</a:t>
            </a:r>
            <a:r>
              <a:rPr lang="en-US" altLang="zh-CN" dirty="0"/>
              <a:t>Penn Chinese </a:t>
            </a:r>
            <a:r>
              <a:rPr lang="en-US" altLang="zh-CN" dirty="0" smtClean="0"/>
              <a:t>Treebank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CTB</a:t>
            </a:r>
            <a:r>
              <a:rPr lang="zh-CN" altLang="en-US" dirty="0" smtClean="0"/>
              <a:t>中文语料。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句中文语料上</a:t>
            </a:r>
            <a:r>
              <a:rPr lang="zh-CN" altLang="en-US" dirty="0"/>
              <a:t>词性标注精度</a:t>
            </a:r>
            <a:r>
              <a:rPr lang="en-US" altLang="zh-CN" dirty="0" smtClean="0"/>
              <a:t>91%</a:t>
            </a:r>
            <a:r>
              <a:rPr lang="zh-CN" altLang="en-US" dirty="0" smtClean="0"/>
              <a:t>，语法</a:t>
            </a:r>
            <a:r>
              <a:rPr lang="zh-CN" altLang="en-US" dirty="0"/>
              <a:t>分析精度</a:t>
            </a:r>
            <a:r>
              <a:rPr lang="en-US" altLang="zh-CN" dirty="0"/>
              <a:t>81</a:t>
            </a:r>
            <a:r>
              <a:rPr lang="en-US" altLang="zh-CN" dirty="0" smtClean="0"/>
              <a:t>%</a:t>
            </a:r>
            <a:endParaRPr lang="zh-CN" altLang="en-US" dirty="0" smtClean="0"/>
          </a:p>
          <a:p>
            <a:pPr lvl="1"/>
            <a:endParaRPr lang="zh-CN" altLang="en-US" dirty="0"/>
          </a:p>
          <a:p>
            <a:r>
              <a:rPr lang="zh-CN" altLang="en-US" dirty="0" smtClean="0"/>
              <a:t>文本语法特征</a:t>
            </a:r>
          </a:p>
          <a:p>
            <a:pPr lvl="1"/>
            <a:r>
              <a:rPr lang="zh-CN" altLang="en-US" dirty="0" smtClean="0"/>
              <a:t>将分析器得到的词性，语法和词汇依赖特征作为下一层情感分析模块的输入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75" y="0"/>
            <a:ext cx="5614425" cy="2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871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1715</TotalTime>
  <Words>975</Words>
  <Application>Microsoft Macintosh PowerPoint</Application>
  <PresentationFormat>Widescreen</PresentationFormat>
  <Paragraphs>108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Wingdings 3</vt:lpstr>
      <vt:lpstr>幼圆</vt:lpstr>
      <vt:lpstr>Wisp</vt:lpstr>
      <vt:lpstr>Visio.Drawing.15</vt:lpstr>
      <vt:lpstr>基于语义情感分析的舆情监控系统 </vt:lpstr>
      <vt:lpstr>背景与目标</vt:lpstr>
      <vt:lpstr>架构</vt:lpstr>
      <vt:lpstr>用户定制模块</vt:lpstr>
      <vt:lpstr>数据抓取模块</vt:lpstr>
      <vt:lpstr>数据中心模块</vt:lpstr>
      <vt:lpstr>文本语法分析模块</vt:lpstr>
      <vt:lpstr>文本语法分析模块</vt:lpstr>
      <vt:lpstr>文本语法分析模块</vt:lpstr>
      <vt:lpstr>文本情感分析模块</vt:lpstr>
      <vt:lpstr>舆情结果整合模块</vt:lpstr>
      <vt:lpstr>舆情结果展示模块</vt:lpstr>
      <vt:lpstr>目前已完成工作</vt:lpstr>
      <vt:lpstr>Demo</vt:lpstr>
      <vt:lpstr>Demo</vt:lpstr>
      <vt:lpstr>后期工作</vt:lpstr>
      <vt:lpstr>已发表论文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Huang Zou</cp:lastModifiedBy>
  <cp:revision>62</cp:revision>
  <dcterms:created xsi:type="dcterms:W3CDTF">2015-10-19T15:10:11Z</dcterms:created>
  <dcterms:modified xsi:type="dcterms:W3CDTF">2015-12-02T13:32:23Z</dcterms:modified>
</cp:coreProperties>
</file>