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9"/>
  </p:notesMasterIdLst>
  <p:sldIdLst>
    <p:sldId id="256" r:id="rId2"/>
    <p:sldId id="260" r:id="rId3"/>
    <p:sldId id="258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83" autoAdjust="0"/>
  </p:normalViewPr>
  <p:slideViewPr>
    <p:cSldViewPr snapToGrid="0">
      <p:cViewPr varScale="1">
        <p:scale>
          <a:sx n="45" d="100"/>
          <a:sy n="45" d="100"/>
        </p:scale>
        <p:origin x="2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Accuarcy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Linear SVC</c:v>
                </c:pt>
                <c:pt idx="1">
                  <c:v>SVC - RBF</c:v>
                </c:pt>
                <c:pt idx="2">
                  <c:v>Logistic Regression</c:v>
                </c:pt>
                <c:pt idx="3">
                  <c:v>SGD Classifier 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0.78891</c:v>
                </c:pt>
                <c:pt idx="1">
                  <c:v>0.80400000000000005</c:v>
                </c:pt>
                <c:pt idx="2">
                  <c:v>0.78588999999999998</c:v>
                </c:pt>
                <c:pt idx="3">
                  <c:v>0.77271999999999996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53-4D10-8ED2-600FE985F0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5998192"/>
        <c:axId val="2025359824"/>
      </c:barChart>
      <c:catAx>
        <c:axId val="202599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25359824"/>
        <c:crosses val="autoZero"/>
        <c:auto val="1"/>
        <c:lblAlgn val="ctr"/>
        <c:lblOffset val="100"/>
        <c:noMultiLvlLbl val="0"/>
      </c:catAx>
      <c:valAx>
        <c:axId val="202535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25998192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CDE569-A65F-47BB-A204-9F68502F396E}" type="doc">
      <dgm:prSet loTypeId="urn:microsoft.com/office/officeart/2005/8/layout/chevron1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B935ACD2-916E-4668-ADD9-D8A1A82C659C}">
      <dgm:prSet phldrT="[文字]" custT="1"/>
      <dgm:spPr/>
      <dgm:t>
        <a:bodyPr/>
        <a:lstStyle/>
        <a:p>
          <a:r>
            <a:rPr lang="zh-TW" altLang="en-US" sz="4000" dirty="0"/>
            <a:t>前處理</a:t>
          </a:r>
          <a:endParaRPr lang="zh-TW" altLang="en-US" sz="4500" dirty="0"/>
        </a:p>
      </dgm:t>
    </dgm:pt>
    <dgm:pt modelId="{90A138B3-1907-4E3C-B6DF-2B2AD7535BE1}" type="parTrans" cxnId="{B65BD041-79DF-43CA-9413-61952F49D64A}">
      <dgm:prSet/>
      <dgm:spPr/>
      <dgm:t>
        <a:bodyPr/>
        <a:lstStyle/>
        <a:p>
          <a:endParaRPr lang="zh-TW" altLang="en-US"/>
        </a:p>
      </dgm:t>
    </dgm:pt>
    <dgm:pt modelId="{E3ED80B1-0BFB-4969-9218-262EE02FF886}" type="sibTrans" cxnId="{B65BD041-79DF-43CA-9413-61952F49D64A}">
      <dgm:prSet/>
      <dgm:spPr/>
      <dgm:t>
        <a:bodyPr/>
        <a:lstStyle/>
        <a:p>
          <a:endParaRPr lang="zh-TW" altLang="en-US"/>
        </a:p>
      </dgm:t>
    </dgm:pt>
    <dgm:pt modelId="{B921E633-DBC3-4D71-95EF-5D0976A587F3}">
      <dgm:prSet phldrT="[文字]" custT="1"/>
      <dgm:spPr/>
      <dgm:t>
        <a:bodyPr/>
        <a:lstStyle/>
        <a:p>
          <a:r>
            <a:rPr lang="zh-TW" altLang="en-US" sz="4000" dirty="0"/>
            <a:t>降維</a:t>
          </a:r>
        </a:p>
      </dgm:t>
    </dgm:pt>
    <dgm:pt modelId="{50A2F978-A572-4043-966C-C21F5829F100}" type="parTrans" cxnId="{2D08909E-13FD-4B43-A602-E43FF0D3C2A2}">
      <dgm:prSet/>
      <dgm:spPr/>
      <dgm:t>
        <a:bodyPr/>
        <a:lstStyle/>
        <a:p>
          <a:endParaRPr lang="zh-TW" altLang="en-US"/>
        </a:p>
      </dgm:t>
    </dgm:pt>
    <dgm:pt modelId="{203FBAE5-105B-459A-B430-DCA6C7C0B394}" type="sibTrans" cxnId="{2D08909E-13FD-4B43-A602-E43FF0D3C2A2}">
      <dgm:prSet/>
      <dgm:spPr/>
      <dgm:t>
        <a:bodyPr/>
        <a:lstStyle/>
        <a:p>
          <a:endParaRPr lang="zh-TW" altLang="en-US"/>
        </a:p>
      </dgm:t>
    </dgm:pt>
    <dgm:pt modelId="{859C3F82-BC17-4C8A-BB50-9254EA8CD7F8}">
      <dgm:prSet phldrT="[文字]" custT="1"/>
      <dgm:spPr/>
      <dgm:t>
        <a:bodyPr/>
        <a:lstStyle/>
        <a:p>
          <a:r>
            <a:rPr lang="zh-TW" altLang="en-US" sz="4000" dirty="0"/>
            <a:t>分類</a:t>
          </a:r>
        </a:p>
      </dgm:t>
    </dgm:pt>
    <dgm:pt modelId="{16BD3900-CA68-46D5-8304-169016AADDED}" type="parTrans" cxnId="{7EACF3FE-7DA9-4590-A823-19A13E00569F}">
      <dgm:prSet/>
      <dgm:spPr/>
      <dgm:t>
        <a:bodyPr/>
        <a:lstStyle/>
        <a:p>
          <a:endParaRPr lang="zh-TW" altLang="en-US"/>
        </a:p>
      </dgm:t>
    </dgm:pt>
    <dgm:pt modelId="{0CF8AD34-BE57-471C-A165-78575B168EAB}" type="sibTrans" cxnId="{7EACF3FE-7DA9-4590-A823-19A13E00569F}">
      <dgm:prSet/>
      <dgm:spPr/>
      <dgm:t>
        <a:bodyPr/>
        <a:lstStyle/>
        <a:p>
          <a:endParaRPr lang="zh-TW" altLang="en-US"/>
        </a:p>
      </dgm:t>
    </dgm:pt>
    <dgm:pt modelId="{79FF647E-BC0A-4171-8718-5298CED57409}" type="pres">
      <dgm:prSet presAssocID="{C8CDE569-A65F-47BB-A204-9F68502F396E}" presName="Name0" presStyleCnt="0">
        <dgm:presLayoutVars>
          <dgm:dir/>
          <dgm:animLvl val="lvl"/>
          <dgm:resizeHandles val="exact"/>
        </dgm:presLayoutVars>
      </dgm:prSet>
      <dgm:spPr/>
    </dgm:pt>
    <dgm:pt modelId="{59AABA3E-A8C9-4334-B703-BCC6AEC0407A}" type="pres">
      <dgm:prSet presAssocID="{B935ACD2-916E-4668-ADD9-D8A1A82C659C}" presName="parTxOnly" presStyleLbl="node1" presStyleIdx="0" presStyleCnt="3" custScaleY="74924">
        <dgm:presLayoutVars>
          <dgm:chMax val="0"/>
          <dgm:chPref val="0"/>
          <dgm:bulletEnabled val="1"/>
        </dgm:presLayoutVars>
      </dgm:prSet>
      <dgm:spPr/>
    </dgm:pt>
    <dgm:pt modelId="{73B0C71A-13A7-446B-9744-0398E39D98E9}" type="pres">
      <dgm:prSet presAssocID="{E3ED80B1-0BFB-4969-9218-262EE02FF886}" presName="parTxOnlySpace" presStyleCnt="0"/>
      <dgm:spPr/>
    </dgm:pt>
    <dgm:pt modelId="{7BD5BCAB-4311-47C8-A3FA-30E1C3E0B91A}" type="pres">
      <dgm:prSet presAssocID="{B921E633-DBC3-4D71-95EF-5D0976A587F3}" presName="parTxOnly" presStyleLbl="node1" presStyleIdx="1" presStyleCnt="3" custScaleY="74924">
        <dgm:presLayoutVars>
          <dgm:chMax val="0"/>
          <dgm:chPref val="0"/>
          <dgm:bulletEnabled val="1"/>
        </dgm:presLayoutVars>
      </dgm:prSet>
      <dgm:spPr/>
    </dgm:pt>
    <dgm:pt modelId="{F0855BBA-FF58-472B-A57D-416CFCF9F9E0}" type="pres">
      <dgm:prSet presAssocID="{203FBAE5-105B-459A-B430-DCA6C7C0B394}" presName="parTxOnlySpace" presStyleCnt="0"/>
      <dgm:spPr/>
    </dgm:pt>
    <dgm:pt modelId="{101B72AC-6169-45E3-B0CE-CEF028E8FED7}" type="pres">
      <dgm:prSet presAssocID="{859C3F82-BC17-4C8A-BB50-9254EA8CD7F8}" presName="parTxOnly" presStyleLbl="node1" presStyleIdx="2" presStyleCnt="3" custScaleY="74924">
        <dgm:presLayoutVars>
          <dgm:chMax val="0"/>
          <dgm:chPref val="0"/>
          <dgm:bulletEnabled val="1"/>
        </dgm:presLayoutVars>
      </dgm:prSet>
      <dgm:spPr/>
    </dgm:pt>
  </dgm:ptLst>
  <dgm:cxnLst>
    <dgm:cxn modelId="{F6E3E90E-E3AC-4519-B87C-FC803546A18E}" type="presOf" srcId="{C8CDE569-A65F-47BB-A204-9F68502F396E}" destId="{79FF647E-BC0A-4171-8718-5298CED57409}" srcOrd="0" destOrd="0" presId="urn:microsoft.com/office/officeart/2005/8/layout/chevron1"/>
    <dgm:cxn modelId="{4DDC0D2F-E685-45B8-8F8A-F9A3047919E9}" type="presOf" srcId="{859C3F82-BC17-4C8A-BB50-9254EA8CD7F8}" destId="{101B72AC-6169-45E3-B0CE-CEF028E8FED7}" srcOrd="0" destOrd="0" presId="urn:microsoft.com/office/officeart/2005/8/layout/chevron1"/>
    <dgm:cxn modelId="{FDAC8D36-19EF-4A59-B0F0-661959D5DE8E}" type="presOf" srcId="{B935ACD2-916E-4668-ADD9-D8A1A82C659C}" destId="{59AABA3E-A8C9-4334-B703-BCC6AEC0407A}" srcOrd="0" destOrd="0" presId="urn:microsoft.com/office/officeart/2005/8/layout/chevron1"/>
    <dgm:cxn modelId="{B65BD041-79DF-43CA-9413-61952F49D64A}" srcId="{C8CDE569-A65F-47BB-A204-9F68502F396E}" destId="{B935ACD2-916E-4668-ADD9-D8A1A82C659C}" srcOrd="0" destOrd="0" parTransId="{90A138B3-1907-4E3C-B6DF-2B2AD7535BE1}" sibTransId="{E3ED80B1-0BFB-4969-9218-262EE02FF886}"/>
    <dgm:cxn modelId="{21B98A8C-7B26-4D81-8FAE-B01F2F3AA181}" type="presOf" srcId="{B921E633-DBC3-4D71-95EF-5D0976A587F3}" destId="{7BD5BCAB-4311-47C8-A3FA-30E1C3E0B91A}" srcOrd="0" destOrd="0" presId="urn:microsoft.com/office/officeart/2005/8/layout/chevron1"/>
    <dgm:cxn modelId="{2D08909E-13FD-4B43-A602-E43FF0D3C2A2}" srcId="{C8CDE569-A65F-47BB-A204-9F68502F396E}" destId="{B921E633-DBC3-4D71-95EF-5D0976A587F3}" srcOrd="1" destOrd="0" parTransId="{50A2F978-A572-4043-966C-C21F5829F100}" sibTransId="{203FBAE5-105B-459A-B430-DCA6C7C0B394}"/>
    <dgm:cxn modelId="{7EACF3FE-7DA9-4590-A823-19A13E00569F}" srcId="{C8CDE569-A65F-47BB-A204-9F68502F396E}" destId="{859C3F82-BC17-4C8A-BB50-9254EA8CD7F8}" srcOrd="2" destOrd="0" parTransId="{16BD3900-CA68-46D5-8304-169016AADDED}" sibTransId="{0CF8AD34-BE57-471C-A165-78575B168EAB}"/>
    <dgm:cxn modelId="{EA82D188-A112-450F-8147-9A8A6F03D5F9}" type="presParOf" srcId="{79FF647E-BC0A-4171-8718-5298CED57409}" destId="{59AABA3E-A8C9-4334-B703-BCC6AEC0407A}" srcOrd="0" destOrd="0" presId="urn:microsoft.com/office/officeart/2005/8/layout/chevron1"/>
    <dgm:cxn modelId="{B497C724-4561-4B68-A87C-3DC2A2420F47}" type="presParOf" srcId="{79FF647E-BC0A-4171-8718-5298CED57409}" destId="{73B0C71A-13A7-446B-9744-0398E39D98E9}" srcOrd="1" destOrd="0" presId="urn:microsoft.com/office/officeart/2005/8/layout/chevron1"/>
    <dgm:cxn modelId="{EBA4847D-8715-47A7-9031-46BFC24249F1}" type="presParOf" srcId="{79FF647E-BC0A-4171-8718-5298CED57409}" destId="{7BD5BCAB-4311-47C8-A3FA-30E1C3E0B91A}" srcOrd="2" destOrd="0" presId="urn:microsoft.com/office/officeart/2005/8/layout/chevron1"/>
    <dgm:cxn modelId="{C92794A6-CEF7-48A1-B623-C91761A245E4}" type="presParOf" srcId="{79FF647E-BC0A-4171-8718-5298CED57409}" destId="{F0855BBA-FF58-472B-A57D-416CFCF9F9E0}" srcOrd="3" destOrd="0" presId="urn:microsoft.com/office/officeart/2005/8/layout/chevron1"/>
    <dgm:cxn modelId="{B0A7E876-40A4-4C8F-B724-BFF8828ED382}" type="presParOf" srcId="{79FF647E-BC0A-4171-8718-5298CED57409}" destId="{101B72AC-6169-45E3-B0CE-CEF028E8FED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ABA3E-A8C9-4334-B703-BCC6AEC0407A}">
      <dsp:nvSpPr>
        <dsp:cNvPr id="0" name=""/>
        <dsp:cNvSpPr/>
      </dsp:nvSpPr>
      <dsp:spPr>
        <a:xfrm>
          <a:off x="2696" y="757534"/>
          <a:ext cx="3285314" cy="984595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/>
            <a:t>前處理</a:t>
          </a:r>
          <a:endParaRPr lang="zh-TW" altLang="en-US" sz="4500" kern="1200" dirty="0"/>
        </a:p>
      </dsp:txBody>
      <dsp:txXfrm>
        <a:off x="494994" y="757534"/>
        <a:ext cx="2300719" cy="984595"/>
      </dsp:txXfrm>
    </dsp:sp>
    <dsp:sp modelId="{7BD5BCAB-4311-47C8-A3FA-30E1C3E0B91A}">
      <dsp:nvSpPr>
        <dsp:cNvPr id="0" name=""/>
        <dsp:cNvSpPr/>
      </dsp:nvSpPr>
      <dsp:spPr>
        <a:xfrm>
          <a:off x="2959480" y="757534"/>
          <a:ext cx="3285314" cy="984595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/>
            <a:t>降維</a:t>
          </a:r>
        </a:p>
      </dsp:txBody>
      <dsp:txXfrm>
        <a:off x="3451778" y="757534"/>
        <a:ext cx="2300719" cy="984595"/>
      </dsp:txXfrm>
    </dsp:sp>
    <dsp:sp modelId="{101B72AC-6169-45E3-B0CE-CEF028E8FED7}">
      <dsp:nvSpPr>
        <dsp:cNvPr id="0" name=""/>
        <dsp:cNvSpPr/>
      </dsp:nvSpPr>
      <dsp:spPr>
        <a:xfrm>
          <a:off x="5916263" y="757534"/>
          <a:ext cx="3285314" cy="984595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/>
            <a:t>分類</a:t>
          </a:r>
        </a:p>
      </dsp:txBody>
      <dsp:txXfrm>
        <a:off x="6408561" y="757534"/>
        <a:ext cx="2300719" cy="984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9196E-E6C1-4858-9085-FC8770351409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6E0D-191B-4692-8044-59DC96C94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296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E0D-191B-4692-8044-59DC96C9414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06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85F6-EE69-412E-B8FC-B479C0CFA01A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477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85F6-EE69-412E-B8FC-B479C0CFA01A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85F6-EE69-412E-B8FC-B479C0CFA01A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2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85F6-EE69-412E-B8FC-B479C0CFA01A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01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85F6-EE69-412E-B8FC-B479C0CFA01A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986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85F6-EE69-412E-B8FC-B479C0CFA01A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88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85F6-EE69-412E-B8FC-B479C0CFA01A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3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85F6-EE69-412E-B8FC-B479C0CFA01A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6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85F6-EE69-412E-B8FC-B479C0CFA01A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32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85F6-EE69-412E-B8FC-B479C0CFA01A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80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DAA85F6-EE69-412E-B8FC-B479C0CFA01A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21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DAA85F6-EE69-412E-B8FC-B479C0CFA01A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28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20D6521-D1A1-46BB-A7BF-902F252F2A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E9DCF0D-8AFF-4F7E-9EB6-0CA022643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6" y="1081564"/>
            <a:ext cx="6989655" cy="1836145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zh-TW" altLang="zh-TW" sz="4400" b="1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今晚我想來點異國料理</a:t>
            </a:r>
            <a:r>
              <a:rPr lang="en-US" altLang="zh-TW" sz="4400" b="1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</a:t>
            </a:r>
            <a:br>
              <a:rPr lang="en-US" altLang="zh-TW" sz="4400" b="1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zh-TW" sz="4400" b="1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食譜分類模型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AB17131-6A0C-496B-8B68-E65823AB3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566" y="3429000"/>
            <a:ext cx="2853827" cy="1088404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latin typeface="微軟正黑體" panose="020B0604030504040204" pitchFamily="34" charset="-120"/>
              </a:rPr>
              <a:t>ZC-106802513 </a:t>
            </a:r>
            <a:r>
              <a:rPr lang="zh-TW" altLang="en-US" dirty="0">
                <a:latin typeface="微軟正黑體" panose="020B0604030504040204" pitchFamily="34" charset="-120"/>
              </a:rPr>
              <a:t>張書榕</a:t>
            </a:r>
          </a:p>
          <a:p>
            <a:pPr algn="l"/>
            <a:r>
              <a:rPr lang="en-US" altLang="zh-TW" dirty="0">
                <a:latin typeface="微軟正黑體" panose="020B0604030504040204" pitchFamily="34" charset="-120"/>
              </a:rPr>
              <a:t>ZC-106502504 </a:t>
            </a:r>
            <a:r>
              <a:rPr lang="zh-TW" altLang="en-US" dirty="0">
                <a:latin typeface="微軟正黑體" panose="020B0604030504040204" pitchFamily="34" charset="-120"/>
              </a:rPr>
              <a:t>倪滙渝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084BCDC-C503-4DB6-BCFE-578190ACC9E9}"/>
              </a:ext>
            </a:extLst>
          </p:cNvPr>
          <p:cNvCxnSpPr/>
          <p:nvPr/>
        </p:nvCxnSpPr>
        <p:spPr>
          <a:xfrm>
            <a:off x="1280688" y="2917709"/>
            <a:ext cx="993058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標題 2">
            <a:extLst>
              <a:ext uri="{FF2B5EF4-FFF2-40B4-BE49-F238E27FC236}">
                <a16:creationId xmlns:a16="http://schemas.microsoft.com/office/drawing/2014/main" id="{F47AEA9D-B3A9-4421-8756-04DAD3C9B5FD}"/>
              </a:ext>
            </a:extLst>
          </p:cNvPr>
          <p:cNvSpPr txBox="1">
            <a:spLocks/>
          </p:cNvSpPr>
          <p:nvPr/>
        </p:nvSpPr>
        <p:spPr>
          <a:xfrm>
            <a:off x="9208528" y="3483078"/>
            <a:ext cx="3553154" cy="196890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dirty="0"/>
              <a:t>#Food </a:t>
            </a:r>
          </a:p>
          <a:p>
            <a:pPr algn="l"/>
            <a:r>
              <a:rPr lang="en-US" altLang="zh-TW" dirty="0"/>
              <a:t>#Text data </a:t>
            </a:r>
          </a:p>
          <a:p>
            <a:pPr algn="l"/>
            <a:r>
              <a:rPr lang="en-US" altLang="zh-TW" dirty="0"/>
              <a:t>#Multiclassification</a:t>
            </a:r>
          </a:p>
          <a:p>
            <a:pPr algn="l"/>
            <a:r>
              <a:rPr lang="en-US" altLang="zh-TW" dirty="0"/>
              <a:t>#Categorization accuracy</a:t>
            </a:r>
            <a:endParaRPr lang="zh-TW" altLang="en-US" dirty="0"/>
          </a:p>
          <a:p>
            <a:pPr algn="l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9EE7744C-B966-47A4-A97A-157563D082D5}"/>
              </a:ext>
            </a:extLst>
          </p:cNvPr>
          <p:cNvSpPr txBox="1">
            <a:spLocks/>
          </p:cNvSpPr>
          <p:nvPr/>
        </p:nvSpPr>
        <p:spPr>
          <a:xfrm>
            <a:off x="1167566" y="4630002"/>
            <a:ext cx="3443785" cy="16557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 project presentation</a:t>
            </a:r>
          </a:p>
          <a:p>
            <a:pPr algn="l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June 7, 2021</a:t>
            </a:r>
          </a:p>
        </p:txBody>
      </p:sp>
    </p:spTree>
    <p:extLst>
      <p:ext uri="{BB962C8B-B14F-4D97-AF65-F5344CB8AC3E}">
        <p14:creationId xmlns:p14="http://schemas.microsoft.com/office/powerpoint/2010/main" val="135908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1565F-0719-4F8B-BBFB-D205035C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5F61D-0028-4361-9CD9-69571C8C7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動機</a:t>
            </a:r>
            <a:endParaRPr lang="en-US" altLang="zh-TW" sz="2400" dirty="0"/>
          </a:p>
          <a:p>
            <a:r>
              <a:rPr lang="zh-TW" altLang="en-US" sz="2400" dirty="0"/>
              <a:t>方法</a:t>
            </a:r>
            <a:endParaRPr lang="en-US" altLang="zh-TW" sz="2200" dirty="0"/>
          </a:p>
          <a:p>
            <a:r>
              <a:rPr lang="zh-TW" altLang="en-US" sz="2400" dirty="0"/>
              <a:t>實驗與分析</a:t>
            </a:r>
          </a:p>
        </p:txBody>
      </p:sp>
    </p:spTree>
    <p:extLst>
      <p:ext uri="{BB962C8B-B14F-4D97-AF65-F5344CB8AC3E}">
        <p14:creationId xmlns:p14="http://schemas.microsoft.com/office/powerpoint/2010/main" val="201917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E423DF-15A5-4844-8336-6CCD67A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zh-TW" altLang="en-US" b="1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9ADBD6-61BE-45FC-9549-DD58D8224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發掘每個國家獨特的飲食文化</a:t>
            </a:r>
            <a:endParaRPr lang="en-US" altLang="zh-TW" sz="2400" dirty="0"/>
          </a:p>
          <a:p>
            <a:r>
              <a:rPr lang="zh-TW" altLang="en-US" sz="2400" dirty="0"/>
              <a:t>藉由料理的食材與佐料判斷各國料理的特性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02914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CDFA4-F9AD-4FFE-9B55-D319595DC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54868"/>
            <a:ext cx="7729728" cy="1188720"/>
          </a:xfrm>
        </p:spPr>
        <p:txBody>
          <a:bodyPr/>
          <a:lstStyle/>
          <a:p>
            <a:r>
              <a:rPr lang="zh-TW" altLang="en-US" b="1" dirty="0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C3465-4226-4663-9135-2F163C5F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58935"/>
            <a:ext cx="7729728" cy="3101983"/>
          </a:xfrm>
        </p:spPr>
        <p:txBody>
          <a:bodyPr/>
          <a:lstStyle/>
          <a:p>
            <a:r>
              <a:rPr lang="zh-TW" altLang="en-US" sz="2000" dirty="0"/>
              <a:t>資料集</a:t>
            </a:r>
            <a:endParaRPr lang="en-US" altLang="zh-TW" sz="2000" dirty="0"/>
          </a:p>
          <a:p>
            <a:pPr lvl="1"/>
            <a:r>
              <a:rPr lang="en-US" altLang="zh-TW" sz="1800" dirty="0">
                <a:latin typeface="+mj-lt"/>
                <a:cs typeface="Times New Roman" panose="02020603050405020304" pitchFamily="18" charset="0"/>
              </a:rPr>
              <a:t>Kaggle:</a:t>
            </a:r>
            <a:r>
              <a:rPr lang="zh-TW" alt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+mj-lt"/>
                <a:cs typeface="Times New Roman" panose="02020603050405020304" pitchFamily="18" charset="0"/>
              </a:rPr>
              <a:t>Recipe Ingredients Dataset</a:t>
            </a:r>
          </a:p>
          <a:p>
            <a:pPr lvl="1"/>
            <a:r>
              <a:rPr lang="en-US" altLang="zh-TW" sz="1800" dirty="0"/>
              <a:t>39774</a:t>
            </a:r>
            <a:r>
              <a:rPr lang="zh-TW" altLang="zh-TW" sz="1800" dirty="0"/>
              <a:t>組</a:t>
            </a:r>
            <a:r>
              <a:rPr lang="zh-TW" altLang="en-US" sz="1800" dirty="0"/>
              <a:t>食譜，</a:t>
            </a:r>
            <a:r>
              <a:rPr lang="en-US" altLang="zh-TW" sz="1800" dirty="0"/>
              <a:t>20</a:t>
            </a:r>
            <a:r>
              <a:rPr lang="zh-TW" altLang="zh-TW" sz="1800" dirty="0"/>
              <a:t>個國家的料理</a:t>
            </a:r>
            <a:endParaRPr lang="en-US" altLang="zh-TW" sz="1800" dirty="0"/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CB0AB9-5C8E-4682-B49C-3A1AAA474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028" y="3864990"/>
            <a:ext cx="6249944" cy="238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3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CE3AD-5AAB-4264-8DDA-363AA159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方法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6FBD39B-391A-48E1-9D31-52D845DA79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066723"/>
              </p:ext>
            </p:extLst>
          </p:nvPr>
        </p:nvGraphicFramePr>
        <p:xfrm>
          <a:off x="1493862" y="2507530"/>
          <a:ext cx="9204275" cy="2499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6655177-A265-43DF-AF97-D0C28B14BCF7}"/>
              </a:ext>
            </a:extLst>
          </p:cNvPr>
          <p:cNvSpPr txBox="1"/>
          <p:nvPr/>
        </p:nvSpPr>
        <p:spPr>
          <a:xfrm>
            <a:off x="4939645" y="4676423"/>
            <a:ext cx="221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trike="sngStrike" dirty="0"/>
              <a:t>PCA</a:t>
            </a:r>
          </a:p>
          <a:p>
            <a:r>
              <a:rPr lang="en-US" altLang="zh-TW" sz="2400" strike="sngStrike" dirty="0"/>
              <a:t>Kernel PCA</a:t>
            </a:r>
          </a:p>
          <a:p>
            <a:r>
              <a:rPr lang="en-US" altLang="zh-TW" sz="2400" dirty="0"/>
              <a:t>Truncated SVD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3CA5BB6-DC7D-450B-B4F5-C69E6AA79CA6}"/>
              </a:ext>
            </a:extLst>
          </p:cNvPr>
          <p:cNvSpPr txBox="1"/>
          <p:nvPr/>
        </p:nvSpPr>
        <p:spPr>
          <a:xfrm>
            <a:off x="1887575" y="4676423"/>
            <a:ext cx="2379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Lemmatization</a:t>
            </a:r>
          </a:p>
          <a:p>
            <a:r>
              <a:rPr lang="en-US" altLang="zh-TW" sz="2400" dirty="0" err="1"/>
              <a:t>Tf-idf</a:t>
            </a:r>
            <a:r>
              <a:rPr lang="en-US" altLang="zh-TW" sz="2400" dirty="0"/>
              <a:t>  Vectorizer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6D9E752-D58D-4EF8-99E2-BECA713025D9}"/>
              </a:ext>
            </a:extLst>
          </p:cNvPr>
          <p:cNvSpPr txBox="1"/>
          <p:nvPr/>
        </p:nvSpPr>
        <p:spPr>
          <a:xfrm>
            <a:off x="8048544" y="4676423"/>
            <a:ext cx="2903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Linear SVC </a:t>
            </a:r>
          </a:p>
          <a:p>
            <a:r>
              <a:rPr lang="en-US" altLang="zh-TW" sz="2400" dirty="0"/>
              <a:t>SVC</a:t>
            </a:r>
            <a:r>
              <a:rPr lang="zh-TW" altLang="en-US" sz="2400" dirty="0"/>
              <a:t> </a:t>
            </a:r>
            <a:r>
              <a:rPr lang="en-US" altLang="zh-TW" sz="2400" dirty="0"/>
              <a:t>-</a:t>
            </a:r>
            <a:r>
              <a:rPr lang="zh-TW" altLang="en-US" sz="2400" dirty="0"/>
              <a:t> </a:t>
            </a:r>
            <a:r>
              <a:rPr lang="en-US" altLang="zh-TW" sz="2400" dirty="0"/>
              <a:t>RBF</a:t>
            </a:r>
          </a:p>
          <a:p>
            <a:r>
              <a:rPr lang="en-US" altLang="zh-TW" sz="2400" dirty="0"/>
              <a:t>Logistic Regression</a:t>
            </a:r>
          </a:p>
          <a:p>
            <a:r>
              <a:rPr lang="en-US" altLang="zh-TW" sz="2400" dirty="0"/>
              <a:t>SGD</a:t>
            </a:r>
            <a:r>
              <a:rPr lang="zh-TW" altLang="en-US" sz="2400" dirty="0"/>
              <a:t> </a:t>
            </a:r>
            <a:r>
              <a:rPr lang="en-US" altLang="zh-TW" sz="2400" dirty="0"/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57114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A57C4-0D24-41FB-A7D8-7669C512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實驗與分析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85703121-2524-4E53-8920-2EE7F54C5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811418"/>
              </p:ext>
            </p:extLst>
          </p:nvPr>
        </p:nvGraphicFramePr>
        <p:xfrm>
          <a:off x="2229739" y="2791333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661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6EA80-8C46-4A5A-9072-C440E0D8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實驗與分析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8E449C-4CD9-42A5-855C-839C32A6C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191413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1903</TotalTime>
  <Words>108</Words>
  <Application>Microsoft Office PowerPoint</Application>
  <PresentationFormat>寬螢幕</PresentationFormat>
  <Paragraphs>36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Gill Sans MT</vt:lpstr>
      <vt:lpstr>Times New Roman</vt:lpstr>
      <vt:lpstr>包裹</vt:lpstr>
      <vt:lpstr>今晚我想來點異國料理 - 食譜分類模型</vt:lpstr>
      <vt:lpstr>目錄</vt:lpstr>
      <vt:lpstr>動機</vt:lpstr>
      <vt:lpstr>方法</vt:lpstr>
      <vt:lpstr>方法</vt:lpstr>
      <vt:lpstr>實驗與分析</vt:lpstr>
      <vt:lpstr>實驗與分析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demo</dc:title>
  <dc:creator>倪滙渝</dc:creator>
  <cp:lastModifiedBy>倪滙渝</cp:lastModifiedBy>
  <cp:revision>25</cp:revision>
  <dcterms:created xsi:type="dcterms:W3CDTF">2021-05-31T06:57:01Z</dcterms:created>
  <dcterms:modified xsi:type="dcterms:W3CDTF">2021-06-01T14:40:53Z</dcterms:modified>
</cp:coreProperties>
</file>