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60" r:id="rId3"/>
    <p:sldId id="261" r:id="rId4"/>
    <p:sldId id="264" r:id="rId5"/>
    <p:sldId id="259" r:id="rId6"/>
    <p:sldId id="267" r:id="rId7"/>
    <p:sldId id="262" r:id="rId8"/>
    <p:sldId id="268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7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KNN (K=13) </c:v>
                </c:pt>
                <c:pt idx="1">
                  <c:v>Logistic Regression</c:v>
                </c:pt>
                <c:pt idx="2">
                  <c:v>Linear SVC</c:v>
                </c:pt>
                <c:pt idx="3">
                  <c:v>SVC - RBF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0.74245000000000005</c:v>
                </c:pt>
                <c:pt idx="1">
                  <c:v>0.78488999999999998</c:v>
                </c:pt>
                <c:pt idx="2">
                  <c:v>0.78920999999999997</c:v>
                </c:pt>
                <c:pt idx="3">
                  <c:v>0.81144000000000005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3-4D10-8ED2-600FE985F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998192"/>
        <c:axId val="2025359824"/>
      </c:barChart>
      <c:catAx>
        <c:axId val="2025998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5359824"/>
        <c:crosses val="autoZero"/>
        <c:auto val="1"/>
        <c:lblAlgn val="ctr"/>
        <c:lblOffset val="100"/>
        <c:noMultiLvlLbl val="0"/>
      </c:catAx>
      <c:valAx>
        <c:axId val="202535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2599819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縮減材料數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0.81144000000000005</c:v>
                </c:pt>
                <c:pt idx="1">
                  <c:v>0.81144000000000005</c:v>
                </c:pt>
                <c:pt idx="2">
                  <c:v>0.81133999999999995</c:v>
                </c:pt>
                <c:pt idx="3">
                  <c:v>0.81093999999999999</c:v>
                </c:pt>
                <c:pt idx="4">
                  <c:v>0.81113999999999997</c:v>
                </c:pt>
                <c:pt idx="5">
                  <c:v>0.81084000000000001</c:v>
                </c:pt>
                <c:pt idx="6">
                  <c:v>0.80842000000000003</c:v>
                </c:pt>
                <c:pt idx="7">
                  <c:v>0.80832000000000004</c:v>
                </c:pt>
                <c:pt idx="8">
                  <c:v>0.80822000000000005</c:v>
                </c:pt>
                <c:pt idx="9">
                  <c:v>0.80811999999999995</c:v>
                </c:pt>
                <c:pt idx="10">
                  <c:v>0.80710999999999999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30-442E-89F9-CB2B3F8579E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0774544"/>
        <c:axId val="530773888"/>
      </c:lineChart>
      <c:catAx>
        <c:axId val="53077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0773888"/>
        <c:crosses val="autoZero"/>
        <c:auto val="1"/>
        <c:lblAlgn val="ctr"/>
        <c:lblOffset val="100"/>
        <c:noMultiLvlLbl val="0"/>
      </c:catAx>
      <c:valAx>
        <c:axId val="53077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077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DE569-A65F-47BB-A204-9F68502F396E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B935ACD2-916E-4668-ADD9-D8A1A82C659C}">
      <dgm:prSet phldrT="[文字]" custT="1"/>
      <dgm:spPr/>
      <dgm:t>
        <a:bodyPr/>
        <a:lstStyle/>
        <a:p>
          <a:r>
            <a:rPr lang="zh-TW" altLang="en-US" sz="4000" dirty="0"/>
            <a:t>前處理</a:t>
          </a:r>
          <a:endParaRPr lang="zh-TW" altLang="en-US" sz="4500" dirty="0"/>
        </a:p>
      </dgm:t>
    </dgm:pt>
    <dgm:pt modelId="{90A138B3-1907-4E3C-B6DF-2B2AD7535BE1}" type="parTrans" cxnId="{B65BD041-79DF-43CA-9413-61952F49D64A}">
      <dgm:prSet/>
      <dgm:spPr/>
      <dgm:t>
        <a:bodyPr/>
        <a:lstStyle/>
        <a:p>
          <a:endParaRPr lang="zh-TW" altLang="en-US"/>
        </a:p>
      </dgm:t>
    </dgm:pt>
    <dgm:pt modelId="{E3ED80B1-0BFB-4969-9218-262EE02FF886}" type="sibTrans" cxnId="{B65BD041-79DF-43CA-9413-61952F49D64A}">
      <dgm:prSet/>
      <dgm:spPr/>
      <dgm:t>
        <a:bodyPr/>
        <a:lstStyle/>
        <a:p>
          <a:endParaRPr lang="zh-TW" altLang="en-US"/>
        </a:p>
      </dgm:t>
    </dgm:pt>
    <dgm:pt modelId="{B921E633-DBC3-4D71-95EF-5D0976A587F3}">
      <dgm:prSet phldrT="[文字]" custT="1"/>
      <dgm:spPr/>
      <dgm:t>
        <a:bodyPr/>
        <a:lstStyle/>
        <a:p>
          <a:r>
            <a:rPr lang="zh-TW" altLang="en-US" sz="4000" dirty="0"/>
            <a:t>降維</a:t>
          </a:r>
          <a:r>
            <a:rPr lang="en-US" altLang="zh-TW" sz="4000" dirty="0"/>
            <a:t>(?)</a:t>
          </a:r>
          <a:endParaRPr lang="zh-TW" altLang="en-US" sz="4000" dirty="0"/>
        </a:p>
      </dgm:t>
    </dgm:pt>
    <dgm:pt modelId="{50A2F978-A572-4043-966C-C21F5829F100}" type="parTrans" cxnId="{2D08909E-13FD-4B43-A602-E43FF0D3C2A2}">
      <dgm:prSet/>
      <dgm:spPr/>
      <dgm:t>
        <a:bodyPr/>
        <a:lstStyle/>
        <a:p>
          <a:endParaRPr lang="zh-TW" altLang="en-US"/>
        </a:p>
      </dgm:t>
    </dgm:pt>
    <dgm:pt modelId="{203FBAE5-105B-459A-B430-DCA6C7C0B394}" type="sibTrans" cxnId="{2D08909E-13FD-4B43-A602-E43FF0D3C2A2}">
      <dgm:prSet/>
      <dgm:spPr/>
      <dgm:t>
        <a:bodyPr/>
        <a:lstStyle/>
        <a:p>
          <a:endParaRPr lang="zh-TW" altLang="en-US"/>
        </a:p>
      </dgm:t>
    </dgm:pt>
    <dgm:pt modelId="{859C3F82-BC17-4C8A-BB50-9254EA8CD7F8}">
      <dgm:prSet phldrT="[文字]" custT="1"/>
      <dgm:spPr/>
      <dgm:t>
        <a:bodyPr/>
        <a:lstStyle/>
        <a:p>
          <a:r>
            <a:rPr lang="zh-TW" altLang="en-US" sz="4000" dirty="0"/>
            <a:t>分類</a:t>
          </a:r>
        </a:p>
      </dgm:t>
    </dgm:pt>
    <dgm:pt modelId="{16BD3900-CA68-46D5-8304-169016AADDED}" type="parTrans" cxnId="{7EACF3FE-7DA9-4590-A823-19A13E00569F}">
      <dgm:prSet/>
      <dgm:spPr/>
      <dgm:t>
        <a:bodyPr/>
        <a:lstStyle/>
        <a:p>
          <a:endParaRPr lang="zh-TW" altLang="en-US"/>
        </a:p>
      </dgm:t>
    </dgm:pt>
    <dgm:pt modelId="{0CF8AD34-BE57-471C-A165-78575B168EAB}" type="sibTrans" cxnId="{7EACF3FE-7DA9-4590-A823-19A13E00569F}">
      <dgm:prSet/>
      <dgm:spPr/>
      <dgm:t>
        <a:bodyPr/>
        <a:lstStyle/>
        <a:p>
          <a:endParaRPr lang="zh-TW" altLang="en-US"/>
        </a:p>
      </dgm:t>
    </dgm:pt>
    <dgm:pt modelId="{79FF647E-BC0A-4171-8718-5298CED57409}" type="pres">
      <dgm:prSet presAssocID="{C8CDE569-A65F-47BB-A204-9F68502F396E}" presName="Name0" presStyleCnt="0">
        <dgm:presLayoutVars>
          <dgm:dir/>
          <dgm:animLvl val="lvl"/>
          <dgm:resizeHandles val="exact"/>
        </dgm:presLayoutVars>
      </dgm:prSet>
      <dgm:spPr/>
    </dgm:pt>
    <dgm:pt modelId="{59AABA3E-A8C9-4334-B703-BCC6AEC0407A}" type="pres">
      <dgm:prSet presAssocID="{B935ACD2-916E-4668-ADD9-D8A1A82C659C}" presName="parTxOnly" presStyleLbl="node1" presStyleIdx="0" presStyleCnt="3" custScaleY="74924">
        <dgm:presLayoutVars>
          <dgm:chMax val="0"/>
          <dgm:chPref val="0"/>
          <dgm:bulletEnabled val="1"/>
        </dgm:presLayoutVars>
      </dgm:prSet>
      <dgm:spPr/>
    </dgm:pt>
    <dgm:pt modelId="{73B0C71A-13A7-446B-9744-0398E39D98E9}" type="pres">
      <dgm:prSet presAssocID="{E3ED80B1-0BFB-4969-9218-262EE02FF886}" presName="parTxOnlySpace" presStyleCnt="0"/>
      <dgm:spPr/>
    </dgm:pt>
    <dgm:pt modelId="{7BD5BCAB-4311-47C8-A3FA-30E1C3E0B91A}" type="pres">
      <dgm:prSet presAssocID="{B921E633-DBC3-4D71-95EF-5D0976A587F3}" presName="parTxOnly" presStyleLbl="node1" presStyleIdx="1" presStyleCnt="3" custScaleY="74924">
        <dgm:presLayoutVars>
          <dgm:chMax val="0"/>
          <dgm:chPref val="0"/>
          <dgm:bulletEnabled val="1"/>
        </dgm:presLayoutVars>
      </dgm:prSet>
      <dgm:spPr/>
    </dgm:pt>
    <dgm:pt modelId="{F0855BBA-FF58-472B-A57D-416CFCF9F9E0}" type="pres">
      <dgm:prSet presAssocID="{203FBAE5-105B-459A-B430-DCA6C7C0B394}" presName="parTxOnlySpace" presStyleCnt="0"/>
      <dgm:spPr/>
    </dgm:pt>
    <dgm:pt modelId="{101B72AC-6169-45E3-B0CE-CEF028E8FED7}" type="pres">
      <dgm:prSet presAssocID="{859C3F82-BC17-4C8A-BB50-9254EA8CD7F8}" presName="parTxOnly" presStyleLbl="node1" presStyleIdx="2" presStyleCnt="3" custScaleY="74924">
        <dgm:presLayoutVars>
          <dgm:chMax val="0"/>
          <dgm:chPref val="0"/>
          <dgm:bulletEnabled val="1"/>
        </dgm:presLayoutVars>
      </dgm:prSet>
      <dgm:spPr/>
    </dgm:pt>
  </dgm:ptLst>
  <dgm:cxnLst>
    <dgm:cxn modelId="{F6E3E90E-E3AC-4519-B87C-FC803546A18E}" type="presOf" srcId="{C8CDE569-A65F-47BB-A204-9F68502F396E}" destId="{79FF647E-BC0A-4171-8718-5298CED57409}" srcOrd="0" destOrd="0" presId="urn:microsoft.com/office/officeart/2005/8/layout/chevron1"/>
    <dgm:cxn modelId="{4DDC0D2F-E685-45B8-8F8A-F9A3047919E9}" type="presOf" srcId="{859C3F82-BC17-4C8A-BB50-9254EA8CD7F8}" destId="{101B72AC-6169-45E3-B0CE-CEF028E8FED7}" srcOrd="0" destOrd="0" presId="urn:microsoft.com/office/officeart/2005/8/layout/chevron1"/>
    <dgm:cxn modelId="{FDAC8D36-19EF-4A59-B0F0-661959D5DE8E}" type="presOf" srcId="{B935ACD2-916E-4668-ADD9-D8A1A82C659C}" destId="{59AABA3E-A8C9-4334-B703-BCC6AEC0407A}" srcOrd="0" destOrd="0" presId="urn:microsoft.com/office/officeart/2005/8/layout/chevron1"/>
    <dgm:cxn modelId="{B65BD041-79DF-43CA-9413-61952F49D64A}" srcId="{C8CDE569-A65F-47BB-A204-9F68502F396E}" destId="{B935ACD2-916E-4668-ADD9-D8A1A82C659C}" srcOrd="0" destOrd="0" parTransId="{90A138B3-1907-4E3C-B6DF-2B2AD7535BE1}" sibTransId="{E3ED80B1-0BFB-4969-9218-262EE02FF886}"/>
    <dgm:cxn modelId="{21B98A8C-7B26-4D81-8FAE-B01F2F3AA181}" type="presOf" srcId="{B921E633-DBC3-4D71-95EF-5D0976A587F3}" destId="{7BD5BCAB-4311-47C8-A3FA-30E1C3E0B91A}" srcOrd="0" destOrd="0" presId="urn:microsoft.com/office/officeart/2005/8/layout/chevron1"/>
    <dgm:cxn modelId="{2D08909E-13FD-4B43-A602-E43FF0D3C2A2}" srcId="{C8CDE569-A65F-47BB-A204-9F68502F396E}" destId="{B921E633-DBC3-4D71-95EF-5D0976A587F3}" srcOrd="1" destOrd="0" parTransId="{50A2F978-A572-4043-966C-C21F5829F100}" sibTransId="{203FBAE5-105B-459A-B430-DCA6C7C0B394}"/>
    <dgm:cxn modelId="{7EACF3FE-7DA9-4590-A823-19A13E00569F}" srcId="{C8CDE569-A65F-47BB-A204-9F68502F396E}" destId="{859C3F82-BC17-4C8A-BB50-9254EA8CD7F8}" srcOrd="2" destOrd="0" parTransId="{16BD3900-CA68-46D5-8304-169016AADDED}" sibTransId="{0CF8AD34-BE57-471C-A165-78575B168EAB}"/>
    <dgm:cxn modelId="{EA82D188-A112-450F-8147-9A8A6F03D5F9}" type="presParOf" srcId="{79FF647E-BC0A-4171-8718-5298CED57409}" destId="{59AABA3E-A8C9-4334-B703-BCC6AEC0407A}" srcOrd="0" destOrd="0" presId="urn:microsoft.com/office/officeart/2005/8/layout/chevron1"/>
    <dgm:cxn modelId="{B497C724-4561-4B68-A87C-3DC2A2420F47}" type="presParOf" srcId="{79FF647E-BC0A-4171-8718-5298CED57409}" destId="{73B0C71A-13A7-446B-9744-0398E39D98E9}" srcOrd="1" destOrd="0" presId="urn:microsoft.com/office/officeart/2005/8/layout/chevron1"/>
    <dgm:cxn modelId="{EBA4847D-8715-47A7-9031-46BFC24249F1}" type="presParOf" srcId="{79FF647E-BC0A-4171-8718-5298CED57409}" destId="{7BD5BCAB-4311-47C8-A3FA-30E1C3E0B91A}" srcOrd="2" destOrd="0" presId="urn:microsoft.com/office/officeart/2005/8/layout/chevron1"/>
    <dgm:cxn modelId="{C92794A6-CEF7-48A1-B623-C91761A245E4}" type="presParOf" srcId="{79FF647E-BC0A-4171-8718-5298CED57409}" destId="{F0855BBA-FF58-472B-A57D-416CFCF9F9E0}" srcOrd="3" destOrd="0" presId="urn:microsoft.com/office/officeart/2005/8/layout/chevron1"/>
    <dgm:cxn modelId="{B0A7E876-40A4-4C8F-B724-BFF8828ED382}" type="presParOf" srcId="{79FF647E-BC0A-4171-8718-5298CED57409}" destId="{101B72AC-6169-45E3-B0CE-CEF028E8FED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ABA3E-A8C9-4334-B703-BCC6AEC0407A}">
      <dsp:nvSpPr>
        <dsp:cNvPr id="0" name=""/>
        <dsp:cNvSpPr/>
      </dsp:nvSpPr>
      <dsp:spPr>
        <a:xfrm>
          <a:off x="2696" y="757534"/>
          <a:ext cx="3285314" cy="9845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前處理</a:t>
          </a:r>
          <a:endParaRPr lang="zh-TW" altLang="en-US" sz="4500" kern="1200" dirty="0"/>
        </a:p>
      </dsp:txBody>
      <dsp:txXfrm>
        <a:off x="494994" y="757534"/>
        <a:ext cx="2300719" cy="984595"/>
      </dsp:txXfrm>
    </dsp:sp>
    <dsp:sp modelId="{7BD5BCAB-4311-47C8-A3FA-30E1C3E0B91A}">
      <dsp:nvSpPr>
        <dsp:cNvPr id="0" name=""/>
        <dsp:cNvSpPr/>
      </dsp:nvSpPr>
      <dsp:spPr>
        <a:xfrm>
          <a:off x="2959480" y="757534"/>
          <a:ext cx="3285314" cy="9845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降維</a:t>
          </a:r>
          <a:r>
            <a:rPr lang="en-US" altLang="zh-TW" sz="4000" kern="1200" dirty="0"/>
            <a:t>(?)</a:t>
          </a:r>
          <a:endParaRPr lang="zh-TW" altLang="en-US" sz="4000" kern="1200" dirty="0"/>
        </a:p>
      </dsp:txBody>
      <dsp:txXfrm>
        <a:off x="3451778" y="757534"/>
        <a:ext cx="2300719" cy="984595"/>
      </dsp:txXfrm>
    </dsp:sp>
    <dsp:sp modelId="{101B72AC-6169-45E3-B0CE-CEF028E8FED7}">
      <dsp:nvSpPr>
        <dsp:cNvPr id="0" name=""/>
        <dsp:cNvSpPr/>
      </dsp:nvSpPr>
      <dsp:spPr>
        <a:xfrm>
          <a:off x="5916263" y="757534"/>
          <a:ext cx="3285314" cy="9845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分類</a:t>
          </a:r>
        </a:p>
      </dsp:txBody>
      <dsp:txXfrm>
        <a:off x="6408561" y="757534"/>
        <a:ext cx="2300719" cy="98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196E-E6C1-4858-9085-FC8770351409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6E0D-191B-4692-8044-59DC96C94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9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大家好，我們這組的成員有張書榕和倪滙渝。</a:t>
            </a:r>
            <a:endParaRPr lang="en-US" altLang="zh-TW" dirty="0"/>
          </a:p>
          <a:p>
            <a:r>
              <a:rPr lang="zh-TW" altLang="en-US" dirty="0"/>
              <a:t>我是倪滙渝。</a:t>
            </a:r>
            <a:endParaRPr lang="en-US" altLang="zh-TW" dirty="0"/>
          </a:p>
          <a:p>
            <a:r>
              <a:rPr lang="zh-TW" altLang="en-US" dirty="0"/>
              <a:t>我們的主題是，食譜分類模型，</a:t>
            </a:r>
            <a:endParaRPr lang="en-US" altLang="zh-TW" dirty="0"/>
          </a:p>
          <a:p>
            <a:r>
              <a:rPr lang="zh-TW" altLang="en-US" dirty="0"/>
              <a:t>會透過食譜的材料，來觀察各國料理常見的食材，並進行分類。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0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第二次嘗試了一些降維的方法，</a:t>
            </a:r>
            <a:endParaRPr lang="en-US" altLang="zh-TW" dirty="0"/>
          </a:p>
          <a:p>
            <a:r>
              <a:rPr lang="zh-TW" altLang="en-US" dirty="0"/>
              <a:t>但是</a:t>
            </a:r>
            <a:r>
              <a:rPr lang="en-US" altLang="zh-TW" dirty="0"/>
              <a:t>PCA</a:t>
            </a:r>
            <a:r>
              <a:rPr lang="zh-TW" altLang="en-US" dirty="0"/>
              <a:t>的效果不是很好，所以我們又換了窗ㄎㄟˇ底ㄉ</a:t>
            </a:r>
            <a:r>
              <a:rPr lang="en-US" altLang="zh-TW" dirty="0"/>
              <a:t>SVD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對於有</a:t>
            </a:r>
            <a:r>
              <a:rPr lang="en-US" altLang="zh-TW" dirty="0"/>
              <a:t>2000</a:t>
            </a:r>
            <a:r>
              <a:rPr lang="zh-TW" altLang="en-US" dirty="0"/>
              <a:t>多個特徵的稀疏矩陣，可以有較佳的降維效果，</a:t>
            </a:r>
            <a:endParaRPr lang="en-US" altLang="zh-TW" dirty="0"/>
          </a:p>
          <a:p>
            <a:r>
              <a:rPr lang="zh-TW" altLang="en-US" dirty="0"/>
              <a:t>所以我們用</a:t>
            </a:r>
            <a:r>
              <a:rPr lang="en-US" altLang="zh-TW" dirty="0"/>
              <a:t>SVD</a:t>
            </a:r>
            <a:r>
              <a:rPr lang="zh-TW" altLang="en-US" dirty="0"/>
              <a:t>來比較各種降維維度，發現反而降維會讓準確率下降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觀察此表的中間</a:t>
            </a:r>
            <a:r>
              <a:rPr lang="en-US" altLang="zh-TW" dirty="0"/>
              <a:t>Mean validate</a:t>
            </a:r>
            <a:r>
              <a:rPr lang="zh-TW" altLang="en-US" dirty="0"/>
              <a:t>這個</a:t>
            </a:r>
            <a:r>
              <a:rPr lang="en-US" altLang="zh-TW" dirty="0"/>
              <a:t>column</a:t>
            </a:r>
            <a:r>
              <a:rPr lang="zh-TW" altLang="en-US" dirty="0"/>
              <a:t>，在</a:t>
            </a:r>
            <a:r>
              <a:rPr lang="en-US" altLang="zh-TW" dirty="0"/>
              <a:t>training set</a:t>
            </a:r>
            <a:r>
              <a:rPr lang="zh-TW" altLang="en-US" dirty="0"/>
              <a:t>做</a:t>
            </a:r>
            <a:r>
              <a:rPr lang="en-US" altLang="zh-TW" dirty="0"/>
              <a:t>5-fold</a:t>
            </a:r>
            <a:r>
              <a:rPr lang="zh-TW" altLang="en-US" dirty="0"/>
              <a:t>的</a:t>
            </a:r>
            <a:r>
              <a:rPr lang="en-US" altLang="zh-TW" dirty="0"/>
              <a:t>CV</a:t>
            </a:r>
            <a:r>
              <a:rPr lang="zh-TW" altLang="en-US" dirty="0"/>
              <a:t>，</a:t>
            </a:r>
            <a:r>
              <a:rPr lang="en-US" altLang="zh-TW" dirty="0"/>
              <a:t>2000</a:t>
            </a:r>
            <a:r>
              <a:rPr lang="zh-TW" altLang="en-US" dirty="0"/>
              <a:t>維為最佳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右邊</a:t>
            </a:r>
            <a:r>
              <a:rPr lang="en-US" altLang="zh-TW" dirty="0"/>
              <a:t>test acc</a:t>
            </a:r>
            <a:r>
              <a:rPr lang="zh-TW" altLang="en-US" dirty="0"/>
              <a:t>這個</a:t>
            </a:r>
            <a:r>
              <a:rPr lang="en-US" altLang="zh-TW" dirty="0"/>
              <a:t>column</a:t>
            </a:r>
            <a:r>
              <a:rPr lang="zh-TW" altLang="en-US" dirty="0"/>
              <a:t>，可以看到在</a:t>
            </a:r>
            <a:r>
              <a:rPr lang="en-US" altLang="zh-TW" dirty="0"/>
              <a:t>testing set</a:t>
            </a:r>
            <a:r>
              <a:rPr lang="zh-TW" altLang="en-US" dirty="0"/>
              <a:t>反而不降維為最佳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我們認為是因為降維後會損失重要的資訊，就和前面的葉片問題一樣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31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透過這次實驗後我們得到的結論，</a:t>
            </a:r>
            <a:endParaRPr lang="en-US" altLang="zh-TW" dirty="0"/>
          </a:p>
          <a:p>
            <a:r>
              <a:rPr lang="zh-TW" altLang="en-US" dirty="0"/>
              <a:t>第一個就是我們嘗試的降維方法對於稀疏矩陣效果不佳，不適合我們的</a:t>
            </a:r>
            <a:r>
              <a:rPr lang="en-US" altLang="zh-TW" dirty="0"/>
              <a:t>data set</a:t>
            </a:r>
          </a:p>
          <a:p>
            <a:endParaRPr lang="en-US" altLang="zh-TW" dirty="0"/>
          </a:p>
          <a:p>
            <a:r>
              <a:rPr lang="zh-TW" altLang="en-US" dirty="0"/>
              <a:t>再來就是刪除通用材料對分類結果影響不大，反而還讓準確率下降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最後實驗的結果就是不降維、</a:t>
            </a:r>
            <a:r>
              <a:rPr lang="en-US" altLang="zh-TW" dirty="0"/>
              <a:t>RBF</a:t>
            </a:r>
            <a:r>
              <a:rPr lang="zh-TW" altLang="en-US" dirty="0"/>
              <a:t>的</a:t>
            </a:r>
            <a:r>
              <a:rPr lang="en-US" altLang="zh-TW" dirty="0"/>
              <a:t>SVM</a:t>
            </a:r>
            <a:r>
              <a:rPr lang="zh-TW" altLang="en-US" dirty="0"/>
              <a:t>可以有最佳的成績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因為目前都是用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RBF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來做前處理跟降維的比較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補上調整分類器的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的實驗或是換其他的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4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這是我們報告的流程</a:t>
            </a:r>
            <a:endParaRPr lang="en-US" altLang="zh-TW" dirty="0"/>
          </a:p>
          <a:p>
            <a:r>
              <a:rPr lang="zh-TW" altLang="en-US" dirty="0"/>
              <a:t>首先介紹我們資料集，</a:t>
            </a:r>
            <a:endParaRPr lang="en-US" altLang="zh-TW" dirty="0"/>
          </a:p>
          <a:p>
            <a:r>
              <a:rPr lang="zh-TW" altLang="en-US" dirty="0"/>
              <a:t>嘗試使用的方法及流程，</a:t>
            </a:r>
            <a:endParaRPr lang="en-US" altLang="zh-TW" dirty="0"/>
          </a:p>
          <a:p>
            <a:r>
              <a:rPr lang="zh-TW" altLang="en-US" dirty="0"/>
              <a:t>接著是實驗與分析，</a:t>
            </a:r>
            <a:endParaRPr lang="en-US" altLang="zh-TW" dirty="0"/>
          </a:p>
          <a:p>
            <a:r>
              <a:rPr lang="zh-TW" altLang="en-US" dirty="0"/>
              <a:t>最後為結論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48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我們的資料集來源為</a:t>
            </a:r>
            <a:r>
              <a:rPr lang="en-US" altLang="zh-TW" dirty="0" err="1"/>
              <a:t>kaggle</a:t>
            </a:r>
            <a:r>
              <a:rPr lang="zh-TW" altLang="en-US" dirty="0"/>
              <a:t>網站的</a:t>
            </a:r>
            <a:r>
              <a:rPr lang="en-US" altLang="zh-TW" dirty="0"/>
              <a:t>”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Recipe Ingredients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Ingredient</a:t>
            </a:r>
            <a:r>
              <a:rPr lang="zh-TW" altLang="en-US" dirty="0"/>
              <a:t>為我們的訓練資料，</a:t>
            </a:r>
            <a:r>
              <a:rPr lang="en-US" altLang="zh-TW" dirty="0"/>
              <a:t>Cuisine</a:t>
            </a:r>
            <a:r>
              <a:rPr lang="zh-TW" altLang="en-US" dirty="0"/>
              <a:t>為我們要分類的目標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總共有約</a:t>
            </a:r>
            <a:r>
              <a:rPr lang="en-US" altLang="zh-TW" dirty="0"/>
              <a:t>4w</a:t>
            </a:r>
            <a:r>
              <a:rPr lang="zh-TW" altLang="en-US" dirty="0"/>
              <a:t>筆</a:t>
            </a:r>
            <a:r>
              <a:rPr lang="en-US" altLang="zh-TW" dirty="0"/>
              <a:t>Training set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</a:t>
            </a:r>
            <a:r>
              <a:rPr lang="zh-TW" altLang="en-US" dirty="0"/>
              <a:t>種國家的料理食譜，</a:t>
            </a:r>
            <a:r>
              <a:rPr lang="en-US" altLang="zh-TW" dirty="0"/>
              <a:t>6k</a:t>
            </a:r>
            <a:r>
              <a:rPr lang="zh-TW" altLang="en-US" dirty="0"/>
              <a:t>個不同的</a:t>
            </a:r>
            <a:r>
              <a:rPr lang="en-US" altLang="zh-TW" dirty="0"/>
              <a:t>Ingredient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zh-TW" altLang="en-US" dirty="0"/>
              <a:t>下圖為其中五筆的樣子</a:t>
            </a:r>
            <a:endParaRPr lang="en-US" altLang="zh-TW" dirty="0"/>
          </a:p>
          <a:p>
            <a:r>
              <a:rPr lang="zh-TW" altLang="en-US" dirty="0"/>
              <a:t>每個食譜大約使用</a:t>
            </a:r>
            <a:r>
              <a:rPr lang="en-US" altLang="zh-TW" dirty="0"/>
              <a:t>5-15</a:t>
            </a:r>
            <a:r>
              <a:rPr lang="zh-TW" altLang="en-US" dirty="0"/>
              <a:t>種</a:t>
            </a:r>
            <a:r>
              <a:rPr lang="en-US" altLang="zh-TW" dirty="0"/>
              <a:t>Ingredient</a:t>
            </a:r>
          </a:p>
          <a:p>
            <a:endParaRPr lang="en-US" altLang="zh-TW" dirty="0"/>
          </a:p>
          <a:p>
            <a:r>
              <a:rPr lang="en-US" altLang="zh-TW" dirty="0"/>
              <a:t>Training set</a:t>
            </a:r>
            <a:r>
              <a:rPr lang="zh-TW" altLang="en-US" dirty="0"/>
              <a:t>約</a:t>
            </a:r>
            <a:r>
              <a:rPr lang="en-US" altLang="zh-TW" dirty="0"/>
              <a:t>1w</a:t>
            </a:r>
            <a:r>
              <a:rPr lang="zh-TW" altLang="en-US" dirty="0"/>
              <a:t>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83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這張圖是其中一張資料分析的結果，先透過視覺化大致觀察出資料分布的樣子，</a:t>
            </a:r>
            <a:endParaRPr lang="en-US" altLang="zh-TW" dirty="0"/>
          </a:p>
          <a:p>
            <a:r>
              <a:rPr lang="zh-TW" altLang="en-US" dirty="0"/>
              <a:t>總共</a:t>
            </a:r>
            <a:r>
              <a:rPr lang="en-US" altLang="zh-TW" dirty="0"/>
              <a:t>20</a:t>
            </a:r>
            <a:r>
              <a:rPr lang="zh-TW" altLang="en-US" dirty="0"/>
              <a:t>個國家，並不是都平均分布。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73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首先先做前處理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先把</a:t>
            </a:r>
            <a:r>
              <a:rPr lang="en-US" altLang="zh-TW" dirty="0"/>
              <a:t>ingredient</a:t>
            </a:r>
            <a:r>
              <a:rPr lang="zh-TW" altLang="en-US" dirty="0"/>
              <a:t>作</a:t>
            </a:r>
            <a:r>
              <a:rPr lang="en-US" altLang="zh-TW" dirty="0"/>
              <a:t>Lemmatization</a:t>
            </a:r>
            <a:r>
              <a:rPr lang="zh-TW" altLang="en-US" dirty="0"/>
              <a:t>詞形還原，使用</a:t>
            </a:r>
            <a:r>
              <a:rPr lang="en-US" altLang="zh-TW" dirty="0"/>
              <a:t>wordnet</a:t>
            </a:r>
            <a:r>
              <a:rPr lang="zh-TW" altLang="en-US" dirty="0"/>
              <a:t>的</a:t>
            </a:r>
            <a:r>
              <a:rPr lang="en-US" altLang="zh-TW" dirty="0"/>
              <a:t>library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把複數變單數、拿掉量詞、統一大小寫，並手動刪掉切片的、醃製的形容詞等等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接著再做</a:t>
            </a:r>
            <a:r>
              <a:rPr lang="en-US" altLang="zh-TW" dirty="0"/>
              <a:t>TF-IDF</a:t>
            </a:r>
            <a:r>
              <a:rPr lang="zh-TW" altLang="en-US" dirty="0"/>
              <a:t>向量化，這是</a:t>
            </a:r>
            <a:r>
              <a:rPr lang="en-US" altLang="zh-TW" dirty="0"/>
              <a:t>NLP</a:t>
            </a:r>
            <a:r>
              <a:rPr lang="zh-TW" altLang="en-US" dirty="0"/>
              <a:t>的一種加權的方法，</a:t>
            </a:r>
            <a:endParaRPr lang="en-US" altLang="zh-TW" dirty="0"/>
          </a:p>
          <a:p>
            <a:r>
              <a:rPr lang="zh-TW" altLang="en-US" dirty="0"/>
              <a:t>這個計算方法可以反映出這個詞對於這筆</a:t>
            </a:r>
            <a:r>
              <a:rPr lang="en-US" altLang="zh-TW" dirty="0"/>
              <a:t>data</a:t>
            </a:r>
            <a:r>
              <a:rPr lang="zh-TW" altLang="en-US" dirty="0"/>
              <a:t>的重要程度</a:t>
            </a:r>
            <a:endParaRPr lang="en-US" altLang="zh-TW" dirty="0"/>
          </a:p>
          <a:p>
            <a:r>
              <a:rPr lang="zh-TW" altLang="en-US" dirty="0"/>
              <a:t>最後總共有</a:t>
            </a:r>
            <a:r>
              <a:rPr lang="en-US" altLang="zh-TW" dirty="0"/>
              <a:t>2796</a:t>
            </a:r>
            <a:r>
              <a:rPr lang="zh-TW" altLang="en-US" dirty="0"/>
              <a:t>個特徵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第二步，是我們在實驗的後來才嘗試加入降維的步驟，</a:t>
            </a:r>
            <a:endParaRPr lang="en-US" altLang="zh-TW" dirty="0"/>
          </a:p>
          <a:p>
            <a:r>
              <a:rPr lang="zh-TW" altLang="en-US" dirty="0"/>
              <a:t>但結果都不如預期，後面會再詳細說明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最後我們會嘗試各種線性、非線性的分類器，比較他們的分類的效果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8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第一個我們使用</a:t>
            </a:r>
            <a:r>
              <a:rPr lang="en-US" altLang="zh-TW" dirty="0"/>
              <a:t>KNN</a:t>
            </a:r>
            <a:r>
              <a:rPr lang="zh-TW" altLang="en-US" dirty="0"/>
              <a:t>分類器</a:t>
            </a:r>
            <a:endParaRPr lang="en-US" altLang="zh-TW" dirty="0"/>
          </a:p>
          <a:p>
            <a:r>
              <a:rPr lang="zh-TW" altLang="en-US" dirty="0"/>
              <a:t>由於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沒有辦法拿到</a:t>
            </a:r>
            <a:r>
              <a:rPr lang="en-US" altLang="zh-TW" dirty="0"/>
              <a:t>ground truth</a:t>
            </a:r>
            <a:r>
              <a:rPr lang="zh-TW" altLang="en-US" dirty="0"/>
              <a:t>，必須要上傳到</a:t>
            </a:r>
            <a:r>
              <a:rPr lang="en-US" altLang="zh-TW" dirty="0"/>
              <a:t>Kaggle</a:t>
            </a:r>
            <a:r>
              <a:rPr lang="zh-TW" altLang="en-US" dirty="0"/>
              <a:t>網站才能知道結果，</a:t>
            </a:r>
            <a:endParaRPr lang="en-US" altLang="zh-TW" dirty="0"/>
          </a:p>
          <a:p>
            <a:r>
              <a:rPr lang="zh-TW" altLang="en-US" dirty="0"/>
              <a:t>因此我們先參考</a:t>
            </a:r>
            <a:r>
              <a:rPr lang="en-US" altLang="zh-TW" dirty="0"/>
              <a:t>5-fold CV</a:t>
            </a:r>
            <a:r>
              <a:rPr lang="zh-TW" altLang="en-US" dirty="0"/>
              <a:t>的結果，得到在參數</a:t>
            </a:r>
            <a:r>
              <a:rPr lang="en-US" altLang="zh-TW" dirty="0"/>
              <a:t>K=13</a:t>
            </a:r>
            <a:r>
              <a:rPr lang="zh-TW" altLang="en-US" dirty="0"/>
              <a:t>時效果最好，</a:t>
            </a:r>
            <a:endParaRPr lang="en-US" altLang="zh-TW" dirty="0"/>
          </a:p>
          <a:p>
            <a:r>
              <a:rPr lang="zh-TW" altLang="en-US" dirty="0"/>
              <a:t>再將這個參數預測</a:t>
            </a:r>
            <a:r>
              <a:rPr lang="en-US" altLang="zh-TW" dirty="0"/>
              <a:t>testing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，準確率為</a:t>
            </a:r>
            <a:r>
              <a:rPr lang="en-US" altLang="zh-TW" dirty="0"/>
              <a:t>74%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27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我們比較其他的分類器，</a:t>
            </a:r>
            <a:endParaRPr lang="en-US" altLang="zh-TW" dirty="0"/>
          </a:p>
          <a:p>
            <a:r>
              <a:rPr lang="zh-TW" altLang="en-US" dirty="0"/>
              <a:t>發現其他分類器的效果比較好，尤其是非線性的</a:t>
            </a:r>
            <a:r>
              <a:rPr lang="en-US" altLang="zh-TW" dirty="0"/>
              <a:t>SVM</a:t>
            </a:r>
            <a:r>
              <a:rPr lang="zh-TW" altLang="en-US" dirty="0"/>
              <a:t> </a:t>
            </a:r>
            <a:r>
              <a:rPr lang="en-US" altLang="zh-TW" dirty="0"/>
              <a:t>classifiers</a:t>
            </a:r>
            <a:r>
              <a:rPr lang="zh-TW" altLang="en-US" dirty="0"/>
              <a:t>最佳，準確率有</a:t>
            </a:r>
            <a:r>
              <a:rPr lang="en-US" altLang="zh-TW" dirty="0"/>
              <a:t>81%</a:t>
            </a:r>
          </a:p>
          <a:p>
            <a:r>
              <a:rPr lang="zh-TW" altLang="en-US" dirty="0"/>
              <a:t>我們後面會以</a:t>
            </a:r>
            <a:r>
              <a:rPr lang="en-US" altLang="zh-TW" dirty="0"/>
              <a:t>RBF</a:t>
            </a:r>
            <a:r>
              <a:rPr lang="zh-TW" altLang="en-US" dirty="0"/>
              <a:t>的</a:t>
            </a:r>
            <a:r>
              <a:rPr lang="en-US" altLang="zh-TW" dirty="0"/>
              <a:t>SVC</a:t>
            </a:r>
            <a:r>
              <a:rPr lang="zh-TW" altLang="en-US" dirty="0"/>
              <a:t>當作</a:t>
            </a:r>
            <a:r>
              <a:rPr lang="en-US" altLang="zh-TW" dirty="0"/>
              <a:t>baseline</a:t>
            </a:r>
            <a:r>
              <a:rPr lang="zh-TW" altLang="en-US" dirty="0"/>
              <a:t>，嘗試各種方法，看是否能再提升準確率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5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第一個我們嘗試的方法是刪除通用材料</a:t>
            </a:r>
            <a:endParaRPr lang="en-US" altLang="zh-TW" dirty="0"/>
          </a:p>
          <a:p>
            <a:r>
              <a:rPr lang="zh-TW" altLang="en-US" dirty="0"/>
              <a:t>由於資料分析的時候，發現有許多共通的常用材料，右圖為其中一個國家所使用的食材次數</a:t>
            </a:r>
            <a:endParaRPr lang="en-US" altLang="zh-TW" dirty="0"/>
          </a:p>
          <a:p>
            <a:r>
              <a:rPr lang="zh-TW" altLang="en-US" dirty="0"/>
              <a:t>我們觀察到像是鹽、水等等，在各個國家其實都很常出現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因此嘗試把各國使用頻率較高的食材刪掉，讓其他比較有識別度的食材權重提高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zh-TW" altLang="en-US" dirty="0"/>
              <a:t>第二個嘗試是把資料降成不同的維度，再比較他們的結果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48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這是我們第一個嘗試</a:t>
            </a:r>
            <a:endParaRPr lang="en-US" altLang="zh-TW" dirty="0"/>
          </a:p>
          <a:p>
            <a:r>
              <a:rPr lang="zh-TW" altLang="en-US" dirty="0"/>
              <a:t>右圖為最多國家使用的前十名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在前處理的時候，我們嘗試刪除前</a:t>
            </a:r>
            <a:r>
              <a:rPr lang="en-US" altLang="zh-TW" dirty="0"/>
              <a:t>K</a:t>
            </a:r>
            <a:r>
              <a:rPr lang="zh-TW" altLang="en-US" dirty="0"/>
              <a:t>個頻率最高的材料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zh-TW" altLang="en-US" dirty="0"/>
              <a:t>左圖的橫軸為刪掉的材料數目，例如</a:t>
            </a:r>
            <a:r>
              <a:rPr lang="en-US" altLang="zh-TW" dirty="0"/>
              <a:t>1</a:t>
            </a:r>
            <a:r>
              <a:rPr lang="zh-TW" altLang="en-US" dirty="0"/>
              <a:t>代表刪除</a:t>
            </a:r>
            <a:r>
              <a:rPr lang="en-US" altLang="zh-TW" dirty="0"/>
              <a:t>salt</a:t>
            </a:r>
            <a:r>
              <a:rPr lang="zh-TW" altLang="en-US" dirty="0"/>
              <a:t>、</a:t>
            </a:r>
            <a:r>
              <a:rPr lang="en-US" altLang="zh-TW" dirty="0"/>
              <a:t>water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  <a:r>
              <a:rPr lang="zh-TW" altLang="en-US" dirty="0"/>
              <a:t>代表刪除</a:t>
            </a:r>
            <a:r>
              <a:rPr lang="en-US" altLang="zh-TW" dirty="0"/>
              <a:t>salt</a:t>
            </a:r>
            <a:r>
              <a:rPr lang="zh-TW" altLang="en-US" dirty="0"/>
              <a:t>、</a:t>
            </a:r>
            <a:r>
              <a:rPr lang="en-US" altLang="zh-TW" dirty="0"/>
              <a:t>water</a:t>
            </a:r>
            <a:r>
              <a:rPr lang="zh-TW" altLang="en-US" dirty="0"/>
              <a:t>及</a:t>
            </a:r>
            <a:r>
              <a:rPr lang="en-US" altLang="zh-TW" dirty="0"/>
              <a:t>onion</a:t>
            </a:r>
          </a:p>
          <a:p>
            <a:r>
              <a:rPr lang="zh-TW" altLang="en-US" dirty="0"/>
              <a:t>縱軸為在</a:t>
            </a:r>
            <a:r>
              <a:rPr lang="en-US" altLang="zh-TW" dirty="0"/>
              <a:t>testing data</a:t>
            </a:r>
            <a:r>
              <a:rPr lang="zh-TW" altLang="en-US" dirty="0"/>
              <a:t>的分數</a:t>
            </a:r>
            <a:endParaRPr lang="en-US" altLang="zh-TW" dirty="0"/>
          </a:p>
          <a:p>
            <a:r>
              <a:rPr lang="zh-TW" altLang="en-US" dirty="0"/>
              <a:t>結果發現刪掉後反而都無助於提升準確率，代表這些被刪掉的材料其實也很重要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6E0D-191B-4692-8044-59DC96C9414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40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47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8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8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3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1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DAA85F6-EE69-412E-B8FC-B479C0CFA01A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00E02C-F303-492F-8967-A4CF4768FD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8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6E37532-4AF9-4E0A-9E96-B14A0B06B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9DCF0D-8AFF-4F7E-9EB6-0CA02264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6" y="1081564"/>
            <a:ext cx="6989655" cy="1836145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zh-TW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今晚我想來點異國料理</a:t>
            </a:r>
            <a: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br>
              <a:rPr lang="en-US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食譜分類模型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B17131-6A0C-496B-8B68-E65823AB3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566" y="3429000"/>
            <a:ext cx="2853827" cy="1088404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</a:rPr>
              <a:t>ZC-106802513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</a:rPr>
              <a:t>張書榕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</a:rPr>
              <a:t>ZC-106502504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</a:rPr>
              <a:t>倪滙渝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084BCDC-C503-4DB6-BCFE-578190ACC9E9}"/>
              </a:ext>
            </a:extLst>
          </p:cNvPr>
          <p:cNvCxnSpPr/>
          <p:nvPr/>
        </p:nvCxnSpPr>
        <p:spPr>
          <a:xfrm>
            <a:off x="1280688" y="2917709"/>
            <a:ext cx="993058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標題 2">
            <a:extLst>
              <a:ext uri="{FF2B5EF4-FFF2-40B4-BE49-F238E27FC236}">
                <a16:creationId xmlns:a16="http://schemas.microsoft.com/office/drawing/2014/main" id="{F47AEA9D-B3A9-4421-8756-04DAD3C9B5FD}"/>
              </a:ext>
            </a:extLst>
          </p:cNvPr>
          <p:cNvSpPr txBox="1">
            <a:spLocks/>
          </p:cNvSpPr>
          <p:nvPr/>
        </p:nvSpPr>
        <p:spPr>
          <a:xfrm>
            <a:off x="9208528" y="3483078"/>
            <a:ext cx="3553154" cy="1968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>
                <a:solidFill>
                  <a:schemeClr val="bg1"/>
                </a:solidFill>
              </a:rPr>
              <a:t>#Food 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</a:rPr>
              <a:t>#Text data 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</a:rPr>
              <a:t>#Multiclassification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</a:rPr>
              <a:t>#Categorization accuracy</a:t>
            </a:r>
            <a:endParaRPr lang="zh-TW" altLang="en-US" dirty="0">
              <a:solidFill>
                <a:schemeClr val="bg1"/>
              </a:solidFill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EE7744C-B966-47A4-A97A-157563D082D5}"/>
              </a:ext>
            </a:extLst>
          </p:cNvPr>
          <p:cNvSpPr txBox="1">
            <a:spLocks/>
          </p:cNvSpPr>
          <p:nvPr/>
        </p:nvSpPr>
        <p:spPr>
          <a:xfrm>
            <a:off x="1167566" y="4630002"/>
            <a:ext cx="3443785" cy="165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 project presentation</a:t>
            </a:r>
          </a:p>
          <a:p>
            <a:pPr algn="l"/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June 7, 2021</a:t>
            </a:r>
          </a:p>
        </p:txBody>
      </p:sp>
    </p:spTree>
    <p:extLst>
      <p:ext uri="{BB962C8B-B14F-4D97-AF65-F5344CB8AC3E}">
        <p14:creationId xmlns:p14="http://schemas.microsoft.com/office/powerpoint/2010/main" val="135908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35C9-0E78-45BF-BF8A-04C60DC8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757D3-55EF-49FB-AB78-E32F573B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Dimension Reduction (Truncated SVD) : </a:t>
            </a:r>
            <a:r>
              <a:rPr lang="zh-TW" altLang="en-US" sz="2000" dirty="0"/>
              <a:t>降維維度</a:t>
            </a:r>
            <a:r>
              <a:rPr lang="en-US" altLang="zh-TW" sz="2000" dirty="0"/>
              <a:t>?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DCDCA10-2672-4327-A65A-27C0E1DEE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92923"/>
              </p:ext>
            </p:extLst>
          </p:nvPr>
        </p:nvGraphicFramePr>
        <p:xfrm>
          <a:off x="3067377" y="3429000"/>
          <a:ext cx="6057246" cy="248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082">
                  <a:extLst>
                    <a:ext uri="{9D8B030D-6E8A-4147-A177-3AD203B41FA5}">
                      <a16:colId xmlns:a16="http://schemas.microsoft.com/office/drawing/2014/main" val="1046423735"/>
                    </a:ext>
                  </a:extLst>
                </a:gridCol>
                <a:gridCol w="2019082">
                  <a:extLst>
                    <a:ext uri="{9D8B030D-6E8A-4147-A177-3AD203B41FA5}">
                      <a16:colId xmlns:a16="http://schemas.microsoft.com/office/drawing/2014/main" val="3142297219"/>
                    </a:ext>
                  </a:extLst>
                </a:gridCol>
                <a:gridCol w="2019082">
                  <a:extLst>
                    <a:ext uri="{9D8B030D-6E8A-4147-A177-3AD203B41FA5}">
                      <a16:colId xmlns:a16="http://schemas.microsoft.com/office/drawing/2014/main" val="3886367019"/>
                    </a:ext>
                  </a:extLst>
                </a:gridCol>
              </a:tblGrid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降維維度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Mean validate acc.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 acc.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486716"/>
                  </a:ext>
                </a:extLst>
              </a:tr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2796 (</a:t>
                      </a:r>
                      <a:r>
                        <a:rPr lang="zh-TW" altLang="en-US" dirty="0"/>
                        <a:t>未降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0.80922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0.81144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79244"/>
                  </a:ext>
                </a:extLst>
              </a:tr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0.80932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0.81013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466848"/>
                  </a:ext>
                </a:extLst>
              </a:tr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2796/2=1398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0.80864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0.80963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31795"/>
                  </a:ext>
                </a:extLst>
              </a:tr>
              <a:tr h="49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(2796/10)~=280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0.7714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0.77866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3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9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F0D3C-726A-4892-A1BA-9796DE7B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70E8A7-0452-4B71-95D3-D36BDDBE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89725"/>
            <a:ext cx="7230364" cy="310198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文字向量化後若為</a:t>
            </a:r>
            <a:r>
              <a:rPr lang="zh-TW" altLang="en-US" sz="2000" b="1" dirty="0"/>
              <a:t>稀疏矩陣</a:t>
            </a:r>
            <a:r>
              <a:rPr lang="zh-TW" altLang="en-US" sz="2000" dirty="0"/>
              <a:t>，則降維方法</a:t>
            </a:r>
            <a:r>
              <a:rPr lang="en-US" altLang="zh-TW" sz="2000" dirty="0"/>
              <a:t>(PCA….)</a:t>
            </a:r>
            <a:r>
              <a:rPr lang="zh-TW" altLang="en-US" sz="2000" dirty="0"/>
              <a:t>作用不大</a:t>
            </a:r>
            <a:endParaRPr lang="en-US" altLang="zh-TW" sz="2000" dirty="0"/>
          </a:p>
          <a:p>
            <a:r>
              <a:rPr lang="zh-TW" altLang="en-US" sz="2000" b="1" dirty="0"/>
              <a:t>刪除通用材料</a:t>
            </a:r>
            <a:r>
              <a:rPr lang="zh-TW" altLang="en-US" sz="2000" dirty="0"/>
              <a:t>無助於正確率之提升</a:t>
            </a:r>
            <a:endParaRPr lang="en-US" altLang="zh-TW" sz="2000" dirty="0"/>
          </a:p>
          <a:p>
            <a:r>
              <a:rPr lang="zh-TW" altLang="en-US" sz="2000" b="1" dirty="0"/>
              <a:t>非線性分類器</a:t>
            </a:r>
            <a:r>
              <a:rPr lang="en-US" altLang="zh-TW" sz="2000" dirty="0"/>
              <a:t>(ex. SVC - RBF)</a:t>
            </a:r>
            <a:r>
              <a:rPr lang="zh-TW" altLang="en-US" sz="2000" dirty="0"/>
              <a:t>可得到較好之成績</a:t>
            </a:r>
          </a:p>
        </p:txBody>
      </p:sp>
    </p:spTree>
    <p:extLst>
      <p:ext uri="{BB962C8B-B14F-4D97-AF65-F5344CB8AC3E}">
        <p14:creationId xmlns:p14="http://schemas.microsoft.com/office/powerpoint/2010/main" val="11400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1565F-0719-4F8B-BBFB-D205035C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5F61D-0028-4361-9CD9-69571C8C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資料集</a:t>
            </a:r>
            <a:endParaRPr lang="en-US" altLang="zh-TW" sz="2400" dirty="0"/>
          </a:p>
          <a:p>
            <a:r>
              <a:rPr lang="zh-TW" altLang="en-US" sz="2400" dirty="0"/>
              <a:t>方法</a:t>
            </a:r>
            <a:endParaRPr lang="en-US" altLang="zh-TW" sz="2200" dirty="0"/>
          </a:p>
          <a:p>
            <a:r>
              <a:rPr lang="zh-TW" altLang="en-US" sz="2400" dirty="0"/>
              <a:t>實驗與分析</a:t>
            </a:r>
            <a:endParaRPr lang="en-US" altLang="zh-TW" sz="2400" dirty="0"/>
          </a:p>
          <a:p>
            <a:r>
              <a:rPr lang="zh-TW" altLang="en-US" sz="2400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01917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DFA4-F9AD-4FFE-9B55-D319595D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54868"/>
            <a:ext cx="7729728" cy="1188720"/>
          </a:xfrm>
        </p:spPr>
        <p:txBody>
          <a:bodyPr/>
          <a:lstStyle/>
          <a:p>
            <a:r>
              <a:rPr lang="zh-TW" altLang="en-US" dirty="0"/>
              <a:t>資料集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C3465-4226-4663-9135-2F163C5F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8935"/>
            <a:ext cx="7729728" cy="3101983"/>
          </a:xfrm>
        </p:spPr>
        <p:txBody>
          <a:bodyPr/>
          <a:lstStyle/>
          <a:p>
            <a:r>
              <a:rPr lang="en-US" altLang="zh-TW" sz="2200" dirty="0">
                <a:latin typeface="+mj-lt"/>
                <a:cs typeface="Times New Roman" panose="02020603050405020304" pitchFamily="18" charset="0"/>
              </a:rPr>
              <a:t>Kaggle:</a:t>
            </a:r>
            <a:r>
              <a:rPr lang="zh-TW" alt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+mj-lt"/>
                <a:cs typeface="Times New Roman" panose="02020603050405020304" pitchFamily="18" charset="0"/>
              </a:rPr>
              <a:t>Recipe Ingredients Dataset</a:t>
            </a:r>
            <a:r>
              <a:rPr lang="zh-TW" alt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200" dirty="0"/>
              <a:t>(X=ingredients,</a:t>
            </a:r>
            <a:r>
              <a:rPr lang="zh-TW" altLang="en-US" sz="2200" dirty="0"/>
              <a:t> </a:t>
            </a:r>
            <a:r>
              <a:rPr lang="en-US" altLang="zh-TW" sz="2200" dirty="0"/>
              <a:t>y=cuisine)</a:t>
            </a:r>
            <a:endParaRPr lang="en-US" altLang="zh-TW" sz="22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TW" sz="2200" dirty="0"/>
              <a:t>Train : 39774</a:t>
            </a:r>
            <a:r>
              <a:rPr lang="zh-TW" altLang="zh-TW" sz="2200" dirty="0"/>
              <a:t>組</a:t>
            </a:r>
            <a:r>
              <a:rPr lang="zh-TW" altLang="en-US" sz="2200" dirty="0"/>
              <a:t>，</a:t>
            </a:r>
            <a:r>
              <a:rPr lang="en-US" altLang="zh-TW" sz="2200" dirty="0"/>
              <a:t>20</a:t>
            </a:r>
            <a:r>
              <a:rPr lang="zh-TW" altLang="en-US" sz="2200" dirty="0"/>
              <a:t>種國家的食譜，</a:t>
            </a:r>
            <a:r>
              <a:rPr lang="en-US" altLang="zh-TW" sz="2200" dirty="0"/>
              <a:t>6714</a:t>
            </a:r>
            <a:r>
              <a:rPr lang="zh-TW" altLang="en-US" sz="2200" dirty="0"/>
              <a:t>個不同的材料</a:t>
            </a:r>
            <a:endParaRPr lang="en-US" altLang="zh-TW" sz="2200" dirty="0"/>
          </a:p>
          <a:p>
            <a:r>
              <a:rPr lang="en-US" altLang="zh-TW" sz="2200" dirty="0"/>
              <a:t>Test : 9944</a:t>
            </a:r>
            <a:r>
              <a:rPr lang="zh-TW" altLang="en-US" sz="2200" dirty="0"/>
              <a:t>組</a:t>
            </a:r>
            <a:endParaRPr lang="en-US" altLang="zh-TW" sz="2200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CB0AB9-5C8E-4682-B49C-3A1AAA47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58" y="3607171"/>
            <a:ext cx="7003809" cy="26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C47439-1E64-47D7-B301-2A05ECA8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76" y="0"/>
            <a:ext cx="7731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CE3AD-5AAB-4264-8DDA-363AA159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6FBD39B-391A-48E1-9D31-52D845DA7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680725"/>
              </p:ext>
            </p:extLst>
          </p:nvPr>
        </p:nvGraphicFramePr>
        <p:xfrm>
          <a:off x="1493862" y="2399246"/>
          <a:ext cx="9204275" cy="2499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6655177-A265-43DF-AF97-D0C28B14BCF7}"/>
              </a:ext>
            </a:extLst>
          </p:cNvPr>
          <p:cNvSpPr txBox="1"/>
          <p:nvPr/>
        </p:nvSpPr>
        <p:spPr>
          <a:xfrm>
            <a:off x="4903551" y="4459854"/>
            <a:ext cx="221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trike="sngStrike" dirty="0"/>
              <a:t>PCA</a:t>
            </a:r>
          </a:p>
          <a:p>
            <a:r>
              <a:rPr lang="en-US" altLang="zh-TW" sz="2400" strike="sngStrike" dirty="0"/>
              <a:t>Kernel PCA</a:t>
            </a:r>
          </a:p>
          <a:p>
            <a:r>
              <a:rPr lang="en-US" altLang="zh-TW" sz="2400" strike="sngStrike" dirty="0"/>
              <a:t>Truncated SVD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CA5BB6-DC7D-450B-B4F5-C69E6AA79CA6}"/>
              </a:ext>
            </a:extLst>
          </p:cNvPr>
          <p:cNvSpPr txBox="1"/>
          <p:nvPr/>
        </p:nvSpPr>
        <p:spPr>
          <a:xfrm>
            <a:off x="1851481" y="4459854"/>
            <a:ext cx="237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Lemmatization</a:t>
            </a:r>
          </a:p>
          <a:p>
            <a:r>
              <a:rPr lang="en-US" altLang="zh-TW" sz="2400" dirty="0" err="1"/>
              <a:t>Tf-idf</a:t>
            </a:r>
            <a:r>
              <a:rPr lang="en-US" altLang="zh-TW" sz="2400" dirty="0"/>
              <a:t>  Vectorizer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 2796 features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D9E752-D58D-4EF8-99E2-BECA713025D9}"/>
              </a:ext>
            </a:extLst>
          </p:cNvPr>
          <p:cNvSpPr txBox="1"/>
          <p:nvPr/>
        </p:nvSpPr>
        <p:spPr>
          <a:xfrm>
            <a:off x="7930196" y="4455993"/>
            <a:ext cx="2903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KNN</a:t>
            </a:r>
          </a:p>
          <a:p>
            <a:r>
              <a:rPr lang="en-US" altLang="zh-TW" sz="2400" dirty="0"/>
              <a:t>Logistic Regression</a:t>
            </a:r>
          </a:p>
          <a:p>
            <a:r>
              <a:rPr lang="en-US" altLang="zh-TW" sz="2400" dirty="0"/>
              <a:t>Linear SVC </a:t>
            </a:r>
          </a:p>
          <a:p>
            <a:r>
              <a:rPr lang="en-US" altLang="zh-TW" sz="2400" dirty="0"/>
              <a:t>SVC</a:t>
            </a:r>
            <a:r>
              <a:rPr lang="zh-TW" altLang="en-US" sz="2400" dirty="0"/>
              <a:t> </a:t>
            </a:r>
            <a:r>
              <a:rPr lang="en-US" altLang="zh-TW" sz="2400" dirty="0"/>
              <a:t>–</a:t>
            </a:r>
            <a:r>
              <a:rPr lang="zh-TW" altLang="en-US" sz="2400" dirty="0"/>
              <a:t> </a:t>
            </a:r>
            <a:r>
              <a:rPr lang="en-US" altLang="zh-TW" sz="2400" dirty="0"/>
              <a:t>RBF</a:t>
            </a:r>
          </a:p>
        </p:txBody>
      </p:sp>
    </p:spTree>
    <p:extLst>
      <p:ext uri="{BB962C8B-B14F-4D97-AF65-F5344CB8AC3E}">
        <p14:creationId xmlns:p14="http://schemas.microsoft.com/office/powerpoint/2010/main" val="5711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BABD4-CA9D-4BD1-8BDF-690EF312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F202DE6-ED13-482B-B1AB-69269EA5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53824"/>
            <a:ext cx="7729728" cy="310198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KNN: </a:t>
            </a:r>
            <a:r>
              <a:rPr lang="zh-TW" altLang="en-US" sz="2000" dirty="0"/>
              <a:t>參考</a:t>
            </a:r>
            <a:r>
              <a:rPr lang="en-US" altLang="zh-TW" sz="2000" dirty="0"/>
              <a:t>cross validation</a:t>
            </a:r>
            <a:r>
              <a:rPr lang="zh-TW" altLang="en-US" sz="2000" dirty="0"/>
              <a:t>結果</a:t>
            </a:r>
            <a:r>
              <a:rPr lang="en-US" altLang="zh-TW" sz="2000" dirty="0"/>
              <a:t>  [for k in range(1,61,6)]</a:t>
            </a:r>
          </a:p>
          <a:p>
            <a:r>
              <a:rPr lang="en-US" altLang="zh-TW" sz="2000" dirty="0"/>
              <a:t>K=13: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0.74245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4285BB-B477-4088-BE4A-7F392089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28" y="3429000"/>
            <a:ext cx="5891143" cy="31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A57C4-0D24-41FB-A7D8-7669C512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85703121-2524-4E53-8920-2EE7F54C5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466612"/>
              </p:ext>
            </p:extLst>
          </p:nvPr>
        </p:nvGraphicFramePr>
        <p:xfrm>
          <a:off x="2231136" y="3114607"/>
          <a:ext cx="7729728" cy="337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B48289B-CC68-49DB-AF55-0FF56C3F2DFB}"/>
              </a:ext>
            </a:extLst>
          </p:cNvPr>
          <p:cNvSpPr txBox="1">
            <a:spLocks/>
          </p:cNvSpPr>
          <p:nvPr/>
        </p:nvSpPr>
        <p:spPr>
          <a:xfrm>
            <a:off x="2231136" y="2556764"/>
            <a:ext cx="7729728" cy="40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Classifiers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6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98993-C7A8-46FA-A864-FE460434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4E6CB3-D749-4F25-99F4-38ADCB58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89" y="2556764"/>
            <a:ext cx="7729728" cy="3101983"/>
          </a:xfrm>
        </p:spPr>
        <p:txBody>
          <a:bodyPr/>
          <a:lstStyle/>
          <a:p>
            <a:r>
              <a:rPr lang="zh-TW" altLang="en-US" sz="2000" dirty="0"/>
              <a:t>探討變因</a:t>
            </a:r>
            <a:endParaRPr lang="en-US" altLang="zh-TW" sz="2000" dirty="0"/>
          </a:p>
          <a:p>
            <a:pPr lvl="1"/>
            <a:r>
              <a:rPr lang="zh-TW" altLang="en-US" sz="1800" dirty="0"/>
              <a:t>刪除通用材料</a:t>
            </a:r>
            <a:r>
              <a:rPr lang="en-US" altLang="zh-TW" sz="1800" dirty="0"/>
              <a:t>(ex. </a:t>
            </a:r>
            <a:r>
              <a:rPr lang="zh-TW" altLang="en-US" sz="1800" dirty="0"/>
              <a:t>水、鹽</a:t>
            </a:r>
            <a:r>
              <a:rPr lang="en-US" altLang="zh-TW" sz="1800" dirty="0"/>
              <a:t>)</a:t>
            </a:r>
          </a:p>
          <a:p>
            <a:pPr lvl="1"/>
            <a:r>
              <a:rPr lang="zh-TW" altLang="en-US" sz="1800" dirty="0"/>
              <a:t>降維維度</a:t>
            </a:r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2B821-F1A5-425F-BA8E-FCFC7B92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999" y="2437641"/>
            <a:ext cx="5300027" cy="41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6EA80-8C46-4A5A-9072-C440E0D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實驗與分析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E449C-4CD9-42A5-855C-839C32A6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56764"/>
            <a:ext cx="7729728" cy="310198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Lemmatization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刪除通用材料</a:t>
            </a:r>
            <a:r>
              <a:rPr lang="en-US" altLang="zh-TW" sz="2000" dirty="0"/>
              <a:t>(ex. </a:t>
            </a:r>
            <a:r>
              <a:rPr lang="zh-TW" altLang="en-US" sz="2000" dirty="0"/>
              <a:t>水、鹽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?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06FD0F-DBF1-4269-B6EA-02576182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650" y="2379110"/>
            <a:ext cx="3419475" cy="4143375"/>
          </a:xfrm>
          <a:prstGeom prst="rect">
            <a:avLst/>
          </a:prstGeom>
        </p:spPr>
      </p:pic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26E9723-29E6-41F6-9AFC-640FF60DA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129339"/>
              </p:ext>
            </p:extLst>
          </p:nvPr>
        </p:nvGraphicFramePr>
        <p:xfrm>
          <a:off x="1423448" y="3012132"/>
          <a:ext cx="6994688" cy="3666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321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3019</TotalTime>
  <Words>1086</Words>
  <Application>Microsoft Office PowerPoint</Application>
  <PresentationFormat>寬螢幕</PresentationFormat>
  <Paragraphs>150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Gill Sans MT</vt:lpstr>
      <vt:lpstr>Times New Roman</vt:lpstr>
      <vt:lpstr>Wingdings</vt:lpstr>
      <vt:lpstr>包裹</vt:lpstr>
      <vt:lpstr>今晚我想來點異國料理 - 食譜分類模型</vt:lpstr>
      <vt:lpstr>目錄</vt:lpstr>
      <vt:lpstr>資料集</vt:lpstr>
      <vt:lpstr>PowerPoint 簡報</vt:lpstr>
      <vt:lpstr>方法</vt:lpstr>
      <vt:lpstr>實驗與分析</vt:lpstr>
      <vt:lpstr>實驗與分析</vt:lpstr>
      <vt:lpstr>實驗與分析</vt:lpstr>
      <vt:lpstr>實驗與分析</vt:lpstr>
      <vt:lpstr>實驗與分析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demo</dc:title>
  <dc:creator>倪滙渝</dc:creator>
  <cp:lastModifiedBy>倪滙渝</cp:lastModifiedBy>
  <cp:revision>183</cp:revision>
  <dcterms:created xsi:type="dcterms:W3CDTF">2021-05-31T06:57:01Z</dcterms:created>
  <dcterms:modified xsi:type="dcterms:W3CDTF">2021-06-07T07:18:59Z</dcterms:modified>
</cp:coreProperties>
</file>