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25" r:id="rId1"/>
  </p:sldMasterIdLst>
  <p:notesMasterIdLst>
    <p:notesMasterId r:id="rId24"/>
  </p:notesMasterIdLst>
  <p:sldIdLst>
    <p:sldId id="256" r:id="rId2"/>
    <p:sldId id="257" r:id="rId3"/>
    <p:sldId id="261" r:id="rId4"/>
    <p:sldId id="259" r:id="rId5"/>
    <p:sldId id="262" r:id="rId6"/>
    <p:sldId id="392" r:id="rId7"/>
    <p:sldId id="393" r:id="rId8"/>
    <p:sldId id="394" r:id="rId9"/>
    <p:sldId id="286" r:id="rId10"/>
    <p:sldId id="395" r:id="rId11"/>
    <p:sldId id="287" r:id="rId12"/>
    <p:sldId id="298" r:id="rId13"/>
    <p:sldId id="320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340" r:id="rId23"/>
  </p:sldIdLst>
  <p:sldSz cx="9144000" cy="5143500" type="screen16x9"/>
  <p:notesSz cx="6858000" cy="9144000"/>
  <p:embeddedFontLst>
    <p:embeddedFont>
      <p:font typeface="Hammersmith One" panose="02020500000000000000" charset="0"/>
      <p:regular r:id="rId25"/>
    </p:embeddedFont>
    <p:embeddedFont>
      <p:font typeface="Ubuntu" panose="02020500000000000000" charset="0"/>
      <p:regular r:id="rId26"/>
      <p:bold r:id="rId27"/>
      <p:italic r:id="rId28"/>
      <p:boldItalic r:id="rId29"/>
    </p:embeddedFont>
    <p:embeddedFont>
      <p:font typeface="標楷體" panose="03000509000000000000" pitchFamily="65" charset="-12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7D76E6-E2DA-41C8-9376-1CE302D260A4}">
  <a:tblStyle styleId="{D07D76E6-E2DA-41C8-9376-1CE302D260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310527-6C27-4842-A3F6-57FB4884D93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42FD26-D572-4F3C-979D-11EC4CB3DD7F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96CAE1-FD54-4909-A399-6D3429E7DCEC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CBD24A-C1A9-4F40-BF5F-1C035B1AD6A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FE00F0-7B25-45F4-A8EF-DFBD2DB7E1DC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1" autoAdjust="0"/>
  </p:normalViewPr>
  <p:slideViewPr>
    <p:cSldViewPr snapToGrid="0">
      <p:cViewPr varScale="1">
        <p:scale>
          <a:sx n="80" d="100"/>
          <a:sy n="80" d="100"/>
        </p:scale>
        <p:origin x="8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363c24f6e_1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363c24f6e_1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60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0363c24f6e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0363c24f6e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10363c24f6e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10363c24f6e_1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363c24f6e_1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363c24f6e_1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363c24f6e_1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363c24f6e_1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902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363c24f6e_1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363c24f6e_1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682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363c24f6e_1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363c24f6e_1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471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363c24f6e_1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363c24f6e_1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285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363c24f6e_1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363c24f6e_1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24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363c24f6e_1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363c24f6e_1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93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c6a01074ef_0_18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c6a01074ef_0_18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414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363c24f6e_1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363c24f6e_1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371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gc6a01074ef_0_20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6" name="Google Shape;3516;gc6a01074ef_0_20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363c24f6e_1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363c24f6e_1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98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97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363c24f6e_1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363c24f6e_1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63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c6a01074ef_0_18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c6a01074ef_0_18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6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6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0" name="Google Shape;1200;p46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8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8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8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614" name="Google Shape;614;p2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25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72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69" r:id="rId6"/>
    <p:sldLayoutId id="2147483673" r:id="rId7"/>
    <p:sldLayoutId id="2147483684" r:id="rId8"/>
    <p:sldLayoutId id="2147483689" r:id="rId9"/>
    <p:sldLayoutId id="2147483692" r:id="rId10"/>
    <p:sldLayoutId id="2147483693" r:id="rId11"/>
    <p:sldLayoutId id="2147483694" r:id="rId12"/>
    <p:sldLayoutId id="2147483726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dition.cnn.com/2022/09/23/business/us-candidates-facebook-ads-targeting-invs/index.html" TargetMode="External"/><Relationship Id="rId4" Type="http://schemas.openxmlformats.org/officeDocument/2006/relationships/hyperlink" Target="https://memes.tw/wtf?tag=%E7%B6%B2%E8%BB%8D&amp;page=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81"/>
          <p:cNvSpPr txBox="1">
            <a:spLocks noGrp="1"/>
          </p:cNvSpPr>
          <p:nvPr>
            <p:ph type="ctrTitle"/>
          </p:nvPr>
        </p:nvSpPr>
        <p:spPr>
          <a:xfrm>
            <a:off x="1283100" y="1326141"/>
            <a:ext cx="6577800" cy="12456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2"/>
                </a:solidFill>
              </a:rPr>
              <a:t>Predicting Political Affiliation for Comments on PTT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794EE3E-CA17-4868-A87C-71723E49389A}"/>
              </a:ext>
            </a:extLst>
          </p:cNvPr>
          <p:cNvSpPr txBox="1">
            <a:spLocks/>
          </p:cNvSpPr>
          <p:nvPr/>
        </p:nvSpPr>
        <p:spPr>
          <a:xfrm>
            <a:off x="0" y="257175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n-US" altLang="zh-TW" dirty="0"/>
              <a:t>Group 23</a:t>
            </a:r>
          </a:p>
          <a:p>
            <a:r>
              <a:rPr lang="en-US" altLang="zh-TW" dirty="0"/>
              <a:t>110062511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倪滙渝</a:t>
            </a:r>
          </a:p>
          <a:p>
            <a:r>
              <a:rPr lang="en-US" altLang="zh-TW" dirty="0"/>
              <a:t>110062544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呂晨瑀</a:t>
            </a:r>
          </a:p>
          <a:p>
            <a:endParaRPr lang="zh-TW" altLang="en-US" dirty="0"/>
          </a:p>
          <a:p>
            <a:r>
              <a:rPr lang="en-US" altLang="zh-TW" dirty="0"/>
              <a:t>Jan 10, 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12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Method</a:t>
            </a:r>
            <a:endParaRPr dirty="0"/>
          </a:p>
        </p:txBody>
      </p:sp>
      <p:sp>
        <p:nvSpPr>
          <p:cNvPr id="10" name="Google Shape;2061;p86">
            <a:extLst>
              <a:ext uri="{FF2B5EF4-FFF2-40B4-BE49-F238E27FC236}">
                <a16:creationId xmlns:a16="http://schemas.microsoft.com/office/drawing/2014/main" id="{D5B2A1FB-5486-4B47-A131-DF2FEF26D994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Step 4: Language Model Testing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Load BERT tokenizer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Create distributed data samplers and loaders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 algn="l"/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Build distributed BERT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Predict samples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Aggregate the results from different GPUs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A626B2-349B-4B65-8900-ACFFDAB6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26" y="2111779"/>
            <a:ext cx="6455879" cy="4599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3AD61D5-3183-4A35-82FD-12370DECE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326" y="3034691"/>
            <a:ext cx="6455879" cy="3378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971B62-45B8-4217-9668-8E731AB60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326" y="4159630"/>
            <a:ext cx="6455879" cy="2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112"/>
          <p:cNvSpPr txBox="1"/>
          <p:nvPr/>
        </p:nvSpPr>
        <p:spPr>
          <a:xfrm>
            <a:off x="5199350" y="1875750"/>
            <a:ext cx="24699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It’s not ok</a:t>
            </a:r>
            <a:endParaRPr sz="2200"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2" name="Google Shape;2726;p125">
            <a:extLst>
              <a:ext uri="{FF2B5EF4-FFF2-40B4-BE49-F238E27FC236}">
                <a16:creationId xmlns:a16="http://schemas.microsoft.com/office/drawing/2014/main" id="{9F6790D3-D4EE-4151-9628-6D036D4B7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Experiment</a:t>
            </a:r>
            <a:endParaRPr dirty="0"/>
          </a:p>
        </p:txBody>
      </p:sp>
      <p:sp>
        <p:nvSpPr>
          <p:cNvPr id="13" name="Google Shape;2061;p86">
            <a:extLst>
              <a:ext uri="{FF2B5EF4-FFF2-40B4-BE49-F238E27FC236}">
                <a16:creationId xmlns:a16="http://schemas.microsoft.com/office/drawing/2014/main" id="{ACB555C2-B0FA-4C5A-802F-F1BFD052BDAA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Implementation details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Environment: NCHC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AMD EPYC 7302P 16-Core Processor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GeForce RTX 3070 </a:t>
            </a:r>
            <a:r>
              <a:rPr lang="en-US" sz="1800" dirty="0" err="1"/>
              <a:t>Ti</a:t>
            </a:r>
            <a:r>
              <a:rPr lang="en-US" sz="1800" dirty="0"/>
              <a:t> × 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Collective communications library: NCCL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Pretrain language model: </a:t>
            </a:r>
            <a:r>
              <a:rPr lang="en-US" sz="1800" dirty="0" err="1"/>
              <a:t>bert</a:t>
            </a:r>
            <a:r>
              <a:rPr lang="en-US" sz="1800" dirty="0"/>
              <a:t>-base-Chinese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Batch size of training &amp; testing : 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Epoch: 30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Optimizer: </a:t>
            </a:r>
            <a:r>
              <a:rPr lang="en-US" sz="1800" dirty="0" err="1"/>
              <a:t>AdamW</a:t>
            </a: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Learning rate: 5e-6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726;p125">
            <a:extLst>
              <a:ext uri="{FF2B5EF4-FFF2-40B4-BE49-F238E27FC236}">
                <a16:creationId xmlns:a16="http://schemas.microsoft.com/office/drawing/2014/main" id="{956F1777-EFFF-469D-8821-0AC1C7B3E5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Experiment</a:t>
            </a:r>
            <a:endParaRPr dirty="0"/>
          </a:p>
        </p:txBody>
      </p:sp>
      <p:sp>
        <p:nvSpPr>
          <p:cNvPr id="27" name="Google Shape;2061;p86">
            <a:extLst>
              <a:ext uri="{FF2B5EF4-FFF2-40B4-BE49-F238E27FC236}">
                <a16:creationId xmlns:a16="http://schemas.microsoft.com/office/drawing/2014/main" id="{B0CEB065-9FE9-45AC-BA31-1A4D5DD82833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Training logger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C5DE1020-259A-476A-A4B8-7E4206DE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6" y="2038120"/>
            <a:ext cx="5497267" cy="212487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291B9A75-C9C9-4F7D-9D12-A11FD499D8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01"/>
          <a:stretch/>
        </p:blipFill>
        <p:spPr>
          <a:xfrm>
            <a:off x="5481580" y="707872"/>
            <a:ext cx="3433244" cy="3455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726;p125">
            <a:extLst>
              <a:ext uri="{FF2B5EF4-FFF2-40B4-BE49-F238E27FC236}">
                <a16:creationId xmlns:a16="http://schemas.microsoft.com/office/drawing/2014/main" id="{9045D03B-E1D8-408E-BC06-373853627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Experiment</a:t>
            </a:r>
            <a:endParaRPr dirty="0"/>
          </a:p>
        </p:txBody>
      </p:sp>
      <p:sp>
        <p:nvSpPr>
          <p:cNvPr id="51" name="Google Shape;2061;p86">
            <a:extLst>
              <a:ext uri="{FF2B5EF4-FFF2-40B4-BE49-F238E27FC236}">
                <a16:creationId xmlns:a16="http://schemas.microsoft.com/office/drawing/2014/main" id="{CCECDAEE-15A4-40A8-B014-3DFD3C86DA26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Testing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73FE92-7D90-4C3E-A5B3-54A7F239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551" y="1289143"/>
            <a:ext cx="3674848" cy="2932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939F11-5112-4AA4-896D-970AE2B8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766" y="4221953"/>
            <a:ext cx="3598534" cy="617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726;p125">
            <a:extLst>
              <a:ext uri="{FF2B5EF4-FFF2-40B4-BE49-F238E27FC236}">
                <a16:creationId xmlns:a16="http://schemas.microsoft.com/office/drawing/2014/main" id="{9045D03B-E1D8-408E-BC06-373853627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Experiment</a:t>
            </a:r>
            <a:endParaRPr dirty="0"/>
          </a:p>
        </p:txBody>
      </p:sp>
      <p:sp>
        <p:nvSpPr>
          <p:cNvPr id="8" name="Google Shape;2061;p86">
            <a:extLst>
              <a:ext uri="{FF2B5EF4-FFF2-40B4-BE49-F238E27FC236}">
                <a16:creationId xmlns:a16="http://schemas.microsoft.com/office/drawing/2014/main" id="{186CB9AD-EEFA-4921-B9B9-F3AE13F22624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Training Speedup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1891 news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Testing Speedup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2000 comments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47F7B4-694F-4675-873C-DD82F6D89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54" y="1811906"/>
            <a:ext cx="4076241" cy="110066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229224C-6C80-4A90-873A-2B11DA7A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854" y="3602156"/>
            <a:ext cx="4076241" cy="8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726;p125">
            <a:extLst>
              <a:ext uri="{FF2B5EF4-FFF2-40B4-BE49-F238E27FC236}">
                <a16:creationId xmlns:a16="http://schemas.microsoft.com/office/drawing/2014/main" id="{9045D03B-E1D8-408E-BC06-373853627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Experiment</a:t>
            </a:r>
            <a:endParaRPr dirty="0"/>
          </a:p>
        </p:txBody>
      </p:sp>
      <p:sp>
        <p:nvSpPr>
          <p:cNvPr id="8" name="Google Shape;2061;p86">
            <a:extLst>
              <a:ext uri="{FF2B5EF4-FFF2-40B4-BE49-F238E27FC236}">
                <a16:creationId xmlns:a16="http://schemas.microsoft.com/office/drawing/2014/main" id="{186CB9AD-EEFA-4921-B9B9-F3AE13F22624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Crawler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中天</a:t>
            </a:r>
            <a:r>
              <a:rPr lang="en-US" sz="1800" dirty="0"/>
              <a:t> : 1050 news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三立</a:t>
            </a:r>
            <a:r>
              <a:rPr lang="en-US" sz="1800" dirty="0"/>
              <a:t> : 840 news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BDB957-259A-47CC-8A73-4B6A6324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83" y="2264016"/>
            <a:ext cx="7304183" cy="20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726;p125">
            <a:extLst>
              <a:ext uri="{FF2B5EF4-FFF2-40B4-BE49-F238E27FC236}">
                <a16:creationId xmlns:a16="http://schemas.microsoft.com/office/drawing/2014/main" id="{9045D03B-E1D8-408E-BC06-373853627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Experiment</a:t>
            </a:r>
            <a:endParaRPr dirty="0"/>
          </a:p>
        </p:txBody>
      </p:sp>
      <p:sp>
        <p:nvSpPr>
          <p:cNvPr id="8" name="Google Shape;2061;p86">
            <a:extLst>
              <a:ext uri="{FF2B5EF4-FFF2-40B4-BE49-F238E27FC236}">
                <a16:creationId xmlns:a16="http://schemas.microsoft.com/office/drawing/2014/main" id="{186CB9AD-EEFA-4921-B9B9-F3AE13F22624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Crawler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a typeface="標楷體" panose="03000509000000000000" pitchFamily="65" charset="-120"/>
              </a:rPr>
              <a:t>Threads = 16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6D3EEEC-122F-4EF1-80EE-C9D43EFD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54" y="2169244"/>
            <a:ext cx="7125042" cy="21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726;p125">
            <a:extLst>
              <a:ext uri="{FF2B5EF4-FFF2-40B4-BE49-F238E27FC236}">
                <a16:creationId xmlns:a16="http://schemas.microsoft.com/office/drawing/2014/main" id="{9045D03B-E1D8-408E-BC06-373853627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Experiment</a:t>
            </a:r>
            <a:endParaRPr dirty="0"/>
          </a:p>
        </p:txBody>
      </p:sp>
      <p:sp>
        <p:nvSpPr>
          <p:cNvPr id="8" name="Google Shape;2061;p86">
            <a:extLst>
              <a:ext uri="{FF2B5EF4-FFF2-40B4-BE49-F238E27FC236}">
                <a16:creationId xmlns:a16="http://schemas.microsoft.com/office/drawing/2014/main" id="{186CB9AD-EEFA-4921-B9B9-F3AE13F22624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Crawler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標楷體" panose="03000509000000000000" pitchFamily="65" charset="-120"/>
              </a:rPr>
              <a:t>Threads = 32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3BE146-A514-4C4A-BBA4-D77577034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515" y="1828536"/>
            <a:ext cx="5306919" cy="27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726;p125">
            <a:extLst>
              <a:ext uri="{FF2B5EF4-FFF2-40B4-BE49-F238E27FC236}">
                <a16:creationId xmlns:a16="http://schemas.microsoft.com/office/drawing/2014/main" id="{9045D03B-E1D8-408E-BC06-373853627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Experiment</a:t>
            </a:r>
            <a:endParaRPr dirty="0"/>
          </a:p>
        </p:txBody>
      </p:sp>
      <p:sp>
        <p:nvSpPr>
          <p:cNvPr id="8" name="Google Shape;2061;p86">
            <a:extLst>
              <a:ext uri="{FF2B5EF4-FFF2-40B4-BE49-F238E27FC236}">
                <a16:creationId xmlns:a16="http://schemas.microsoft.com/office/drawing/2014/main" id="{186CB9AD-EEFA-4921-B9B9-F3AE13F22624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Crawler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accent2"/>
                </a:solidFill>
              </a:rPr>
              <a:t>Pages = 2000</a:t>
            </a:r>
            <a:endParaRPr lang="en-US" altLang="zh-TW" sz="18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CD367A7-0B74-4F6F-85F5-E6D5FE13D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89" y="1865826"/>
            <a:ext cx="5180571" cy="27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7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726;p125">
            <a:extLst>
              <a:ext uri="{FF2B5EF4-FFF2-40B4-BE49-F238E27FC236}">
                <a16:creationId xmlns:a16="http://schemas.microsoft.com/office/drawing/2014/main" id="{9045D03B-E1D8-408E-BC06-373853627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Experiment</a:t>
            </a:r>
            <a:endParaRPr dirty="0"/>
          </a:p>
        </p:txBody>
      </p:sp>
      <p:sp>
        <p:nvSpPr>
          <p:cNvPr id="8" name="Google Shape;2061;p86">
            <a:extLst>
              <a:ext uri="{FF2B5EF4-FFF2-40B4-BE49-F238E27FC236}">
                <a16:creationId xmlns:a16="http://schemas.microsoft.com/office/drawing/2014/main" id="{186CB9AD-EEFA-4921-B9B9-F3AE13F22624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endParaRPr lang="en-US" sz="2000" b="1" dirty="0">
              <a:solidFill>
                <a:schemeClr val="accent2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B52E4D-C258-4F81-BB7F-B8C5E852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46" y="1436886"/>
            <a:ext cx="5250508" cy="22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8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Outline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0417A9-1923-47A9-9521-8EEE88DDE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Introduction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Method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Experiment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Demo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26;p125">
            <a:extLst>
              <a:ext uri="{FF2B5EF4-FFF2-40B4-BE49-F238E27FC236}">
                <a16:creationId xmlns:a16="http://schemas.microsoft.com/office/drawing/2014/main" id="{94044476-42AE-47C6-BF5B-41F2527D3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16901"/>
            <a:ext cx="9144000" cy="6568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Demo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8445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726;p125">
            <a:extLst>
              <a:ext uri="{FF2B5EF4-FFF2-40B4-BE49-F238E27FC236}">
                <a16:creationId xmlns:a16="http://schemas.microsoft.com/office/drawing/2014/main" id="{9045D03B-E1D8-408E-BC06-373853627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Experiment</a:t>
            </a:r>
            <a:endParaRPr dirty="0"/>
          </a:p>
        </p:txBody>
      </p:sp>
      <p:sp>
        <p:nvSpPr>
          <p:cNvPr id="8" name="Google Shape;2061;p86">
            <a:extLst>
              <a:ext uri="{FF2B5EF4-FFF2-40B4-BE49-F238E27FC236}">
                <a16:creationId xmlns:a16="http://schemas.microsoft.com/office/drawing/2014/main" id="{186CB9AD-EEFA-4921-B9B9-F3AE13F22624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endParaRPr lang="en-US" sz="2000" b="1" dirty="0">
              <a:solidFill>
                <a:schemeClr val="accent2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8D658D0-6E6A-4DAD-A47B-B89EED11C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10" y="1122325"/>
            <a:ext cx="3589201" cy="3734709"/>
          </a:xfrm>
          <a:prstGeom prst="rect">
            <a:avLst/>
          </a:prstGeom>
        </p:spPr>
      </p:pic>
      <p:sp>
        <p:nvSpPr>
          <p:cNvPr id="6" name="Google Shape;2061;p86">
            <a:extLst>
              <a:ext uri="{FF2B5EF4-FFF2-40B4-BE49-F238E27FC236}">
                <a16:creationId xmlns:a16="http://schemas.microsoft.com/office/drawing/2014/main" id="{7190EE22-0946-49ED-98E6-44753DD7D9FA}"/>
              </a:ext>
            </a:extLst>
          </p:cNvPr>
          <p:cNvSpPr txBox="1">
            <a:spLocks/>
          </p:cNvSpPr>
          <p:nvPr/>
        </p:nvSpPr>
        <p:spPr>
          <a:xfrm>
            <a:off x="865625" y="12747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Testing result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accent2"/>
                </a:solidFill>
              </a:rPr>
              <a:t>User : </a:t>
            </a:r>
            <a:r>
              <a:rPr lang="en-US" altLang="zh-TW" sz="1800" dirty="0" err="1">
                <a:solidFill>
                  <a:schemeClr val="accent2"/>
                </a:solidFill>
              </a:rPr>
              <a:t>jil</a:t>
            </a:r>
            <a:endParaRPr lang="en-US" altLang="zh-TW" sz="18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0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AC1B098-CD96-4BE0-9328-FF7809EAB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19" y="1544485"/>
            <a:ext cx="4456562" cy="2054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8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Introduction</a:t>
            </a:r>
            <a:endParaRPr dirty="0"/>
          </a:p>
        </p:txBody>
      </p:sp>
      <p:sp>
        <p:nvSpPr>
          <p:cNvPr id="2061" name="Google Shape;2061;p86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State-sponsored cyber armies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Disseminating </a:t>
            </a:r>
            <a:r>
              <a:rPr lang="en-US" dirty="0">
                <a:solidFill>
                  <a:srgbClr val="FF0000"/>
                </a:solidFill>
              </a:rPr>
              <a:t>fake news </a:t>
            </a:r>
            <a:r>
              <a:rPr lang="en-US" dirty="0">
                <a:solidFill>
                  <a:schemeClr val="accent2"/>
                </a:solidFill>
              </a:rPr>
              <a:t>or propaganda to mislead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Manipulating public opinion on </a:t>
            </a:r>
            <a:r>
              <a:rPr lang="en-US" dirty="0">
                <a:solidFill>
                  <a:srgbClr val="FF0000"/>
                </a:solidFill>
              </a:rPr>
              <a:t>social media </a:t>
            </a:r>
            <a:r>
              <a:rPr lang="en-US" dirty="0">
                <a:solidFill>
                  <a:schemeClr val="accent2"/>
                </a:solidFill>
              </a:rPr>
              <a:t>by posting pro-party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Launching cyber attacks against rival parties to disrupt their websites or resources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→  Influence voters' decision-making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062" name="Google Shape;2062;p86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5">
            <a:extLst>
              <a:ext uri="{FF2B5EF4-FFF2-40B4-BE49-F238E27FC236}">
                <a16:creationId xmlns:a16="http://schemas.microsoft.com/office/drawing/2014/main" id="{80F42332-0291-4A7E-A7F7-709ED773C8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953"/>
          <a:stretch/>
        </p:blipFill>
        <p:spPr>
          <a:xfrm>
            <a:off x="5356517" y="2482842"/>
            <a:ext cx="3241240" cy="2277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8D59A3E6-6D6C-41A0-BDF9-867F5046C8AD}"/>
              </a:ext>
            </a:extLst>
          </p:cNvPr>
          <p:cNvSpPr txBox="1"/>
          <p:nvPr/>
        </p:nvSpPr>
        <p:spPr>
          <a:xfrm>
            <a:off x="330154" y="4653549"/>
            <a:ext cx="824656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/>
              <a:t>Picture: </a:t>
            </a:r>
            <a:r>
              <a:rPr lang="zh-TW" sz="800" u="sng" dirty="0">
                <a:solidFill>
                  <a:schemeClr val="hlink"/>
                </a:solidFill>
                <a:hlinkClick r:id="rId4"/>
              </a:rPr>
              <a:t>https://memes.tw/wtf?tag=%E7%B6%B2%E8%BB%8D&amp;page=2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dirty="0"/>
              <a:t>Ref: </a:t>
            </a:r>
            <a:r>
              <a:rPr lang="zh-TW" sz="800" u="sng" dirty="0">
                <a:solidFill>
                  <a:schemeClr val="hlink"/>
                </a:solidFill>
                <a:hlinkClick r:id="rId5"/>
              </a:rPr>
              <a:t>How political candidates are targeting you on social media based on your music tastes, shopping habits and favorite TV shows Casey Tolan By Casey Tolan, CNN</a:t>
            </a:r>
            <a:endParaRPr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sp>
        <p:nvSpPr>
          <p:cNvPr id="39" name="Google Shape;2061;p86">
            <a:extLst>
              <a:ext uri="{FF2B5EF4-FFF2-40B4-BE49-F238E27FC236}">
                <a16:creationId xmlns:a16="http://schemas.microsoft.com/office/drawing/2014/main" id="{B4123256-CEAB-45D0-9833-A03F92495AF1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Predicting Political Affiliation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Base on the certain account’s comments on the public forum </a:t>
            </a:r>
            <a:r>
              <a:rPr lang="en-US" sz="1800" dirty="0">
                <a:solidFill>
                  <a:schemeClr val="tx2">
                    <a:lumMod val="65000"/>
                  </a:schemeClr>
                </a:solidFill>
              </a:rPr>
              <a:t>e.g. PTT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Using articles from news media with a clear political stance as a representation </a:t>
            </a:r>
            <a:r>
              <a:rPr lang="en-US" sz="1800" dirty="0">
                <a:solidFill>
                  <a:schemeClr val="tx2">
                    <a:lumMod val="65000"/>
                  </a:schemeClr>
                </a:solidFill>
              </a:rPr>
              <a:t>e.g.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三立</a:t>
            </a:r>
            <a:r>
              <a:rPr lang="en-US" sz="1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(DPP)</a:t>
            </a:r>
            <a:r>
              <a:rPr lang="en-US" sz="1800" dirty="0">
                <a:solidFill>
                  <a:schemeClr val="accent4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sz="1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中天</a:t>
            </a:r>
            <a:r>
              <a:rPr 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(KMT)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8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Method</a:t>
            </a:r>
            <a:endParaRPr dirty="0"/>
          </a:p>
        </p:txBody>
      </p:sp>
      <p:sp>
        <p:nvSpPr>
          <p:cNvPr id="2068" name="Google Shape;2068;p87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82932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  <a:buFont typeface="Arial" panose="020B0604020202020204" pitchFamily="34" charset="0"/>
              <a:buChar char="•"/>
            </a:pPr>
            <a:r>
              <a:rPr lang="en-US" sz="2000" b="1" dirty="0"/>
              <a:t>Tools for implementing parallelization</a:t>
            </a:r>
          </a:p>
          <a:p>
            <a:pPr lvl="1" indent="-330200"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Web scraper</a:t>
            </a:r>
          </a:p>
          <a:p>
            <a:pPr lvl="2" indent="-330200"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Multi-thread</a:t>
            </a:r>
          </a:p>
          <a:p>
            <a:pPr lvl="1" indent="-330200"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Language Model Training &amp; Testing</a:t>
            </a:r>
          </a:p>
          <a:p>
            <a:pPr lvl="2" indent="-330200"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Distributed Data Parallel in </a:t>
            </a:r>
            <a:r>
              <a:rPr lang="en-US" dirty="0" err="1"/>
              <a:t>pytorch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14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altLang="zh-TW" dirty="0"/>
              <a:t>Method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8BCD746-52B6-48D2-8A02-264AD13B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9" y="2177482"/>
            <a:ext cx="8293201" cy="1283682"/>
          </a:xfrm>
          <a:prstGeom prst="rect">
            <a:avLst/>
          </a:prstGeom>
        </p:spPr>
      </p:pic>
      <p:sp>
        <p:nvSpPr>
          <p:cNvPr id="61" name="Google Shape;2068;p87">
            <a:extLst>
              <a:ext uri="{FF2B5EF4-FFF2-40B4-BE49-F238E27FC236}">
                <a16:creationId xmlns:a16="http://schemas.microsoft.com/office/drawing/2014/main" id="{55B5C86A-4153-47FB-AC3B-9C3B03F592E2}"/>
              </a:ext>
            </a:extLst>
          </p:cNvPr>
          <p:cNvSpPr txBox="1">
            <a:spLocks/>
          </p:cNvSpPr>
          <p:nvPr/>
        </p:nvSpPr>
        <p:spPr>
          <a:xfrm>
            <a:off x="713250" y="1123450"/>
            <a:ext cx="82932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330200">
              <a:buSzPts val="1600"/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Manjari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4827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Method</a:t>
            </a:r>
            <a:endParaRPr dirty="0"/>
          </a:p>
        </p:txBody>
      </p:sp>
      <p:sp>
        <p:nvSpPr>
          <p:cNvPr id="10" name="Google Shape;2061;p86">
            <a:extLst>
              <a:ext uri="{FF2B5EF4-FFF2-40B4-BE49-F238E27FC236}">
                <a16:creationId xmlns:a16="http://schemas.microsoft.com/office/drawing/2014/main" id="{D13DD3F5-25F0-4A0A-B718-DCA18C808D17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Step 1: Collect Training Data from News Websites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Selenium + </a:t>
            </a:r>
            <a:r>
              <a:rPr lang="en-US" sz="1800" dirty="0" err="1"/>
              <a:t>BeautifulSoup</a:t>
            </a: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AAD0CA-57DA-40C9-B6C0-2A5B010F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6" y="2091452"/>
            <a:ext cx="4162890" cy="134418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030E7A01-4B3D-4BFF-A1F6-6E47ADB8CD09}"/>
              </a:ext>
            </a:extLst>
          </p:cNvPr>
          <p:cNvSpPr txBox="1"/>
          <p:nvPr/>
        </p:nvSpPr>
        <p:spPr>
          <a:xfrm>
            <a:off x="488271" y="3493614"/>
            <a:ext cx="2503677" cy="54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Manjari"/>
              </a:rPr>
              <a:t>Launching parallel tasks</a:t>
            </a:r>
            <a:br>
              <a:rPr lang="en-US" altLang="zh-TW" dirty="0">
                <a:latin typeface="Manjari"/>
              </a:rPr>
            </a:br>
            <a:r>
              <a:rPr lang="en-US" altLang="zh-TW" dirty="0">
                <a:latin typeface="Manjari"/>
              </a:rPr>
              <a:t>by </a:t>
            </a:r>
            <a:r>
              <a:rPr lang="en-US" altLang="zh-TW" dirty="0" err="1">
                <a:latin typeface="Manjari"/>
              </a:rPr>
              <a:t>concurrent.futures</a:t>
            </a:r>
            <a:endParaRPr lang="zh-TW" altLang="en-US" dirty="0">
              <a:latin typeface="Manjari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203F5A7-525C-4D25-9454-512ED1E8E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035" y="3764364"/>
            <a:ext cx="4556025" cy="109410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B422FFDA-4607-4CF8-B453-BA333EF72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48" y="1531438"/>
            <a:ext cx="2503677" cy="20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12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Method</a:t>
            </a:r>
            <a:endParaRPr dirty="0"/>
          </a:p>
        </p:txBody>
      </p:sp>
      <p:sp>
        <p:nvSpPr>
          <p:cNvPr id="10" name="Google Shape;2061;p86">
            <a:extLst>
              <a:ext uri="{FF2B5EF4-FFF2-40B4-BE49-F238E27FC236}">
                <a16:creationId xmlns:a16="http://schemas.microsoft.com/office/drawing/2014/main" id="{D5B2A1FB-5486-4B47-A131-DF2FEF26D994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Step 2: Language Model Training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Load BERT tokenizer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Create distributed data samplers and loaders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Build distributed BERT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Train the model for 30 epoch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Save the model with the best validation performance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D7F62A-0E5E-4DC3-9BD2-F1AFC4B7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27" y="2145462"/>
            <a:ext cx="6665205" cy="8525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5DEC71F-2F3D-44C2-BD89-C0C1BAB4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326" y="3502306"/>
            <a:ext cx="6665205" cy="3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61;p86">
            <a:extLst>
              <a:ext uri="{FF2B5EF4-FFF2-40B4-BE49-F238E27FC236}">
                <a16:creationId xmlns:a16="http://schemas.microsoft.com/office/drawing/2014/main" id="{FABA5FD3-7138-4C09-9A6D-4DB6516F2E55}"/>
              </a:ext>
            </a:extLst>
          </p:cNvPr>
          <p:cNvSpPr txBox="1">
            <a:spLocks/>
          </p:cNvSpPr>
          <p:nvPr/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Step 3: Find the Specific User’s Comments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Fetch all the data on specified pages of PPT by a web scraper tool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Google Shape;2726;p125">
            <a:extLst>
              <a:ext uri="{FF2B5EF4-FFF2-40B4-BE49-F238E27FC236}">
                <a16:creationId xmlns:a16="http://schemas.microsoft.com/office/drawing/2014/main" id="{94044476-42AE-47C6-BF5B-41F2527D3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/>
              <a:t>Method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A365D9-B070-4A34-B9BF-4AC76E47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98" y="1915553"/>
            <a:ext cx="6764354" cy="250354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0834057-CB19-4B81-BFE0-F8E7B45E8A02}"/>
              </a:ext>
            </a:extLst>
          </p:cNvPr>
          <p:cNvSpPr txBox="1"/>
          <p:nvPr/>
        </p:nvSpPr>
        <p:spPr>
          <a:xfrm>
            <a:off x="6045821" y="3651843"/>
            <a:ext cx="81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csv file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654464-5757-4F6E-BEDF-9442EF5753D6}"/>
              </a:ext>
            </a:extLst>
          </p:cNvPr>
          <p:cNvSpPr txBox="1"/>
          <p:nvPr/>
        </p:nvSpPr>
        <p:spPr>
          <a:xfrm>
            <a:off x="275422" y="4466586"/>
            <a:ext cx="510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https://www.pttweb.cc/user/{</a:t>
            </a:r>
            <a:r>
              <a:rPr lang="en-US" altLang="zh-TW" dirty="0">
                <a:solidFill>
                  <a:srgbClr val="0070C0"/>
                </a:solidFill>
              </a:rPr>
              <a:t>USER</a:t>
            </a:r>
            <a:r>
              <a:rPr lang="en-US" altLang="zh-TW" dirty="0"/>
              <a:t>}?t=message&amp;page={</a:t>
            </a:r>
            <a:r>
              <a:rPr lang="en-US" altLang="zh-TW" dirty="0">
                <a:solidFill>
                  <a:srgbClr val="0070C0"/>
                </a:solidFill>
              </a:rPr>
              <a:t>PAGE</a:t>
            </a:r>
            <a:r>
              <a:rPr lang="en-US" altLang="zh-TW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421</Words>
  <Application>Microsoft Office PowerPoint</Application>
  <PresentationFormat>如螢幕大小 (16:9)</PresentationFormat>
  <Paragraphs>167</Paragraphs>
  <Slides>22</Slides>
  <Notes>22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Hammersmith One</vt:lpstr>
      <vt:lpstr>Ubuntu</vt:lpstr>
      <vt:lpstr>標楷體</vt:lpstr>
      <vt:lpstr>Manjari</vt:lpstr>
      <vt:lpstr>Arial</vt:lpstr>
      <vt:lpstr>Nunito</vt:lpstr>
      <vt:lpstr>Roboto Condensed Light</vt:lpstr>
      <vt:lpstr>Elegant Education Pack for Students XL by Slidesgo</vt:lpstr>
      <vt:lpstr>Predicting Political Affiliation for Comments on PTT</vt:lpstr>
      <vt:lpstr>Outline</vt:lpstr>
      <vt:lpstr>Introduction</vt:lpstr>
      <vt:lpstr>Introduction</vt:lpstr>
      <vt:lpstr>Method</vt:lpstr>
      <vt:lpstr>Method</vt:lpstr>
      <vt:lpstr>Method</vt:lpstr>
      <vt:lpstr>Method</vt:lpstr>
      <vt:lpstr>Method</vt:lpstr>
      <vt:lpstr>Method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Demo</vt:lpstr>
      <vt:lpstr>Experiment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Political Affiliation for Comments on PTT</dc:title>
  <cp:lastModifiedBy>�f��޷</cp:lastModifiedBy>
  <cp:revision>19</cp:revision>
  <dcterms:modified xsi:type="dcterms:W3CDTF">2023-01-08T14:34:36Z</dcterms:modified>
</cp:coreProperties>
</file>