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6"/>
  </p:notesMasterIdLst>
  <p:sldIdLst>
    <p:sldId id="256" r:id="rId3"/>
    <p:sldId id="265" r:id="rId4"/>
    <p:sldId id="266" r:id="rId5"/>
    <p:sldId id="267" r:id="rId6"/>
    <p:sldId id="272" r:id="rId7"/>
    <p:sldId id="262" r:id="rId8"/>
    <p:sldId id="276" r:id="rId9"/>
    <p:sldId id="269" r:id="rId10"/>
    <p:sldId id="270" r:id="rId11"/>
    <p:sldId id="271" r:id="rId12"/>
    <p:sldId id="274" r:id="rId13"/>
    <p:sldId id="273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E75E278A-FF0E-49A4-B170-79828D63BBAD}">
          <p14:sldIdLst>
            <p14:sldId id="256"/>
          </p14:sldIdLst>
        </p14:section>
        <p14:section name="下載" id="{269CACB8-B25A-4D28-9B5A-9E0B3E153E3B}">
          <p14:sldIdLst>
            <p14:sldId id="265"/>
          </p14:sldIdLst>
        </p14:section>
        <p14:section name="虛擬機" id="{B9B51309-D148-4332-87C2-07BE32FBCA3B}">
          <p14:sldIdLst>
            <p14:sldId id="266"/>
            <p14:sldId id="267"/>
            <p14:sldId id="272"/>
          </p14:sldIdLst>
        </p14:section>
        <p14:section name="Ｕbuntu" id="{6BECFFE5-D996-42D1-A1D9-5DB74CB72146}">
          <p14:sldIdLst>
            <p14:sldId id="262"/>
            <p14:sldId id="276"/>
            <p14:sldId id="269"/>
            <p14:sldId id="270"/>
            <p14:sldId id="271"/>
            <p14:sldId id="274"/>
            <p14:sldId id="273"/>
            <p14:sldId id="275"/>
          </p14:sldIdLst>
        </p14:section>
        <p14:section name="深入瞭解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CACA"/>
    <a:srgbClr val="D2B4A6"/>
    <a:srgbClr val="734F29"/>
    <a:srgbClr val="D24726"/>
    <a:srgbClr val="DD462F"/>
    <a:srgbClr val="AEB785"/>
    <a:srgbClr val="EFD5A2"/>
    <a:srgbClr val="3B3026"/>
    <a:srgbClr val="ECE1CA"/>
    <a:srgbClr val="7955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82" autoAdjust="0"/>
    <p:restoredTop sz="92301" autoAdjust="0"/>
  </p:normalViewPr>
  <p:slideViewPr>
    <p:cSldViewPr snapToGrid="0">
      <p:cViewPr varScale="1">
        <p:scale>
          <a:sx n="106" d="100"/>
          <a:sy n="106" d="100"/>
        </p:scale>
        <p:origin x="51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EC13577B-6902-467D-A26C-08A0DD5E4E03}" type="datetimeFigureOut">
              <a:t>2021/5/27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DF61EA0F-A667-4B49-8422-0062BC55E249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zh-TW" smtClean="0"/>
              <a:t>1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 latinLnBrk="0">
              <a:defRPr lang="zh-TW" sz="540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600"/>
              </a:spcBef>
              <a:buNone/>
              <a:defRPr lang="zh-TW" sz="2800">
                <a:solidFill>
                  <a:srgbClr val="D24726"/>
                </a:solidFill>
                <a:latin typeface="+mj-lt"/>
              </a:defRPr>
            </a:lvl1pPr>
            <a:lvl2pPr marL="457200" indent="0" algn="ctr" latinLnBrk="0">
              <a:buNone/>
              <a:defRPr lang="zh-TW" sz="2000"/>
            </a:lvl2pPr>
            <a:lvl3pPr marL="914400" indent="0" algn="ctr" latinLnBrk="0">
              <a:buNone/>
              <a:defRPr lang="zh-TW" sz="1800"/>
            </a:lvl3pPr>
            <a:lvl4pPr marL="1371600" indent="0" algn="ctr" latinLnBrk="0">
              <a:buNone/>
              <a:defRPr lang="zh-TW" sz="1600"/>
            </a:lvl4pPr>
            <a:lvl5pPr marL="1828800" indent="0" algn="ctr" latinLnBrk="0">
              <a:buNone/>
              <a:defRPr lang="zh-TW" sz="1600"/>
            </a:lvl5pPr>
            <a:lvl6pPr marL="2286000" indent="0" algn="ctr" latinLnBrk="0">
              <a:buNone/>
              <a:defRPr lang="zh-TW" sz="1600"/>
            </a:lvl6pPr>
            <a:lvl7pPr marL="2743200" indent="0" algn="ctr" latinLnBrk="0">
              <a:buNone/>
              <a:defRPr lang="zh-TW" sz="1600"/>
            </a:lvl7pPr>
            <a:lvl8pPr marL="3200400" indent="0" algn="ctr" latinLnBrk="0">
              <a:buNone/>
              <a:defRPr lang="zh-TW" sz="1600"/>
            </a:lvl8pPr>
            <a:lvl9pPr marL="3657600" indent="0" algn="ctr" latinLnBrk="0">
              <a:buNone/>
              <a:defRPr lang="zh-TW"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2021/5/27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TW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垂直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TW" sz="360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2021/5/27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TW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 latinLnBrk="0">
              <a:defRPr lang="zh-TW" sz="360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2021/5/27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TW"/>
          </a:p>
        </p:txBody>
      </p:sp>
      <p:sp>
        <p:nvSpPr>
          <p:cNvPr id="8" name="矩形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 latinLnBrk="0">
              <a:defRPr lang="zh-TW" sz="360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1200"/>
              </a:spcAft>
              <a:buNone/>
              <a:defRPr lang="zh-TW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1200"/>
              </a:spcAft>
              <a:defRPr lang="zh-TW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1200"/>
              </a:spcAft>
              <a:defRPr lang="zh-TW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1200"/>
              </a:spcAft>
              <a:defRPr lang="zh-TW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1200"/>
              </a:spcAft>
              <a:defRPr lang="zh-TW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2021/5/27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TW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 latinLnBrk="0">
              <a:defRPr lang="zh-TW" sz="4800">
                <a:solidFill>
                  <a:srgbClr val="D24726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TW" sz="2800">
                <a:solidFill>
                  <a:schemeClr val="bg1"/>
                </a:solidFill>
                <a:latin typeface="+mj-lt"/>
              </a:defRPr>
            </a:lvl1pPr>
            <a:lvl2pPr marL="457200" indent="0" latinLnBrk="0">
              <a:buNone/>
              <a:defRPr lang="zh-TW" sz="2000"/>
            </a:lvl2pPr>
            <a:lvl3pPr marL="914400" indent="0" latinLnBrk="0">
              <a:buNone/>
              <a:defRPr lang="zh-TW" sz="1800"/>
            </a:lvl3pPr>
            <a:lvl4pPr marL="1371600" indent="0" latinLnBrk="0">
              <a:buNone/>
              <a:defRPr lang="zh-TW" sz="1600"/>
            </a:lvl4pPr>
            <a:lvl5pPr marL="1828800" indent="0" latinLnBrk="0">
              <a:buNone/>
              <a:defRPr lang="zh-TW" sz="1600"/>
            </a:lvl5pPr>
            <a:lvl6pPr marL="2286000" indent="0" latinLnBrk="0">
              <a:buNone/>
              <a:defRPr lang="zh-TW" sz="1600"/>
            </a:lvl6pPr>
            <a:lvl7pPr marL="2743200" indent="0" latinLnBrk="0">
              <a:buNone/>
              <a:defRPr lang="zh-TW" sz="1600"/>
            </a:lvl7pPr>
            <a:lvl8pPr marL="3200400" indent="0" latinLnBrk="0">
              <a:buNone/>
              <a:defRPr lang="zh-TW" sz="1600"/>
            </a:lvl8pPr>
            <a:lvl9pPr marL="3657600" indent="0" latinLnBrk="0">
              <a:buNone/>
              <a:defRPr lang="zh-TW"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2021/5/27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TW"/>
          </a:p>
        </p:txBody>
      </p:sp>
      <p:sp>
        <p:nvSpPr>
          <p:cNvPr id="8" name="矩形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TW" sz="360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TW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TW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TW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TW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TW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smtClean="0"/>
              <a:t>按一下以編輯母片文字樣式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smtClean="0"/>
              <a:t>第二層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smtClean="0"/>
              <a:t>第三層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smtClean="0"/>
              <a:t>第四層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TW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TW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TW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TW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TW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smtClean="0"/>
              <a:t>按一下以編輯母片文字樣式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smtClean="0"/>
              <a:t>第二層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smtClean="0"/>
              <a:t>第三層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smtClean="0"/>
              <a:t>第四層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2021/5/27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TW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 latinLnBrk="0">
              <a:defRPr lang="zh-TW" sz="360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 latinLnBrk="0">
              <a:buNone/>
              <a:defRPr lang="zh-TW" sz="2400" b="1"/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TW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TW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TW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TW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TW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smtClean="0"/>
              <a:t>按一下以編輯母片文字樣式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smtClean="0"/>
              <a:t>第二層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smtClean="0"/>
              <a:t>第三層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smtClean="0"/>
              <a:t>第四層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 latinLnBrk="0">
              <a:buNone/>
              <a:defRPr lang="zh-TW" sz="2400" b="1"/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TW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TW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TW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TW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TW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smtClean="0"/>
              <a:t>按一下以編輯母片文字樣式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smtClean="0"/>
              <a:t>第二層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smtClean="0"/>
              <a:t>第三層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smtClean="0"/>
              <a:t>第四層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2021/5/27</a:t>
            </a:fld>
            <a:endParaRPr 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TW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TW" sz="360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2021/5/27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TW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2021/5/27</a:t>
            </a:fld>
            <a:endParaRPr 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TW"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TW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TW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TW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TW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TW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smtClean="0"/>
              <a:t>按一下以編輯母片文字樣式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smtClean="0"/>
              <a:t>第二層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smtClean="0"/>
              <a:t>第三層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smtClean="0"/>
              <a:t>第四層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TW" sz="1600"/>
            </a:lvl1pPr>
            <a:lvl2pPr marL="457200" indent="0" latinLnBrk="0">
              <a:buNone/>
              <a:defRPr lang="zh-TW" sz="1400"/>
            </a:lvl2pPr>
            <a:lvl3pPr marL="914400" indent="0" latinLnBrk="0">
              <a:buNone/>
              <a:defRPr lang="zh-TW" sz="1200"/>
            </a:lvl3pPr>
            <a:lvl4pPr marL="1371600" indent="0" latinLnBrk="0">
              <a:buNone/>
              <a:defRPr lang="zh-TW" sz="1000"/>
            </a:lvl4pPr>
            <a:lvl5pPr marL="1828800" indent="0" latinLnBrk="0">
              <a:buNone/>
              <a:defRPr lang="zh-TW" sz="1000"/>
            </a:lvl5pPr>
            <a:lvl6pPr marL="2286000" indent="0" latinLnBrk="0">
              <a:buNone/>
              <a:defRPr lang="zh-TW" sz="1000"/>
            </a:lvl6pPr>
            <a:lvl7pPr marL="2743200" indent="0" latinLnBrk="0">
              <a:buNone/>
              <a:defRPr lang="zh-TW" sz="1000"/>
            </a:lvl7pPr>
            <a:lvl8pPr marL="3200400" indent="0" latinLnBrk="0">
              <a:buNone/>
              <a:defRPr lang="zh-TW" sz="1000"/>
            </a:lvl8pPr>
            <a:lvl9pPr marL="3657600" indent="0" latinLnBrk="0">
              <a:buNone/>
              <a:defRPr lang="zh-TW"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2021/5/27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TW"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 latinLnBrk="0">
              <a:buNone/>
              <a:defRPr lang="zh-TW" sz="3200"/>
            </a:lvl1pPr>
            <a:lvl2pPr marL="457200" indent="0" latinLnBrk="0">
              <a:buNone/>
              <a:defRPr lang="zh-TW" sz="2800"/>
            </a:lvl2pPr>
            <a:lvl3pPr marL="914400" indent="0" latinLnBrk="0">
              <a:buNone/>
              <a:defRPr lang="zh-TW" sz="2400"/>
            </a:lvl3pPr>
            <a:lvl4pPr marL="1371600" indent="0" latinLnBrk="0">
              <a:buNone/>
              <a:defRPr lang="zh-TW" sz="2000"/>
            </a:lvl4pPr>
            <a:lvl5pPr marL="1828800" indent="0" latinLnBrk="0">
              <a:buNone/>
              <a:defRPr lang="zh-TW" sz="2000"/>
            </a:lvl5pPr>
            <a:lvl6pPr marL="2286000" indent="0" latinLnBrk="0">
              <a:buNone/>
              <a:defRPr lang="zh-TW" sz="2000"/>
            </a:lvl6pPr>
            <a:lvl7pPr marL="2743200" indent="0" latinLnBrk="0">
              <a:buNone/>
              <a:defRPr lang="zh-TW" sz="2000"/>
            </a:lvl7pPr>
            <a:lvl8pPr marL="3200400" indent="0" latinLnBrk="0">
              <a:buNone/>
              <a:defRPr lang="zh-TW" sz="2000"/>
            </a:lvl8pPr>
            <a:lvl9pPr marL="3657600" indent="0" latinLnBrk="0">
              <a:buNone/>
              <a:defRPr lang="zh-TW" sz="2000"/>
            </a:lvl9pPr>
          </a:lstStyle>
          <a:p>
            <a:r>
              <a:rPr lang="zh-TW" altLang="en-US" smtClean="0"/>
              <a:t>按一下圖示以新增圖片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TW" sz="1600"/>
            </a:lvl1pPr>
            <a:lvl2pPr marL="457200" indent="0" latinLnBrk="0">
              <a:buNone/>
              <a:defRPr lang="zh-TW" sz="1400"/>
            </a:lvl2pPr>
            <a:lvl3pPr marL="914400" indent="0" latinLnBrk="0">
              <a:buNone/>
              <a:defRPr lang="zh-TW" sz="1200"/>
            </a:lvl3pPr>
            <a:lvl4pPr marL="1371600" indent="0" latinLnBrk="0">
              <a:buNone/>
              <a:defRPr lang="zh-TW" sz="1000"/>
            </a:lvl4pPr>
            <a:lvl5pPr marL="1828800" indent="0" latinLnBrk="0">
              <a:buNone/>
              <a:defRPr lang="zh-TW" sz="1000"/>
            </a:lvl5pPr>
            <a:lvl6pPr marL="2286000" indent="0" latinLnBrk="0">
              <a:buNone/>
              <a:defRPr lang="zh-TW" sz="1000"/>
            </a:lvl6pPr>
            <a:lvl7pPr marL="2743200" indent="0" latinLnBrk="0">
              <a:buNone/>
              <a:defRPr lang="zh-TW" sz="1000"/>
            </a:lvl7pPr>
            <a:lvl8pPr marL="3200400" indent="0" latinLnBrk="0">
              <a:buNone/>
              <a:defRPr lang="zh-TW" sz="1000"/>
            </a:lvl8pPr>
            <a:lvl9pPr marL="3657600" indent="0" latinLnBrk="0">
              <a:buNone/>
              <a:defRPr lang="zh-TW"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2021/5/27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t>2021/5/27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lang="zh-TW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TW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TW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linux.vbird.org/linux_basic/0310vi.php" TargetMode="External"/><Relationship Id="rId2" Type="http://schemas.openxmlformats.org/officeDocument/2006/relationships/hyperlink" Target="http://linux.vbird.org/linux_basic/redhat6.1/linux_06command.ph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mware.com/products/workstation-player/workstation-player-evaluation.html" TargetMode="External"/><Relationship Id="rId2" Type="http://schemas.openxmlformats.org/officeDocument/2006/relationships/hyperlink" Target="http://www.ubuntu-tw.org/modules/tinyd0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virtualbox.org/wiki/Download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Virtual Machine and Ubuntu</a:t>
            </a:r>
            <a:b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</a:br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Tutorial</a:t>
            </a:r>
            <a:endParaRPr 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計算機網路概論</a:t>
            </a:r>
            <a:endParaRPr 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編譯環境設定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由於</a:t>
            </a:r>
            <a:r>
              <a:rPr lang="en-US" altLang="zh-TW" dirty="0" err="1" smtClean="0"/>
              <a:t>ubuntu</a:t>
            </a:r>
            <a:r>
              <a:rPr lang="zh-TW" altLang="en-US" dirty="0" smtClean="0"/>
              <a:t>只內建了</a:t>
            </a:r>
            <a:r>
              <a:rPr lang="en-US" altLang="zh-TW" dirty="0" err="1" smtClean="0"/>
              <a:t>gcc</a:t>
            </a:r>
            <a:r>
              <a:rPr lang="zh-TW" altLang="en-US" dirty="0" smtClean="0"/>
              <a:t>（可以編譯</a:t>
            </a:r>
            <a:r>
              <a:rPr lang="en-US" altLang="zh-TW" dirty="0" smtClean="0"/>
              <a:t>C code</a:t>
            </a:r>
            <a:r>
              <a:rPr lang="zh-TW" altLang="en-US" dirty="0" smtClean="0"/>
              <a:t>），而沒有</a:t>
            </a:r>
            <a:r>
              <a:rPr lang="en-US" altLang="zh-TW" dirty="0" smtClean="0"/>
              <a:t>g++</a:t>
            </a:r>
            <a:r>
              <a:rPr lang="zh-TW" altLang="en-US" dirty="0" smtClean="0"/>
              <a:t>（可以編譯</a:t>
            </a:r>
            <a:r>
              <a:rPr lang="en-US" altLang="zh-TW" dirty="0" smtClean="0"/>
              <a:t>C/C++</a:t>
            </a:r>
            <a:r>
              <a:rPr lang="zh-TW" altLang="en-US" dirty="0" smtClean="0"/>
              <a:t>），建議先安裝</a:t>
            </a:r>
            <a:r>
              <a:rPr lang="en-US" altLang="zh-TW" dirty="0" smtClean="0"/>
              <a:t>build-essential</a:t>
            </a:r>
            <a:r>
              <a:rPr lang="zh-TW" altLang="en-US" dirty="0" smtClean="0"/>
              <a:t>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>
                <a:solidFill>
                  <a:srgbClr val="FF0000"/>
                </a:solidFill>
              </a:rPr>
              <a:t>sudo</a:t>
            </a:r>
            <a:r>
              <a:rPr lang="en-US" altLang="zh-TW" dirty="0" smtClean="0">
                <a:solidFill>
                  <a:srgbClr val="FF0000"/>
                </a:solidFill>
              </a:rPr>
              <a:t> apt-get install build-essential –y</a:t>
            </a:r>
            <a:br>
              <a:rPr lang="en-US" altLang="zh-TW" dirty="0" smtClean="0">
                <a:solidFill>
                  <a:srgbClr val="FF0000"/>
                </a:solidFill>
              </a:rPr>
            </a:br>
            <a:r>
              <a:rPr lang="zh-TW" altLang="en-US" dirty="0" smtClean="0"/>
              <a:t>之後可以使用：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g++ -v</a:t>
            </a:r>
            <a:br>
              <a:rPr lang="en-US" altLang="zh-TW" dirty="0" smtClean="0"/>
            </a:br>
            <a:r>
              <a:rPr lang="zh-TW" altLang="en-US" dirty="0" smtClean="0"/>
              <a:t>確定是否安裝成功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文字編輯器可以使用</a:t>
            </a:r>
            <a:r>
              <a:rPr lang="en-US" altLang="zh-TW" dirty="0" smtClean="0"/>
              <a:t>vim</a:t>
            </a:r>
            <a:br>
              <a:rPr lang="en-US" altLang="zh-TW" dirty="0" smtClean="0"/>
            </a:br>
            <a:r>
              <a:rPr lang="en-US" altLang="zh-TW" dirty="0" err="1" smtClean="0">
                <a:solidFill>
                  <a:srgbClr val="FF0000"/>
                </a:solidFill>
              </a:rPr>
              <a:t>sudo</a:t>
            </a:r>
            <a:r>
              <a:rPr lang="en-US" altLang="zh-TW" dirty="0" smtClean="0">
                <a:solidFill>
                  <a:srgbClr val="FF0000"/>
                </a:solidFill>
              </a:rPr>
              <a:t> apt-get install vim –y</a:t>
            </a:r>
            <a:br>
              <a:rPr lang="en-US" altLang="zh-TW" dirty="0" smtClean="0">
                <a:solidFill>
                  <a:srgbClr val="FF0000"/>
                </a:solidFill>
              </a:rPr>
            </a:br>
            <a:r>
              <a:rPr lang="zh-TW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或是安裝免費的文字編輯器如</a:t>
            </a:r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sublime</a:t>
            </a:r>
            <a:r>
              <a:rPr lang="zh-TW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或</a:t>
            </a:r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atom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572" y="272741"/>
            <a:ext cx="3853893" cy="329076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629" y="4148142"/>
            <a:ext cx="5941026" cy="248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630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Vim </a:t>
            </a:r>
            <a:r>
              <a:rPr lang="zh-TW" altLang="en-US" dirty="0" smtClean="0"/>
              <a:t>常用指令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1" y="1825625"/>
            <a:ext cx="9179010" cy="4351338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  vim filename.cpp</a:t>
            </a:r>
            <a:r>
              <a:rPr lang="zh-TW" altLang="en-US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：在現在目錄下建一個</a:t>
            </a:r>
            <a: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filename.cpp</a:t>
            </a:r>
            <a:r>
              <a:rPr lang="zh-TW" altLang="en-US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並編輯</a:t>
            </a:r>
            <a: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/>
            </a:r>
            <a:b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            insert</a:t>
            </a:r>
            <a:r>
              <a:rPr lang="zh-TW" altLang="en-US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：進入編輯模式</a:t>
            </a:r>
            <a: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/>
            </a:r>
            <a:b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               esc</a:t>
            </a:r>
            <a:r>
              <a:rPr lang="zh-TW" altLang="en-US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：回到普通模式</a:t>
            </a:r>
            <a: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/>
            </a:r>
            <a:b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zh-TW" altLang="en-US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在普通模式下按冒號：進入指令模式</a:t>
            </a:r>
            <a: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/>
            </a:r>
            <a:b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zh-TW" altLang="en-US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指令模式下</a:t>
            </a:r>
            <a: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—</a:t>
            </a:r>
            <a:b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             /</a:t>
            </a:r>
            <a:r>
              <a:rPr lang="zh-TW" altLang="en-US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字串：下找字串</a:t>
            </a:r>
            <a: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/>
            </a:r>
            <a:b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             ?</a:t>
            </a:r>
            <a:r>
              <a:rPr lang="zh-TW" altLang="en-US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字串：上找字串</a:t>
            </a:r>
            <a: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/>
            </a:r>
            <a:b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                </a:t>
            </a:r>
            <a:r>
              <a:rPr lang="en-US" altLang="zh-TW" dirty="0" err="1" smtClean="0">
                <a:latin typeface="細明體" panose="02020509000000000000" pitchFamily="49" charset="-120"/>
                <a:ea typeface="細明體" panose="02020509000000000000" pitchFamily="49" charset="-120"/>
              </a:rPr>
              <a:t>dd</a:t>
            </a:r>
            <a:r>
              <a:rPr lang="zh-TW" altLang="en-US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：刪除一整行</a:t>
            </a:r>
            <a: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/>
            </a:r>
            <a:b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                 w</a:t>
            </a:r>
            <a:r>
              <a:rPr lang="zh-TW" altLang="en-US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：存檔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/>
            </a:r>
            <a:b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                 q</a:t>
            </a:r>
            <a:r>
              <a:rPr lang="zh-TW" altLang="en-US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：離開</a:t>
            </a:r>
            <a: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/>
            </a:r>
            <a:b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                q!</a:t>
            </a:r>
            <a:r>
              <a:rPr lang="zh-TW" altLang="en-US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：離開但不存檔</a:t>
            </a:r>
            <a:endParaRPr lang="en-US" altLang="zh-TW" dirty="0" smtClean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02615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Hello World!!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1" y="1825624"/>
            <a:ext cx="10027507" cy="4962354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mkdir</a:t>
            </a:r>
            <a:r>
              <a:rPr lang="en-US" altLang="zh-TW" dirty="0" smtClean="0">
                <a:solidFill>
                  <a:srgbClr val="FF0000"/>
                </a:solidFill>
              </a:rPr>
              <a:t> workspace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>
                <a:solidFill>
                  <a:srgbClr val="FF0000"/>
                </a:solidFill>
              </a:rPr>
              <a:t>cd workspace</a:t>
            </a:r>
            <a:br>
              <a:rPr lang="en-US" altLang="zh-TW" dirty="0" smtClean="0">
                <a:solidFill>
                  <a:srgbClr val="FF0000"/>
                </a:solidFill>
              </a:rPr>
            </a:br>
            <a:r>
              <a:rPr lang="en-US" altLang="zh-TW" dirty="0" smtClean="0">
                <a:solidFill>
                  <a:srgbClr val="FF0000"/>
                </a:solidFill>
              </a:rPr>
              <a:t>vim hello.cpp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按下</a:t>
            </a:r>
            <a:r>
              <a:rPr lang="en-US" altLang="zh-TW" dirty="0" smtClean="0"/>
              <a:t>insert</a:t>
            </a:r>
            <a:r>
              <a:rPr lang="zh-TW" altLang="en-US" dirty="0" smtClean="0"/>
              <a:t>進入編輯模式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輸入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#include&lt;</a:t>
            </a:r>
            <a:r>
              <a:rPr lang="en-US" altLang="zh-TW" dirty="0" err="1" smtClean="0"/>
              <a:t>iostream</a:t>
            </a:r>
            <a:r>
              <a:rPr lang="en-US" altLang="zh-TW" dirty="0" smtClean="0"/>
              <a:t>&gt;</a:t>
            </a:r>
            <a:br>
              <a:rPr lang="en-US" altLang="zh-TW" dirty="0" smtClean="0"/>
            </a:br>
            <a:r>
              <a:rPr lang="en-US" altLang="zh-TW" dirty="0" err="1" smtClean="0"/>
              <a:t>int</a:t>
            </a:r>
            <a:r>
              <a:rPr lang="en-US" altLang="zh-TW" dirty="0" smtClean="0"/>
              <a:t> main(){</a:t>
            </a:r>
            <a:br>
              <a:rPr lang="en-US" altLang="zh-TW" dirty="0" smtClean="0"/>
            </a:br>
            <a:r>
              <a:rPr lang="en-US" altLang="zh-TW" dirty="0" smtClean="0"/>
              <a:t>  </a:t>
            </a:r>
            <a:r>
              <a:rPr lang="en-US" altLang="zh-TW" dirty="0" err="1" smtClean="0"/>
              <a:t>std</a:t>
            </a:r>
            <a:r>
              <a:rPr lang="en-US" altLang="zh-TW" dirty="0" smtClean="0"/>
              <a:t>::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&lt;&lt;“hello world!!”&lt;&lt;</a:t>
            </a:r>
            <a:r>
              <a:rPr lang="en-US" altLang="zh-TW" dirty="0" err="1" smtClean="0"/>
              <a:t>std</a:t>
            </a:r>
            <a:r>
              <a:rPr lang="en-US" altLang="zh-TW" dirty="0" smtClean="0"/>
              <a:t>::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</a:t>
            </a:r>
            <a:br>
              <a:rPr lang="en-US" altLang="zh-TW" dirty="0" smtClean="0"/>
            </a:br>
            <a:r>
              <a:rPr lang="en-US" altLang="zh-TW" dirty="0" smtClean="0"/>
              <a:t>  return 0;</a:t>
            </a:r>
            <a:br>
              <a:rPr lang="en-US" altLang="zh-TW" dirty="0" smtClean="0"/>
            </a:br>
            <a:r>
              <a:rPr lang="en-US" altLang="zh-TW" dirty="0" smtClean="0"/>
              <a:t>}</a:t>
            </a:r>
            <a:br>
              <a:rPr lang="en-US" altLang="zh-TW" dirty="0" smtClean="0"/>
            </a:br>
            <a:r>
              <a:rPr lang="zh-TW" altLang="en-US" dirty="0" smtClean="0"/>
              <a:t>按下</a:t>
            </a:r>
            <a:r>
              <a:rPr lang="en-US" altLang="zh-TW" dirty="0" smtClean="0">
                <a:solidFill>
                  <a:srgbClr val="FF0000"/>
                </a:solidFill>
              </a:rPr>
              <a:t>:</a:t>
            </a:r>
            <a:r>
              <a:rPr lang="en-US" altLang="zh-TW" dirty="0" err="1" smtClean="0">
                <a:solidFill>
                  <a:srgbClr val="FF0000"/>
                </a:solidFill>
              </a:rPr>
              <a:t>wq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執行編譯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>
                <a:solidFill>
                  <a:srgbClr val="FF0000"/>
                </a:solidFill>
              </a:rPr>
              <a:t>g++ hello.cpp –o hello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執行程式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>
                <a:solidFill>
                  <a:srgbClr val="FF0000"/>
                </a:solidFill>
              </a:rPr>
              <a:t>./hello</a:t>
            </a:r>
            <a:br>
              <a:rPr lang="en-US" altLang="zh-TW" dirty="0" smtClean="0">
                <a:solidFill>
                  <a:srgbClr val="FF0000"/>
                </a:solidFill>
              </a:rPr>
            </a:br>
            <a:r>
              <a:rPr lang="zh-TW" altLang="en-US" dirty="0" smtClean="0"/>
              <a:t>關閉</a:t>
            </a:r>
            <a:r>
              <a:rPr lang="en-US" altLang="zh-TW" dirty="0" smtClean="0"/>
              <a:t>terminal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>
                <a:solidFill>
                  <a:srgbClr val="FF0000"/>
                </a:solidFill>
              </a:rPr>
              <a:t>exit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301" y="3779109"/>
            <a:ext cx="6286500" cy="27432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301" y="1475090"/>
            <a:ext cx="52482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973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1" y="1825625"/>
            <a:ext cx="9475572" cy="4351338"/>
          </a:xfrm>
        </p:spPr>
        <p:txBody>
          <a:bodyPr/>
          <a:lstStyle/>
          <a:p>
            <a:r>
              <a:rPr lang="en-US" altLang="zh-TW" dirty="0" smtClean="0"/>
              <a:t>Linux</a:t>
            </a:r>
            <a:r>
              <a:rPr lang="zh-TW" altLang="en-US" dirty="0" smtClean="0"/>
              <a:t>指令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linux.vbird.org/linux_basic/redhat6.1/linux_06command.php</a:t>
            </a:r>
            <a:endParaRPr lang="en-US" altLang="zh-TW" dirty="0" smtClean="0"/>
          </a:p>
          <a:p>
            <a:r>
              <a:rPr lang="en-US" altLang="zh-TW" dirty="0" smtClean="0"/>
              <a:t>vim</a:t>
            </a:r>
            <a:r>
              <a:rPr lang="zh-TW" altLang="en-US" dirty="0" smtClean="0"/>
              <a:t>指令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linux.vbird.org/linux_basic/0310vi.php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3651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下載需要的檔案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1" y="1825625"/>
            <a:ext cx="10175788" cy="4072667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Guest</a:t>
            </a:r>
            <a:r>
              <a:rPr lang="zh-TW" altLang="en-US" dirty="0" smtClean="0"/>
              <a:t>端作業系統：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Ubuntu</a:t>
            </a:r>
            <a:r>
              <a:rPr lang="zh-TW" altLang="en-US" dirty="0"/>
              <a:t>（桌面板、</a:t>
            </a:r>
            <a:r>
              <a:rPr lang="en-US" altLang="zh-TW" dirty="0" smtClean="0"/>
              <a:t>16.04LTS</a:t>
            </a:r>
            <a:r>
              <a:rPr lang="zh-TW" altLang="en-US" dirty="0"/>
              <a:t>、</a:t>
            </a:r>
            <a:r>
              <a:rPr lang="en-US" altLang="zh-TW" dirty="0"/>
              <a:t>64</a:t>
            </a:r>
            <a:r>
              <a:rPr lang="zh-TW" altLang="en-US" dirty="0"/>
              <a:t>位元</a:t>
            </a:r>
            <a:r>
              <a:rPr lang="zh-TW" altLang="en-US" dirty="0" smtClean="0"/>
              <a:t>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://www.ubuntu-tw.org/modules/tinyd0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r>
              <a:rPr lang="zh-TW" altLang="en-US" dirty="0" smtClean="0"/>
              <a:t>虛擬機軟體：</a:t>
            </a:r>
            <a:endParaRPr lang="en-US" altLang="zh-TW" dirty="0" smtClean="0"/>
          </a:p>
          <a:p>
            <a:r>
              <a:rPr lang="zh-TW" altLang="en-US" dirty="0" smtClean="0"/>
              <a:t>以下兩者</a:t>
            </a:r>
            <a:r>
              <a:rPr lang="zh-TW" altLang="en-US" dirty="0"/>
              <a:t>擇</a:t>
            </a:r>
            <a:r>
              <a:rPr lang="zh-TW" altLang="en-US" dirty="0" smtClean="0"/>
              <a:t>一</a:t>
            </a:r>
            <a:endParaRPr lang="en-US" altLang="zh-TW" dirty="0"/>
          </a:p>
          <a:p>
            <a:r>
              <a:rPr lang="en-US" altLang="zh-TW" dirty="0"/>
              <a:t>VMware </a:t>
            </a:r>
            <a:r>
              <a:rPr lang="en-US" altLang="zh-TW" dirty="0" smtClean="0"/>
              <a:t>player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>
                <a:hlinkClick r:id="rId3"/>
              </a:rPr>
              <a:t>https</a:t>
            </a:r>
            <a:r>
              <a:rPr lang="en-US" altLang="zh-TW" dirty="0">
                <a:hlinkClick r:id="rId3"/>
              </a:rPr>
              <a:t>://</a:t>
            </a:r>
            <a:r>
              <a:rPr lang="en-US" altLang="zh-TW" dirty="0" smtClean="0">
                <a:hlinkClick r:id="rId3"/>
              </a:rPr>
              <a:t>www.vmware.com/products/workstation-player/workstation-player-evaluation.html</a:t>
            </a:r>
            <a:endParaRPr lang="en-US" altLang="zh-TW" dirty="0" smtClean="0"/>
          </a:p>
          <a:p>
            <a:r>
              <a:rPr lang="en-US" altLang="zh-TW" dirty="0" smtClean="0"/>
              <a:t>Virtual Box</a:t>
            </a:r>
            <a:br>
              <a:rPr lang="en-US" altLang="zh-TW" dirty="0" smtClean="0"/>
            </a:br>
            <a:r>
              <a:rPr lang="en-US" altLang="zh-TW" dirty="0" smtClean="0">
                <a:hlinkClick r:id="rId4"/>
              </a:rPr>
              <a:t>https://www.virtualbox.org/wiki/Downloads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42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VMware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1" y="1825624"/>
            <a:ext cx="10142837" cy="4896451"/>
          </a:xfrm>
        </p:spPr>
        <p:txBody>
          <a:bodyPr>
            <a:normAutofit lnSpcReduction="10000"/>
          </a:bodyPr>
          <a:lstStyle/>
          <a:p>
            <a:pPr marL="342900" indent="-342900">
              <a:buAutoNum type="arabicPeriod"/>
            </a:pPr>
            <a:r>
              <a:rPr lang="zh-TW" altLang="en-US" dirty="0" smtClean="0"/>
              <a:t>安裝軟體（點擊</a:t>
            </a:r>
            <a:r>
              <a:rPr lang="en-US" altLang="zh-TW" dirty="0" smtClean="0"/>
              <a:t>next</a:t>
            </a:r>
            <a:r>
              <a:rPr lang="zh-TW" altLang="en-US" dirty="0" smtClean="0"/>
              <a:t>即可）</a:t>
            </a:r>
            <a:endParaRPr lang="en-US" altLang="zh-TW" dirty="0" smtClean="0"/>
          </a:p>
          <a:p>
            <a:pPr marL="342900" indent="-342900">
              <a:buAutoNum type="arabicPeriod"/>
            </a:pPr>
            <a:r>
              <a:rPr lang="zh-TW" altLang="en-US" dirty="0" smtClean="0"/>
              <a:t>安裝作業系統</a:t>
            </a:r>
            <a:endParaRPr lang="en-US" altLang="zh-TW" dirty="0" smtClean="0"/>
          </a:p>
          <a:p>
            <a:pPr marL="342900" indent="-342900">
              <a:buAutoNum type="arabicPeriod"/>
            </a:pPr>
            <a:endParaRPr lang="en-US" altLang="zh-TW" dirty="0"/>
          </a:p>
          <a:p>
            <a:pPr marL="342900" indent="-342900">
              <a:buAutoNum type="arabicPeriod"/>
            </a:pPr>
            <a:endParaRPr lang="en-US" altLang="zh-TW" dirty="0" smtClean="0"/>
          </a:p>
          <a:p>
            <a:pPr marL="342900" indent="-342900">
              <a:buAutoNum type="arabicPeriod"/>
            </a:pPr>
            <a:endParaRPr lang="en-US" altLang="zh-TW" dirty="0"/>
          </a:p>
          <a:p>
            <a:pPr marL="342900" indent="-342900">
              <a:buAutoNum type="arabicPeriod"/>
            </a:pPr>
            <a:endParaRPr lang="en-US" altLang="zh-TW" dirty="0" smtClean="0"/>
          </a:p>
          <a:p>
            <a:pPr marL="342900" indent="-342900">
              <a:buAutoNum type="arabicPeriod"/>
            </a:pPr>
            <a:endParaRPr lang="en-US" altLang="zh-TW" dirty="0"/>
          </a:p>
          <a:p>
            <a:r>
              <a:rPr lang="zh-TW" altLang="en-US" dirty="0" smtClean="0"/>
              <a:t>開</a:t>
            </a:r>
            <a:r>
              <a:rPr lang="zh-TW" altLang="en-US" dirty="0"/>
              <a:t>新</a:t>
            </a:r>
            <a:r>
              <a:rPr lang="zh-TW" altLang="en-US" dirty="0" smtClean="0"/>
              <a:t>的</a:t>
            </a:r>
            <a:r>
              <a:rPr lang="en-US" altLang="zh-TW" dirty="0" smtClean="0"/>
              <a:t>VM -&gt; </a:t>
            </a:r>
            <a:r>
              <a:rPr lang="zh-TW" altLang="en-US" dirty="0" smtClean="0"/>
              <a:t>開起之前下載的</a:t>
            </a:r>
            <a:r>
              <a:rPr lang="en-US" altLang="zh-TW" dirty="0" smtClean="0"/>
              <a:t>Ubuntu </a:t>
            </a:r>
            <a:r>
              <a:rPr lang="en-US" altLang="zh-TW" dirty="0" err="1" smtClean="0"/>
              <a:t>iso</a:t>
            </a:r>
            <a:r>
              <a:rPr lang="zh-TW" altLang="en-US" dirty="0" smtClean="0"/>
              <a:t>檔 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輸入名字、帳號</a:t>
            </a:r>
            <a:r>
              <a:rPr lang="zh-TW" altLang="en-US" dirty="0"/>
              <a:t>、</a:t>
            </a:r>
            <a:r>
              <a:rPr lang="zh-TW" altLang="en-US" dirty="0" smtClean="0"/>
              <a:t>密碼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之後皆按</a:t>
            </a:r>
            <a:r>
              <a:rPr lang="en-US" altLang="zh-TW" dirty="0" smtClean="0"/>
              <a:t>next</a:t>
            </a:r>
            <a:r>
              <a:rPr lang="zh-TW" altLang="en-US" dirty="0" smtClean="0"/>
              <a:t>即可</a:t>
            </a:r>
            <a:endParaRPr lang="en-US" altLang="zh-TW" dirty="0" smtClean="0"/>
          </a:p>
          <a:p>
            <a:pPr marL="342900" indent="-342900">
              <a:buAutoNum type="arabicPeriod"/>
            </a:pPr>
            <a:endParaRPr lang="en-US" altLang="zh-TW" dirty="0"/>
          </a:p>
          <a:p>
            <a:pPr marL="342900" indent="-342900">
              <a:buAutoNum type="arabicPeriod"/>
            </a:pP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973860"/>
            <a:ext cx="3132437" cy="282238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298357" y="3459892"/>
            <a:ext cx="1565189" cy="4695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1061" y="2973860"/>
            <a:ext cx="2731101" cy="282378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330779" y="4385053"/>
            <a:ext cx="556053" cy="2858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6407" y="2973860"/>
            <a:ext cx="2729746" cy="282238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817709" y="3694669"/>
            <a:ext cx="1688756" cy="6903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139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Virtual Box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216977" cy="4871738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 smtClean="0"/>
              <a:t>安裝</a:t>
            </a:r>
            <a:r>
              <a:rPr lang="zh-TW" altLang="en-US" dirty="0"/>
              <a:t>軟體（點擊</a:t>
            </a:r>
            <a:r>
              <a:rPr lang="en-US" altLang="zh-TW" dirty="0"/>
              <a:t>next</a:t>
            </a:r>
            <a:r>
              <a:rPr lang="zh-TW" altLang="en-US" dirty="0"/>
              <a:t>即可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/>
              <a:t>安裝作業系統</a:t>
            </a:r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輸入安裝的作業系統類別後，連續點擊下一步　　　　完成後，掛載之前下載好的</a:t>
            </a:r>
            <a:r>
              <a:rPr lang="en-US" altLang="zh-TW" dirty="0" err="1" smtClean="0"/>
              <a:t>iso</a:t>
            </a:r>
            <a:r>
              <a:rPr lang="zh-TW" altLang="en-US" dirty="0" smtClean="0"/>
              <a:t>檔，並按下啟動　　　　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982" y="2882579"/>
            <a:ext cx="4371846" cy="319377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691442" y="5019375"/>
            <a:ext cx="557855" cy="1704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7429951" y="3361038"/>
            <a:ext cx="1129163" cy="2553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9918168" y="3344562"/>
            <a:ext cx="128265" cy="1070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91" y="3093393"/>
            <a:ext cx="4828564" cy="277214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781237" y="3315729"/>
            <a:ext cx="337236" cy="3459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690699" y="4535786"/>
            <a:ext cx="1812991" cy="7898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484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428" y="1208868"/>
            <a:ext cx="6238875" cy="379095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Virtual Box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待作業系統安裝完成後，安裝</a:t>
            </a:r>
            <a:r>
              <a:rPr lang="en-US" altLang="zh-TW" dirty="0" smtClean="0"/>
              <a:t>Guest Additions CD</a:t>
            </a:r>
            <a:r>
              <a:rPr lang="zh-TW" altLang="en-US" dirty="0" smtClean="0"/>
              <a:t>映像，並且重新開機</a:t>
            </a:r>
            <a:endParaRPr lang="en-US" altLang="zh-TW" dirty="0" smtClean="0"/>
          </a:p>
          <a:p>
            <a:r>
              <a:rPr lang="zh-TW" altLang="en-US" dirty="0" smtClean="0"/>
              <a:t>這步完成之後才可以調整螢幕解析度</a:t>
            </a:r>
            <a:endParaRPr lang="en-US" altLang="zh-TW" dirty="0" smtClean="0"/>
          </a:p>
          <a:p>
            <a:r>
              <a:rPr lang="zh-TW" altLang="en-US" dirty="0" smtClean="0"/>
              <a:t>如果覺得顯示畫面不順暢，可以開啟</a:t>
            </a:r>
            <a:r>
              <a:rPr lang="en-US" altLang="zh-TW" dirty="0" smtClean="0"/>
              <a:t>3D</a:t>
            </a:r>
            <a:r>
              <a:rPr lang="zh-TW" altLang="en-US" dirty="0" smtClean="0"/>
              <a:t>加速，並且調高記憶體的配置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426398" y="4514336"/>
            <a:ext cx="567894" cy="3295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463100" y="3551116"/>
            <a:ext cx="3002175" cy="2712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275" y="4288953"/>
            <a:ext cx="58483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80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Ubuntu</a:t>
            </a: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安裝畫面 </a:t>
            </a:r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使用</a:t>
            </a:r>
            <a:r>
              <a:rPr lang="en-US" altLang="zh-TW" dirty="0" err="1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Vmware</a:t>
            </a: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者可忽略</a:t>
            </a:r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  <a:endParaRPr 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906162" y="5115697"/>
            <a:ext cx="8756822" cy="1128584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選擇安裝　　　　　　　　　　　　　　　　　　輸入帳號密碼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除這兩者之外，其餘設定皆請保留預設值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建議語言選擇英文，不要選擇中文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4" y="1825625"/>
            <a:ext cx="3871874" cy="316654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6146" y="1825625"/>
            <a:ext cx="3882081" cy="317285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579857" y="3507732"/>
            <a:ext cx="810912" cy="1910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6549598" y="2875697"/>
            <a:ext cx="2108370" cy="8889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Linux </a:t>
            </a:r>
            <a:r>
              <a:rPr lang="zh-TW" altLang="en-US" dirty="0" smtClean="0"/>
              <a:t>兩大重點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1" y="1825625"/>
            <a:ext cx="3891454" cy="178467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dirty="0"/>
              <a:t>CLI (command-line interface)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dirty="0"/>
              <a:t>Editor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b="53026"/>
          <a:stretch/>
        </p:blipFill>
        <p:spPr>
          <a:xfrm>
            <a:off x="4371976" y="1510041"/>
            <a:ext cx="5702189" cy="161153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25" y="3422745"/>
            <a:ext cx="5292142" cy="318253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411" y="3422745"/>
            <a:ext cx="4065041" cy="3182535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2293248" y="4690846"/>
            <a:ext cx="9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Vim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868408" y="4689119"/>
            <a:ext cx="1241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 smtClean="0">
                <a:solidFill>
                  <a:srgbClr val="FF0000"/>
                </a:solidFill>
              </a:rPr>
              <a:t>gedit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88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終端機 </a:t>
            </a:r>
            <a:r>
              <a:rPr lang="en-US" altLang="zh-TW" dirty="0" smtClean="0"/>
              <a:t>(Terminal)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按左上角圓圈形</a:t>
            </a:r>
            <a:r>
              <a:rPr lang="en-US" altLang="zh-TW" dirty="0" smtClean="0"/>
              <a:t>dashboard</a:t>
            </a:r>
            <a:r>
              <a:rPr lang="zh-TW" altLang="en-US" dirty="0" smtClean="0"/>
              <a:t>，鍵入</a:t>
            </a:r>
            <a:r>
              <a:rPr lang="en-US" altLang="zh-TW" dirty="0" smtClean="0"/>
              <a:t>terminal</a:t>
            </a:r>
            <a:r>
              <a:rPr lang="zh-TW" altLang="en-US" dirty="0" smtClean="0"/>
              <a:t>即可看到（或使用</a:t>
            </a:r>
            <a:r>
              <a:rPr lang="en-US" altLang="zh-TW" dirty="0" err="1" smtClean="0">
                <a:solidFill>
                  <a:srgbClr val="FF0000"/>
                </a:solidFill>
              </a:rPr>
              <a:t>ctrl+alt+t</a:t>
            </a:r>
            <a:r>
              <a:rPr lang="zh-TW" altLang="en-US" dirty="0" smtClean="0"/>
              <a:t>亦可開啟）</a:t>
            </a:r>
            <a:endParaRPr lang="en-US" altLang="zh-TW" dirty="0" smtClean="0"/>
          </a:p>
          <a:p>
            <a:r>
              <a:rPr lang="zh-TW" altLang="en-US" dirty="0" smtClean="0"/>
              <a:t>按</a:t>
            </a:r>
            <a:r>
              <a:rPr lang="en-US" altLang="zh-TW" dirty="0" err="1" smtClean="0">
                <a:solidFill>
                  <a:srgbClr val="FF0000"/>
                </a:solidFill>
              </a:rPr>
              <a:t>ctrl+shift+t</a:t>
            </a:r>
            <a:r>
              <a:rPr lang="zh-TW" altLang="en-US" dirty="0" smtClean="0"/>
              <a:t>可以在單個</a:t>
            </a:r>
            <a:r>
              <a:rPr lang="en-US" altLang="zh-TW" dirty="0" smtClean="0"/>
              <a:t>terminal</a:t>
            </a:r>
            <a:r>
              <a:rPr lang="zh-TW" altLang="en-US" dirty="0" smtClean="0"/>
              <a:t>視窗中開啟多個分頁</a:t>
            </a:r>
            <a:endParaRPr lang="en-US" altLang="zh-TW" dirty="0" smtClean="0"/>
          </a:p>
          <a:p>
            <a:r>
              <a:rPr lang="zh-TW" altLang="en-US" dirty="0" smtClean="0"/>
              <a:t>按</a:t>
            </a:r>
            <a:r>
              <a:rPr lang="en-US" altLang="zh-TW" dirty="0" smtClean="0">
                <a:solidFill>
                  <a:srgbClr val="FF0000"/>
                </a:solidFill>
              </a:rPr>
              <a:t>ctrl+alt+F1~F6</a:t>
            </a:r>
            <a:r>
              <a:rPr lang="zh-TW" altLang="en-US" dirty="0" smtClean="0"/>
              <a:t>可以在純文字的終端機模式下工作，按</a:t>
            </a:r>
            <a:r>
              <a:rPr lang="en-US" altLang="zh-TW" dirty="0" smtClean="0">
                <a:solidFill>
                  <a:srgbClr val="FF0000"/>
                </a:solidFill>
              </a:rPr>
              <a:t>ctrl+alt+F7</a:t>
            </a:r>
            <a:r>
              <a:rPr lang="zh-TW" altLang="en-US" dirty="0" smtClean="0"/>
              <a:t>可以切回視窗模式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0076" y="3496576"/>
            <a:ext cx="3133725" cy="28479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433" y="1502504"/>
            <a:ext cx="6257925" cy="162877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243" y="4920564"/>
            <a:ext cx="625792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15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常用指令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1" y="1825625"/>
            <a:ext cx="10282880" cy="4822310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   </a:t>
            </a:r>
            <a:r>
              <a:rPr lang="en-US" altLang="zh-TW" dirty="0" err="1" smtClean="0">
                <a:latin typeface="細明體" panose="02020509000000000000" pitchFamily="49" charset="-120"/>
                <a:ea typeface="細明體" panose="02020509000000000000" pitchFamily="49" charset="-120"/>
              </a:rPr>
              <a:t>sudo</a:t>
            </a:r>
            <a:r>
              <a:rPr lang="zh-TW" altLang="en-US" dirty="0">
                <a:latin typeface="細明體" panose="02020509000000000000" pitchFamily="49" charset="-120"/>
                <a:ea typeface="細明體" panose="02020509000000000000" pitchFamily="49" charset="-120"/>
              </a:rPr>
              <a:t>：使用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super user</a:t>
            </a:r>
            <a:r>
              <a:rPr lang="zh-TW" altLang="en-US" dirty="0">
                <a:latin typeface="細明體" panose="02020509000000000000" pitchFamily="49" charset="-120"/>
                <a:ea typeface="細明體" panose="02020509000000000000" pitchFamily="49" charset="-120"/>
              </a:rPr>
              <a:t>權限</a:t>
            </a:r>
            <a:r>
              <a:rPr lang="zh-TW" altLang="en-US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執行</a:t>
            </a:r>
            <a: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/>
            </a:r>
            <a:b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           </a:t>
            </a:r>
            <a:r>
              <a:rPr lang="en-US" altLang="zh-TW" dirty="0" err="1" smtClean="0">
                <a:latin typeface="細明體" panose="02020509000000000000" pitchFamily="49" charset="-120"/>
                <a:ea typeface="細明體" panose="02020509000000000000" pitchFamily="49" charset="-120"/>
              </a:rPr>
              <a:t>sudo</a:t>
            </a:r>
            <a: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apt-get install</a:t>
            </a:r>
            <a:r>
              <a:rPr lang="zh-TW" altLang="en-US" dirty="0">
                <a:latin typeface="細明體" panose="02020509000000000000" pitchFamily="49" charset="-120"/>
                <a:ea typeface="細明體" panose="02020509000000000000" pitchFamily="49" charset="-120"/>
              </a:rPr>
              <a:t>：以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super user</a:t>
            </a:r>
            <a:r>
              <a:rPr lang="zh-TW" altLang="en-US" dirty="0">
                <a:latin typeface="細明體" panose="02020509000000000000" pitchFamily="49" charset="-120"/>
                <a:ea typeface="細明體" panose="02020509000000000000" pitchFamily="49" charset="-120"/>
              </a:rPr>
              <a:t>權限安裝</a:t>
            </a:r>
            <a:r>
              <a:rPr lang="zh-TW" altLang="en-US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軟體</a:t>
            </a:r>
            <a: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/>
            </a:r>
            <a:b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     cd</a:t>
            </a:r>
            <a:r>
              <a:rPr lang="zh-TW" altLang="en-US" dirty="0">
                <a:latin typeface="細明體" panose="02020509000000000000" pitchFamily="49" charset="-120"/>
                <a:ea typeface="細明體" panose="02020509000000000000" pitchFamily="49" charset="-120"/>
              </a:rPr>
              <a:t>：切換</a:t>
            </a:r>
            <a:r>
              <a:rPr lang="zh-TW" altLang="en-US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路徑</a:t>
            </a:r>
            <a: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/>
            </a:r>
            <a:b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  </a:t>
            </a:r>
            <a:r>
              <a:rPr lang="en-US" altLang="zh-TW" dirty="0" err="1" smtClean="0">
                <a:latin typeface="細明體" panose="02020509000000000000" pitchFamily="49" charset="-120"/>
                <a:ea typeface="細明體" panose="02020509000000000000" pitchFamily="49" charset="-120"/>
              </a:rPr>
              <a:t>mkdir</a:t>
            </a:r>
            <a:r>
              <a:rPr lang="zh-TW" altLang="en-US" dirty="0">
                <a:latin typeface="細明體" panose="02020509000000000000" pitchFamily="49" charset="-120"/>
                <a:ea typeface="細明體" panose="02020509000000000000" pitchFamily="49" charset="-120"/>
              </a:rPr>
              <a:t>：產生</a:t>
            </a:r>
            <a:r>
              <a:rPr lang="zh-TW" altLang="en-US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目錄</a:t>
            </a:r>
            <a: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/>
            </a:r>
            <a:b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    </a:t>
            </a:r>
            <a:r>
              <a:rPr lang="en-US" altLang="zh-TW" dirty="0" err="1" smtClean="0">
                <a:latin typeface="細明體" panose="02020509000000000000" pitchFamily="49" charset="-120"/>
                <a:ea typeface="細明體" panose="02020509000000000000" pitchFamily="49" charset="-120"/>
              </a:rPr>
              <a:t>pwd</a:t>
            </a:r>
            <a:r>
              <a:rPr lang="zh-TW" altLang="en-US" dirty="0">
                <a:latin typeface="細明體" panose="02020509000000000000" pitchFamily="49" charset="-120"/>
                <a:ea typeface="細明體" panose="02020509000000000000" pitchFamily="49" charset="-120"/>
              </a:rPr>
              <a:t>：查詢目前</a:t>
            </a:r>
            <a:r>
              <a:rPr lang="zh-TW" altLang="en-US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路徑</a:t>
            </a:r>
            <a: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/>
            </a:r>
            <a:b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     </a:t>
            </a:r>
            <a:r>
              <a:rPr lang="en-US" altLang="zh-TW" dirty="0" err="1" smtClean="0">
                <a:latin typeface="細明體" panose="02020509000000000000" pitchFamily="49" charset="-120"/>
                <a:ea typeface="細明體" panose="02020509000000000000" pitchFamily="49" charset="-120"/>
              </a:rPr>
              <a:t>cp</a:t>
            </a:r>
            <a:r>
              <a:rPr lang="zh-TW" altLang="en-US" dirty="0">
                <a:latin typeface="細明體" panose="02020509000000000000" pitchFamily="49" charset="-120"/>
                <a:ea typeface="細明體" panose="02020509000000000000" pitchFamily="49" charset="-120"/>
              </a:rPr>
              <a:t>：複製</a:t>
            </a:r>
            <a:r>
              <a:rPr lang="zh-TW" altLang="en-US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檔案</a:t>
            </a:r>
            <a: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/>
            </a:r>
            <a:b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     </a:t>
            </a:r>
            <a:r>
              <a:rPr lang="en-US" altLang="zh-TW" dirty="0" err="1" smtClean="0">
                <a:latin typeface="細明體" panose="02020509000000000000" pitchFamily="49" charset="-120"/>
                <a:ea typeface="細明體" panose="02020509000000000000" pitchFamily="49" charset="-120"/>
              </a:rPr>
              <a:t>rm</a:t>
            </a:r>
            <a:r>
              <a:rPr lang="zh-TW" altLang="en-US" dirty="0">
                <a:latin typeface="細明體" panose="02020509000000000000" pitchFamily="49" charset="-120"/>
                <a:ea typeface="細明體" panose="02020509000000000000" pitchFamily="49" charset="-120"/>
              </a:rPr>
              <a:t>：刪除</a:t>
            </a:r>
            <a:r>
              <a:rPr lang="zh-TW" altLang="en-US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檔案</a:t>
            </a:r>
            <a: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/>
            </a:r>
            <a:b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     mv</a:t>
            </a:r>
            <a:r>
              <a:rPr lang="zh-TW" altLang="en-US" dirty="0">
                <a:latin typeface="細明體" panose="02020509000000000000" pitchFamily="49" charset="-120"/>
                <a:ea typeface="細明體" panose="02020509000000000000" pitchFamily="49" charset="-120"/>
              </a:rPr>
              <a:t>：搬移或更名</a:t>
            </a:r>
            <a:r>
              <a:rPr lang="zh-TW" altLang="en-US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檔案</a:t>
            </a:r>
            <a: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/>
            </a:r>
            <a:b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     </a:t>
            </a:r>
            <a:r>
              <a:rPr lang="en-US" altLang="zh-TW" dirty="0" err="1" smtClean="0">
                <a:latin typeface="細明體" panose="02020509000000000000" pitchFamily="49" charset="-120"/>
                <a:ea typeface="細明體" panose="02020509000000000000" pitchFamily="49" charset="-120"/>
              </a:rPr>
              <a:t>ls</a:t>
            </a:r>
            <a:r>
              <a:rPr lang="zh-TW" altLang="en-US" dirty="0">
                <a:latin typeface="細明體" panose="02020509000000000000" pitchFamily="49" charset="-120"/>
                <a:ea typeface="細明體" panose="02020509000000000000" pitchFamily="49" charset="-120"/>
              </a:rPr>
              <a:t>：列出檔案</a:t>
            </a:r>
            <a:r>
              <a:rPr lang="zh-TW" altLang="en-US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清單</a:t>
            </a:r>
            <a: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/>
            </a:r>
            <a:b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      clear</a:t>
            </a:r>
            <a:r>
              <a:rPr lang="zh-TW" altLang="en-US" dirty="0">
                <a:latin typeface="細明體" panose="02020509000000000000" pitchFamily="49" charset="-120"/>
                <a:ea typeface="細明體" panose="02020509000000000000" pitchFamily="49" charset="-120"/>
              </a:rPr>
              <a:t>：清空</a:t>
            </a:r>
            <a:r>
              <a:rPr lang="zh-TW" altLang="en-US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畫面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/>
            </a:r>
            <a:b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g++ filename.cpp -o </a:t>
            </a:r>
            <a:r>
              <a:rPr lang="en-US" altLang="zh-TW" dirty="0" err="1" smtClean="0">
                <a:latin typeface="細明體" panose="02020509000000000000" pitchFamily="49" charset="-120"/>
                <a:ea typeface="細明體" panose="02020509000000000000" pitchFamily="49" charset="-120"/>
              </a:rPr>
              <a:t>outputname</a:t>
            </a:r>
            <a:r>
              <a:rPr lang="zh-TW" altLang="en-US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 ：使用</a:t>
            </a:r>
            <a: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g++</a:t>
            </a:r>
            <a:r>
              <a:rPr lang="zh-TW" altLang="en-US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編譯</a:t>
            </a:r>
            <a: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filename.cpp</a:t>
            </a:r>
            <a:r>
              <a:rPr lang="zh-TW" altLang="en-US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成執行檔</a:t>
            </a:r>
            <a:r>
              <a:rPr lang="en-US" altLang="zh-TW" dirty="0" err="1" smtClean="0">
                <a:latin typeface="細明體" panose="02020509000000000000" pitchFamily="49" charset="-120"/>
                <a:ea typeface="細明體" panose="02020509000000000000" pitchFamily="49" charset="-120"/>
              </a:rPr>
              <a:t>outputname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/>
            </a:r>
            <a:b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./</a:t>
            </a:r>
            <a:r>
              <a:rPr lang="en-US" altLang="zh-TW" dirty="0" err="1" smtClean="0">
                <a:latin typeface="細明體" panose="02020509000000000000" pitchFamily="49" charset="-120"/>
                <a:ea typeface="細明體" panose="02020509000000000000" pitchFamily="49" charset="-120"/>
              </a:rPr>
              <a:t>outputname</a:t>
            </a:r>
            <a:r>
              <a:rPr lang="zh-TW" altLang="en-US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：執行</a:t>
            </a:r>
            <a:r>
              <a:rPr lang="en-US" altLang="zh-TW" dirty="0" err="1" smtClean="0">
                <a:latin typeface="細明體" panose="02020509000000000000" pitchFamily="49" charset="-120"/>
                <a:ea typeface="細明體" panose="02020509000000000000" pitchFamily="49" charset="-120"/>
              </a:rPr>
              <a:t>outputname</a:t>
            </a:r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0852720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歡迎使用 PowerPoint</Template>
  <TotalTime>0</TotalTime>
  <Words>255</Words>
  <Application>Microsoft Office PowerPoint</Application>
  <PresentationFormat>寬螢幕</PresentationFormat>
  <Paragraphs>53</Paragraphs>
  <Slides>13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2" baseType="lpstr">
      <vt:lpstr>Microsoft JhengHei UI</vt:lpstr>
      <vt:lpstr>細明體</vt:lpstr>
      <vt:lpstr>新細明體</vt:lpstr>
      <vt:lpstr>Arial</vt:lpstr>
      <vt:lpstr>Calibri</vt:lpstr>
      <vt:lpstr>Segoe UI</vt:lpstr>
      <vt:lpstr>Segoe UI Light</vt:lpstr>
      <vt:lpstr>Wingdings</vt:lpstr>
      <vt:lpstr>WelcomeDoc</vt:lpstr>
      <vt:lpstr>Virtual Machine and Ubuntu Tutorial</vt:lpstr>
      <vt:lpstr>下載需要的檔案</vt:lpstr>
      <vt:lpstr>VMware</vt:lpstr>
      <vt:lpstr>Virtual Box</vt:lpstr>
      <vt:lpstr>Virtual Box</vt:lpstr>
      <vt:lpstr>Ubuntu安裝畫面 (使用Vmware者可忽略)</vt:lpstr>
      <vt:lpstr>Linux 兩大重點</vt:lpstr>
      <vt:lpstr>終端機 (Terminal)</vt:lpstr>
      <vt:lpstr>常用指令</vt:lpstr>
      <vt:lpstr>編譯環境設定</vt:lpstr>
      <vt:lpstr>Vim 常用指令</vt:lpstr>
      <vt:lpstr>Hello World!!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2014-05-01T10:35:24Z</dcterms:created>
  <dcterms:modified xsi:type="dcterms:W3CDTF">2021-05-27T10:35:28Z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