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4" r:id="rId3"/>
    <p:sldId id="285" r:id="rId4"/>
    <p:sldId id="256" r:id="rId5"/>
    <p:sldId id="286" r:id="rId6"/>
    <p:sldId id="257" r:id="rId7"/>
    <p:sldId id="263" r:id="rId8"/>
    <p:sldId id="265" r:id="rId9"/>
    <p:sldId id="287" r:id="rId10"/>
    <p:sldId id="268" r:id="rId11"/>
    <p:sldId id="291" r:id="rId12"/>
    <p:sldId id="282" r:id="rId13"/>
    <p:sldId id="283" r:id="rId14"/>
    <p:sldId id="258" r:id="rId15"/>
    <p:sldId id="269" r:id="rId16"/>
    <p:sldId id="288" r:id="rId17"/>
    <p:sldId id="259" r:id="rId18"/>
    <p:sldId id="260" r:id="rId19"/>
    <p:sldId id="279" r:id="rId20"/>
    <p:sldId id="264" r:id="rId21"/>
    <p:sldId id="292" r:id="rId22"/>
    <p:sldId id="293" r:id="rId23"/>
    <p:sldId id="294" r:id="rId24"/>
    <p:sldId id="295" r:id="rId25"/>
    <p:sldId id="289" r:id="rId26"/>
    <p:sldId id="261" r:id="rId27"/>
    <p:sldId id="275" r:id="rId28"/>
    <p:sldId id="277" r:id="rId29"/>
    <p:sldId id="290" r:id="rId30"/>
    <p:sldId id="273" r:id="rId31"/>
    <p:sldId id="274" r:id="rId32"/>
    <p:sldId id="276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Due</a:t>
            </a:r>
            <a:r>
              <a:rPr lang="en-US" altLang="zh-TW" sz="3200"/>
              <a:t>: 4/24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2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" y="1103242"/>
            <a:ext cx="9008579" cy="5643867"/>
          </a:xfrm>
        </p:spPr>
        <p:txBody>
          <a:bodyPr>
            <a:normAutofit/>
          </a:bodyPr>
          <a:lstStyle/>
          <a:p>
            <a:r>
              <a:rPr lang="en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should modify the package code according to the grammar below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       := END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ID ASSIGN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:= 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XOR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AND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MULDIV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factor 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           := INT | ID | INCDEC ID | LPAREN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RPAREN</a:t>
            </a:r>
            <a:endParaRPr lang="zh-TW" altLang="en-US" sz="9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Tokens used in the grammar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INT: integer number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ID: variable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ASSIGN: =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LPAREN: (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RPAREN: )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END: ‘\n’</a:t>
            </a:r>
          </a:p>
          <a:p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F6F30-39CB-D940-8542-47FA36C18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ADDSUB: + or 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MULDIV: * or /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INCDEC: ++ or --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AND: &amp;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OR: |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XOR: ^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TW" sz="2200" dirty="0"/>
              <a:t>Operator priority:</a:t>
            </a:r>
          </a:p>
          <a:p>
            <a:pPr lvl="1"/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/>
              <a:t>&amp;, |, ^ are the same as </a:t>
            </a:r>
            <a:r>
              <a:rPr lang="en-US" altLang="zh-TW" sz="22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2200" dirty="0"/>
              <a:t>in C.</a:t>
            </a:r>
          </a:p>
          <a:p>
            <a:r>
              <a:rPr lang="en-US" altLang="zh-TW" sz="2200" dirty="0"/>
              <a:t>The left-hand side of an assignment (=) operator should be a </a:t>
            </a:r>
            <a:r>
              <a:rPr lang="en-US" altLang="zh-TW" sz="22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sz="2200" dirty="0"/>
              <a:t>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= 3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(y = 1)</a:t>
            </a:r>
            <a:endParaRPr lang="en-US" altLang="zh-TW" sz="2000" b="1" dirty="0">
              <a:latin typeface="Consolas" panose="020B0609020204030204" pitchFamily="49" charset="0"/>
            </a:endParaRPr>
          </a:p>
          <a:p>
            <a:r>
              <a:rPr lang="en-US" altLang="zh-TW" sz="2200" dirty="0"/>
              <a:t>Invalid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 y = 1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sz="2200" dirty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Two consecutive positive (+) or negative (-) signs should be regarded 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 (I)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have </a:t>
            </a:r>
            <a:r>
              <a:rPr lang="en-US" altLang="zh-TW" b="1" dirty="0">
                <a:solidFill>
                  <a:srgbClr val="FF0000"/>
                </a:solidFill>
              </a:rPr>
              <a:t>initial values.</a:t>
            </a: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</a:t>
            </a:r>
            <a:r>
              <a:rPr lang="en-US" altLang="zh-TW" dirty="0">
                <a:solidFill>
                  <a:srgbClr val="FF0000"/>
                </a:solidFill>
              </a:rPr>
              <a:t>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 (II)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r>
              <a:rPr lang="en-US" altLang="zh-TW" sz="2700" dirty="0"/>
              <a:t>Valid variable names may contain</a:t>
            </a:r>
            <a:r>
              <a:rPr lang="en-US" altLang="zh-TW" sz="2700" b="1" dirty="0">
                <a:solidFill>
                  <a:srgbClr val="FF0000"/>
                </a:solidFill>
              </a:rPr>
              <a:t> a-z, A-Z, numbers, and underscores(_)</a:t>
            </a:r>
            <a:r>
              <a:rPr lang="en-US" altLang="zh-TW" sz="2700" dirty="0"/>
              <a:t> and may have </a:t>
            </a:r>
            <a:r>
              <a:rPr lang="en-US" altLang="zh-TW" sz="2700" b="1" dirty="0">
                <a:solidFill>
                  <a:srgbClr val="FF0000"/>
                </a:solidFill>
              </a:rPr>
              <a:t>arbitrary length.</a:t>
            </a:r>
            <a:endParaRPr lang="en-US" altLang="zh-TW" sz="2700" b="1" dirty="0"/>
          </a:p>
          <a:p>
            <a:r>
              <a:rPr lang="en-US" altLang="zh-TW" sz="2700" b="1" dirty="0">
                <a:solidFill>
                  <a:srgbClr val="FF0000"/>
                </a:solidFill>
              </a:rPr>
              <a:t>Name of a variable should not start with a number</a:t>
            </a:r>
          </a:p>
          <a:p>
            <a:pPr lvl="1"/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zh-TW" sz="2300" dirty="0"/>
              <a:t> is valid, but 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1_Var </a:t>
            </a:r>
            <a:r>
              <a:rPr lang="en-US" altLang="zh-TW" sz="2300" dirty="0"/>
              <a:t>is invalid</a:t>
            </a:r>
          </a:p>
          <a:p>
            <a:pPr lvl="1"/>
            <a:r>
              <a:rPr lang="en-US" altLang="zh-TW" sz="2300" dirty="0"/>
              <a:t>You should handle this error in your code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values 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/>
              <a:t>Todo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Add some tokens to the </a:t>
            </a:r>
            <a:r>
              <a:rPr lang="en-US" altLang="zh-TW" dirty="0" err="1"/>
              <a:t>TokenSet</a:t>
            </a:r>
            <a:r>
              <a:rPr lang="en-US" altLang="zh-TW" dirty="0"/>
              <a:t> according to the complete grammar</a:t>
            </a:r>
          </a:p>
          <a:p>
            <a:pPr lvl="1"/>
            <a:r>
              <a:rPr lang="en-US" altLang="zh-TW" dirty="0"/>
              <a:t>The grammar is in the previous slides</a:t>
            </a:r>
          </a:p>
          <a:p>
            <a:endParaRPr lang="en-US" altLang="zh-TW" dirty="0"/>
          </a:p>
          <a:p>
            <a:r>
              <a:rPr lang="en-US" altLang="zh-TW" dirty="0"/>
              <a:t>Modify the package code to accept new tokens</a:t>
            </a:r>
          </a:p>
          <a:p>
            <a:endParaRPr lang="en-US" altLang="zh-TW" dirty="0"/>
          </a:p>
          <a:p>
            <a:r>
              <a:rPr lang="en-US" altLang="zh-TW" dirty="0"/>
              <a:t>Make sure your code can accept variable names with multiple characters, numbers and underscores</a:t>
            </a:r>
          </a:p>
          <a:p>
            <a:pPr lvl="1"/>
            <a:r>
              <a:rPr lang="en-US" altLang="zh-TW" dirty="0"/>
              <a:t>A variable starting with a number is invalid</a:t>
            </a:r>
          </a:p>
        </p:txBody>
      </p:sp>
    </p:spTree>
    <p:extLst>
      <p:ext uri="{BB962C8B-B14F-4D97-AF65-F5344CB8AC3E}">
        <p14:creationId xmlns:p14="http://schemas.microsoft.com/office/powerpoint/2010/main" val="114445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parser.h</a:t>
            </a:r>
            <a:r>
              <a:rPr lang="en-US" altLang="zh-TW" dirty="0"/>
              <a:t> / </a:t>
            </a:r>
            <a:r>
              <a:rPr lang="en-US" altLang="zh-TW" dirty="0" err="1"/>
              <a:t>parser.c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Add some parsing functions to handle with the complete grammar</a:t>
            </a:r>
          </a:p>
          <a:p>
            <a:endParaRPr lang="en-US" altLang="zh-TW" dirty="0"/>
          </a:p>
          <a:p>
            <a:r>
              <a:rPr lang="en-US" altLang="zh-TW" dirty="0"/>
              <a:t>Do more error handling according to the grammar</a:t>
            </a:r>
          </a:p>
          <a:p>
            <a:endParaRPr lang="en-US" altLang="zh-TW" dirty="0"/>
          </a:p>
          <a:p>
            <a:r>
              <a:rPr lang="en-US" altLang="zh-TW" dirty="0"/>
              <a:t>Handle the undefined variable error</a:t>
            </a:r>
          </a:p>
          <a:p>
            <a:pPr lvl="1"/>
            <a:r>
              <a:rPr lang="en-US" altLang="zh-TW" dirty="0"/>
              <a:t>The package code ignores this error now</a:t>
            </a:r>
          </a:p>
          <a:p>
            <a:endParaRPr lang="en-US" altLang="zh-TW" dirty="0"/>
          </a:p>
          <a:p>
            <a:r>
              <a:rPr lang="en-US" altLang="zh-TW" dirty="0"/>
              <a:t>Make sure you deal with the divide by zero error</a:t>
            </a:r>
          </a:p>
          <a:p>
            <a:pPr lvl="1"/>
            <a:r>
              <a:rPr lang="en-US" altLang="zh-TW" dirty="0"/>
              <a:t>Detailed rules are in the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195534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codeGen.h</a:t>
            </a:r>
            <a:r>
              <a:rPr lang="en-US" altLang="zh-TW" dirty="0"/>
              <a:t> / </a:t>
            </a:r>
            <a:r>
              <a:rPr lang="en-US" altLang="zh-TW" dirty="0" err="1"/>
              <a:t>codeGen.c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Modify the </a:t>
            </a:r>
            <a:r>
              <a:rPr lang="en-US" altLang="zh-TW" dirty="0" err="1"/>
              <a:t>evaluateTree</a:t>
            </a:r>
            <a:r>
              <a:rPr lang="en-US" altLang="zh-TW" dirty="0"/>
              <a:t>() function to print assembly code</a:t>
            </a:r>
          </a:p>
          <a:p>
            <a:pPr lvl="1"/>
            <a:r>
              <a:rPr lang="en-US" altLang="zh-TW" dirty="0"/>
              <a:t>The provided package only calculates the answer</a:t>
            </a:r>
          </a:p>
          <a:p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sz="2800" dirty="0"/>
              <a:t>tore the final value of x, y, z in registers r0, r1, r2 respectively before you print EXIT 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Do some optimization to reduce total cycles of the generated assembly code to get extra credits</a:t>
            </a:r>
          </a:p>
          <a:p>
            <a:pPr lvl="1"/>
            <a:r>
              <a:rPr lang="en-US" altLang="zh-TW" dirty="0"/>
              <a:t>You can use the provided assembly parser to calculate total cycles</a:t>
            </a:r>
          </a:p>
        </p:txBody>
      </p:sp>
    </p:spTree>
    <p:extLst>
      <p:ext uri="{BB962C8B-B14F-4D97-AF65-F5344CB8AC3E}">
        <p14:creationId xmlns:p14="http://schemas.microsoft.com/office/powerpoint/2010/main" val="81676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Contest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project has 3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Practice:</a:t>
            </a:r>
          </a:p>
          <a:p>
            <a:pPr lvl="1"/>
            <a:r>
              <a:rPr lang="en-US" altLang="zh-TW" dirty="0"/>
              <a:t>A practice contest on OJ to verify your code.</a:t>
            </a:r>
          </a:p>
          <a:p>
            <a:pPr lvl="1"/>
            <a:r>
              <a:rPr lang="en-US" altLang="zh-TW" dirty="0"/>
              <a:t>The practice will be available during the whole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20 test cases</a:t>
            </a:r>
            <a:r>
              <a:rPr lang="en-US" altLang="zh-TW" dirty="0"/>
              <a:t>, basic and advanced.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Submit your code to OJ on demo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Contest: </a:t>
            </a:r>
          </a:p>
          <a:p>
            <a:pPr lvl="1"/>
            <a:r>
              <a:rPr lang="en-US" altLang="zh-TW" dirty="0"/>
              <a:t>Submit your code to an extra contest on demo day.</a:t>
            </a:r>
          </a:p>
          <a:p>
            <a:pPr lvl="1"/>
            <a:r>
              <a:rPr lang="en-US" altLang="zh-TW" dirty="0"/>
              <a:t>TAs will test the clock cycles of your generated assembly code.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Less clock cycles is better.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Top 15 winners </a:t>
            </a:r>
            <a:r>
              <a:rPr lang="en-US" altLang="zh-TW" dirty="0"/>
              <a:t>will get extra credits.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Demo reminder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We will create a </a:t>
            </a:r>
            <a:r>
              <a:rPr lang="en-US" altLang="zh-TW" b="1" dirty="0">
                <a:solidFill>
                  <a:srgbClr val="FF0000"/>
                </a:solidFill>
              </a:rPr>
              <a:t>contest on NTHUOJ on demo day.</a:t>
            </a:r>
          </a:p>
          <a:p>
            <a:pPr lvl="1"/>
            <a:r>
              <a:rPr lang="en-US" altLang="zh-TW" dirty="0"/>
              <a:t>You can send your code repeatedly within the whole day.</a:t>
            </a:r>
          </a:p>
          <a:p>
            <a:r>
              <a:rPr lang="en-US" altLang="zh-TW" dirty="0"/>
              <a:t>There will be </a:t>
            </a:r>
            <a:r>
              <a:rPr lang="en-US" altLang="zh-TW" b="1" dirty="0">
                <a:solidFill>
                  <a:srgbClr val="FF0000"/>
                </a:solidFill>
              </a:rPr>
              <a:t>20 testcases.</a:t>
            </a:r>
          </a:p>
          <a:p>
            <a:pPr lvl="1"/>
            <a:r>
              <a:rPr lang="en-US" altLang="zh-TW" dirty="0"/>
              <a:t>Each valued 5 points, totally 100.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Also, remember to submit the same code to iLMS.</a:t>
            </a:r>
          </a:p>
          <a:p>
            <a:r>
              <a:rPr lang="en-US" altLang="zh-TW" dirty="0"/>
              <a:t>We will use a parser to check the correctness.</a:t>
            </a:r>
          </a:p>
          <a:p>
            <a:r>
              <a:rPr lang="en-US" altLang="zh-TW" dirty="0"/>
              <a:t>If you have any question about the project, feel free to ask your question on iLMS or email us.</a:t>
            </a:r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44F9-F018-4933-A93A-BB3C140E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BE74-4639-4DA7-B85B-43724751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Copying someone else’s work</a:t>
            </a:r>
          </a:p>
          <a:p>
            <a:pPr lvl="1"/>
            <a:r>
              <a:rPr lang="en-US" dirty="0"/>
              <a:t>Including variable renaming!</a:t>
            </a:r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Perfectly fine to ask questions and discuss.</a:t>
            </a:r>
          </a:p>
          <a:p>
            <a:pPr lvl="1"/>
            <a:r>
              <a:rPr lang="en-US" dirty="0"/>
              <a:t>NOT acceptable to copy part or whole work.</a:t>
            </a:r>
            <a:br>
              <a:rPr lang="en-US" dirty="0"/>
            </a:br>
            <a:r>
              <a:rPr lang="en-US" dirty="0"/>
              <a:t>=&gt; zero points on the project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Automatic tools will be used to catch cheaters.</a:t>
            </a:r>
          </a:p>
          <a:p>
            <a:r>
              <a:rPr lang="en-US" dirty="0"/>
              <a:t>TAs of the two classes will work together to eliminate plagiarisms. </a:t>
            </a:r>
            <a:r>
              <a:rPr lang="en-US" b="1" dirty="0">
                <a:solidFill>
                  <a:srgbClr val="FF0000"/>
                </a:solidFill>
              </a:rPr>
              <a:t>Do not cheat!!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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19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( ) &amp; | ^ </a:t>
            </a:r>
            <a:r>
              <a:rPr lang="en-US" altLang="zh-TW" dirty="0">
                <a:sym typeface="Wingdings" panose="05000000000000000000" pitchFamily="2" charset="2"/>
              </a:rPr>
              <a:t>0-9 a-z A-Z _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… and more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in the test 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Don’t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must deal with the uninitialized variable error</a:t>
            </a:r>
          </a:p>
          <a:p>
            <a:pPr lvl="1"/>
            <a:r>
              <a:rPr lang="en-US" altLang="zh-TW" dirty="0"/>
              <a:t>Variables should appear in the left hand side of = first</a:t>
            </a:r>
          </a:p>
          <a:p>
            <a:pPr lvl="1"/>
            <a:r>
              <a:rPr lang="en-US" altLang="zh-TW" dirty="0"/>
              <a:t>The provided package now ignores this error</a:t>
            </a:r>
          </a:p>
          <a:p>
            <a:r>
              <a:rPr lang="en-US" altLang="zh-TW" dirty="0"/>
              <a:t>Should be able to accept variables with arbitrary length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var_1, tmpVal2 are both valid names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registers r0-r7.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/>
              <a:t>(each </a:t>
            </a:r>
            <a:r>
              <a:rPr lang="en-US" altLang="zh-TW"/>
              <a:t>having an initial </a:t>
            </a:r>
            <a:r>
              <a:rPr lang="en-US" altLang="zh-TW" dirty="0"/>
              <a:t>value)</a:t>
            </a:r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assembly codes.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cycles of each instruction are listed in the next page.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19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188815" y="365126"/>
            <a:ext cx="216898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66939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390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exclusive or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1769</TotalTime>
  <Words>2280</Words>
  <Application>Microsoft Office PowerPoint</Application>
  <PresentationFormat>如螢幕大小 (4:3)</PresentationFormat>
  <Paragraphs>381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佈景主題</vt:lpstr>
      <vt:lpstr>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Tokens used in the grammar</vt:lpstr>
      <vt:lpstr>Binary Operators</vt:lpstr>
      <vt:lpstr>Unary Operators</vt:lpstr>
      <vt:lpstr>Variables (I)</vt:lpstr>
      <vt:lpstr>Variables (II)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Todo – lex.h / lex.c</vt:lpstr>
      <vt:lpstr>Todo – parser.h / parser.c</vt:lpstr>
      <vt:lpstr>Todo – codeGen.h / codeGen.c</vt:lpstr>
      <vt:lpstr>Outline</vt:lpstr>
      <vt:lpstr>Contest</vt:lpstr>
      <vt:lpstr>Demo reminder</vt:lpstr>
      <vt:lpstr>Plagiarism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user</cp:lastModifiedBy>
  <cp:revision>889</cp:revision>
  <dcterms:created xsi:type="dcterms:W3CDTF">2015-03-11T00:55:32Z</dcterms:created>
  <dcterms:modified xsi:type="dcterms:W3CDTF">2021-04-20T17:37:52Z</dcterms:modified>
</cp:coreProperties>
</file>