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88580-E7A3-4919-B0C4-FE1958344FC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649" y="363255"/>
            <a:ext cx="9018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CSC3001 Discrete Mathematics      Tutorial </a:t>
            </a:r>
            <a:r>
              <a:rPr lang="en-US" altLang="zh-CN" sz="6000" dirty="0"/>
              <a:t>2</a:t>
            </a:r>
            <a:endParaRPr 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1208092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Q1. Define        A = { the students taking this course }</a:t>
            </a:r>
          </a:p>
          <a:p>
            <a:r>
              <a:rPr lang="en-US" sz="3200" dirty="0"/>
              <a:t>                           B = { the lectures of this course }</a:t>
            </a:r>
          </a:p>
          <a:p>
            <a:r>
              <a:rPr lang="en-US" sz="3200" dirty="0"/>
              <a:t>                           C = { the questions in this exam }</a:t>
            </a:r>
          </a:p>
          <a:p>
            <a:r>
              <a:rPr lang="en-US" sz="3200" dirty="0"/>
              <a:t>                           P( x, y ) = “student x attends lecture y”</a:t>
            </a:r>
          </a:p>
          <a:p>
            <a:r>
              <a:rPr lang="en-US" sz="3200" dirty="0"/>
              <a:t>                          Q( x, z ) = “student x finishes question z”</a:t>
            </a:r>
          </a:p>
          <a:p>
            <a:r>
              <a:rPr lang="en-US" sz="3200" dirty="0"/>
              <a:t>Use ONLY Ɐ, </a:t>
            </a:r>
            <a:r>
              <a:rPr lang="en-US" sz="3600" dirty="0"/>
              <a:t>ⱻ</a:t>
            </a:r>
            <a:r>
              <a:rPr lang="en-US" sz="3200" dirty="0"/>
              <a:t>, </a:t>
            </a:r>
            <a:r>
              <a:rPr lang="en-US" sz="3600" dirty="0"/>
              <a:t>┐, </a:t>
            </a:r>
            <a:r>
              <a:rPr lang="en-US" sz="3200" dirty="0"/>
              <a:t>∧</a:t>
            </a:r>
            <a:r>
              <a:rPr lang="en-US" sz="3600" dirty="0"/>
              <a:t>, </a:t>
            </a:r>
            <a:r>
              <a:rPr lang="en-US" sz="3200" dirty="0"/>
              <a:t>∨, = and above defined sets, predicates to translate the </a:t>
            </a:r>
            <a:r>
              <a:rPr lang="en-US" sz="3200"/>
              <a:t>following question:</a:t>
            </a:r>
            <a:endParaRPr lang="en-US" sz="3200" dirty="0"/>
          </a:p>
          <a:p>
            <a:r>
              <a:rPr lang="en-US" sz="3200" dirty="0"/>
              <a:t>Nobody attends some lectures or every student finishes </a:t>
            </a:r>
            <a:r>
              <a:rPr lang="en-US" altLang="zh-CN" sz="3200" dirty="0"/>
              <a:t>question 1 and question 2 in this exam.</a:t>
            </a:r>
            <a:endParaRPr lang="en-US" sz="3200" dirty="0">
              <a:solidFill>
                <a:prstClr val="black"/>
              </a:solidFill>
            </a:endParaRPr>
          </a:p>
          <a:p>
            <a:pPr marL="514350" indent="-514350">
              <a:buAutoNum type="alphaLcParenBoth"/>
            </a:pPr>
            <a:endParaRPr lang="en-US" sz="3200" dirty="0"/>
          </a:p>
          <a:p>
            <a:pPr marL="514350" indent="-514350">
              <a:buAutoNum type="alphaLcParenBoth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101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572" y="0"/>
            <a:ext cx="120964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Q2</a:t>
            </a:r>
            <a:r>
              <a:rPr lang="en-US"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 </a:t>
            </a:r>
            <a:r>
              <a:rPr 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The </a:t>
            </a:r>
            <a:r>
              <a:rPr 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symmetric difference </a:t>
            </a:r>
            <a:r>
              <a:rPr 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of A and B, denoted by A </a:t>
            </a:r>
            <a:r>
              <a:rPr lang="en-US" sz="3600" dirty="0"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⊕</a:t>
            </a:r>
            <a:r>
              <a:rPr 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B, is the set containing those elements in either A or B, but not in both A and B.</a:t>
            </a:r>
            <a:endParaRPr lang="en-US" sz="3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Suppose that A, B, and C are sets such that A</a:t>
            </a:r>
            <a:r>
              <a:rPr lang="en-US" sz="3600" dirty="0"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⊕</a:t>
            </a:r>
            <a:r>
              <a:rPr 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 = B </a:t>
            </a:r>
            <a:r>
              <a:rPr lang="en-US" sz="3600" dirty="0"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⊕</a:t>
            </a:r>
            <a:r>
              <a:rPr 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C. Must it be the case that A = B? </a:t>
            </a:r>
            <a:endParaRPr lang="en-US" sz="3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47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8" y="0"/>
            <a:ext cx="12295508" cy="20552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986" y="108488"/>
            <a:ext cx="798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Q3.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459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986" y="108488"/>
            <a:ext cx="798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Q4.</a:t>
            </a:r>
            <a:endParaRPr lang="en-US" sz="3200" dirty="0"/>
          </a:p>
        </p:txBody>
      </p:sp>
      <p:sp>
        <p:nvSpPr>
          <p:cNvPr id="29" name="Rectangle 28"/>
          <p:cNvSpPr/>
          <p:nvPr/>
        </p:nvSpPr>
        <p:spPr>
          <a:xfrm>
            <a:off x="1325106" y="229914"/>
            <a:ext cx="47114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Suppose A</a:t>
            </a:r>
            <a:r>
              <a:rPr lang="en-US" sz="3600" dirty="0"/>
              <a:t>, </a:t>
            </a:r>
            <a:r>
              <a:rPr lang="en-US" altLang="zh-CN" sz="3600" dirty="0"/>
              <a:t>B </a:t>
            </a:r>
            <a:r>
              <a:rPr lang="en-US" sz="3600" dirty="0"/>
              <a:t>are sets.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94847" y="1030637"/>
            <a:ext cx="216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Prove that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139" y="1702890"/>
            <a:ext cx="4271606" cy="47462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866" y="2495226"/>
            <a:ext cx="4311148" cy="47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6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188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Chang (SSE)</dc:creator>
  <cp:lastModifiedBy>胡 金鹏</cp:lastModifiedBy>
  <cp:revision>75</cp:revision>
  <dcterms:created xsi:type="dcterms:W3CDTF">2018-01-08T05:47:00Z</dcterms:created>
  <dcterms:modified xsi:type="dcterms:W3CDTF">2020-09-20T14:49:29Z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