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4"/>
          <p:cNvSpPr txBox="1"/>
          <p:nvPr/>
        </p:nvSpPr>
        <p:spPr>
          <a:xfrm>
            <a:off x="98728" y="1197223"/>
            <a:ext cx="11994544" cy="550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700"/>
            </a:pPr>
            <a:r>
              <a:t>Let a</a:t>
            </a:r>
            <a:r>
              <a:rPr baseline="-26212"/>
              <a:t>0</a:t>
            </a:r>
            <a:r>
              <a:t>, a</a:t>
            </a:r>
            <a:r>
              <a:rPr baseline="-26212"/>
              <a:t>1</a:t>
            </a:r>
            <a:r>
              <a:t>, a</a:t>
            </a:r>
            <a:r>
              <a:rPr baseline="-26212"/>
              <a:t>2</a:t>
            </a:r>
            <a:r>
              <a:t>, … be the sequence defined by the recursion relation, a</a:t>
            </a:r>
            <a:r>
              <a:rPr baseline="-26212"/>
              <a:t>k</a:t>
            </a:r>
            <a:r>
              <a:t> = 3a</a:t>
            </a:r>
            <a:r>
              <a:rPr baseline="-26212"/>
              <a:t>k-1</a:t>
            </a:r>
            <a:r>
              <a:t> - 2a</a:t>
            </a:r>
            <a:r>
              <a:rPr baseline="-26212"/>
              <a:t>k-2</a:t>
            </a:r>
            <a:r>
              <a:t> for all integers k ≥ 2. </a:t>
            </a:r>
          </a:p>
          <a:p>
            <a:pPr>
              <a:defRPr sz="4700"/>
            </a:pPr>
            <a:r>
              <a:t>(a) Show that the explicit formula a</a:t>
            </a:r>
            <a:r>
              <a:rPr baseline="-26212"/>
              <a:t>n</a:t>
            </a:r>
            <a:r>
              <a:t> = C 2</a:t>
            </a:r>
            <a:r>
              <a:rPr baseline="29872"/>
              <a:t>n</a:t>
            </a:r>
            <a:r>
              <a:t> + D, where C and D are real numbers.</a:t>
            </a:r>
          </a:p>
          <a:p>
            <a:pPr>
              <a:defRPr sz="4700"/>
            </a:pPr>
            <a:r>
              <a:t>(b) For a</a:t>
            </a:r>
            <a:r>
              <a:rPr baseline="-26212"/>
              <a:t>2</a:t>
            </a:r>
            <a:r>
              <a:t> = 1, a</a:t>
            </a:r>
            <a:r>
              <a:rPr baseline="-26212"/>
              <a:t>3</a:t>
            </a:r>
            <a:r>
              <a:t> = -15, determine the value of C and D </a:t>
            </a:r>
          </a:p>
        </p:txBody>
      </p:sp>
      <p:sp>
        <p:nvSpPr>
          <p:cNvPr id="95" name="Question 1"/>
          <p:cNvSpPr txBox="1"/>
          <p:nvPr/>
        </p:nvSpPr>
        <p:spPr>
          <a:xfrm>
            <a:off x="178222" y="341456"/>
            <a:ext cx="2633473" cy="66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pPr/>
            <a:r>
              <a:t>Question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5827" t="0" r="8953" b="4497"/>
          <a:stretch>
            <a:fillRect/>
          </a:stretch>
        </p:blipFill>
        <p:spPr>
          <a:xfrm>
            <a:off x="340482" y="695179"/>
            <a:ext cx="11648799" cy="304569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Question 3"/>
          <p:cNvSpPr txBox="1"/>
          <p:nvPr/>
        </p:nvSpPr>
        <p:spPr>
          <a:xfrm>
            <a:off x="178222" y="341456"/>
            <a:ext cx="2633473" cy="66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pPr/>
            <a:r>
              <a:t>Question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71115" y="1239606"/>
            <a:ext cx="10515601" cy="3901701"/>
          </a:xfrm>
          <a:prstGeom prst="rect">
            <a:avLst/>
          </a:prstGeom>
        </p:spPr>
        <p:txBody>
          <a:bodyPr/>
          <a:lstStyle/>
          <a:p>
            <a:pPr marL="132587" indent="-132587" defTabSz="530351">
              <a:spcBef>
                <a:spcPts val="500"/>
              </a:spcBef>
              <a:defRPr sz="2700"/>
            </a:pPr>
            <a:r>
              <a:t> We have a single pair of rabbits (male and female) initially. Assume that: </a:t>
            </a:r>
          </a:p>
          <a:p>
            <a:pPr marL="0" indent="0" defTabSz="530351">
              <a:spcBef>
                <a:spcPts val="500"/>
              </a:spcBef>
              <a:buSzTx/>
              <a:buNone/>
              <a:defRPr sz="2700"/>
            </a:pPr>
            <a:r>
              <a:t>• The rabbit pairs are not fertile during their first two months of life, but thereafter give birth to three new male/female pairs at the end of every month; </a:t>
            </a:r>
          </a:p>
          <a:p>
            <a:pPr marL="0" indent="0" defTabSz="530351">
              <a:spcBef>
                <a:spcPts val="500"/>
              </a:spcBef>
              <a:buSzTx/>
              <a:buNone/>
              <a:defRPr sz="2700"/>
            </a:pPr>
            <a:r>
              <a:t>• The rabbits will never die. </a:t>
            </a:r>
          </a:p>
          <a:p>
            <a:pPr marL="0" indent="0" defTabSz="530351">
              <a:spcBef>
                <a:spcPts val="500"/>
              </a:spcBef>
              <a:buSzTx/>
              <a:buNone/>
              <a:defRPr sz="2700"/>
            </a:pPr>
          </a:p>
          <a:p>
            <a:pPr marL="0" indent="0" defTabSz="530351">
              <a:spcBef>
                <a:spcPts val="500"/>
              </a:spcBef>
              <a:buSzTx/>
              <a:buNone/>
              <a:defRPr sz="2700"/>
            </a:pPr>
            <a:r>
              <a:t>Find the recurrence relation for the number of rabbit pairs in n month, denoted by </a:t>
            </a:r>
            <a14:m>
              <m:oMath>
                <m:sSub>
                  <m:e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.</a:t>
            </a:r>
          </a:p>
        </p:txBody>
      </p:sp>
      <p:sp>
        <p:nvSpPr>
          <p:cNvPr id="101" name="Question 4"/>
          <p:cNvSpPr txBox="1"/>
          <p:nvPr/>
        </p:nvSpPr>
        <p:spPr>
          <a:xfrm>
            <a:off x="178222" y="341456"/>
            <a:ext cx="2633473" cy="66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pPr/>
            <a:r>
              <a:t>Question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