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7" r:id="rId11"/>
    <p:sldId id="285" r:id="rId12"/>
    <p:sldId id="288" r:id="rId13"/>
    <p:sldId id="268" r:id="rId14"/>
    <p:sldId id="287" r:id="rId15"/>
    <p:sldId id="289" r:id="rId16"/>
    <p:sldId id="290" r:id="rId17"/>
    <p:sldId id="272" r:id="rId18"/>
    <p:sldId id="259" r:id="rId19"/>
    <p:sldId id="291" r:id="rId20"/>
    <p:sldId id="275" r:id="rId21"/>
    <p:sldId id="292" r:id="rId22"/>
    <p:sldId id="279" r:id="rId23"/>
    <p:sldId id="283" r:id="rId24"/>
    <p:sldId id="276" r:id="rId25"/>
    <p:sldId id="278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Zheng" initials="LZ" lastIdx="1" clrIdx="0">
    <p:extLst>
      <p:ext uri="{19B8F6BF-5375-455C-9EA6-DF929625EA0E}">
        <p15:presenceInfo xmlns="" xmlns:p15="http://schemas.microsoft.com/office/powerpoint/2012/main" userId="d1b09364838131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2DC"/>
    <a:srgbClr val="070119"/>
    <a:srgbClr val="06021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>
        <p:scale>
          <a:sx n="100" d="100"/>
          <a:sy n="100" d="100"/>
        </p:scale>
        <p:origin x="-600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781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84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78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458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531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912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257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98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207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729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345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E324-D701-4E2A-8888-D5FD28FEBF56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A25E-8B16-4A74-B928-068AD9C3D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41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D9EE4E-E5CE-4655-A96E-D18F8FC0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8490"/>
            <a:ext cx="7772400" cy="17907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Gill Sans MT"/>
              </a:rPr>
              <a:t>ReSQM: Accelerating Database Operations</a:t>
            </a:r>
            <a:br>
              <a:rPr lang="en-US" sz="3200" dirty="0" smtClean="0">
                <a:latin typeface="Gill Sans MT"/>
              </a:rPr>
            </a:br>
            <a:r>
              <a:rPr lang="en-US" sz="3200" dirty="0" smtClean="0">
                <a:latin typeface="Gill Sans MT"/>
              </a:rPr>
              <a:t>Using </a:t>
            </a:r>
            <a:r>
              <a:rPr lang="en-US" sz="3200" dirty="0" err="1" smtClean="0">
                <a:latin typeface="Gill Sans MT"/>
              </a:rPr>
              <a:t>ReRAM</a:t>
            </a:r>
            <a:r>
              <a:rPr lang="en-US" sz="3200" dirty="0" smtClean="0">
                <a:latin typeface="Gill Sans MT"/>
              </a:rPr>
              <a:t>-based Content Addressable Memory</a:t>
            </a:r>
            <a:endParaRPr lang="zh-CN" altLang="en-US" sz="3600" dirty="0">
              <a:latin typeface="Gill Sans M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54BA615-87A7-40F1-9451-2A8F25A3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2410063"/>
            <a:ext cx="7223760" cy="64174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Huize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Li,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Hai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Jin, Long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Zheng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Xiaofei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Liao</a:t>
            </a:r>
            <a:endParaRPr lang="zh-CN" altLang="en-US" baseline="30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20EF63D9-4CB0-487F-B07C-2723E6A98F93}"/>
              </a:ext>
            </a:extLst>
          </p:cNvPr>
          <p:cNvSpPr txBox="1">
            <a:spLocks/>
          </p:cNvSpPr>
          <p:nvPr/>
        </p:nvSpPr>
        <p:spPr>
          <a:xfrm>
            <a:off x="1143000" y="3115151"/>
            <a:ext cx="7223760" cy="64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Huazhong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University of Science and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Technology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DF5B2657-AD9D-4432-A2D2-9C8398BDA74B}"/>
              </a:ext>
            </a:extLst>
          </p:cNvPr>
          <p:cNvSpPr txBox="1">
            <a:spLocks/>
          </p:cNvSpPr>
          <p:nvPr/>
        </p:nvSpPr>
        <p:spPr>
          <a:xfrm>
            <a:off x="1074420" y="3756898"/>
            <a:ext cx="7223760" cy="76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September 20-25,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2020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Virtual Conference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9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ReSQM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B45CBB9-22AF-4CFE-90A1-A39FD33CA97D}"/>
              </a:ext>
            </a:extLst>
          </p:cNvPr>
          <p:cNvSpPr txBox="1"/>
          <p:nvPr/>
        </p:nvSpPr>
        <p:spPr>
          <a:xfrm>
            <a:off x="265735" y="947960"/>
            <a:ext cx="9004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 ReCAM-based Structured Query Accelerator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Gill Sans MT" panose="020B0502020104020203" pitchFamily="34" charset="0"/>
              </a:rPr>
              <a:t> 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Transport </a:t>
            </a: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instructions to memory 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rather than transport </a:t>
            </a: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 to off-chip processor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.</a:t>
            </a:r>
            <a:endParaRPr lang="en-US" altLang="zh-CN" sz="2800" i="1" dirty="0"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2722"/>
            <a:ext cx="7560732" cy="250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/>
        </p:nvSpPr>
        <p:spPr>
          <a:xfrm>
            <a:off x="7650692" y="3057525"/>
            <a:ext cx="1210733" cy="923330"/>
          </a:xfrm>
          <a:custGeom>
            <a:avLst/>
            <a:gdLst>
              <a:gd name="T0" fmla="*/ 5600 w 5600"/>
              <a:gd name="T1" fmla="*/ 0 h 11200"/>
              <a:gd name="T2" fmla="*/ 0 w 5600"/>
              <a:gd name="T3" fmla="*/ 5600 h 11200"/>
              <a:gd name="T4" fmla="*/ 5600 w 5600"/>
              <a:gd name="T5" fmla="*/ 11200 h 11200"/>
              <a:gd name="T6" fmla="*/ 5600 w 5600"/>
              <a:gd name="T7" fmla="*/ 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0" h="11200">
                <a:moveTo>
                  <a:pt x="5600" y="0"/>
                </a:moveTo>
                <a:lnTo>
                  <a:pt x="0" y="5600"/>
                </a:lnTo>
                <a:lnTo>
                  <a:pt x="5600" y="11200"/>
                </a:lnTo>
                <a:lnTo>
                  <a:pt x="560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ill Sans MT"/>
              </a:rPr>
              <a:t>Overall Review of ReSQM</a:t>
            </a:r>
            <a:endParaRPr lang="en-US" dirty="0">
              <a:latin typeface="Gill Sans MT"/>
            </a:endParaRPr>
          </a:p>
        </p:txBody>
      </p:sp>
      <p:sp>
        <p:nvSpPr>
          <p:cNvPr id="10" name="iconfont-11607-6151386"/>
          <p:cNvSpPr>
            <a:spLocks noChangeAspect="1"/>
          </p:cNvSpPr>
          <p:nvPr/>
        </p:nvSpPr>
        <p:spPr bwMode="auto">
          <a:xfrm>
            <a:off x="7767116" y="2485983"/>
            <a:ext cx="304785" cy="609685"/>
          </a:xfrm>
          <a:custGeom>
            <a:avLst/>
            <a:gdLst>
              <a:gd name="T0" fmla="*/ 5600 w 5600"/>
              <a:gd name="T1" fmla="*/ 0 h 11200"/>
              <a:gd name="T2" fmla="*/ 0 w 5600"/>
              <a:gd name="T3" fmla="*/ 5600 h 11200"/>
              <a:gd name="T4" fmla="*/ 5600 w 5600"/>
              <a:gd name="T5" fmla="*/ 11200 h 11200"/>
              <a:gd name="T6" fmla="*/ 5600 w 5600"/>
              <a:gd name="T7" fmla="*/ 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0" h="11200">
                <a:moveTo>
                  <a:pt x="5600" y="0"/>
                </a:moveTo>
                <a:lnTo>
                  <a:pt x="0" y="5600"/>
                </a:lnTo>
                <a:lnTo>
                  <a:pt x="5600" y="11200"/>
                </a:lnTo>
                <a:lnTo>
                  <a:pt x="5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263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ReSQM—DSQ Unit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5477358-C5C5-4F05-AD1F-8F2A2C889288}"/>
              </a:ext>
            </a:extLst>
          </p:cNvPr>
          <p:cNvSpPr txBox="1"/>
          <p:nvPr/>
        </p:nvSpPr>
        <p:spPr>
          <a:xfrm>
            <a:off x="279400" y="844077"/>
            <a:ext cx="48852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SQ Buffer</a:t>
            </a:r>
            <a:endParaRPr lang="en-US" altLang="zh-CN" sz="2800" i="1" dirty="0" smtClean="0">
              <a:latin typeface="Gill Sans MT" panose="020B0502020104020203" pitchFamily="34" charset="0"/>
            </a:endParaRPr>
          </a:p>
          <a:p>
            <a:pPr marL="457200" indent="-457200"/>
            <a:r>
              <a:rPr lang="en-US" altLang="zh-CN" sz="2800" i="1" dirty="0" smtClean="0">
                <a:latin typeface="Gill Sans MT" panose="020B0502020104020203" pitchFamily="34" charset="0"/>
              </a:rPr>
              <a:t>	store query instructions</a:t>
            </a:r>
            <a:endParaRPr lang="en-US" altLang="zh-CN" sz="2800" i="1" dirty="0" smtClean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ALUs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parsing query instructions</a:t>
            </a:r>
            <a:endParaRPr lang="en-US" altLang="zh-CN" sz="2800" i="1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LUT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support basic arithmetic and logic operations</a:t>
            </a:r>
            <a:endParaRPr lang="en-US" altLang="zh-CN" sz="2800" i="1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Ctrl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manage components in DSQ Unit</a:t>
            </a:r>
            <a:endParaRPr lang="en-US" altLang="zh-CN" sz="2800" i="1" dirty="0">
              <a:latin typeface="Gill Sans MT" panose="020B0502020104020203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550" y="0"/>
            <a:ext cx="3369204" cy="350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62425" y="3273425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AI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record attributes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12263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ReSQM—PE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5477358-C5C5-4F05-AD1F-8F2A2C889288}"/>
              </a:ext>
            </a:extLst>
          </p:cNvPr>
          <p:cNvSpPr txBox="1"/>
          <p:nvPr/>
        </p:nvSpPr>
        <p:spPr>
          <a:xfrm>
            <a:off x="279400" y="844077"/>
            <a:ext cx="48852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Key and Mask</a:t>
            </a:r>
            <a:endParaRPr lang="en-US" altLang="zh-CN" sz="2800" i="1" dirty="0" smtClean="0">
              <a:latin typeface="Gill Sans MT" panose="020B0502020104020203" pitchFamily="34" charset="0"/>
            </a:endParaRPr>
          </a:p>
          <a:p>
            <a:pPr marL="457200" indent="-457200"/>
            <a:r>
              <a:rPr lang="en-US" altLang="zh-CN" sz="2800" i="1" dirty="0" smtClean="0">
                <a:latin typeface="Gill Sans MT" panose="020B0502020104020203" pitchFamily="34" charset="0"/>
              </a:rPr>
              <a:t>	receive signals from Ctrl and control CAM array</a:t>
            </a:r>
            <a:endParaRPr lang="en-US" altLang="zh-CN" sz="2800" i="1" dirty="0" smtClean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Rows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stored a </a:t>
            </a:r>
            <a:r>
              <a:rPr lang="en-US" altLang="zh-CN" sz="2800" i="1" dirty="0" err="1" smtClean="0">
                <a:latin typeface="Gill Sans MT" panose="020B0502020104020203" pitchFamily="34" charset="0"/>
              </a:rPr>
              <a:t>tuple</a:t>
            </a:r>
            <a:endParaRPr lang="en-US" altLang="zh-CN" sz="2800" i="1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columns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stored an attribute</a:t>
            </a:r>
            <a:endParaRPr lang="en-US" altLang="zh-CN" sz="2800" i="1" dirty="0"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 region</a:t>
            </a:r>
          </a:p>
          <a:p>
            <a:pPr marL="457200" indent="-457200"/>
            <a:r>
              <a:rPr lang="en-US" altLang="zh-CN" sz="2800" i="1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i="1" dirty="0" smtClean="0">
                <a:latin typeface="Gill Sans MT" panose="020B0502020104020203" pitchFamily="34" charset="0"/>
              </a:rPr>
              <a:t>stored intermediate results and assist processing it</a:t>
            </a:r>
            <a:endParaRPr lang="en-US" altLang="zh-CN" sz="2800" i="1" dirty="0">
              <a:latin typeface="Gill Sans MT" panose="020B05020201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1662" y="191880"/>
            <a:ext cx="3558428" cy="386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263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Accelerating Selection Queries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718012" y="984217"/>
            <a:ext cx="6998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KEY design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R region design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ALUs and stack register</a:t>
            </a:r>
            <a:endParaRPr lang="en-US" altLang="zh-CN" sz="2800" dirty="0">
              <a:latin typeface="Gill Sans MT" panose="020B05020201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50" y="172145"/>
            <a:ext cx="1790603" cy="497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688927" y="2358143"/>
            <a:ext cx="6025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Parse instructions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and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distribute operators and operands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Using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look-up tables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generate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control signals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Store the results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2556" y="2319337"/>
            <a:ext cx="2737144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: 圆角 14">
            <a:extLst>
              <a:ext uri="{FF2B5EF4-FFF2-40B4-BE49-F238E27FC236}">
                <a16:creationId xmlns="" xmlns:a16="http://schemas.microsoft.com/office/drawing/2014/main" id="{2AE34E22-DCF5-461B-8440-B6594FE37616}"/>
              </a:ext>
            </a:extLst>
          </p:cNvPr>
          <p:cNvSpPr/>
          <p:nvPr/>
        </p:nvSpPr>
        <p:spPr>
          <a:xfrm flipV="1">
            <a:off x="2714625" y="2619375"/>
            <a:ext cx="733426" cy="2381249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6635" y="2390775"/>
            <a:ext cx="2646339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: 圆角 14">
            <a:extLst>
              <a:ext uri="{FF2B5EF4-FFF2-40B4-BE49-F238E27FC236}">
                <a16:creationId xmlns="" xmlns:a16="http://schemas.microsoft.com/office/drawing/2014/main" id="{2AE34E22-DCF5-461B-8440-B6594FE37616}"/>
              </a:ext>
            </a:extLst>
          </p:cNvPr>
          <p:cNvSpPr/>
          <p:nvPr/>
        </p:nvSpPr>
        <p:spPr>
          <a:xfrm flipV="1">
            <a:off x="2324099" y="2800349"/>
            <a:ext cx="981075" cy="111442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61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Accelerating Sort Queries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718012" y="984217"/>
            <a:ext cx="6998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KEY design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Without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row swapping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Count-based algorithm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FindMinimumDigit</a:t>
            </a:r>
            <a:endParaRPr lang="en-US" altLang="zh-CN" sz="2800" dirty="0" smtClean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Design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b-groups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to reduce writing</a:t>
            </a:r>
            <a:endParaRPr lang="en-US" altLang="zh-CN" sz="2800" dirty="0">
              <a:latin typeface="Gill Sans MT" panose="020B0502020104020203" pitchFamily="34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688926" y="3246260"/>
            <a:ext cx="6025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Search sorted attribute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Iterate to find the min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Construct b-groups and stored</a:t>
            </a:r>
            <a:endParaRPr lang="en-US" altLang="zh-CN" sz="2800" dirty="0">
              <a:latin typeface="Gill Sans MT" panose="020B05020201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322" y="0"/>
            <a:ext cx="1181536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4504" y="2863913"/>
            <a:ext cx="4072154" cy="22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61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Accelerating </a:t>
            </a:r>
            <a:r>
              <a:rPr lang="en-US" altLang="zh-CN" sz="3200" b="1" dirty="0" err="1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Equi</a:t>
            </a:r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-join Queries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829694" y="991197"/>
            <a:ext cx="6998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KEY design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Avoid to use look-up tables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 pre-read process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Part of results are stored in SSD</a:t>
            </a: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898330" y="2925173"/>
            <a:ext cx="602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Search 2 attributes to be joined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Iterate to merge their attributes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CN" sz="2800" dirty="0" smtClean="0">
                <a:latin typeface="Gill Sans MT" panose="020B0502020104020203" pitchFamily="34" charset="0"/>
              </a:rPr>
              <a:t>Construct new </a:t>
            </a:r>
            <a:r>
              <a:rPr lang="en-US" altLang="zh-CN" sz="2800" dirty="0" err="1" smtClean="0">
                <a:latin typeface="Gill Sans MT" panose="020B0502020104020203" pitchFamily="34" charset="0"/>
              </a:rPr>
              <a:t>tuples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and stored in SSD</a:t>
            </a:r>
            <a:endParaRPr lang="en-US" altLang="zh-CN" sz="28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6288" y="0"/>
            <a:ext cx="1438232" cy="513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1763" y="2824163"/>
            <a:ext cx="3057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: 圆角 14">
            <a:extLst>
              <a:ext uri="{FF2B5EF4-FFF2-40B4-BE49-F238E27FC236}">
                <a16:creationId xmlns="" xmlns:a16="http://schemas.microsoft.com/office/drawing/2014/main" id="{2AE34E22-DCF5-461B-8440-B6594FE37616}"/>
              </a:ext>
            </a:extLst>
          </p:cNvPr>
          <p:cNvSpPr/>
          <p:nvPr/>
        </p:nvSpPr>
        <p:spPr>
          <a:xfrm flipV="1">
            <a:off x="2790825" y="4048124"/>
            <a:ext cx="590549" cy="80962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61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Accelerating  Inequality Join Queries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362022" y="1354166"/>
            <a:ext cx="6750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Problems and KEY design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ReCAM array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can’t process </a:t>
            </a:r>
          </a:p>
          <a:p>
            <a:pPr marL="457200" indent="-457200"/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relational comparison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RFAcc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present a relational </a:t>
            </a:r>
          </a:p>
          <a:p>
            <a:pPr marL="457200" indent="-457200"/>
            <a:r>
              <a:rPr lang="en-US" altLang="zh-CN" sz="2800" dirty="0" smtClean="0">
                <a:latin typeface="Gill Sans MT" panose="020B0502020104020203" pitchFamily="34" charset="0"/>
              </a:rPr>
              <a:t>	comparator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for random forest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Current relational comparator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can’t work well in database area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zh-CN" sz="2800" dirty="0" smtClean="0">
                <a:latin typeface="Gill Sans MT" panose="020B0502020104020203" pitchFamily="34" charset="0"/>
              </a:rPr>
              <a:t>We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modified ReCAM </a:t>
            </a:r>
            <a:r>
              <a:rPr lang="en-US" altLang="zh-CN" sz="28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bitcell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to support relational comparison in database</a:t>
            </a: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3861F4C7-ED68-43E3-8CA4-7D220B326BDD}"/>
              </a:ext>
            </a:extLst>
          </p:cNvPr>
          <p:cNvSpPr txBox="1"/>
          <p:nvPr/>
        </p:nvSpPr>
        <p:spPr>
          <a:xfrm>
            <a:off x="849468" y="865507"/>
            <a:ext cx="782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The Process diagram is same to the </a:t>
            </a:r>
            <a:r>
              <a:rPr lang="en-US" altLang="zh-CN" sz="2800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equi</a:t>
            </a:r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-join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8912" y="1312271"/>
            <a:ext cx="2997616" cy="226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666" y="914400"/>
            <a:ext cx="36257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61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Computational Complexity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CA649D3-B15B-4C9C-A291-08EE0549F386}"/>
              </a:ext>
            </a:extLst>
          </p:cNvPr>
          <p:cNvSpPr/>
          <p:nvPr/>
        </p:nvSpPr>
        <p:spPr>
          <a:xfrm>
            <a:off x="33956" y="972273"/>
            <a:ext cx="9110044" cy="159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E33FF60-C760-4E33-AA82-BE28CA1DE647}"/>
              </a:ext>
            </a:extLst>
          </p:cNvPr>
          <p:cNvSpPr txBox="1"/>
          <p:nvPr/>
        </p:nvSpPr>
        <p:spPr>
          <a:xfrm>
            <a:off x="841963" y="812888"/>
            <a:ext cx="71572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FindMinmumDigit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Its complexity is O(MN)</a:t>
            </a:r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Where N is the number of elements and M is the number of elements with duplicates</a:t>
            </a: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It can be finished in N cycles under ReSQM</a:t>
            </a:r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Join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It need O(NM) </a:t>
            </a:r>
            <a:r>
              <a:rPr lang="en-US" altLang="zh-CN" sz="2400" dirty="0" err="1" smtClean="0">
                <a:latin typeface="Gill Sans MT" panose="020B0502020104020203" pitchFamily="34" charset="0"/>
              </a:rPr>
              <a:t>matchings</a:t>
            </a:r>
            <a:endParaRPr lang="en-US" altLang="zh-CN" sz="2400" dirty="0">
              <a:latin typeface="Gill Sans MT" panose="020B0502020104020203" pitchFamily="34" charset="0"/>
            </a:endParaRP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Where N and M represent the lengths of </a:t>
            </a:r>
          </a:p>
          <a:p>
            <a:pPr marL="514350" indent="-514350"/>
            <a:r>
              <a:rPr lang="en-US" altLang="zh-CN" sz="2400" dirty="0" smtClean="0">
                <a:latin typeface="Gill Sans MT" panose="020B0502020104020203" pitchFamily="34" charset="0"/>
              </a:rPr>
              <a:t>	two joined attributes</a:t>
            </a:r>
          </a:p>
          <a:p>
            <a:pPr marL="514350" indent="-51435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It can be finished in N cycles under ReSQM 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94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9B87E3-9DCB-4CD1-9DBA-49AAF37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Background and Motivation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Our Approach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9813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1" y="273845"/>
            <a:ext cx="7886700" cy="99417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Setup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FE190C4-D014-44D9-8F33-156955E38145}"/>
              </a:ext>
            </a:extLst>
          </p:cNvPr>
          <p:cNvSpPr txBox="1"/>
          <p:nvPr/>
        </p:nvSpPr>
        <p:spPr>
          <a:xfrm>
            <a:off x="379021" y="1187093"/>
            <a:ext cx="4438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Typical benchmarks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10 different queries </a:t>
            </a:r>
          </a:p>
          <a:p>
            <a:pPr marL="342900" indent="-342900"/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for each query type</a:t>
            </a:r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Workloads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>
                <a:latin typeface="Gill Sans MT" panose="020B0502020104020203" pitchFamily="34" charset="0"/>
              </a:rPr>
              <a:t>Shown as below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4549" y="2614079"/>
            <a:ext cx="2659257" cy="139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951" y="3504472"/>
            <a:ext cx="5538045" cy="163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5780" y="272663"/>
            <a:ext cx="5479620" cy="235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78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9B87E3-9DCB-4CD1-9DBA-49AAF37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Background and Motivation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Our Approach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06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1" y="273845"/>
            <a:ext cx="7886700" cy="99417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Setup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FE190C4-D014-44D9-8F33-156955E38145}"/>
              </a:ext>
            </a:extLst>
          </p:cNvPr>
          <p:cNvSpPr txBox="1"/>
          <p:nvPr/>
        </p:nvSpPr>
        <p:spPr>
          <a:xfrm>
            <a:off x="379021" y="1187093"/>
            <a:ext cx="826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CPU-based </a:t>
            </a:r>
            <a:r>
              <a:rPr lang="en-US" altLang="zh-CN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baselines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10-core Intel Xeon E5-2630v4 CPU@2.2GHz, 25MB Cache, 68.3GB/s, and 85Watt TDP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/>
            <a:endParaRPr lang="en-US" altLang="zh-CN" sz="2400" dirty="0">
              <a:latin typeface="Gill Sans MT" panose="020B0502020104020203" pitchFamily="34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Applications running on baseline platforms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Selection—</a:t>
            </a:r>
            <a:r>
              <a:rPr lang="en-US" altLang="zh-CN" sz="2400" dirty="0" err="1" smtClean="0">
                <a:latin typeface="Gill Sans MT" panose="020B0502020104020203" pitchFamily="34" charset="0"/>
              </a:rPr>
              <a:t>SQLite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selection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Sort—radix sort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Equijoin—sort-merge join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Inequality join—PostgreSQLv9.4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07" y="0"/>
            <a:ext cx="7886700" cy="99417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Setup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FE190C4-D014-44D9-8F33-156955E38145}"/>
              </a:ext>
            </a:extLst>
          </p:cNvPr>
          <p:cNvSpPr txBox="1"/>
          <p:nvPr/>
        </p:nvSpPr>
        <p:spPr>
          <a:xfrm>
            <a:off x="563051" y="681249"/>
            <a:ext cx="826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ReSQM configuration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1GHz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with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12 DSQ units 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and each PE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512x512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We use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SPICE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simulation to obtain the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energy consumption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,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area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parameters, and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performance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Each DSQ unit has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437.5MB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memory and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200Watt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power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Read latency is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8.31ns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and write latency is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17.42ns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751" y="2835176"/>
            <a:ext cx="8704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Cycle-Accurate Simulation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 mapping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Decompose a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database query 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into a serial of </a:t>
            </a:r>
          </a:p>
          <a:p>
            <a:pPr marL="342900" indent="-342900"/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4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arithmetics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and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 communication 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operations.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latin typeface="Gill Sans MT" panose="020B0502020104020203" pitchFamily="34" charset="0"/>
              </a:rPr>
              <a:t>Convert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arithmetic operations 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into ReSQM </a:t>
            </a:r>
          </a:p>
          <a:p>
            <a:pPr marL="342900" indent="-342900"/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atomic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78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Overall Evaluation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75A9C08-7CBF-4303-8F77-75A8212AF3D8}"/>
              </a:ext>
            </a:extLst>
          </p:cNvPr>
          <p:cNvSpPr txBox="1"/>
          <p:nvPr/>
        </p:nvSpPr>
        <p:spPr>
          <a:xfrm>
            <a:off x="4892942" y="193244"/>
            <a:ext cx="39577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Speedup--Throughput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M@4M: 445x, 13x, 41x, and 229x for SE, SO, EJ, and IJ, respectively.</a:t>
            </a:r>
            <a:endParaRPr lang="en-US" altLang="zh-CN" sz="2400" dirty="0"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M@64M: 721x, 25x, 95x, and 471x for SE, SO, EJ, and IJ, respectively.</a:t>
            </a:r>
            <a:endParaRPr lang="en-US" altLang="zh-CN" sz="2400" dirty="0" smtClean="0">
              <a:latin typeface="Gill Sans MT" panose="020B0502020104020203" pitchFamily="34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Energy consumption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M@4M: 164x, 12x, 21x, and 114x for SE, SO, EJ, and IJ, respectively.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752" y="1019102"/>
            <a:ext cx="4667026" cy="19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06" y="3285049"/>
            <a:ext cx="4706888" cy="1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44597" y="2945625"/>
            <a:ext cx="443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Gill Sans MT"/>
              </a:rPr>
              <a:t>Response time of ReSQM against CPU</a:t>
            </a:r>
            <a:endParaRPr lang="en-US" dirty="0">
              <a:solidFill>
                <a:srgbClr val="C00000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268" y="4774168"/>
            <a:ext cx="469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Gill Sans MT"/>
              </a:rPr>
              <a:t>Energy consumption of ReSQM against CPU</a:t>
            </a:r>
          </a:p>
        </p:txBody>
      </p:sp>
    </p:spTree>
    <p:extLst>
      <p:ext uri="{BB962C8B-B14F-4D97-AF65-F5344CB8AC3E}">
        <p14:creationId xmlns="" xmlns:p14="http://schemas.microsoft.com/office/powerpoint/2010/main" val="26743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88120"/>
            <a:ext cx="7886700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Systematic Impact of Query Result Size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75A9C08-7CBF-4303-8F77-75A8212AF3D8}"/>
              </a:ext>
            </a:extLst>
          </p:cNvPr>
          <p:cNvSpPr txBox="1"/>
          <p:nvPr/>
        </p:nvSpPr>
        <p:spPr>
          <a:xfrm>
            <a:off x="4892636" y="851123"/>
            <a:ext cx="35542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SE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—ReSQM is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more sensitive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 than CPU to the query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result size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SO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—The performance on ReSQM of SO being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better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 when the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repetition times grows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EJ and IJ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—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CPU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 baseline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performance decrease</a:t>
            </a:r>
            <a:r>
              <a:rPr lang="en-US" altLang="zh-CN" sz="2400" dirty="0" smtClean="0">
                <a:solidFill>
                  <a:srgbClr val="070119"/>
                </a:solidFill>
                <a:latin typeface="Gill Sans MT" panose="020B0502020104020203" pitchFamily="34" charset="0"/>
              </a:rPr>
              <a:t> while the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result size grows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70" y="1114844"/>
            <a:ext cx="4266094" cy="281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9250" y="3991570"/>
            <a:ext cx="476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/>
              </a:rPr>
              <a:t>Response time of ReSQM against CPU with varying query result sizes. All results are obtained on M@16M</a:t>
            </a: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468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70" y="68105"/>
            <a:ext cx="7886700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Overheads and Breakdown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4303D4F-C22F-4560-B098-31ADE947E09E}"/>
              </a:ext>
            </a:extLst>
          </p:cNvPr>
          <p:cNvSpPr txBox="1"/>
          <p:nvPr/>
        </p:nvSpPr>
        <p:spPr>
          <a:xfrm>
            <a:off x="482065" y="770645"/>
            <a:ext cx="43272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TAG-G Overheads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No influence to Energy consumption</a:t>
            </a:r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0.1ns latency to IJ 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and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2.3mm</a:t>
            </a:r>
            <a:r>
              <a:rPr lang="en-US" altLang="zh-CN" sz="2400" baseline="300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2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 to area</a:t>
            </a:r>
          </a:p>
          <a:p>
            <a:pPr marL="342900" indent="-342900">
              <a:buFont typeface="Gill Sans MT" panose="020B0502020104020203" pitchFamily="34" charset="0"/>
              <a:buChar char="–"/>
            </a:pPr>
            <a:endParaRPr lang="en-US" altLang="zh-CN" sz="2400" baseline="300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Controller Overheads </a:t>
            </a:r>
            <a:endParaRPr lang="en-US" altLang="zh-CN" sz="2400" dirty="0" smtClean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Shown as right table</a:t>
            </a:r>
          </a:p>
          <a:p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Energy and Area Breakdown</a:t>
            </a:r>
            <a:r>
              <a:rPr lang="en-US" altLang="zh-CN" sz="2400" dirty="0" smtClean="0">
                <a:latin typeface="Gill Sans MT" panose="020B0502020104020203" pitchFamily="34" charset="0"/>
              </a:rPr>
              <a:t> </a:t>
            </a:r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</a:p>
          <a:p>
            <a:r>
              <a:rPr lang="en-US" altLang="zh-CN" sz="24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Shown as right table</a:t>
            </a:r>
            <a:endParaRPr lang="en-US" altLang="zh-CN" sz="24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3015" y="732916"/>
            <a:ext cx="4130291" cy="159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25563" y="2310431"/>
            <a:ext cx="461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Gill Sans MT"/>
              </a:rPr>
              <a:t>Comparisons between the original ReCAM array and our modified array</a:t>
            </a:r>
            <a:endParaRPr lang="en-US" dirty="0">
              <a:solidFill>
                <a:srgbClr val="C00000"/>
              </a:solidFill>
              <a:latin typeface="Gill Sans M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285" y="3935449"/>
            <a:ext cx="3699989" cy="9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107" y="2914650"/>
            <a:ext cx="4310531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5299" y="3041554"/>
            <a:ext cx="3686175" cy="9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752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Compared to Other Platforms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397FA33-E6CE-4D70-A5F7-A5179182AF2D}"/>
              </a:ext>
            </a:extLst>
          </p:cNvPr>
          <p:cNvSpPr/>
          <p:nvPr/>
        </p:nvSpPr>
        <p:spPr>
          <a:xfrm>
            <a:off x="4838702" y="3079330"/>
            <a:ext cx="137160" cy="1395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E193121-9922-4F56-B476-CBCD53A73B92}"/>
              </a:ext>
            </a:extLst>
          </p:cNvPr>
          <p:cNvSpPr txBox="1"/>
          <p:nvPr/>
        </p:nvSpPr>
        <p:spPr>
          <a:xfrm>
            <a:off x="209405" y="1096197"/>
            <a:ext cx="30084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GPU configuration: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altLang="zh-CN" sz="20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NVIDIA GTX1080@1733 MHz, 2560 CUDA Cores, 2MB shared L2 Cache, 8GB Graphic Memory, and 180Watt TDP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.</a:t>
            </a:r>
            <a:r>
              <a:rPr lang="en-US" sz="2000" dirty="0" smtClean="0"/>
              <a:t> </a:t>
            </a:r>
            <a:endParaRPr lang="en-US" altLang="zh-CN" sz="20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0109" y="1074942"/>
            <a:ext cx="6163994" cy="212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6E193121-9922-4F56-B476-CBCD53A73B92}"/>
              </a:ext>
            </a:extLst>
          </p:cNvPr>
          <p:cNvSpPr txBox="1"/>
          <p:nvPr/>
        </p:nvSpPr>
        <p:spPr>
          <a:xfrm>
            <a:off x="278480" y="3133237"/>
            <a:ext cx="848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All other platforms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000" dirty="0" smtClean="0">
                <a:latin typeface="Gill Sans MT" panose="020B0502020104020203" pitchFamily="34" charset="0"/>
              </a:rPr>
              <a:t>FPGA-based, NDP-based, PIM-based platforms.</a:t>
            </a:r>
            <a:endParaRPr lang="en-US" altLang="zh-CN" sz="20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="" xmlns:a16="http://schemas.microsoft.com/office/drawing/2014/main" id="{6E193121-9922-4F56-B476-CBCD53A73B92}"/>
              </a:ext>
            </a:extLst>
          </p:cNvPr>
          <p:cNvSpPr txBox="1"/>
          <p:nvPr/>
        </p:nvSpPr>
        <p:spPr>
          <a:xfrm>
            <a:off x="279207" y="3858010"/>
            <a:ext cx="8690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Performance</a:t>
            </a:r>
            <a:endParaRPr lang="en-US" altLang="zh-CN" sz="24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Gill Sans MT" panose="020B0502020104020203" pitchFamily="34" charset="0"/>
              <a:buChar char="–"/>
            </a:pPr>
            <a:r>
              <a:rPr lang="en-US" altLang="zh-CN" sz="2000" dirty="0" smtClean="0">
                <a:latin typeface="Gill Sans MT" panose="020B0502020104020203" pitchFamily="34" charset="0"/>
              </a:rPr>
              <a:t>ReSQM shows the </a:t>
            </a:r>
            <a:r>
              <a:rPr lang="en-US" altLang="zh-CN" sz="20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best performance 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by the speedups of </a:t>
            </a:r>
          </a:p>
          <a:p>
            <a:pPr marL="342900" indent="-342900"/>
            <a:r>
              <a:rPr lang="en-US" altLang="zh-CN" sz="20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15x, 2.2x, 6.8x, and 39x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 over the better performance </a:t>
            </a:r>
          </a:p>
          <a:p>
            <a:pPr marL="342900" indent="-342900"/>
            <a:r>
              <a:rPr lang="en-US" altLang="zh-CN" sz="2000" dirty="0" smtClean="0">
                <a:latin typeface="Gill Sans MT" panose="020B0502020104020203" pitchFamily="34" charset="0"/>
              </a:rPr>
              <a:t>	among </a:t>
            </a:r>
            <a:r>
              <a:rPr lang="en-US" altLang="zh-CN" sz="20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GPU, FPGA, NDP, and PIM 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platforms.</a:t>
            </a:r>
            <a:endParaRPr lang="en-US" altLang="zh-C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82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Conclusion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C04946D-16C8-4C1A-BEC8-DE51F0A1B286}"/>
              </a:ext>
            </a:extLst>
          </p:cNvPr>
          <p:cNvSpPr txBox="1"/>
          <p:nvPr/>
        </p:nvSpPr>
        <p:spPr>
          <a:xfrm>
            <a:off x="356535" y="1043967"/>
            <a:ext cx="9004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ReSQM: A ReCAM-based Structured Query Accelerator</a:t>
            </a:r>
          </a:p>
          <a:p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C5B04-4088-4D2D-A761-539696629F03}"/>
              </a:ext>
            </a:extLst>
          </p:cNvPr>
          <p:cNvSpPr txBox="1"/>
          <p:nvPr/>
        </p:nvSpPr>
        <p:spPr>
          <a:xfrm>
            <a:off x="466416" y="1491486"/>
            <a:ext cx="8824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altLang="zh-CN" sz="2800" dirty="0" smtClean="0">
                <a:latin typeface="Gill Sans MT" panose="020B0502020104020203" pitchFamily="34" charset="0"/>
              </a:rPr>
              <a:t>ReSQM is the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first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ReCAM-based architecture that can process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database queries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in memory effectively and efficiently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without the assistance of CPU</a:t>
            </a:r>
          </a:p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altLang="zh-CN" sz="2800" dirty="0" smtClean="0">
                <a:latin typeface="Gill Sans MT" panose="020B0502020104020203" pitchFamily="34" charset="0"/>
              </a:rPr>
              <a:t>We develop a series of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hardware-algorithm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co-design to improve the efficiency of </a:t>
            </a:r>
          </a:p>
          <a:p>
            <a:pPr marL="457200" indent="-457200"/>
            <a:r>
              <a:rPr lang="en-US" altLang="zh-CN" sz="2800" dirty="0" smtClean="0">
                <a:latin typeface="Gill Sans MT" panose="020B0502020104020203" pitchFamily="34" charset="0"/>
              </a:rPr>
              <a:t>	performance acceleration on different </a:t>
            </a:r>
          </a:p>
          <a:p>
            <a:pPr marL="457200" indent="-457200"/>
            <a:r>
              <a:rPr lang="en-US" altLang="zh-CN" sz="2800" dirty="0" smtClean="0">
                <a:latin typeface="Gill Sans MT" panose="020B0502020104020203" pitchFamily="34" charset="0"/>
              </a:rPr>
              <a:t>	database operations</a:t>
            </a:r>
          </a:p>
          <a:p>
            <a:pPr marL="457200" indent="-457200">
              <a:buFont typeface="Gill Sans MT" panose="020B0502020104020203" pitchFamily="34" charset="0"/>
              <a:buChar char="–"/>
            </a:pPr>
            <a:r>
              <a:rPr lang="en-US" altLang="zh-CN" sz="2800" dirty="0" smtClean="0">
                <a:latin typeface="Gill Sans MT" panose="020B0502020104020203" pitchFamily="34" charset="0"/>
              </a:rPr>
              <a:t>We conduct a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comprehensive evaluation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Gill Sans MT" panose="020B0502020104020203" pitchFamily="34" charset="0"/>
              <a:buChar char="–"/>
            </a:pPr>
            <a:endParaRPr lang="en-US" altLang="zh-CN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05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055" y="2074664"/>
            <a:ext cx="292989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Thanks! </a:t>
            </a:r>
            <a:br>
              <a:rPr lang="en-US" altLang="zh-CN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</a:br>
            <a:r>
              <a:rPr lang="en-US" altLang="zh-CN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Q&amp;A</a:t>
            </a:r>
            <a:endParaRPr lang="zh-CN" altLang="en-US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40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7886700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Database Applications </a:t>
            </a:r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Is Ubiquitous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F99D08D-1B91-447E-BD07-F420E0456B0D}"/>
              </a:ext>
            </a:extLst>
          </p:cNvPr>
          <p:cNvSpPr txBox="1"/>
          <p:nvPr/>
        </p:nvSpPr>
        <p:spPr>
          <a:xfrm>
            <a:off x="1684983" y="257175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Gill Sans MT" panose="020B0502020104020203" pitchFamily="34" charset="0"/>
              </a:rPr>
              <a:t>Data Analysis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4A812F1-DC77-4F13-8CAA-9A9560A40F1F}"/>
              </a:ext>
            </a:extLst>
          </p:cNvPr>
          <p:cNvSpPr txBox="1"/>
          <p:nvPr/>
        </p:nvSpPr>
        <p:spPr>
          <a:xfrm>
            <a:off x="5505819" y="252939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Gill Sans MT" panose="020B0502020104020203" pitchFamily="34" charset="0"/>
              </a:rPr>
              <a:t>Genetic Engineering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05D820E-769F-4B1E-8815-D766773D37EA}"/>
              </a:ext>
            </a:extLst>
          </p:cNvPr>
          <p:cNvSpPr txBox="1"/>
          <p:nvPr/>
        </p:nvSpPr>
        <p:spPr>
          <a:xfrm>
            <a:off x="1388603" y="467057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Gill Sans MT" panose="020B0502020104020203" pitchFamily="34" charset="0"/>
              </a:rPr>
              <a:t>Scientific Computing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4562329-68C6-4C19-81AE-A1D71021BEF7}"/>
              </a:ext>
            </a:extLst>
          </p:cNvPr>
          <p:cNvSpPr txBox="1"/>
          <p:nvPr/>
        </p:nvSpPr>
        <p:spPr>
          <a:xfrm>
            <a:off x="5457566" y="4680039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Gill Sans MT" panose="020B0502020104020203" pitchFamily="34" charset="0"/>
              </a:rPr>
              <a:t>Every Aspect of Life</a:t>
            </a:r>
            <a:endParaRPr kumimoji="1" lang="zh-CN" altLang="en-US" dirty="0">
              <a:latin typeface="Gill Sans MT" panose="020B0502020104020203" pitchFamily="34" charset="0"/>
            </a:endParaRPr>
          </a:p>
        </p:txBody>
      </p:sp>
      <p:pic>
        <p:nvPicPr>
          <p:cNvPr id="26628" name="Picture 4" descr="查看源图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074" y="1030646"/>
            <a:ext cx="2895614" cy="1526459"/>
          </a:xfrm>
          <a:prstGeom prst="rect">
            <a:avLst/>
          </a:prstGeom>
          <a:noFill/>
        </p:spPr>
      </p:pic>
      <p:pic>
        <p:nvPicPr>
          <p:cNvPr id="26630" name="Picture 6" descr="查看源图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5582" y="995082"/>
            <a:ext cx="3924272" cy="1535444"/>
          </a:xfrm>
          <a:prstGeom prst="rect">
            <a:avLst/>
          </a:prstGeom>
          <a:noFill/>
        </p:spPr>
      </p:pic>
      <p:pic>
        <p:nvPicPr>
          <p:cNvPr id="26632" name="Picture 8" descr="查看源图像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910" y="2929036"/>
            <a:ext cx="3028492" cy="1603921"/>
          </a:xfrm>
          <a:prstGeom prst="rect">
            <a:avLst/>
          </a:prstGeom>
          <a:noFill/>
        </p:spPr>
      </p:pic>
      <p:pic>
        <p:nvPicPr>
          <p:cNvPr id="26634" name="Picture 10" descr="飞机票火车票图片 的图像结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420" y="2942485"/>
            <a:ext cx="911450" cy="916178"/>
          </a:xfrm>
          <a:prstGeom prst="rect">
            <a:avLst/>
          </a:prstGeom>
          <a:noFill/>
        </p:spPr>
      </p:pic>
      <p:sp>
        <p:nvSpPr>
          <p:cNvPr id="26636" name="AutoShape 12" descr="data:image/png;base64,iVBORw0KGgoAAAANSUhEUgAAAQQAAAEECAYAAADOCEoKAAAVeklEQVR4Xu3d63rcyK4D0PH7P7TP1z47M+1Lt2qphHZJwfwdFgSCJMRSHOft/f39/Z/+VwWqQBX4559/3moI7YMqUAX+KFBDaC9UgSrwrwI1hDZDFagCNYT2QBWoAt8V6IbQrqgCVaAbQnugClSBbgjtgSpQBZ4o0CtD26MKVIFeGdoDVaAK9MrQHqgCVeCoK8Pb21vF3KnAKj8hvkoNRY9VOO8s/a8eE51vROkbQguzv7ZamP1Pen5ylRqKHqtwTtUkiSs61xCSlfiCrYVJUVtluESPVTinapLEFZ1rCMlK1BCeqiuNWkPY36iicw1hv858UgvDDxg8sMpwiR6rcB6UeKkw0bmG8MLSaWFS1FYZLtFjFc6pmiRxRecaQrISvTL0yvDC/nr0qBrCAkX4iYIWJpXGKm9b0WMVzqmaJHFF524IyUp0Q+iG8ML+6oawgNhCQZ1asCV2lbet6LEKZ9F5lVjRuRvCC6umhUlRW2W4RI9VOKdqksQVnaOGoESSoqSwpVFFD8FN5XbDTXJOYQtuUrsktvSH6hH70WUlkhQwhZ0qjOCmcqshJJWdw5b+0DmsIUzUJlUYwZ2gv3lUmkk5p7AFd1OARQNEa9WjhjBR9FRhBHeC/uZRaSblnMIW3E0BFg0QrVWPGsJE0VOFEdwJ+ptHpZmUcwpbcDcFWDRAtFY9aggTRU8VRnAn6G8elWZSzilswd0UYNEA0Vr1qCFMFD1VGMGdoL95VJpJOaewBXdTgEUDRGvVo4YwUfRUYQR3gv7mUWkm5ZzCFtxNARYNEK1VjxrCRNFThRHcCfqbR6WZlHMKW3A3BVg0QLRWPWoIE0VPFUZwJ+hvHpVmUs4pbMHdFGDRANFa9aghTBQ9VRjBnaC/eVSaSTmnsAV3U4BFA0Rr1WMJQ5AEkzVi8eC3UCt2Ks8zai2cVWfBTtXkhiu8hbPg3njUEO6qzOLVEHbPiGgdHQCo4e5kBw4uo8c7MEkVRnAHtN0dAlJ8PEN4K/buJDYOCucUh6XeiDWET2XuhtANITn3D7HFIMXEBFdNPSmU8I7q0Q3hvzJLUbSZFDvVfNJMKQ7dEL4rK/0hNRTcfkP4UhcWD9ZNxU4NozRTikMNoYbwtLfO2KTdEObsQgxS+kNwtYZzGT8/LbyjevTK0CtDstEfYS8zALDlJXVaRo8aQg0h2eg1hDF1awh3OskKNCbvvigpiq6bir0vg+1TZ9RaOKvOgr2t7v4I4S2cBbcfFftRcX8HT56URo0OQK8MnyrZn0O4k0OatBvCnCOI1jWEz1pH9eg3hPW+IUjBdSxlEAVbOQsPwRZcNXXRQ2OFd1SPGkINQZv3p3hp0tv5ZQagV4ZeGY748q1vl9QA6DALD8GuIYha32OlLqK14Paj4qIfFaXg2obaIKP4yll4CLbgqqmParEnTnhH9eiVoVeGPQ389Yw0aa8M3RCe9pw20xEN/BOGuLS+XQQ7qYfwEJ2Vs/AQbMHVGooeGiu8o3p0Q+iGoM3bj4pHKPYZo4Zwp4c43vGlqCEcoanWcJkB6J8yfCp/fzDpTg5pUl03BVuHSwZaeAiuchYegi24WkPRQ2OFd1SPXhm6IWjz9spwhGK9MjxUURzv+FLUEI7QVGu4zBuxV4ZeGR4NgDSprpuKLUMqw5jiIRxuuQkPwRZcraHURGOFd1SPXhnW2xC0mZINMspFONQQvqtaQ7jTRJtptEk1ToqibxfFFu6iX4qHcKgh1BCe9rc2kwyLxOqwCG/FFt4r8BAONYQaQg3h/V1mnGJlGFPGJBxqCDWEGkIN4VMPiDGJ2QiuXvvIpTFYeEf16EfFflTE3v0xXJq0G0I3hG4I3RC6ITyZgm4I/VOGI17MHxjydpbGE4LCoRtCN4RuCN0QuiF0Qxh7x+jbZQzVo/TtKbwVW9ivwEM4dEPohiD9fZpYGQIxBMHV4RJxhYfkJxxWuRIp52R8si5L/PXnpHhJ7FRhBLeG8LnCSWNK9pJgS3+oHjUEqcSX2FRhBLeGUEN41sI1hIkB16MyuFIYwa0h1BBqCDq5oXgZ3BrC/iKkdN7P6HdPJvXolWGitqnCCG43hG4I3RAmhvjIozK43RD2K5/SeT+j3z2Z1KMbwkRtU4UR3G4I3RC6IUwM8ZFHZXC7IexXPqXzfka/ezKpRzeEidqmCiO43RC6IXRDmBjiI4/K4HZD2K98Suf9jH73ZFKPbggTtU0VRnC7IXRDOMWGMDFnlzy6yoYgZnNGzpdsnomkpIa3x8Q2hIkcLnlUCiNDqxuCYJ+R8yWbZyIpqWENYUJoPSqFkaGtIWgl/q546bsawgt7QwpTQ/hcGNXjhWVd/lHSdzWEF5ZTCqMDkMJO4Sa3mheW9BSPkhrWEF5YUilMDaEbwlGtKX1XQzhK9QEcKUwNoYYw0FJDIdJ3NYQhSY8JksLUEGoIx3Sd/SvbNYSjVB/AqSF8Fimpx0A5/poQ0bmG8MK2kMJ0Q+iGcFRrSt/VEI5SfQBHClNDqCEMtNRQiPQdG8IQgwa9XAExEG2QlyfTB/6qAvSjy7/KtA9/qEANoc1xlAI1hKOU/EWcGsIvin+xR9cQLlDQGsIFirhICjWERQoxQ6OGMKNez94rUEO4QD/UEC5QxEVSqCEsUogZGjWEGfV6thvCxXqghnCxgv5iOt0QflH8ox5dQzhKyeLUEC7QAzWECxRxkRRqCIsUYoZGDWFGvZ7d/Q1BGu+MMuuP9a6ih/IerY3kpxxS2IJ700F4C7bg3ngksUfr/cHjHZgLaSGxSixI8UF5FT2U96jekp9ySGELbg3heyfUEO40STb16BDuiVPeo8+Q4VIOKWzBrSHUEJ7OQrKpR4dwT5zyHn2GDJdySGELbg2hhlBDGHUDvBLVED4Lu4oeUO7/vwb3G8J/kiWLqIWReOU9ii1vW+WQwhbcbgjdELohjLpBN4RvSonZrGKQUO5uCF/FShZRCyPxynsU+4wDIJy7IXRD6IYw6gbdELohbPWKuu8W3mr/X9+0q+ihvEd1l/yUQwpbcLshdEPohjDqBt0QuiFs9Yq67xbeav8/+ZZL5qq8R7lIvZVDCltwuyG8cEOQBtEijja0xglnxZb4pB6SY5KH6CGxkp/g3mKTeghv4SG4Hzmmfg5BiEiCWkSJF86Cq7FJPSTHJA/VZDRe8hvF/BOX1EN4Cw/BrSF86QgVTxtqNF4KPor5J05yTPJQ3qPxkt8oZg3hgVLSIFIYwdUiSrxwFlyNTeohOSZ5qCaj8ZLfKGYNoYagvXJofHIQZWCSPA4V7A5M8lMOST2Et/AQ3F4ZemV4OhPSeDpcqXgdAOGR1EN4Cw/BrSHUEGoI4AgyiAD7ESqDKzwEt4ZQQ6ghwOTKIAJsDeGrWEmhpTDqpoItsUk9JMckD9FDYiU/wf14e7696ZHheOEtPAS3G0I3hG4IwyNbQ/gmVcqZBBfqx6HqpvyAwQNJPSTHJI9BKThM8lPwpB7CW3gILm8IImCStPCQWOEsuLdYLYzgp3gLZ+WQxBbtVuGR4iy4NYQvamlTi9jSeIKbvNsKZ9UuiS36rcIjxVlwawg1hKf9khyWJLYMwSo8UpwFt4ZQQ6ghvL8Pz4xuQcPAGCgmhtD2tx0FXMRLJpjiLLj9hvBdLam59FKyLkkewlu0E9xuCN0QuiF0Q/jUA/T7EMRtxE2TjpfiLLjdELohaL88i0/OSw3hTnkxMS1wtIihn6ATzqpdEltqswqPFGfB7ZWhV4ZeGXpl6JXh0RToW07cV95Egvvh6t0QVLJ/46UuKZ2VvHBW7F4ZemV42DPSeDosSWwZglV4pDgLLl8ZtOhKJhGfLHgKW3ATmv3BvHq9VbukHsvUPPVbl1XsVLwIrQVPYQtuSrfkVSTJOamd9ofkmeQtPOjKkBRESEusCK35pbAFV7TQWNVD8RPxSe2SeiR5i841hIlvCFJEaSbBlWJrrHBW7FR8UrukHkneonUNoYbwsF+SAyBNKrHJwUrqkeQt+tUQagg1hMGJqSF8ESopyGBNOEycV/NLYQsuCwIHVA+AjoUmtUvqkeQtYndD6IbQDWFwYmoI3RCetoq4ujST4A728q4w4bzrAYFDSe2SeiR5i8zdELohdEMYnJgaQjeEbgiDw7JKWPJNW0N4UZXPKnSSt0ifHIJRHqpFivMqPEZ12xMnOarOdGXYQ37kjCQ4gncfo4IIfpK38EjmOMpDtUhxXoXHqG574iRH1bmGsKci/zsjhZl4zOZRLfom4I4A1SLFeRUeOyQcPiI5qs41hOEyfA+Uwkw8ZvOoFn0TcEeAapHivAqPHRIOH5EcVecawnAZagjPpJImveFoo46WaRUeo3z3xEmOqnMNYU9FemX4ppo0aQ1hounwN2TVEL5orYJIqXQIBFtikzmO8lAtUpxX4TGq2544yVF17oawpyLdELohTPTN7NEawoSC6pDyKCmM4GpsMsdRLqpFivMqPEZ12xMnOarO3RD2VKQbQjeEib6ZPVpDmFBQHVIeJYURXI1N5jjKRbVIcV6Fx6hue+IkR9W5G8KeinRD6IYw0TezRy9vCLMCXe28FFxz1zfGKL5yPiMPyTGV360eSR5LbAijTfe3xEnBVZNUoyrnM/KQHFP51RC04y8QL42n6aYaVTmfkYfkmMqvhqAdf4F4aTxNN9WoyvmMPCTHVH41BO34C8RL42m6qUZVzmfkITmm8qshaMdfIF4aT9NNNapyPiMPyTGVXw1BO/4C8dJ4mm6qUZXzGXlIjqn8agja8ReIl8bTdFONqpzPyENyTOVXQ9COv0C8NJ6mm2pU5XxGHpJjKr8agnb8BeKl8TTdVKMq5zPykBxT+dUQtOMvEC+Np+mmGlU5n5GH5JjKbylDEEG0Ua8eLw2iOgu26Cw8lEMSe4UcJT/he4tVrQWffnQ5maSQPmOsFFF1FmzRTngohyT2CjlKfsK3hqBqLRovA6PNJNgij/BQDknsFXKU/IRvDUHVWjReBkabSbBFHuGhHJLYK+Qo+QnfGoKqtWi8DIw2k2CLPMJDOSSxV8hR8hO+NQRVa9F4GRhtJsEWeYSHckhir5Cj5Cd8awiq1qLxMjDaTIIt8ggP5ZDEXiFHyU/41hBUrUXjZWC0mQRb5BEeyiGJvUKOkp/wrSGoWovGy8BoMwm2yCM8lEMSe4UcJT/hW0NQtRaNl4HRZhJskUd4KIck9go5Sn7Ct4agai0aLwOjzSTYIo/wUA5J7BVylPyE72kNQRtERVkhXoqe1EN4iG5JzsJDYlNaCId0bLIusR9dTpJOCz6KL82X1EN4jOaWfhMJD4lNaSEc0rHRXnoHdBEbYNP6xfBX0UN4iBhnrGFKC9EtHZusSzeEiepJ80WL+PY2kcXjo0nOEcL4j5ikOKRxk3WpIUxUr4YwIV7oqNQkRCEOW0OIS7zvAdJ80SJ2Q/i3gFKTfVX//VPRXuo3hP0FluaLFrGGUEPY38afTvbKMCFkDWFCvNBRqUmIQhw2+nLphrC/ftJ80SJ2Q+iGsL+NuyEcpF30n+UWjmJMgps0MeEhsSkthEM6NlmXXhkmqifNFy1iN4RuCBN9fH+0hjAhZA1hQrzQUalJiEIcNvpyWeEbwipFVKGFt2AL7q37BFu6VXgohyT2KjmekkcN4b+yrdLUMiw1BBm777GitfaHMFuGRw2hhvCocZNNmsQ+5SDCd6CoMdUQagg1hDELiQ5iDeG/IsjbYqx0+6K04MJbsAW3V4Z9tf5zSrSWGiqrZXh0Q+iG0A1hbHxrCF90SrmY4I6Vbl+UFlx4C7bgdkPYV+tuCD/rtsTPIegAzLXA49MytDcU4S3YgltDmOsG0VpqqKyW4dErQ68MvTKMjW8NoVeGp52ScnXB7YYwNsy/YXrCTGoeNaZuCN0QfmNYlhmAVf64bxUeNYS/yxBkEOUNd9ZYeduKdoK7knb9qHhXDS1iqkEEV68Mir1Ssya4SM1FO8FN5LUXs4ZQQ9jbO5c4J4NbQ+hHxct9VJSmvsTEbyRRQ/gsUDeEbgh/w9w/zLGGUEM4pDluIPK2TTVevyHM+VmqLoI7l8Gxp7shdEM4tqNOhiaDm3oBrCRZDaGGsFI/vpxLDaFXhl4ZXj526z6whlBDqCGsO58vZ1ZDqCHUEF4+dus+sIZQQ/irDSE1mvLBbaU/GRFDEO2SeggPje1Hxb/so6I2yGh8cgAUe5SzGpPgKueUMQnnW2wNoYagPfNjfHIAFFsSSg2ick7xEC1qCF/U0qJI0QVbcJNvOWmmJGfFFt5SF8FVzikewrmGUEPQfnkYnxwAxZakUoOonFM8RIsaQg1B+6WGMKhYDWFiuFS8wZpwmLq08BZswe2Vgcv86YDURZ50xhp2Q5gwsQ/xQr/2SnBrCDKm32NrCJ816Z8y3OmhzSGDK9iCW0OoIcwpUEN4qJ8MbTeEL40E25KamBqkDIjWfBRbOad4jPL9E9cNoRuC9syP8ckBUGxJKDWIyjnFQ7ToN4R+Q9B+eRifHADFlqRSg6icUzxEi2UMQUmvEi9Fl4ILrmqxCg/lPRov+em1b5TDnjjlvecZI2eWuDKMEF0xRgZXCi64qssqPJT3aLzkV0P4rmoNYbTTfoiTwZVGFVylvwoP5T0aL/nVEGoIo301FCeDK40quENE74JW4aG8R+MlvxpCDWG0r4biZHClUQV3iGgN4aFMSa2lNtIfgquxvTKoYnfx0kxScMFV+qvwUN6j8ZJfN4RuCKN9NRQngyuNKrhDRLshdEMYbJRuCINC/RQmg1tDmBAajorO3RC6IUBrbYfWELY1enVEDWFO8W4IE/rVECbECx2tIcwJW0OY0K+GMCFe6GgNYU7YmCHM0breaWlUMRpVSngItnJO8RDO+g0hyVn0i/J4B3QhrYW5ejzITL94RXUTHoKtvZHiIZxrCC/8qKiFuXq8DIAOl2gnPARXOad4COcaQg1B++WweBkAHS4hKTwEVzmneAjnGkINQfvlsHgZAB0uISk8BFc5p3gI5xpCDUH75bB4GQAdLiEpPARXOad4COcaQg1B++WweBkAHS4hKTwEVzmneAjnGkINQfvlsHgZAB0uISk8BFc5p3gI5xpCDUH75bB4GQAdLiEpPARXOad4COcaQg1B++WweBkAHS4hKTwEVzmneAjnGkINQfvlsHgZAB0uISk8BFc5p3gI5xrCpCGo2I2vAlXgXArQ32U4V2plWwWqgCpQQ1DFGl8FLqxADeHCxW1qVUAVqCGoYo2vAhdWoIZw4eI2tSqgCtQQVLHGV4ELK1BDuHBxm1oVUAVqCKpY46vAhRWoIVy4uE2tCqgCNQRVrPFV4MIK1BAuXNymVgVUgf8DRR7REhSu1Fs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7" name="Picture 13" descr="D:\下载\谷歌\二维码图片_8月20日18时30分00秒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0465" y="2931840"/>
            <a:ext cx="1020266" cy="1020266"/>
          </a:xfrm>
          <a:prstGeom prst="rect">
            <a:avLst/>
          </a:prstGeom>
          <a:noFill/>
        </p:spPr>
      </p:pic>
      <p:pic>
        <p:nvPicPr>
          <p:cNvPr id="26641" name="Picture 17" descr="查看源图像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5676" y="2721348"/>
            <a:ext cx="1326318" cy="1326318"/>
          </a:xfrm>
          <a:prstGeom prst="rect">
            <a:avLst/>
          </a:prstGeom>
          <a:noFill/>
        </p:spPr>
      </p:pic>
      <p:pic>
        <p:nvPicPr>
          <p:cNvPr id="26643" name="Picture 19" descr="查看源图像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84378" y="3836242"/>
            <a:ext cx="1058955" cy="1058955"/>
          </a:xfrm>
          <a:prstGeom prst="rect">
            <a:avLst/>
          </a:prstGeom>
          <a:noFill/>
        </p:spPr>
      </p:pic>
      <p:pic>
        <p:nvPicPr>
          <p:cNvPr id="26645" name="Picture 21" descr="邮件图标 的图像结果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46408" y="4027394"/>
            <a:ext cx="733214" cy="6948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3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48" y="110102"/>
            <a:ext cx="7886700" cy="99417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Existing </a:t>
            </a:r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Database Operations Accelerators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FEFDBFF-B65D-4ECB-ADAB-F1098F989869}"/>
              </a:ext>
            </a:extLst>
          </p:cNvPr>
          <p:cNvSpPr txBox="1"/>
          <p:nvPr/>
        </p:nvSpPr>
        <p:spPr>
          <a:xfrm>
            <a:off x="921234" y="813900"/>
            <a:ext cx="6908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GPU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and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FPGA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Accelerators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914400" lvl="1" indent="-457200">
              <a:buFont typeface="Gill Sans MT" panose="020B0502020104020203" pitchFamily="34" charset="0"/>
              <a:buChar char="–"/>
            </a:pPr>
            <a:r>
              <a:rPr lang="en-US" altLang="zh-CN" sz="2800" dirty="0">
                <a:latin typeface="Gill Sans MT" panose="020B0502020104020203" pitchFamily="34" charset="0"/>
              </a:rPr>
              <a:t>On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GPU</a:t>
            </a:r>
            <a:r>
              <a:rPr lang="en-US" altLang="zh-CN" sz="2800" dirty="0">
                <a:latin typeface="Gill Sans MT" panose="020B0502020104020203" pitchFamily="34" charset="0"/>
              </a:rPr>
              <a:t>: </a:t>
            </a:r>
            <a:r>
              <a:rPr lang="en-US" altLang="zh-CN" sz="28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StoreGPU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, ADSM, DFT-based, CUDA-based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914400" lvl="1" indent="-457200">
              <a:buFont typeface="Gill Sans MT" panose="020B0502020104020203" pitchFamily="34" charset="0"/>
              <a:buChar char="–"/>
            </a:pPr>
            <a:r>
              <a:rPr lang="en-US" altLang="zh-CN" sz="2800" dirty="0">
                <a:latin typeface="Gill Sans MT" panose="020B0502020104020203" pitchFamily="34" charset="0"/>
              </a:rPr>
              <a:t>On 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FPGA: Using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FPGA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accelerate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select, sort, and join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.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914400" lvl="1" indent="-457200">
              <a:buFont typeface="Gill Sans MT" panose="020B0502020104020203" pitchFamily="34" charset="0"/>
              <a:buChar char="–"/>
            </a:pPr>
            <a:endParaRPr lang="en-US" altLang="zh-CN" sz="2800" dirty="0">
              <a:latin typeface="Gill Sans MT" panose="020B0502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NDP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and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PIM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Accelerators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914400" lvl="1" indent="-457200">
              <a:buFont typeface="Gill Sans MT" panose="020B0502020104020203" pitchFamily="34" charset="0"/>
              <a:buChar char="–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Smart SSD,</a:t>
            </a:r>
            <a:r>
              <a:rPr lang="zh-CN" altLang="en-US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JAFAR, RRAM-based, </a:t>
            </a:r>
            <a:r>
              <a:rPr lang="en-US" altLang="zh-CN" sz="2800" dirty="0" err="1" smtClean="0">
                <a:solidFill>
                  <a:srgbClr val="3812DC"/>
                </a:solidFill>
                <a:latin typeface="Gill Sans MT" panose="020B0502020104020203" pitchFamily="34" charset="0"/>
              </a:rPr>
              <a:t>NVQuery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 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C592DD0-868B-438D-8B78-8B17B22B8DA2}"/>
              </a:ext>
            </a:extLst>
          </p:cNvPr>
          <p:cNvSpPr/>
          <p:nvPr/>
        </p:nvSpPr>
        <p:spPr>
          <a:xfrm>
            <a:off x="1903204" y="2484276"/>
            <a:ext cx="72407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These efforts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suffer </a:t>
            </a:r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from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the </a:t>
            </a:r>
            <a:endParaRPr lang="en-US" altLang="zh-CN" sz="32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well-known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“memory-wall” problem</a:t>
            </a:r>
            <a:endParaRPr lang="zh-CN" alt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C592DD0-868B-438D-8B78-8B17B22B8DA2}"/>
              </a:ext>
            </a:extLst>
          </p:cNvPr>
          <p:cNvSpPr/>
          <p:nvPr/>
        </p:nvSpPr>
        <p:spPr>
          <a:xfrm>
            <a:off x="896009" y="4163173"/>
            <a:ext cx="72407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These efforts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suffer </a:t>
            </a:r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from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the </a:t>
            </a:r>
            <a:endParaRPr lang="en-US" altLang="zh-CN" sz="32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scalability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problem</a:t>
            </a:r>
            <a:endParaRPr lang="zh-CN" altLang="en-US" sz="32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1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" y="123549"/>
            <a:ext cx="8693524" cy="994172"/>
          </a:xfrm>
        </p:spPr>
        <p:txBody>
          <a:bodyPr>
            <a:normAutofit/>
          </a:bodyPr>
          <a:lstStyle/>
          <a:p>
            <a:r>
              <a:rPr lang="en-US" altLang="zh-CN" sz="2800" b="1" dirty="0" err="1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ReRAM</a:t>
            </a:r>
            <a:r>
              <a:rPr lang="en-US" altLang="zh-CN" sz="28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-based Content Addressable Memory </a:t>
            </a:r>
            <a:r>
              <a:rPr lang="en-US" altLang="zh-CN" sz="28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8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ReCAM</a:t>
            </a:r>
            <a:r>
              <a:rPr lang="en-US" altLang="zh-CN" sz="28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)</a:t>
            </a:r>
            <a:endParaRPr lang="zh-CN" altLang="en-US" sz="28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568E0AE-3EED-4EC3-A984-1B3C2AE0D30E}"/>
              </a:ext>
            </a:extLst>
          </p:cNvPr>
          <p:cNvSpPr/>
          <p:nvPr/>
        </p:nvSpPr>
        <p:spPr>
          <a:xfrm>
            <a:off x="232862" y="4312503"/>
            <a:ext cx="2340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Gill Sans MT" panose="020B0502020104020203" pitchFamily="34" charset="0"/>
              </a:rPr>
              <a:t>(a), </a:t>
            </a:r>
            <a:r>
              <a:rPr lang="en-US" sz="2400" dirty="0" smtClean="0">
                <a:latin typeface="Gill Sans MT"/>
              </a:rPr>
              <a:t>A sketch of</a:t>
            </a:r>
          </a:p>
          <a:p>
            <a:r>
              <a:rPr lang="en-US" sz="2400" dirty="0" smtClean="0">
                <a:latin typeface="Gill Sans MT"/>
              </a:rPr>
              <a:t>ReCAM </a:t>
            </a:r>
            <a:r>
              <a:rPr lang="en-US" sz="2400" dirty="0" err="1" smtClean="0">
                <a:latin typeface="Gill Sans MT"/>
              </a:rPr>
              <a:t>bitcell</a:t>
            </a:r>
            <a:r>
              <a:rPr lang="en-US" altLang="zh-CN" sz="2400" dirty="0" smtClean="0">
                <a:latin typeface="Gill Sans MT"/>
              </a:rPr>
              <a:t> </a:t>
            </a:r>
            <a:endParaRPr lang="en-US" altLang="zh-CN" sz="2400" dirty="0">
              <a:latin typeface="Gill Sans M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7114ABB3-6705-4A80-ABD2-572C3F6C5E29}"/>
              </a:ext>
            </a:extLst>
          </p:cNvPr>
          <p:cNvSpPr txBox="1"/>
          <p:nvPr/>
        </p:nvSpPr>
        <p:spPr>
          <a:xfrm>
            <a:off x="4294022" y="877824"/>
            <a:ext cx="4664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Mask: column selecting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Key: stored data to be write or compared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ReCAM-</a:t>
            </a:r>
            <a:r>
              <a:rPr lang="en-US" altLang="zh-CN" sz="2400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bitcell</a:t>
            </a: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: store tables</a:t>
            </a:r>
          </a:p>
          <a:p>
            <a:pPr>
              <a:buFont typeface="Wingdings" pitchFamily="2" charset="2"/>
              <a:buChar char="q"/>
            </a:pPr>
            <a:endParaRPr lang="en-US" altLang="zh-CN" sz="2400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TAG: stored results of comparisons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32" y="874459"/>
            <a:ext cx="3555818" cy="346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568E0AE-3EED-4EC3-A984-1B3C2AE0D30E}"/>
              </a:ext>
            </a:extLst>
          </p:cNvPr>
          <p:cNvSpPr/>
          <p:nvPr/>
        </p:nvSpPr>
        <p:spPr>
          <a:xfrm>
            <a:off x="2477128" y="4312503"/>
            <a:ext cx="2356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Gill Sans MT" panose="020B0502020104020203" pitchFamily="34" charset="0"/>
              </a:rPr>
              <a:t>(b), </a:t>
            </a:r>
            <a:r>
              <a:rPr lang="en-US" sz="2400" dirty="0" smtClean="0">
                <a:latin typeface="Gill Sans MT"/>
              </a:rPr>
              <a:t>TAG register organization</a:t>
            </a:r>
            <a:endParaRPr lang="en-US" altLang="zh-CN" sz="2400" dirty="0">
              <a:latin typeface="Gill Sans MT"/>
            </a:endParaRPr>
          </a:p>
        </p:txBody>
      </p:sp>
      <p:sp>
        <p:nvSpPr>
          <p:cNvPr id="7" name="矩形: 圆角 14">
            <a:extLst>
              <a:ext uri="{FF2B5EF4-FFF2-40B4-BE49-F238E27FC236}">
                <a16:creationId xmlns="" xmlns:a16="http://schemas.microsoft.com/office/drawing/2014/main" id="{2AE34E22-DCF5-461B-8440-B6594FE37616}"/>
              </a:ext>
            </a:extLst>
          </p:cNvPr>
          <p:cNvSpPr/>
          <p:nvPr/>
        </p:nvSpPr>
        <p:spPr>
          <a:xfrm flipV="1">
            <a:off x="0" y="1781735"/>
            <a:ext cx="4208929" cy="92112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2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34195"/>
            <a:ext cx="8447105" cy="994172"/>
          </a:xfrm>
        </p:spPr>
        <p:txBody>
          <a:bodyPr/>
          <a:lstStyle/>
          <a:p>
            <a:r>
              <a:rPr lang="en-US" altLang="zh-CN" sz="3200" b="1" dirty="0" err="1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NVQuery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460319E-5B37-4164-B0ED-8F8EDBF003E7}"/>
              </a:ext>
            </a:extLst>
          </p:cNvPr>
          <p:cNvSpPr txBox="1"/>
          <p:nvPr/>
        </p:nvSpPr>
        <p:spPr>
          <a:xfrm>
            <a:off x="477819" y="785668"/>
            <a:ext cx="85137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The </a:t>
            </a:r>
            <a:r>
              <a:rPr lang="en-US" altLang="zh-CN" sz="2800" dirty="0">
                <a:solidFill>
                  <a:srgbClr val="3812DC"/>
                </a:solidFill>
                <a:latin typeface="Gill Sans MT" panose="020B0502020104020203" pitchFamily="34" charset="0"/>
              </a:rPr>
              <a:t>first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ReCAM-based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accelerator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that uses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heterogeneous solution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to boot the performance of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database operations.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They designed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NVQuery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to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accelerate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a wide range of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database operations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. 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800" dirty="0" err="1" smtClean="0">
                <a:latin typeface="Gill Sans MT" panose="020B0502020104020203" pitchFamily="34" charset="0"/>
              </a:rPr>
              <a:t>NVQuery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 can support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approximate </a:t>
            </a:r>
          </a:p>
          <a:p>
            <a:pPr marL="342900" indent="-342900"/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computing</a:t>
            </a:r>
            <a:r>
              <a:rPr lang="en-US" altLang="zh-CN" sz="2800" dirty="0" smtClean="0">
                <a:latin typeface="Gill Sans MT" panose="020B0502020104020203" pitchFamily="34" charset="0"/>
              </a:rPr>
              <a:t>.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800" dirty="0">
              <a:latin typeface="Gill Sans MT" panose="020B0502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400" dirty="0">
              <a:latin typeface="Gill Sans MT" panose="020B0502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400" dirty="0">
              <a:latin typeface="Gill Sans MT" panose="020B0502020104020203" pitchFamily="34" charset="0"/>
            </a:endParaRPr>
          </a:p>
          <a:p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060" y="2216771"/>
            <a:ext cx="3474240" cy="249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812" y="205756"/>
            <a:ext cx="4138638" cy="235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155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Problems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25D4ADE-DF9C-40E3-8B7B-4564DF265454}"/>
              </a:ext>
            </a:extLst>
          </p:cNvPr>
          <p:cNvSpPr txBox="1"/>
          <p:nvPr/>
        </p:nvSpPr>
        <p:spPr>
          <a:xfrm>
            <a:off x="180974" y="1009650"/>
            <a:ext cx="37304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Heterogeneous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Off-chip transmission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still exists and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hurts the performance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of database queries. 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849CB30-408E-4469-9F07-5832F11B63D2}"/>
              </a:ext>
            </a:extLst>
          </p:cNvPr>
          <p:cNvSpPr txBox="1"/>
          <p:nvPr/>
        </p:nvSpPr>
        <p:spPr>
          <a:xfrm>
            <a:off x="128612" y="3327618"/>
            <a:ext cx="8463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Performance limitation on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They use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look-up tables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to process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exact </a:t>
            </a:r>
          </a:p>
          <a:p>
            <a:pPr marL="457200" indent="-457200"/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search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so as to support </a:t>
            </a: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equi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-join, so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the </a:t>
            </a:r>
          </a:p>
          <a:p>
            <a:pPr marL="457200" indent="-457200"/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number of table lookups will be too much.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AA7AF12-83DD-4D2C-9DF1-3AC9612A957B}"/>
              </a:ext>
            </a:extLst>
          </p:cNvPr>
          <p:cNvSpPr txBox="1"/>
          <p:nvPr/>
        </p:nvSpPr>
        <p:spPr>
          <a:xfrm>
            <a:off x="3575798" y="2227729"/>
            <a:ext cx="5743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Poor support to sort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Near-distance search can’t scale well to support sort queries.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797" y="458320"/>
            <a:ext cx="4564555" cy="1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235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5" y="163890"/>
            <a:ext cx="8447105" cy="994172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Motivation and </a:t>
            </a:r>
            <a:r>
              <a:rPr lang="en-US" altLang="zh-CN" sz="3200" b="1" dirty="0" err="1" smtClean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Chanllenge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7861A05-DC20-4342-BFA3-33ADB59EAD57}"/>
              </a:ext>
            </a:extLst>
          </p:cNvPr>
          <p:cNvSpPr txBox="1"/>
          <p:nvPr/>
        </p:nvSpPr>
        <p:spPr>
          <a:xfrm>
            <a:off x="221849" y="1043450"/>
            <a:ext cx="90046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NVQuery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: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Well support for lots of database operations</a:t>
            </a:r>
            <a:endParaRPr lang="en-US" altLang="zh-CN" sz="2800" dirty="0">
              <a:solidFill>
                <a:srgbClr val="3812DC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Table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data mapping is natural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on ReCAM array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Straightly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process queries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in memory 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can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eliminate off-chip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In-situ computing need </a:t>
            </a: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protect original data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Specific sort and inequality join algorithm </a:t>
            </a:r>
          </a:p>
          <a:p>
            <a:pPr marL="285750" indent="-285750"/>
            <a:r>
              <a:rPr lang="en-US" altLang="zh-CN" sz="2800" dirty="0" smtClean="0">
                <a:solidFill>
                  <a:srgbClr val="3812DC"/>
                </a:solidFill>
                <a:latin typeface="Gill Sans MT" panose="020B0502020104020203" pitchFamily="34" charset="0"/>
              </a:rPr>
              <a:t>	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for ReCAM.</a:t>
            </a:r>
            <a:endParaRPr lang="en-US" altLang="zh-CN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10" y="549397"/>
            <a:ext cx="6970994" cy="252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339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62DCF-6A5B-4A5A-A429-DD876E7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1902C6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Outline</a:t>
            </a:r>
            <a:endParaRPr lang="zh-CN" altLang="en-US" sz="3200" b="1" dirty="0">
              <a:solidFill>
                <a:srgbClr val="1902C6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19B87E3-9DCB-4CD1-9DBA-49AAF37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Background and Motivation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Our Approach</a:t>
            </a:r>
          </a:p>
          <a:p>
            <a:endParaRPr lang="en-US" altLang="zh-CN" sz="2400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Gill Sans MT" panose="020B0502020104020203" pitchFamily="34" charset="0"/>
                <a:ea typeface="微软雅黑" panose="020B0503020204020204" pitchFamily="34" charset="-122"/>
              </a:rPr>
              <a:t> Evaluation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8391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445;#400445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851</Words>
  <Application>Microsoft Office PowerPoint</Application>
  <PresentationFormat>全屏显示(16:9)</PresentationFormat>
  <Paragraphs>216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ReSQM: Accelerating Database Operations Using ReRAM-based Content Addressable Memory</vt:lpstr>
      <vt:lpstr>Outline</vt:lpstr>
      <vt:lpstr>Database Applications Is Ubiquitous</vt:lpstr>
      <vt:lpstr>Existing Database Operations Accelerators</vt:lpstr>
      <vt:lpstr>ReRAM-based Content Addressable Memory (ReCAM)</vt:lpstr>
      <vt:lpstr>NVQuery</vt:lpstr>
      <vt:lpstr>Problems</vt:lpstr>
      <vt:lpstr>Motivation and Chanllenge</vt:lpstr>
      <vt:lpstr>Outline</vt:lpstr>
      <vt:lpstr>ReSQM</vt:lpstr>
      <vt:lpstr>ReSQM—DSQ Unit</vt:lpstr>
      <vt:lpstr>ReSQM—PE</vt:lpstr>
      <vt:lpstr>Accelerating Selection Queries</vt:lpstr>
      <vt:lpstr>Accelerating Sort Queries</vt:lpstr>
      <vt:lpstr>Accelerating Equi-join Queries</vt:lpstr>
      <vt:lpstr>Accelerating  Inequality Join Queries</vt:lpstr>
      <vt:lpstr>Computational Complexity</vt:lpstr>
      <vt:lpstr>Outline</vt:lpstr>
      <vt:lpstr>Setup</vt:lpstr>
      <vt:lpstr>Setup</vt:lpstr>
      <vt:lpstr>Setup</vt:lpstr>
      <vt:lpstr>Overall Evaluation</vt:lpstr>
      <vt:lpstr>Systematic Impact of Query Result Size</vt:lpstr>
      <vt:lpstr>Overheads and Breakdown</vt:lpstr>
      <vt:lpstr>Compared to Other Platforms</vt:lpstr>
      <vt:lpstr>Conclusion</vt:lpstr>
      <vt:lpstr>Thanks!  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Spara: An Energy-Efficient ReRAM-Based Accelerator for Sparse Graph Analytics Applications</dc:title>
  <dc:creator>Long Zheng</dc:creator>
  <cp:lastModifiedBy>Administrator</cp:lastModifiedBy>
  <cp:revision>243</cp:revision>
  <dcterms:created xsi:type="dcterms:W3CDTF">2020-05-07T01:09:41Z</dcterms:created>
  <dcterms:modified xsi:type="dcterms:W3CDTF">2020-08-22T08:44:53Z</dcterms:modified>
</cp:coreProperties>
</file>