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69" r:id="rId6"/>
    <p:sldId id="268" r:id="rId7"/>
    <p:sldId id="264" r:id="rId8"/>
    <p:sldId id="261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99"/>
  </p:normalViewPr>
  <p:slideViewPr>
    <p:cSldViewPr snapToGrid="0" snapToObjects="1">
      <p:cViewPr>
        <p:scale>
          <a:sx n="99" d="100"/>
          <a:sy n="99" d="100"/>
        </p:scale>
        <p:origin x="96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292D6-2EC1-364C-BDBD-8916D3ECEB45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E3D4-FD50-6742-9047-0ABE8BE9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formula,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means the personal best in the current position of the particles, and </a:t>
            </a:r>
            <a:r>
              <a:rPr lang="en-US" baseline="0" dirty="0" err="1" smtClean="0"/>
              <a:t>Pgd</a:t>
            </a:r>
            <a:r>
              <a:rPr lang="en-US" baseline="0" dirty="0" smtClean="0"/>
              <a:t> means the global best on the current position of the particles.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here it can be seen that the bigger the value of α,  the greater the influence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for more Swap Operators in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Pid-Xid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maintained, 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searching result will toward to local best. The bigger the value of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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the greater the influence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for more Swap Operators in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Pgd-Xid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maintained, 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searching result will toward to global best.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These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codes are the application of the formula shown above. W means inertia weight to converge the size of Vi. </a:t>
            </a:r>
          </a:p>
          <a:p>
            <a:pPr lvl="1">
              <a:lnSpc>
                <a:spcPct val="150000"/>
              </a:lnSpc>
            </a:pP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These parts are calculating the local best and use </a:t>
            </a:r>
            <a:r>
              <a:rPr lang="en-US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to give it the proportion of the final result. If </a:t>
            </a:r>
            <a:r>
              <a:rPr lang="en-US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is bigger, the result will converge to the local best.</a:t>
            </a:r>
          </a:p>
          <a:p>
            <a:pPr lvl="1">
              <a:lnSpc>
                <a:spcPct val="150000"/>
              </a:lnSpc>
            </a:pP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These parts are calculating the global best and use </a:t>
            </a:r>
            <a:r>
              <a:rPr lang="en-US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to give it the proportion of the final result. If </a:t>
            </a:r>
            <a:r>
              <a:rPr lang="en-US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is bigger, the </a:t>
            </a:r>
            <a:r>
              <a:rPr lang="en-US" baseline="0" dirty="0" err="1" smtClean="0">
                <a:latin typeface="Times New Roman" charset="0"/>
                <a:ea typeface="Times New Roman" charset="0"/>
                <a:cs typeface="Times New Roman" charset="0"/>
              </a:rPr>
              <a:t>rusult</a:t>
            </a: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 will converge to the global best.</a:t>
            </a:r>
          </a:p>
          <a:p>
            <a:pPr lvl="1">
              <a:lnSpc>
                <a:spcPct val="150000"/>
              </a:lnSpc>
            </a:pPr>
            <a:r>
              <a:rPr 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Then, save the new speed and update the location.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project use the multi-threading</a:t>
            </a:r>
            <a:r>
              <a:rPr lang="en-US" baseline="0" dirty="0" smtClean="0"/>
              <a:t> to update the speed. Here, we run the multi-threading, the method search(ii) ,which runs in the multi-threading is  shown in the pervious page to update speeds. </a:t>
            </a:r>
          </a:p>
          <a:p>
            <a:r>
              <a:rPr lang="en-US" baseline="0" dirty="0" smtClean="0"/>
              <a:t>And here we get the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BE3D4-FD50-6742-9047-0ABE8BE9ED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5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C1F803-39DB-A242-BDFD-7B444EDE3E08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C7CBC0E-33AC-3046-83A1-6986547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051560" y="2127583"/>
            <a:ext cx="100126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Vehicle Routing Problem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Improved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Particle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Swarm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Optimization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9848" y="4570101"/>
            <a:ext cx="2961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INFO 6205 - Final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Huizhe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Wang ||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001614841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682" y="72920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latin typeface="Times New Roman" charset="0"/>
                <a:ea typeface="Times New Roman" charset="0"/>
                <a:cs typeface="Times New Roman" charset="0"/>
              </a:rPr>
              <a:t>UI and Results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Screen%20Shot%202017-04-28%20at%204.43.34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2" y="1647881"/>
            <a:ext cx="4407902" cy="296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7-04-28%20at%204.39.17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29" y="1647881"/>
            <a:ext cx="4652684" cy="296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7-04-28%20at%204.39.37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1" y="4981143"/>
            <a:ext cx="4009859" cy="74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7-04-28%20at%204.43.51%20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29" y="5068588"/>
            <a:ext cx="2635624" cy="65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7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682" y="72920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42256"/>
              </p:ext>
            </p:extLst>
          </p:nvPr>
        </p:nvGraphicFramePr>
        <p:xfrm>
          <a:off x="2393577" y="2528047"/>
          <a:ext cx="7274859" cy="3402112"/>
        </p:xfrm>
        <a:graphic>
          <a:graphicData uri="http://schemas.openxmlformats.org/drawingml/2006/table">
            <a:tbl>
              <a:tblPr firstRow="1" firstCol="1" bandRow="1"/>
              <a:tblGrid>
                <a:gridCol w="962978"/>
                <a:gridCol w="1852992"/>
                <a:gridCol w="1584385"/>
                <a:gridCol w="1600421"/>
                <a:gridCol w="1274083"/>
              </a:tblGrid>
              <a:tr h="243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Run No 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Customer Number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Particle Scale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Inertia Weight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Best Length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7035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7936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6644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7035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7009</a:t>
                      </a:r>
                      <a:endParaRPr lang="en-US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7013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9330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13732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9081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5000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13636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11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9224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12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10000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0.85</a:t>
                      </a:r>
                      <a:endParaRPr lang="en-US" sz="1200" kern="10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</a:rPr>
                        <a:t>12585</a:t>
                      </a:r>
                      <a:endParaRPr lang="en-US" sz="1200" kern="100" dirty="0">
                        <a:effectLst/>
                        <a:latin typeface="Times New Roman" charset="0"/>
                        <a:ea typeface="宋体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0542" y="1492624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customer number in this project could be modified. Here are use 15 and 24 to show the difference. The value of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are randomly. 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32000" y="876235"/>
            <a:ext cx="8127999" cy="5105528"/>
            <a:chOff x="2032000" y="876235"/>
            <a:chExt cx="8127999" cy="5105528"/>
          </a:xfrm>
        </p:grpSpPr>
        <p:sp>
          <p:nvSpPr>
            <p:cNvPr id="7" name="Freeform 6"/>
            <p:cNvSpPr/>
            <p:nvPr/>
          </p:nvSpPr>
          <p:spPr>
            <a:xfrm>
              <a:off x="3564940" y="1075351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THANK YOU</a:t>
              </a:r>
              <a:endParaRPr lang="en-US" sz="65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907686" y="5120971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216595" y="2849011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532473" y="5495717"/>
              <a:ext cx="486054" cy="48604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4503" tIns="374420" rIns="374503" bIns="3744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383219" y="1028380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4503" tIns="374420" rIns="374503" bIns="3744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2032000" y="5206744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5541670" y="4705381"/>
              <a:ext cx="351942" cy="35228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318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an integer NP-complete programming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problem.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 generalization of the Travelling salesman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problem.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class of problems to determine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 set of vehicle routes, in which each vehicle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departs from a given depot, serves a given set of customers, and returns back to the same depot.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50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Vehicle Routing Problems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 set of </a:t>
            </a:r>
            <a:r>
              <a:rPr lang="en-US" sz="2400" i="1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 customers (total number is 48) require a delivery service from only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one depot.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vehicle (ignore its capacity) is stationed at the depot.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depot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could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changed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customer is visited exactly once and the route must start and end at the depot.</a:t>
            </a:r>
            <a:r>
              <a:rPr lang="en-US" sz="24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684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Setup for Vehicle Routing Problems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 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v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(t+1) =w*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v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(t)+c</a:t>
            </a:r>
            <a:r>
              <a:rPr lang="en-US" sz="2000" kern="100" spc="120" baseline="-25000" dirty="0" smtClean="0">
                <a:effectLst/>
                <a:latin typeface="Times New Roman" charset="0"/>
                <a:ea typeface="Times New Roman" charset="0"/>
              </a:rPr>
              <a:t>1*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rand</a:t>
            </a:r>
            <a:r>
              <a:rPr lang="en-US" sz="2000" kern="100" spc="120" baseline="-25000" dirty="0" smtClean="0">
                <a:effectLst/>
                <a:latin typeface="Times New Roman" charset="0"/>
                <a:ea typeface="Times New Roman" charset="0"/>
              </a:rPr>
              <a:t>1*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pbest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ij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−x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(t)) + c</a:t>
            </a:r>
            <a:r>
              <a:rPr lang="en-US" sz="2000" kern="100" spc="120" baseline="-25000" dirty="0" smtClean="0">
                <a:effectLst/>
                <a:latin typeface="Times New Roman" charset="0"/>
                <a:ea typeface="Times New Roman" charset="0"/>
              </a:rPr>
              <a:t>2*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rand</a:t>
            </a:r>
            <a:r>
              <a:rPr lang="en-US" sz="2000" kern="100" spc="120" baseline="-25000" dirty="0" smtClean="0">
                <a:effectLst/>
                <a:latin typeface="Times New Roman" charset="0"/>
                <a:ea typeface="Times New Roman" charset="0"/>
              </a:rPr>
              <a:t>2*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gbest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j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</a:rPr>
              <a:t>−x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</a:rPr>
              <a:t>(t))</a:t>
            </a:r>
            <a:endParaRPr lang="en-US" sz="2000" kern="100" dirty="0" smtClean="0">
              <a:effectLst/>
              <a:latin typeface="Times New Roman" charset="0"/>
              <a:ea typeface="宋体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(t+1) </a:t>
            </a:r>
            <a:r>
              <a:rPr lang="en-US" sz="20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lang="en-US" sz="2000" kern="10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+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kern="100" spc="12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000" kern="100" spc="120" baseline="-25000" dirty="0" err="1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ij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(t+1</a:t>
            </a:r>
            <a:r>
              <a:rPr lang="en-US" sz="2000" kern="100" spc="120" dirty="0" smtClean="0">
                <a:effectLst/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kern="100" spc="12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kern="100" spc="120" dirty="0" smtClean="0">
                <a:latin typeface="Times New Roman" charset="0"/>
                <a:ea typeface="Times New Roman" charset="0"/>
                <a:cs typeface="Times New Roman" charset="0"/>
              </a:rPr>
              <a:t>Where,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 = inertia weight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c1 = social parameter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c2 = cognitive 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The formula of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PSO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Swapping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Operators: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		SO</a:t>
            </a:r>
            <a:r>
              <a:rPr lang="en-US" sz="2400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, SO</a:t>
            </a:r>
            <a:r>
              <a:rPr lang="en-US" sz="2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, SO</a:t>
            </a:r>
            <a:r>
              <a:rPr lang="en-US" sz="2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, ...,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en-US" sz="24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fr-FR" sz="2400" dirty="0" err="1" smtClean="0">
                <a:latin typeface="Times New Roman" charset="0"/>
                <a:ea typeface="Times New Roman" charset="0"/>
                <a:cs typeface="Times New Roman" charset="0"/>
              </a:rPr>
              <a:t>Sequence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Swap :</a:t>
            </a: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	SS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= (SO1, SO2, …, </a:t>
            </a:r>
            <a:r>
              <a:rPr lang="fr-FR" sz="2400" dirty="0" err="1" smtClean="0">
                <a:latin typeface="Times New Roman" charset="0"/>
                <a:ea typeface="Times New Roman" charset="0"/>
                <a:cs typeface="Times New Roman" charset="0"/>
              </a:rPr>
              <a:t>SOn</a:t>
            </a: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fr-FR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	S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’ = S+ SS = S + (SO1, SO2, …, </a:t>
            </a: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SOn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pPr lvl="2">
              <a:lnSpc>
                <a:spcPct val="150000"/>
              </a:lnSpc>
            </a:pPr>
            <a:r>
              <a:rPr lang="fr-FR" sz="2400" dirty="0" smtClean="0">
                <a:latin typeface="Times New Roman" charset="0"/>
                <a:ea typeface="Times New Roman" charset="0"/>
                <a:cs typeface="Times New Roman" charset="0"/>
              </a:rPr>
              <a:t>	    = </a:t>
            </a:r>
            <a:r>
              <a:rPr lang="fr-FR" sz="2400" dirty="0">
                <a:latin typeface="Times New Roman" charset="0"/>
                <a:ea typeface="Times New Roman" charset="0"/>
                <a:cs typeface="Times New Roman" charset="0"/>
              </a:rPr>
              <a:t>[(S + SO1) + SO2] + … + </a:t>
            </a:r>
            <a:r>
              <a:rPr lang="fr-FR" sz="2400" dirty="0" err="1">
                <a:latin typeface="Times New Roman" charset="0"/>
                <a:ea typeface="Times New Roman" charset="0"/>
                <a:cs typeface="Times New Roman" charset="0"/>
              </a:rPr>
              <a:t>SOn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Basic Sequence of Swap Construction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0"/>
              </a:spcAft>
            </a:pPr>
            <a:r>
              <a:rPr lang="da-DK" dirty="0" err="1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  <a:r>
              <a:rPr lang="da-DK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</a:p>
          <a:p>
            <a:pPr lvl="2" algn="just" fontAlgn="base">
              <a:lnSpc>
                <a:spcPct val="150000"/>
              </a:lnSpc>
            </a:pPr>
            <a:r>
              <a:rPr lang="da-DK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da-DK" dirty="0">
                <a:latin typeface="Times New Roman" charset="0"/>
                <a:ea typeface="Times New Roman" charset="0"/>
                <a:cs typeface="Times New Roman" charset="0"/>
              </a:rPr>
              <a:t>: (1 2 3 4 5) and D: (2 3 1 5 4</a:t>
            </a:r>
            <a:r>
              <a:rPr lang="da-DK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0" algn="just" fontAlgn="base">
              <a:lnSpc>
                <a:spcPct val="150000"/>
              </a:lnSpc>
              <a:spcAft>
                <a:spcPts val="0"/>
              </a:spcAft>
            </a:pPr>
            <a:r>
              <a:rPr lang="da-DK" dirty="0" err="1" smtClean="0">
                <a:latin typeface="Times New Roman" charset="0"/>
                <a:ea typeface="Times New Roman" charset="0"/>
                <a:cs typeface="Times New Roman" charset="0"/>
              </a:rPr>
              <a:t>Answer</a:t>
            </a:r>
            <a:endParaRPr lang="da-DK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Since C (1) = D (3) = 1, so the first Swap Operator is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(1, 3),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D1=D+SO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(1, 3) then the following result can be get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D1=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(1 3 2 5 4)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Since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C(2) = D1(3) = 2 , So the second operator is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SO(2,3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),and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D2=D1+SO(2,3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),then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D2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(1 2 3 5 4)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third operator is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(4, 5), then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D3=C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SS=C-D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(SO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(1 3),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(2 3),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SO(4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5)).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Basic Sequence of Swap Construction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245" y="1798887"/>
            <a:ext cx="9105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2000" baseline="-25000" dirty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wV</a:t>
            </a:r>
            <a:r>
              <a:rPr lang="en-US" sz="2000" baseline="-25000" smtClean="0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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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* (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000" baseline="-25000" dirty="0" err="1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000" baseline="-25000" dirty="0" err="1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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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* (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000" baseline="-25000" dirty="0" err="1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sz="20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–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2000" baseline="-25000" dirty="0" err="1">
                <a:latin typeface="Times New Roman" charset="0"/>
                <a:ea typeface="Times New Roman" charset="0"/>
                <a:cs typeface="Times New Roman" charset="0"/>
              </a:rPr>
              <a:t>id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  (3)</a:t>
            </a:r>
          </a:p>
          <a:p>
            <a:pPr lvl="1" algn="just" fontAlgn="base">
              <a:lnSpc>
                <a:spcPct val="150000"/>
              </a:lnSpc>
            </a:pPr>
            <a:endParaRPr lang="en-US" sz="2000" kern="100" spc="12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sz="2000" kern="100" spc="120" dirty="0" smtClean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lang="en-US" sz="2000" kern="100" spc="12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</a:p>
          <a:p>
            <a:pPr marL="8001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α, β are random number between 0 and 1. </a:t>
            </a:r>
            <a:endParaRPr lang="zh-CN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α 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－－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personal or local best</a:t>
            </a:r>
          </a:p>
          <a:p>
            <a:pPr marL="8001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－－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global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best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  <a:sym typeface="Wingding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682" y="729205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improved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PSO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215" y="1770927"/>
            <a:ext cx="871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682" y="729205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Main Codes for SOPSO 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2" y="2047926"/>
            <a:ext cx="4625962" cy="3587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77" y="1637325"/>
            <a:ext cx="4611737" cy="4408436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0" idx="2"/>
            <a:endCxn id="11" idx="0"/>
          </p:cNvCxnSpPr>
          <p:nvPr/>
        </p:nvCxnSpPr>
        <p:spPr>
          <a:xfrm rot="5400000" flipH="1" flipV="1">
            <a:off x="3789936" y="1220051"/>
            <a:ext cx="3997835" cy="4832383"/>
          </a:xfrm>
          <a:prstGeom prst="bentConnector5">
            <a:avLst>
              <a:gd name="adj1" fmla="val -5718"/>
              <a:gd name="adj2" fmla="val 50074"/>
              <a:gd name="adj3" fmla="val 1057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215" y="1770927"/>
            <a:ext cx="871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682" y="729205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Main Codes for Multi-threading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 descr="Screen%20Shot%202017-04-28%20at%205.32.23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04" y="1610694"/>
            <a:ext cx="6335696" cy="4212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7110663" y="2610853"/>
            <a:ext cx="192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10663" y="4820653"/>
            <a:ext cx="192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04158" y="2426187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Callable/Run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04158" y="46434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412</TotalTime>
  <Words>649</Words>
  <Application>Microsoft Macintosh PowerPoint</Application>
  <PresentationFormat>Widescreen</PresentationFormat>
  <Paragraphs>132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Calibri</vt:lpstr>
      <vt:lpstr>Georgia</vt:lpstr>
      <vt:lpstr>Rockwell Extra Bold</vt:lpstr>
      <vt:lpstr>Symbol</vt:lpstr>
      <vt:lpstr>Times New Roman</vt:lpstr>
      <vt:lpstr>Trebuchet MS</vt:lpstr>
      <vt:lpstr>Wingdings</vt:lpstr>
      <vt:lpstr>华文新魏</vt:lpstr>
      <vt:lpstr>宋体</vt:lpstr>
      <vt:lpstr>方正舒体</vt:lpstr>
      <vt:lpstr>Arial</vt:lpstr>
      <vt:lpstr>Wood Type</vt:lpstr>
      <vt:lpstr>Vehicle Routing Problem             Based On Improved Particle Swarm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           Based On Particle Swarm Optimization</dc:title>
  <dc:creator>wang.huizhe.whz@gmail.com</dc:creator>
  <cp:lastModifiedBy>wang.huizhe.whz@gmail.com</cp:lastModifiedBy>
  <cp:revision>70</cp:revision>
  <dcterms:created xsi:type="dcterms:W3CDTF">2017-04-28T05:13:52Z</dcterms:created>
  <dcterms:modified xsi:type="dcterms:W3CDTF">2017-04-29T22:26:24Z</dcterms:modified>
</cp:coreProperties>
</file>