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16"/>
  </p:notesMasterIdLst>
  <p:handoutMasterIdLst>
    <p:handoutMasterId r:id="rId17"/>
  </p:handoutMasterIdLst>
  <p:sldIdLst>
    <p:sldId id="669" r:id="rId3"/>
    <p:sldId id="916" r:id="rId4"/>
    <p:sldId id="918" r:id="rId5"/>
    <p:sldId id="1002" r:id="rId6"/>
    <p:sldId id="919" r:id="rId7"/>
    <p:sldId id="921" r:id="rId8"/>
    <p:sldId id="934" r:id="rId9"/>
    <p:sldId id="922" r:id="rId10"/>
    <p:sldId id="1000" r:id="rId11"/>
    <p:sldId id="1001" r:id="rId12"/>
    <p:sldId id="307" r:id="rId13"/>
    <p:sldId id="308" r:id="rId14"/>
    <p:sldId id="309" r:id="rId15"/>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1" autoAdjust="0"/>
    <p:restoredTop sz="83696" autoAdjust="0"/>
  </p:normalViewPr>
  <p:slideViewPr>
    <p:cSldViewPr>
      <p:cViewPr varScale="1">
        <p:scale>
          <a:sx n="107" d="100"/>
          <a:sy n="107" d="100"/>
        </p:scale>
        <p:origin x="1194" y="10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a:t>
            </a:fld>
            <a:endParaRPr lang="en-US"/>
          </a:p>
        </p:txBody>
      </p:sp>
    </p:spTree>
    <p:extLst>
      <p:ext uri="{BB962C8B-B14F-4D97-AF65-F5344CB8AC3E}">
        <p14:creationId xmlns:p14="http://schemas.microsoft.com/office/powerpoint/2010/main" val="21871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Stopwords.txt is an example,</a:t>
            </a:r>
            <a:r>
              <a:rPr lang="en-US" baseline="0" dirty="0"/>
              <a:t> not a complete list.</a:t>
            </a:r>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6</a:t>
            </a:fld>
            <a:endParaRPr lang="en-US"/>
          </a:p>
        </p:txBody>
      </p:sp>
    </p:spTree>
    <p:extLst>
      <p:ext uri="{BB962C8B-B14F-4D97-AF65-F5344CB8AC3E}">
        <p14:creationId xmlns:p14="http://schemas.microsoft.com/office/powerpoint/2010/main" val="7984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4645025" y="1535112"/>
            <a:ext cx="4041775" cy="639765"/>
          </a:xfrm>
          <a:prstGeom prst="rect">
            <a:avLst/>
          </a:prstGeom>
        </p:spPr>
        <p:txBody>
          <a:bodyPr anchor="b"/>
          <a:lstStyle/>
          <a:p>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4148488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4609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834516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457200" y="273050"/>
            <a:ext cx="3008316"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3575050" y="273050"/>
            <a:ext cx="5111750"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half" idx="13"/>
          </p:nvPr>
        </p:nvSpPr>
        <p:spPr>
          <a:xfrm>
            <a:off x="457198" y="1435100"/>
            <a:ext cx="3008317" cy="4691063"/>
          </a:xfrm>
          <a:prstGeom prst="rect">
            <a:avLst/>
          </a:prstGeom>
        </p:spPr>
        <p:txBody>
          <a:bodyPr/>
          <a:lstStyle/>
          <a:p>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9785841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1792288" y="4800600"/>
            <a:ext cx="5486403" cy="566738"/>
          </a:xfrm>
          <a:prstGeom prst="rect">
            <a:avLst/>
          </a:prstGeom>
        </p:spPr>
        <p:txBody>
          <a:bodyPr anchor="b"/>
          <a:lstStyle>
            <a:lvl1pPr algn="l">
              <a:defRPr sz="2000" b="1"/>
            </a:lvl1pPr>
          </a:lstStyle>
          <a:p>
            <a:r>
              <a:t>标题文本</a:t>
            </a:r>
          </a:p>
        </p:txBody>
      </p:sp>
      <p:sp>
        <p:nvSpPr>
          <p:cNvPr id="83" name="Picture Placeholder 2"/>
          <p:cNvSpPr>
            <a:spLocks noGrp="1"/>
          </p:cNvSpPr>
          <p:nvPr>
            <p:ph type="pic" sz="half" idx="13"/>
          </p:nvPr>
        </p:nvSpPr>
        <p:spPr>
          <a:xfrm>
            <a:off x="1792288" y="612775"/>
            <a:ext cx="5486403" cy="4114800"/>
          </a:xfrm>
          <a:prstGeom prst="rect">
            <a:avLst/>
          </a:prstGeom>
        </p:spPr>
        <p:txBody>
          <a:bodyPr lIns="91439" tIns="45719" rIns="91439" bIns="45719">
            <a:noAutofit/>
          </a:bodyPr>
          <a:lstStyle/>
          <a:p>
            <a:endParaRPr/>
          </a:p>
        </p:txBody>
      </p:sp>
      <p:sp>
        <p:nvSpPr>
          <p:cNvPr id="84" name="正文级别 1…"/>
          <p:cNvSpPr txBox="1">
            <a:spLocks noGrp="1"/>
          </p:cNvSpPr>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15319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96193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6629400" y="274638"/>
            <a:ext cx="2057400" cy="5851527"/>
          </a:xfrm>
          <a:prstGeom prst="rect">
            <a:avLst/>
          </a:prstGeom>
        </p:spPr>
        <p:txBody>
          <a:bodyPr/>
          <a:lstStyle/>
          <a:p>
            <a:r>
              <a:t>标题文本</a:t>
            </a:r>
          </a:p>
        </p:txBody>
      </p:sp>
      <p:sp>
        <p:nvSpPr>
          <p:cNvPr id="102" name="正文级别 1…"/>
          <p:cNvSpPr txBox="1">
            <a:spLocks noGrp="1"/>
          </p:cNvSpPr>
          <p:nvPr>
            <p:ph type="body" idx="1"/>
          </p:nvPr>
        </p:nvSpPr>
        <p:spPr>
          <a:xfrm>
            <a:off x="457200" y="274638"/>
            <a:ext cx="6019800" cy="585152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08979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7403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2130425"/>
            <a:ext cx="7772400" cy="1470025"/>
          </a:xfrm>
          <a:prstGeom prst="rect">
            <a:avLst/>
          </a:prstGeom>
        </p:spPr>
        <p:txBody>
          <a:bodyPr/>
          <a:lstStyle/>
          <a:p>
            <a:r>
              <a:t>标题文本</a:t>
            </a:r>
          </a:p>
        </p:txBody>
      </p:sp>
      <p:sp>
        <p:nvSpPr>
          <p:cNvPr id="12" name="正文级别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967864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1087731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833694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258566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7" r:id="rId5"/>
  </p:sldLayoutIdLst>
  <p:transition/>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61963967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mailto:xieyuxi@u.nus.edu"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518349"/>
            <a:ext cx="9138417" cy="13716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Calibri" panose="020F0502020204030204" pitchFamily="34" charset="0"/>
                <a:cs typeface="Calibri" panose="020F0502020204030204" pitchFamily="34" charset="0"/>
              </a:rPr>
              <a:t>CS4225/CS5425 Big Data Systems for Data Science</a:t>
            </a:r>
          </a:p>
        </p:txBody>
      </p:sp>
      <p:sp>
        <p:nvSpPr>
          <p:cNvPr id="7" name="Rectangle 14"/>
          <p:cNvSpPr>
            <a:spLocks noChangeArrowheads="1"/>
          </p:cNvSpPr>
          <p:nvPr/>
        </p:nvSpPr>
        <p:spPr bwMode="auto">
          <a:xfrm>
            <a:off x="0" y="3124200"/>
            <a:ext cx="8991600" cy="914400"/>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Calibri" panose="020F0502020204030204" pitchFamily="34" charset="0"/>
                <a:cs typeface="Calibri" panose="020F0502020204030204" pitchFamily="34" charset="0"/>
              </a:rPr>
              <a:t>Assignment 1: Introduction and Hadoop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18422"/>
            <a:ext cx="2648857" cy="1469366"/>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t>1</a:t>
            </a:fld>
            <a:endParaRPr lang="en-US"/>
          </a:p>
        </p:txBody>
      </p:sp>
    </p:spTree>
    <p:extLst>
      <p:ext uri="{BB962C8B-B14F-4D97-AF65-F5344CB8AC3E}">
        <p14:creationId xmlns:p14="http://schemas.microsoft.com/office/powerpoint/2010/main" val="3422528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Marking</a:t>
            </a:r>
          </a:p>
        </p:txBody>
      </p:sp>
      <p:sp>
        <p:nvSpPr>
          <p:cNvPr id="3" name="Text Placeholder 2"/>
          <p:cNvSpPr>
            <a:spLocks noGrp="1"/>
          </p:cNvSpPr>
          <p:nvPr>
            <p:ph type="body" idx="1"/>
          </p:nvPr>
        </p:nvSpPr>
        <p:spPr/>
        <p:txBody>
          <a:bodyPr lIns="45718" tIns="45718" rIns="45718" bIns="45718" anchor="t">
            <a:normAutofit fontScale="77500" lnSpcReduction="20000"/>
          </a:bodyPr>
          <a:lstStyle/>
          <a:p>
            <a:r>
              <a:rPr lang="en-SG" sz="2800" dirty="0"/>
              <a:t>The assignment contains a public dataset 'data/' and expected output 'answer.txt'. If your codes are correct, your output should be </a:t>
            </a:r>
            <a:r>
              <a:rPr lang="en-SG" sz="2800" dirty="0">
                <a:solidFill>
                  <a:srgbClr val="FF0000"/>
                </a:solidFill>
              </a:rPr>
              <a:t>the same</a:t>
            </a:r>
            <a:r>
              <a:rPr lang="en-SG" sz="2800" dirty="0"/>
              <a:t> as 'answer.txt'. Different orders will also be considered as correct in marking.</a:t>
            </a:r>
          </a:p>
          <a:p>
            <a:r>
              <a:rPr lang="en-SG" sz="2800" dirty="0"/>
              <a:t>All the codes will be </a:t>
            </a:r>
            <a:r>
              <a:rPr lang="en-SG" sz="2800" dirty="0">
                <a:solidFill>
                  <a:srgbClr val="FF0000"/>
                </a:solidFill>
              </a:rPr>
              <a:t>automatically compiled and marked</a:t>
            </a:r>
            <a:r>
              <a:rPr lang="en-SG" sz="2800" dirty="0"/>
              <a:t> by similar scripts as '</a:t>
            </a:r>
            <a:r>
              <a:rPr lang="en-SG" sz="2800" dirty="0" err="1"/>
              <a:t>compile_run</a:t>
            </a:r>
            <a:r>
              <a:rPr lang="en-SG" sz="2800" dirty="0"/>
              <a:t>' on a </a:t>
            </a:r>
            <a:r>
              <a:rPr lang="en-SG" sz="2800" dirty="0">
                <a:solidFill>
                  <a:srgbClr val="FF0000"/>
                </a:solidFill>
              </a:rPr>
              <a:t>private test dataset</a:t>
            </a:r>
            <a:r>
              <a:rPr lang="en-SG" sz="2800" dirty="0"/>
              <a:t> </a:t>
            </a:r>
          </a:p>
          <a:p>
            <a:pPr lvl="1"/>
            <a:r>
              <a:rPr lang="en-SG" sz="2800" dirty="0"/>
              <a:t>The private test dataset is very similar to the test data given to you. If your program gives the correct output on the given test data, it is very likely to give the correct output on the private test data as well.</a:t>
            </a:r>
          </a:p>
          <a:p>
            <a:r>
              <a:rPr lang="en-SG" sz="2800" dirty="0"/>
              <a:t>So, ensure your codes can be compiled by the script in your package.</a:t>
            </a:r>
          </a:p>
          <a:p>
            <a:r>
              <a:rPr lang="en-SG" sz="2800" dirty="0">
                <a:solidFill>
                  <a:srgbClr val="FF0000"/>
                </a:solidFill>
              </a:rPr>
              <a:t>All submitted codes will be auto-checked for plagiarism</a:t>
            </a:r>
            <a:r>
              <a:rPr lang="en-SG" sz="2800" dirty="0"/>
              <a:t>. Do NOT copy others' codes or share your codes with others.</a:t>
            </a:r>
          </a:p>
          <a:p>
            <a:endParaRPr lang="en-SG" dirty="0"/>
          </a:p>
          <a:p>
            <a:pPr marL="783590" lvl="1" indent="-326390"/>
            <a:endParaRPr lang="en-US" dirty="0"/>
          </a:p>
          <a:p>
            <a:pPr lvl="1"/>
            <a:endParaRPr lang="en-SG" dirty="0"/>
          </a:p>
        </p:txBody>
      </p:sp>
    </p:spTree>
    <p:extLst>
      <p:ext uri="{BB962C8B-B14F-4D97-AF65-F5344CB8AC3E}">
        <p14:creationId xmlns:p14="http://schemas.microsoft.com/office/powerpoint/2010/main" val="15912525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Title 1"/>
          <p:cNvSpPr txBox="1">
            <a:spLocks noGrp="1"/>
          </p:cNvSpPr>
          <p:nvPr>
            <p:ph type="title"/>
          </p:nvPr>
        </p:nvSpPr>
        <p:spPr>
          <a:xfrm>
            <a:off x="457200" y="274637"/>
            <a:ext cx="8229600" cy="1143004"/>
          </a:xfrm>
          <a:prstGeom prst="rect">
            <a:avLst/>
          </a:prstGeom>
        </p:spPr>
        <p:txBody>
          <a:bodyPr/>
          <a:lstStyle/>
          <a:p>
            <a:r>
              <a:t>Marking Schemes</a:t>
            </a:r>
          </a:p>
        </p:txBody>
      </p:sp>
      <p:sp>
        <p:nvSpPr>
          <p:cNvPr id="748" name="Text Placeholder 2"/>
          <p:cNvSpPr txBox="1">
            <a:spLocks noGrp="1"/>
          </p:cNvSpPr>
          <p:nvPr>
            <p:ph type="body" idx="1"/>
          </p:nvPr>
        </p:nvSpPr>
        <p:spPr>
          <a:xfrm>
            <a:off x="457200" y="1600200"/>
            <a:ext cx="8229600" cy="4525963"/>
          </a:xfrm>
          <a:prstGeom prst="rect">
            <a:avLst/>
          </a:prstGeom>
        </p:spPr>
        <p:txBody>
          <a:bodyPr>
            <a:normAutofit/>
          </a:bodyPr>
          <a:lstStyle/>
          <a:p>
            <a:r>
              <a:rPr dirty="0">
                <a:solidFill>
                  <a:srgbClr val="FF0000"/>
                </a:solidFill>
              </a:rPr>
              <a:t>Total: </a:t>
            </a:r>
            <a:r>
              <a:rPr lang="en-SG" dirty="0">
                <a:solidFill>
                  <a:srgbClr val="FF0000"/>
                </a:solidFill>
              </a:rPr>
              <a:t>25</a:t>
            </a:r>
            <a:r>
              <a:rPr dirty="0">
                <a:solidFill>
                  <a:srgbClr val="FF0000"/>
                </a:solidFill>
              </a:rPr>
              <a:t>% of final mark.</a:t>
            </a:r>
            <a:endParaRPr lang="en-SG" dirty="0">
              <a:solidFill>
                <a:srgbClr val="FF0000"/>
              </a:solidFill>
            </a:endParaRPr>
          </a:p>
        </p:txBody>
      </p:sp>
      <p:sp>
        <p:nvSpPr>
          <p:cNvPr id="749"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5587877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itle 1"/>
          <p:cNvSpPr txBox="1">
            <a:spLocks noGrp="1"/>
          </p:cNvSpPr>
          <p:nvPr>
            <p:ph type="title"/>
          </p:nvPr>
        </p:nvSpPr>
        <p:spPr>
          <a:xfrm>
            <a:off x="457200" y="274637"/>
            <a:ext cx="8229600" cy="1143004"/>
          </a:xfrm>
          <a:prstGeom prst="rect">
            <a:avLst/>
          </a:prstGeom>
        </p:spPr>
        <p:txBody>
          <a:bodyPr/>
          <a:lstStyle/>
          <a:p>
            <a:r>
              <a:rPr dirty="0"/>
              <a:t>Notice</a:t>
            </a:r>
          </a:p>
        </p:txBody>
      </p:sp>
      <p:sp>
        <p:nvSpPr>
          <p:cNvPr id="752" name="Content Placeholder 2"/>
          <p:cNvSpPr txBox="1">
            <a:spLocks noGrp="1"/>
          </p:cNvSpPr>
          <p:nvPr>
            <p:ph type="body" idx="1"/>
          </p:nvPr>
        </p:nvSpPr>
        <p:spPr>
          <a:xfrm>
            <a:off x="457200" y="1600200"/>
            <a:ext cx="8229600" cy="4525963"/>
          </a:xfrm>
          <a:prstGeom prst="rect">
            <a:avLst/>
          </a:prstGeom>
        </p:spPr>
        <p:txBody>
          <a:bodyPr/>
          <a:lstStyle/>
          <a:p>
            <a:r>
              <a:rPr lang="en-SG" dirty="0"/>
              <a:t>We have zero-tolerance on plagiarism. </a:t>
            </a:r>
          </a:p>
          <a:p>
            <a:r>
              <a:rPr lang="en-SG" dirty="0"/>
              <a:t>Do not “Copy and paste” from others. </a:t>
            </a:r>
          </a:p>
          <a:p>
            <a:r>
              <a:rPr lang="en-SG" dirty="0"/>
              <a:t>Do not share your code with others.</a:t>
            </a:r>
          </a:p>
          <a:p>
            <a:pPr marL="0" indent="0">
              <a:buNone/>
            </a:pPr>
            <a:endParaRPr dirty="0"/>
          </a:p>
        </p:txBody>
      </p:sp>
      <p:sp>
        <p:nvSpPr>
          <p:cNvPr id="75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9517496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itle 1"/>
          <p:cNvSpPr txBox="1">
            <a:spLocks noGrp="1"/>
          </p:cNvSpPr>
          <p:nvPr>
            <p:ph type="title"/>
          </p:nvPr>
        </p:nvSpPr>
        <p:spPr>
          <a:xfrm>
            <a:off x="457200" y="274637"/>
            <a:ext cx="8229600" cy="1143004"/>
          </a:xfrm>
          <a:prstGeom prst="rect">
            <a:avLst/>
          </a:prstGeom>
        </p:spPr>
        <p:txBody>
          <a:bodyPr/>
          <a:lstStyle/>
          <a:p>
            <a:r>
              <a:t>Feedbacks are Welcome</a:t>
            </a:r>
          </a:p>
        </p:txBody>
      </p:sp>
      <p:sp>
        <p:nvSpPr>
          <p:cNvPr id="756" name="Text Placeholder 2"/>
          <p:cNvSpPr txBox="1">
            <a:spLocks noGrp="1"/>
          </p:cNvSpPr>
          <p:nvPr>
            <p:ph type="body" idx="1"/>
          </p:nvPr>
        </p:nvSpPr>
        <p:spPr>
          <a:xfrm>
            <a:off x="457200" y="1600200"/>
            <a:ext cx="8229600" cy="4525963"/>
          </a:xfrm>
          <a:prstGeom prst="rect">
            <a:avLst/>
          </a:prstGeom>
        </p:spPr>
        <p:txBody>
          <a:bodyPr>
            <a:normAutofit/>
          </a:bodyPr>
          <a:lstStyle/>
          <a:p>
            <a:r>
              <a:rPr dirty="0"/>
              <a:t>Email:</a:t>
            </a:r>
            <a:r>
              <a:rPr lang="en-US" dirty="0"/>
              <a:t> </a:t>
            </a:r>
            <a:r>
              <a:rPr lang="en-US" dirty="0" err="1"/>
              <a:t>Xie</a:t>
            </a:r>
            <a:r>
              <a:rPr lang="en-US" dirty="0"/>
              <a:t> </a:t>
            </a:r>
            <a:r>
              <a:rPr lang="en-US" dirty="0" err="1"/>
              <a:t>Yuxi</a:t>
            </a:r>
            <a:r>
              <a:rPr lang="en-US" dirty="0"/>
              <a:t>, </a:t>
            </a:r>
            <a:r>
              <a:rPr lang="en-US" dirty="0">
                <a:hlinkClick r:id="rId2"/>
              </a:rPr>
              <a:t>xieyuxi@u.nus.edu</a:t>
            </a:r>
            <a:r>
              <a:rPr lang="en-US" dirty="0"/>
              <a:t> </a:t>
            </a:r>
          </a:p>
          <a:p>
            <a:r>
              <a:rPr dirty="0"/>
              <a:t>Or, post your questions in the </a:t>
            </a:r>
            <a:r>
              <a:rPr lang="en-US" altLang="zh-CN" dirty="0" err="1"/>
              <a:t>LumiNUS</a:t>
            </a:r>
            <a:r>
              <a:rPr dirty="0"/>
              <a:t> forum (preferred). </a:t>
            </a:r>
            <a:endParaRPr lang="en-US" dirty="0"/>
          </a:p>
          <a:p>
            <a:r>
              <a:rPr lang="en-US" dirty="0"/>
              <a:t>You may find something useful from FAQ of last semester, which can be found in the attached student guide. Note: we have change the format of our assignment this year (thus this FAQ is just for your reference).</a:t>
            </a:r>
            <a:endParaRPr dirty="0"/>
          </a:p>
        </p:txBody>
      </p:sp>
      <p:sp>
        <p:nvSpPr>
          <p:cNvPr id="757"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6115399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E5F6FA-7E64-45F1-921C-AF80BBBE72F3}"/>
              </a:ext>
            </a:extLst>
          </p:cNvPr>
          <p:cNvSpPr>
            <a:spLocks noGrp="1"/>
          </p:cNvSpPr>
          <p:nvPr>
            <p:ph idx="1"/>
          </p:nvPr>
        </p:nvSpPr>
        <p:spPr>
          <a:xfrm>
            <a:off x="381000" y="1371600"/>
            <a:ext cx="8458200" cy="4800600"/>
          </a:xfrm>
        </p:spPr>
        <p:txBody>
          <a:bodyPr/>
          <a:lstStyle/>
          <a:p>
            <a:pPr marL="342265" indent="-342265"/>
            <a:r>
              <a:rPr lang="en-US" sz="2800" dirty="0">
                <a:latin typeface="Calibri" panose="020F0502020204030204" pitchFamily="34" charset="0"/>
                <a:cs typeface="Calibri" panose="020F0502020204030204" pitchFamily="34" charset="0"/>
              </a:rPr>
              <a:t>Description of Tasks 0&amp;1</a:t>
            </a:r>
            <a:endParaRPr lang="zh-CN" altLang="en-US"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Submission requirements</a:t>
            </a:r>
          </a:p>
          <a:p>
            <a:endParaRPr lang="en-SG"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137DC154-77AF-4BF4-8BE9-9081B9A9B682}"/>
              </a:ext>
            </a:extLst>
          </p:cNvPr>
          <p:cNvSpPr>
            <a:spLocks noGrp="1"/>
          </p:cNvSpPr>
          <p:nvPr>
            <p:ph type="title"/>
          </p:nvPr>
        </p:nvSpPr>
        <p:spPr>
          <a:xfrm>
            <a:off x="533400" y="114300"/>
            <a:ext cx="8305800" cy="1028700"/>
          </a:xfrm>
        </p:spPr>
        <p:txBody>
          <a:bodyPr/>
          <a:lstStyle/>
          <a:p>
            <a:r>
              <a:rPr lang="en-US" dirty="0">
                <a:latin typeface="Calibri" panose="020F0502020204030204" pitchFamily="34" charset="0"/>
                <a:cs typeface="Calibri" panose="020F0502020204030204" pitchFamily="34" charset="0"/>
              </a:rPr>
              <a:t>Outline</a:t>
            </a:r>
            <a:endParaRPr lang="en-SG"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9F0F00BC-33F7-44B1-89B7-1D9BA4B5F6EF}"/>
              </a:ext>
            </a:extLst>
          </p:cNvPr>
          <p:cNvSpPr>
            <a:spLocks noGrp="1"/>
          </p:cNvSpPr>
          <p:nvPr>
            <p:ph type="sldNum" sz="quarter" idx="10"/>
          </p:nvPr>
        </p:nvSpPr>
        <p:spPr/>
        <p:txBody>
          <a:bodyPr/>
          <a:lstStyle/>
          <a:p>
            <a:fld id="{95C605C4-1F5B-4B2B-8458-3FC432AF1FAC}" type="slidenum">
              <a:rPr lang="en-US" smtClean="0"/>
              <a:t>2</a:t>
            </a:fld>
            <a:endParaRPr lang="en-US"/>
          </a:p>
        </p:txBody>
      </p:sp>
    </p:spTree>
    <p:extLst>
      <p:ext uri="{BB962C8B-B14F-4D97-AF65-F5344CB8AC3E}">
        <p14:creationId xmlns:p14="http://schemas.microsoft.com/office/powerpoint/2010/main" val="37116885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a:lnSpc>
                <a:spcPct val="80000"/>
              </a:lnSpc>
              <a:defRPr sz="2700"/>
            </a:pPr>
            <a:r>
              <a:rPr lang="en-US" dirty="0">
                <a:latin typeface="Calibri" panose="020F0502020204030204" pitchFamily="34" charset="0"/>
                <a:cs typeface="Calibri" panose="020F0502020204030204" pitchFamily="34" charset="0"/>
              </a:rPr>
              <a:t>Motivation</a:t>
            </a:r>
          </a:p>
          <a:p>
            <a:pPr marL="783769" lvl="1" indent="-326569">
              <a:lnSpc>
                <a:spcPct val="80000"/>
              </a:lnSpc>
              <a:defRPr sz="2400"/>
            </a:pPr>
            <a:r>
              <a:rPr lang="en-US" dirty="0">
                <a:latin typeface="Calibri" panose="020F0502020204030204" pitchFamily="34" charset="0"/>
                <a:cs typeface="Calibri" panose="020F0502020204030204" pitchFamily="34" charset="0"/>
              </a:rPr>
              <a:t>Text and documents are big data.</a:t>
            </a:r>
          </a:p>
          <a:p>
            <a:pPr marL="783769" lvl="1" indent="-326569">
              <a:lnSpc>
                <a:spcPct val="80000"/>
              </a:lnSpc>
              <a:defRPr sz="2400"/>
            </a:pPr>
            <a:r>
              <a:rPr lang="en-US" dirty="0">
                <a:latin typeface="Calibri" panose="020F0502020204030204" pitchFamily="34" charset="0"/>
                <a:cs typeface="Calibri" panose="020F0502020204030204" pitchFamily="34" charset="0"/>
              </a:rPr>
              <a:t>Text and document processing is fundamental for many Web applications. </a:t>
            </a:r>
            <a:endParaRPr lang="en-US" sz="27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a:p>
            <a:pPr>
              <a:lnSpc>
                <a:spcPct val="80000"/>
              </a:lnSpc>
              <a:defRPr sz="2700"/>
            </a:pPr>
            <a:r>
              <a:rPr lang="en-US" dirty="0">
                <a:latin typeface="Calibri" panose="020F0502020204030204" pitchFamily="34" charset="0"/>
                <a:cs typeface="Calibri" panose="020F0502020204030204" pitchFamily="34" charset="0"/>
              </a:rPr>
              <a:t>The assignment consists of an example program (Task 0: to help you test your setup and give you an example of a working program, no need to submit it) and the actual task to submit (Task 1):</a:t>
            </a:r>
          </a:p>
          <a:p>
            <a:pPr lvl="1">
              <a:lnSpc>
                <a:spcPct val="80000"/>
              </a:lnSpc>
              <a:defRPr sz="2700"/>
            </a:pPr>
            <a:r>
              <a:rPr lang="en-US" sz="2400" dirty="0">
                <a:latin typeface="Calibri" panose="020F0502020204030204" pitchFamily="34" charset="0"/>
                <a:cs typeface="Calibri" panose="020F0502020204030204" pitchFamily="34" charset="0"/>
              </a:rPr>
              <a:t>Task 0: A simple word count program for testing your setup. </a:t>
            </a:r>
          </a:p>
          <a:p>
            <a:pPr marL="783769" lvl="1" indent="-326569">
              <a:lnSpc>
                <a:spcPct val="80000"/>
              </a:lnSpc>
              <a:defRPr sz="2400"/>
            </a:pPr>
            <a:r>
              <a:rPr lang="en-US" dirty="0">
                <a:latin typeface="Calibri" panose="020F0502020204030204" pitchFamily="34" charset="0"/>
                <a:cs typeface="Calibri" panose="020F0502020204030204" pitchFamily="34" charset="0"/>
              </a:rPr>
              <a:t>Task 1: Given two textual files, count the number of words that are common. </a:t>
            </a: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Overview</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3</a:t>
            </a:fld>
            <a:endParaRPr lang="en-US"/>
          </a:p>
        </p:txBody>
      </p:sp>
    </p:spTree>
    <p:extLst>
      <p:ext uri="{BB962C8B-B14F-4D97-AF65-F5344CB8AC3E}">
        <p14:creationId xmlns:p14="http://schemas.microsoft.com/office/powerpoint/2010/main" val="3835134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5E021A-8ED2-46F6-8287-C99975AE3AD9}"/>
              </a:ext>
            </a:extLst>
          </p:cNvPr>
          <p:cNvSpPr>
            <a:spLocks noGrp="1"/>
          </p:cNvSpPr>
          <p:nvPr>
            <p:ph idx="1"/>
          </p:nvPr>
        </p:nvSpPr>
        <p:spPr/>
        <p:txBody>
          <a:bodyPr/>
          <a:lstStyle/>
          <a:p>
            <a:pPr>
              <a:lnSpc>
                <a:spcPct val="80000"/>
              </a:lnSpc>
              <a:defRPr sz="2700"/>
            </a:pPr>
            <a:r>
              <a:rPr lang="en-US" dirty="0">
                <a:latin typeface="Calibri" panose="020F0502020204030204" pitchFamily="34" charset="0"/>
                <a:cs typeface="Calibri" panose="020F0502020204030204" pitchFamily="34" charset="0"/>
              </a:rPr>
              <a:t>This is a simple test program to test your setup and get accustomed to logging in and working with the cluster</a:t>
            </a:r>
          </a:p>
          <a:p>
            <a:pPr>
              <a:lnSpc>
                <a:spcPct val="80000"/>
              </a:lnSpc>
              <a:defRPr sz="2700"/>
            </a:pPr>
            <a:r>
              <a:rPr lang="en-US" dirty="0">
                <a:latin typeface="Calibri" panose="020F0502020204030204" pitchFamily="34" charset="0"/>
                <a:cs typeface="Calibri" panose="020F0502020204030204" pitchFamily="34" charset="0"/>
              </a:rPr>
              <a:t>The code is already given to you and will not be graded. You can use it as an example of what a working MapReduce program looks like.</a:t>
            </a:r>
          </a:p>
          <a:p>
            <a:pPr>
              <a:lnSpc>
                <a:spcPct val="80000"/>
              </a:lnSpc>
              <a:defRPr sz="2700"/>
            </a:pPr>
            <a:r>
              <a:rPr lang="en-SG" dirty="0">
                <a:latin typeface="Calibri" panose="020F0502020204030204" pitchFamily="34" charset="0"/>
                <a:cs typeface="Calibri" panose="020F0502020204030204" pitchFamily="34" charset="0"/>
              </a:rPr>
              <a:t>To submit this, follow the instructions in the Student Guide sections 3-5. If the test passes and you can successfully submit, it means everything has been set up correctly.</a:t>
            </a:r>
          </a:p>
        </p:txBody>
      </p:sp>
      <p:sp>
        <p:nvSpPr>
          <p:cNvPr id="3" name="标题 2">
            <a:extLst>
              <a:ext uri="{FF2B5EF4-FFF2-40B4-BE49-F238E27FC236}">
                <a16:creationId xmlns:a16="http://schemas.microsoft.com/office/drawing/2014/main" id="{215A3E0A-0433-455C-8912-2CED3B856666}"/>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0</a:t>
            </a:r>
          </a:p>
        </p:txBody>
      </p:sp>
      <p:sp>
        <p:nvSpPr>
          <p:cNvPr id="4" name="灯片编号占位符 3">
            <a:extLst>
              <a:ext uri="{FF2B5EF4-FFF2-40B4-BE49-F238E27FC236}">
                <a16:creationId xmlns:a16="http://schemas.microsoft.com/office/drawing/2014/main" id="{873F8D38-D65A-475B-ABE5-2E9B03E7C673}"/>
              </a:ext>
            </a:extLst>
          </p:cNvPr>
          <p:cNvSpPr>
            <a:spLocks noGrp="1"/>
          </p:cNvSpPr>
          <p:nvPr>
            <p:ph type="sldNum" sz="quarter" idx="10"/>
          </p:nvPr>
        </p:nvSpPr>
        <p:spPr/>
        <p:txBody>
          <a:bodyPr/>
          <a:lstStyle/>
          <a:p>
            <a:fld id="{95C605C4-1F5B-4B2B-8458-3FC432AF1FAC}" type="slidenum">
              <a:rPr lang="en-US" smtClean="0"/>
              <a:t>4</a:t>
            </a:fld>
            <a:endParaRPr lang="en-US"/>
          </a:p>
        </p:txBody>
      </p:sp>
    </p:spTree>
    <p:extLst>
      <p:ext uri="{BB962C8B-B14F-4D97-AF65-F5344CB8AC3E}">
        <p14:creationId xmlns:p14="http://schemas.microsoft.com/office/powerpoint/2010/main" val="4222638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5E021A-8ED2-46F6-8287-C99975AE3AD9}"/>
              </a:ext>
            </a:extLst>
          </p:cNvPr>
          <p:cNvSpPr>
            <a:spLocks noGrp="1"/>
          </p:cNvSpPr>
          <p:nvPr>
            <p:ph idx="1"/>
          </p:nvPr>
        </p:nvSpPr>
        <p:spPr/>
        <p:txBody>
          <a:bodyPr/>
          <a:lstStyle/>
          <a:p>
            <a:pPr>
              <a:lnSpc>
                <a:spcPct val="80000"/>
              </a:lnSpc>
              <a:defRPr sz="2700"/>
            </a:pPr>
            <a:r>
              <a:rPr lang="en-US" dirty="0">
                <a:latin typeface="Calibri" panose="020F0502020204030204" pitchFamily="34" charset="0"/>
                <a:cs typeface="Calibri" panose="020F0502020204030204" pitchFamily="34" charset="0"/>
              </a:rPr>
              <a:t>Motivation</a:t>
            </a:r>
          </a:p>
          <a:p>
            <a:pPr marL="783769" lvl="1" indent="-326569">
              <a:lnSpc>
                <a:spcPct val="80000"/>
              </a:lnSpc>
              <a:defRPr sz="2400"/>
            </a:pPr>
            <a:r>
              <a:rPr lang="en-US" dirty="0">
                <a:latin typeface="Calibri" panose="020F0502020204030204" pitchFamily="34" charset="0"/>
                <a:cs typeface="Calibri" panose="020F0502020204030204" pitchFamily="34" charset="0"/>
              </a:rPr>
              <a:t>We choose </a:t>
            </a:r>
            <a:r>
              <a:rPr lang="en-US" b="1" dirty="0" err="1">
                <a:latin typeface="Calibri" panose="020F0502020204030204" pitchFamily="34" charset="0"/>
                <a:cs typeface="Calibri" panose="020F0502020204030204" pitchFamily="34" charset="0"/>
              </a:rPr>
              <a:t>CommonWords</a:t>
            </a:r>
            <a:r>
              <a:rPr lang="en-US" dirty="0">
                <a:latin typeface="Calibri" panose="020F0502020204030204" pitchFamily="34" charset="0"/>
                <a:cs typeface="Calibri" panose="020F0502020204030204" pitchFamily="34" charset="0"/>
              </a:rPr>
              <a:t> as our task because it is representative, and it is based on </a:t>
            </a:r>
            <a:r>
              <a:rPr lang="en-US" b="1" dirty="0" err="1">
                <a:latin typeface="Calibri" panose="020F0502020204030204" pitchFamily="34" charset="0"/>
                <a:cs typeface="Calibri" panose="020F0502020204030204" pitchFamily="34" charset="0"/>
              </a:rPr>
              <a:t>WordCount</a:t>
            </a:r>
            <a:r>
              <a:rPr lang="en-US" dirty="0">
                <a:latin typeface="Calibri" panose="020F0502020204030204" pitchFamily="34" charset="0"/>
                <a:cs typeface="Calibri" panose="020F0502020204030204" pitchFamily="34" charset="0"/>
              </a:rPr>
              <a:t>. </a:t>
            </a:r>
            <a:endParaRPr lang="en-SG"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215A3E0A-0433-455C-8912-2CED3B856666}"/>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1</a:t>
            </a:r>
          </a:p>
        </p:txBody>
      </p:sp>
      <p:sp>
        <p:nvSpPr>
          <p:cNvPr id="4" name="灯片编号占位符 3">
            <a:extLst>
              <a:ext uri="{FF2B5EF4-FFF2-40B4-BE49-F238E27FC236}">
                <a16:creationId xmlns:a16="http://schemas.microsoft.com/office/drawing/2014/main" id="{873F8D38-D65A-475B-ABE5-2E9B03E7C673}"/>
              </a:ext>
            </a:extLst>
          </p:cNvPr>
          <p:cNvSpPr>
            <a:spLocks noGrp="1"/>
          </p:cNvSpPr>
          <p:nvPr>
            <p:ph type="sldNum" sz="quarter" idx="10"/>
          </p:nvPr>
        </p:nvSpPr>
        <p:spPr/>
        <p:txBody>
          <a:bodyPr/>
          <a:lstStyle/>
          <a:p>
            <a:fld id="{95C605C4-1F5B-4B2B-8458-3FC432AF1FAC}" type="slidenum">
              <a:rPr lang="en-US" smtClean="0"/>
              <a:t>5</a:t>
            </a:fld>
            <a:endParaRPr lang="en-US"/>
          </a:p>
        </p:txBody>
      </p:sp>
    </p:spTree>
    <p:extLst>
      <p:ext uri="{BB962C8B-B14F-4D97-AF65-F5344CB8AC3E}">
        <p14:creationId xmlns:p14="http://schemas.microsoft.com/office/powerpoint/2010/main" val="14721846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334D46-8071-4EC9-97F7-93138FE9D389}"/>
              </a:ext>
            </a:extLst>
          </p:cNvPr>
          <p:cNvSpPr>
            <a:spLocks noGrp="1"/>
          </p:cNvSpPr>
          <p:nvPr>
            <p:ph idx="1"/>
          </p:nvPr>
        </p:nvSpPr>
        <p:spPr>
          <a:xfrm>
            <a:off x="381000" y="990600"/>
            <a:ext cx="8458200" cy="5562600"/>
          </a:xfrm>
        </p:spPr>
        <p:txBody>
          <a:bodyPr>
            <a:normAutofit fontScale="77500" lnSpcReduction="20000"/>
          </a:bodyPr>
          <a:lstStyle/>
          <a:p>
            <a:pPr>
              <a:spcBef>
                <a:spcPts val="600"/>
              </a:spcBef>
              <a:defRPr sz="2700"/>
            </a:pPr>
            <a:r>
              <a:rPr lang="en-US" dirty="0">
                <a:latin typeface="Calibri" panose="020F0502020204030204" pitchFamily="34" charset="0"/>
                <a:cs typeface="Calibri" panose="020F0502020204030204" pitchFamily="34" charset="0"/>
              </a:rPr>
              <a:t>Problem definition </a:t>
            </a:r>
          </a:p>
          <a:p>
            <a:pPr lvl="1">
              <a:spcBef>
                <a:spcPts val="600"/>
              </a:spcBef>
              <a:defRPr sz="2700"/>
            </a:pPr>
            <a:r>
              <a:rPr lang="en-US" dirty="0">
                <a:latin typeface="Calibri" panose="020F0502020204030204" pitchFamily="34" charset="0"/>
                <a:cs typeface="Calibri" panose="020F0502020204030204" pitchFamily="34" charset="0"/>
              </a:rPr>
              <a:t>Given TWO textual files, for each common word between the two files, find the </a:t>
            </a:r>
            <a:r>
              <a:rPr lang="en-US" i="1" dirty="0">
                <a:latin typeface="Calibri" panose="020F0502020204030204" pitchFamily="34" charset="0"/>
                <a:cs typeface="Calibri" panose="020F0502020204030204" pitchFamily="34" charset="0"/>
              </a:rPr>
              <a:t>smaller</a:t>
            </a:r>
            <a:r>
              <a:rPr lang="en-US" dirty="0">
                <a:latin typeface="Calibri" panose="020F0502020204030204" pitchFamily="34" charset="0"/>
                <a:cs typeface="Calibri" panose="020F0502020204030204" pitchFamily="34" charset="0"/>
              </a:rPr>
              <a:t> number of times that it appears between the two files. Output the top 20 common words with highest such frequency (For words with the same frequency, there’s no special requirement for </a:t>
            </a:r>
            <a:r>
              <a:rPr lang="en-US">
                <a:latin typeface="Calibri" panose="020F0502020204030204" pitchFamily="34" charset="0"/>
                <a:cs typeface="Calibri" panose="020F0502020204030204" pitchFamily="34" charset="0"/>
              </a:rPr>
              <a:t>the output order</a:t>
            </a:r>
            <a:r>
              <a:rPr lang="en-US" dirty="0">
                <a:latin typeface="Calibri" panose="020F0502020204030204" pitchFamily="34" charset="0"/>
                <a:cs typeface="Calibri" panose="020F0502020204030204" pitchFamily="34" charset="0"/>
              </a:rPr>
              <a:t>).</a:t>
            </a:r>
          </a:p>
          <a:p>
            <a:pPr lvl="1">
              <a:spcBef>
                <a:spcPts val="600"/>
              </a:spcBef>
              <a:defRPr sz="2700"/>
            </a:pPr>
            <a:r>
              <a:rPr lang="en-US" dirty="0">
                <a:latin typeface="Calibri" panose="020F0502020204030204" pitchFamily="34" charset="0"/>
                <a:cs typeface="Calibri" panose="020F0502020204030204" pitchFamily="34" charset="0"/>
              </a:rPr>
              <a:t>Example: if the word “John” appears 5 times in the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file and 3 times in the 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file, the smaller number of times is 3</a:t>
            </a:r>
          </a:p>
          <a:p>
            <a:pPr>
              <a:spcBef>
                <a:spcPts val="600"/>
              </a:spcBef>
              <a:defRPr sz="2700"/>
            </a:pPr>
            <a:r>
              <a:rPr lang="en-US" altLang="zh-CN" dirty="0">
                <a:latin typeface="Calibri" panose="020F0502020204030204" pitchFamily="34" charset="0"/>
                <a:cs typeface="Calibri" panose="020F0502020204030204" pitchFamily="34" charset="0"/>
              </a:rPr>
              <a:t>Requirements</a:t>
            </a:r>
          </a:p>
          <a:p>
            <a:pPr lvl="1">
              <a:spcBef>
                <a:spcPts val="600"/>
              </a:spcBef>
              <a:defRPr sz="2700"/>
            </a:pPr>
            <a:r>
              <a:rPr lang="en-US" dirty="0">
                <a:solidFill>
                  <a:srgbClr val="FF0000"/>
                </a:solidFill>
                <a:latin typeface="Calibri" panose="020F0502020204030204" pitchFamily="34" charset="0"/>
                <a:cs typeface="Calibri" panose="020F0502020204030204" pitchFamily="34" charset="0"/>
              </a:rPr>
              <a:t>Split the input text with “(space)\t\n\r\f”. Any other tokens like “,.:`” will be regarded as a part of the words</a:t>
            </a:r>
          </a:p>
          <a:p>
            <a:pPr lvl="1">
              <a:spcBef>
                <a:spcPts val="600"/>
              </a:spcBef>
              <a:defRPr sz="2700"/>
            </a:pPr>
            <a:r>
              <a:rPr lang="en-US" dirty="0">
                <a:latin typeface="Calibri" panose="020F0502020204030204" pitchFamily="34" charset="0"/>
                <a:cs typeface="Calibri" panose="020F0502020204030204" pitchFamily="34" charset="0"/>
              </a:rPr>
              <a:t>Remove stop-words as given in </a:t>
            </a:r>
            <a:r>
              <a:rPr lang="en-US" dirty="0" err="1">
                <a:latin typeface="Calibri" panose="020F0502020204030204" pitchFamily="34" charset="0"/>
                <a:cs typeface="Calibri" panose="020F0502020204030204" pitchFamily="34" charset="0"/>
              </a:rPr>
              <a:t>Stopwords.txt</a:t>
            </a:r>
            <a:r>
              <a:rPr lang="en-US" dirty="0">
                <a:latin typeface="Calibri" panose="020F0502020204030204" pitchFamily="34" charset="0"/>
                <a:cs typeface="Calibri" panose="020F0502020204030204" pitchFamily="34" charset="0"/>
              </a:rPr>
              <a:t>, such as “a”, “the”, “that”, “of”, … </a:t>
            </a:r>
            <a:r>
              <a:rPr lang="en-US" altLang="zh-CN" dirty="0">
                <a:latin typeface="Calibri" panose="020F0502020204030204" pitchFamily="34" charset="0"/>
                <a:cs typeface="Calibri" panose="020F0502020204030204" pitchFamily="34" charset="0"/>
              </a:rPr>
              <a:t>(</a:t>
            </a:r>
            <a:r>
              <a:rPr lang="en-US" altLang="zh-CN" dirty="0">
                <a:solidFill>
                  <a:srgbClr val="FF0000"/>
                </a:solidFill>
                <a:latin typeface="Calibri" panose="020F0502020204030204" pitchFamily="34" charset="0"/>
                <a:cs typeface="Calibri" panose="020F0502020204030204" pitchFamily="34" charset="0"/>
              </a:rPr>
              <a:t>case sensitive</a:t>
            </a:r>
            <a:r>
              <a:rPr lang="en-US" altLang="zh-CN" dirty="0">
                <a:latin typeface="Calibri" panose="020F0502020204030204" pitchFamily="34" charset="0"/>
                <a:cs typeface="Calibri" panose="020F0502020204030204" pitchFamily="34" charset="0"/>
              </a:rPr>
              <a:t>) </a:t>
            </a:r>
          </a:p>
          <a:p>
            <a:pPr lvl="1">
              <a:spcBef>
                <a:spcPts val="600"/>
              </a:spcBef>
              <a:defRPr sz="2700"/>
            </a:pPr>
            <a:r>
              <a:rPr lang="en-US" sz="2700" dirty="0">
                <a:latin typeface="Calibri" panose="020F0502020204030204" pitchFamily="34" charset="0"/>
                <a:cs typeface="Calibri" panose="020F0502020204030204" pitchFamily="34" charset="0"/>
              </a:rPr>
              <a:t>Sort the common words in descending order of the smaller number of occurrences in the two files.</a:t>
            </a:r>
            <a:endParaRPr lang="en-US" altLang="zh-CN" dirty="0">
              <a:latin typeface="Calibri" panose="020F0502020204030204" pitchFamily="34" charset="0"/>
              <a:cs typeface="Calibri" panose="020F0502020204030204" pitchFamily="34" charset="0"/>
            </a:endParaRPr>
          </a:p>
          <a:p>
            <a:pPr lvl="1">
              <a:spcBef>
                <a:spcPts val="600"/>
              </a:spcBef>
              <a:defRPr sz="2700"/>
            </a:pPr>
            <a:r>
              <a:rPr lang="en-US" dirty="0">
                <a:latin typeface="Calibri" panose="020F0502020204030204" pitchFamily="34" charset="0"/>
                <a:cs typeface="Calibri" panose="020F0502020204030204" pitchFamily="34" charset="0"/>
              </a:rPr>
              <a:t>In general, words with different case or different non-whitespace punctuation are considered different words</a:t>
            </a:r>
          </a:p>
          <a:p>
            <a:pPr lvl="1">
              <a:spcBef>
                <a:spcPts val="600"/>
              </a:spcBef>
              <a:defRPr sz="2700"/>
            </a:pPr>
            <a:endParaRPr lang="en-US" sz="2700" dirty="0">
              <a:latin typeface="Calibri" panose="020F0502020204030204" pitchFamily="34" charset="0"/>
              <a:cs typeface="Calibri" panose="020F0502020204030204" pitchFamily="34" charset="0"/>
            </a:endParaRPr>
          </a:p>
          <a:p>
            <a:pPr lvl="1"/>
            <a:endParaRPr lang="en-SG"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9D527DE5-D1A4-4349-B571-DF2D4FA46C92}"/>
              </a:ext>
            </a:extLst>
          </p:cNvPr>
          <p:cNvSpPr>
            <a:spLocks noGrp="1"/>
          </p:cNvSpPr>
          <p:nvPr>
            <p:ph type="sldNum" sz="quarter" idx="10"/>
          </p:nvPr>
        </p:nvSpPr>
        <p:spPr/>
        <p:txBody>
          <a:bodyPr/>
          <a:lstStyle/>
          <a:p>
            <a:fld id="{95C605C4-1F5B-4B2B-8458-3FC432AF1FAC}" type="slidenum">
              <a:rPr lang="en-US" smtClean="0"/>
              <a:t>6</a:t>
            </a:fld>
            <a:endParaRPr lang="en-US"/>
          </a:p>
        </p:txBody>
      </p:sp>
      <p:sp>
        <p:nvSpPr>
          <p:cNvPr id="5" name="标题 2">
            <a:extLst>
              <a:ext uri="{FF2B5EF4-FFF2-40B4-BE49-F238E27FC236}">
                <a16:creationId xmlns:a16="http://schemas.microsoft.com/office/drawing/2014/main" id="{3C264AAE-5232-4C78-B9A7-451524145AD3}"/>
              </a:ext>
            </a:extLst>
          </p:cNvPr>
          <p:cNvSpPr>
            <a:spLocks noGrp="1"/>
          </p:cNvSpPr>
          <p:nvPr>
            <p:ph type="title"/>
          </p:nvPr>
        </p:nvSpPr>
        <p:spPr>
          <a:xfrm>
            <a:off x="457200" y="136525"/>
            <a:ext cx="8686800" cy="1028700"/>
          </a:xfrm>
        </p:spPr>
        <p:txBody>
          <a:bodyPr/>
          <a:lstStyle/>
          <a:p>
            <a:r>
              <a:rPr lang="en-SG" dirty="0">
                <a:latin typeface="Calibri" panose="020F0502020204030204" pitchFamily="34" charset="0"/>
                <a:cs typeface="Calibri" panose="020F0502020204030204" pitchFamily="34" charset="0"/>
              </a:rPr>
              <a:t>Task 1</a:t>
            </a:r>
          </a:p>
        </p:txBody>
      </p:sp>
    </p:spTree>
    <p:extLst>
      <p:ext uri="{BB962C8B-B14F-4D97-AF65-F5344CB8AC3E}">
        <p14:creationId xmlns:p14="http://schemas.microsoft.com/office/powerpoint/2010/main" val="19177794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xfrm>
            <a:off x="533400" y="101640"/>
            <a:ext cx="5076691" cy="603140"/>
          </a:xfrm>
          <a:prstGeom prst="rect">
            <a:avLst/>
          </a:prstGeom>
        </p:spPr>
        <p:txBody>
          <a:bodyPr>
            <a:normAutofit fontScale="90000"/>
          </a:bodyPr>
          <a:lstStyle/>
          <a:p>
            <a:pPr algn="l"/>
            <a:r>
              <a:rPr lang="en-US" b="1" dirty="0"/>
              <a:t>A </a:t>
            </a:r>
            <a:r>
              <a:rPr b="1" dirty="0"/>
              <a:t>Running Example</a:t>
            </a:r>
          </a:p>
        </p:txBody>
      </p:sp>
      <p:sp>
        <p:nvSpPr>
          <p:cNvPr id="144" name="Content Placeholder 2"/>
          <p:cNvSpPr txBox="1">
            <a:spLocks noGrp="1"/>
          </p:cNvSpPr>
          <p:nvPr>
            <p:ph type="body" idx="1"/>
          </p:nvPr>
        </p:nvSpPr>
        <p:spPr>
          <a:xfrm>
            <a:off x="457200" y="804070"/>
            <a:ext cx="8458200" cy="5322094"/>
          </a:xfrm>
          <a:prstGeom prst="rect">
            <a:avLst/>
          </a:prstGeom>
        </p:spPr>
        <p:txBody>
          <a:bodyPr>
            <a:normAutofit/>
          </a:bodyPr>
          <a:lstStyle/>
          <a:p>
            <a:r>
              <a:rPr lang="en-US" dirty="0" err="1"/>
              <a:t>Stopwords</a:t>
            </a:r>
            <a:endParaRPr lang="en-US" dirty="0"/>
          </a:p>
          <a:p>
            <a:pPr lvl="1"/>
            <a:r>
              <a:rPr lang="en-US" dirty="0"/>
              <a:t>as, had </a:t>
            </a:r>
          </a:p>
          <a:p>
            <a:r>
              <a:rPr dirty="0"/>
              <a:t>File 1</a:t>
            </a:r>
          </a:p>
          <a:p>
            <a:pPr marL="742950" lvl="1" indent="-285750">
              <a:spcBef>
                <a:spcPts val="600"/>
              </a:spcBef>
              <a:defRPr sz="2800">
                <a:solidFill>
                  <a:srgbClr val="FF0000"/>
                </a:solidFill>
              </a:defRPr>
            </a:pPr>
            <a:r>
              <a:rPr lang="en-US" altLang="zh-CN" dirty="0"/>
              <a:t>h</a:t>
            </a:r>
            <a:r>
              <a:rPr dirty="0"/>
              <a:t>e</a:t>
            </a:r>
            <a:r>
              <a:rPr dirty="0">
                <a:solidFill>
                  <a:srgbClr val="000000"/>
                </a:solidFill>
              </a:rPr>
              <a:t> put some </a:t>
            </a:r>
            <a:r>
              <a:rPr dirty="0">
                <a:solidFill>
                  <a:srgbClr val="0070C0"/>
                </a:solidFill>
              </a:rPr>
              <a:t>sugar</a:t>
            </a:r>
            <a:r>
              <a:rPr dirty="0">
                <a:solidFill>
                  <a:srgbClr val="000000"/>
                </a:solidFill>
              </a:rPr>
              <a:t> into his </a:t>
            </a:r>
            <a:r>
              <a:rPr dirty="0">
                <a:solidFill>
                  <a:srgbClr val="00B050"/>
                </a:solidFill>
              </a:rPr>
              <a:t>coffee,</a:t>
            </a:r>
            <a:r>
              <a:rPr dirty="0">
                <a:solidFill>
                  <a:srgbClr val="000000"/>
                </a:solidFill>
              </a:rPr>
              <a:t> </a:t>
            </a:r>
            <a:r>
              <a:rPr strike="sngStrike" dirty="0">
                <a:solidFill>
                  <a:srgbClr val="000000"/>
                </a:solidFill>
              </a:rPr>
              <a:t>as</a:t>
            </a:r>
            <a:r>
              <a:rPr dirty="0">
                <a:solidFill>
                  <a:srgbClr val="000000"/>
                </a:solidFill>
              </a:rPr>
              <a:t> </a:t>
            </a:r>
            <a:r>
              <a:rPr dirty="0"/>
              <a:t>he</a:t>
            </a:r>
            <a:r>
              <a:rPr dirty="0">
                <a:solidFill>
                  <a:srgbClr val="000000"/>
                </a:solidFill>
              </a:rPr>
              <a:t> always did.</a:t>
            </a:r>
          </a:p>
          <a:p>
            <a:r>
              <a:rPr dirty="0"/>
              <a:t>File 2</a:t>
            </a:r>
          </a:p>
          <a:p>
            <a:pPr marL="742950" lvl="1" indent="-285750">
              <a:spcBef>
                <a:spcPts val="600"/>
              </a:spcBef>
              <a:defRPr sz="2800">
                <a:solidFill>
                  <a:srgbClr val="FF0000"/>
                </a:solidFill>
              </a:defRPr>
            </a:pPr>
            <a:r>
              <a:rPr lang="en-US" dirty="0"/>
              <a:t>h</a:t>
            </a:r>
            <a:r>
              <a:rPr dirty="0"/>
              <a:t>e</a:t>
            </a:r>
            <a:r>
              <a:rPr dirty="0">
                <a:solidFill>
                  <a:srgbClr val="000000"/>
                </a:solidFill>
              </a:rPr>
              <a:t> </a:t>
            </a:r>
            <a:r>
              <a:rPr strike="sngStrike" dirty="0">
                <a:solidFill>
                  <a:srgbClr val="000000"/>
                </a:solidFill>
              </a:rPr>
              <a:t>had</a:t>
            </a:r>
            <a:r>
              <a:rPr dirty="0">
                <a:solidFill>
                  <a:srgbClr val="000000"/>
                </a:solidFill>
              </a:rPr>
              <a:t> </a:t>
            </a:r>
            <a:r>
              <a:rPr dirty="0">
                <a:solidFill>
                  <a:srgbClr val="0070C0"/>
                </a:solidFill>
              </a:rPr>
              <a:t>sugar</a:t>
            </a:r>
            <a:r>
              <a:rPr dirty="0">
                <a:solidFill>
                  <a:srgbClr val="000000"/>
                </a:solidFill>
              </a:rPr>
              <a:t> in his </a:t>
            </a:r>
            <a:r>
              <a:rPr dirty="0">
                <a:solidFill>
                  <a:srgbClr val="00B050"/>
                </a:solidFill>
              </a:rPr>
              <a:t>coffee, </a:t>
            </a:r>
            <a:r>
              <a:rPr dirty="0">
                <a:solidFill>
                  <a:srgbClr val="000000"/>
                </a:solidFill>
              </a:rPr>
              <a:t>though</a:t>
            </a:r>
            <a:r>
              <a:rPr dirty="0">
                <a:solidFill>
                  <a:srgbClr val="00B050"/>
                </a:solidFill>
              </a:rPr>
              <a:t> </a:t>
            </a:r>
            <a:r>
              <a:rPr dirty="0"/>
              <a:t>he</a:t>
            </a:r>
            <a:r>
              <a:rPr dirty="0">
                <a:solidFill>
                  <a:srgbClr val="00B050"/>
                </a:solidFill>
              </a:rPr>
              <a:t> </a:t>
            </a:r>
            <a:r>
              <a:rPr dirty="0">
                <a:solidFill>
                  <a:srgbClr val="000000"/>
                </a:solidFill>
              </a:rPr>
              <a:t>is diabetic</a:t>
            </a:r>
            <a:r>
              <a:rPr lang="en-US" dirty="0">
                <a:solidFill>
                  <a:srgbClr val="000000"/>
                </a:solidFill>
              </a:rPr>
              <a:t> and </a:t>
            </a:r>
            <a:r>
              <a:rPr lang="en-US" dirty="0">
                <a:solidFill>
                  <a:srgbClr val="FF0000"/>
                </a:solidFill>
              </a:rPr>
              <a:t>he</a:t>
            </a:r>
            <a:r>
              <a:rPr lang="en-US" dirty="0">
                <a:solidFill>
                  <a:srgbClr val="000000"/>
                </a:solidFill>
              </a:rPr>
              <a:t> suffer</a:t>
            </a:r>
            <a:r>
              <a:rPr dirty="0">
                <a:solidFill>
                  <a:schemeClr val="tx1"/>
                </a:solidFill>
              </a:rPr>
              <a:t>.</a:t>
            </a:r>
          </a:p>
          <a:p>
            <a:pPr marL="742950" lvl="1" indent="-285750">
              <a:spcBef>
                <a:spcPts val="600"/>
              </a:spcBef>
              <a:defRPr sz="2800">
                <a:solidFill>
                  <a:srgbClr val="00B050"/>
                </a:solidFill>
              </a:defRPr>
            </a:pPr>
            <a:endParaRPr dirty="0">
              <a:solidFill>
                <a:srgbClr val="00B050"/>
              </a:solidFill>
            </a:endParaRPr>
          </a:p>
          <a:p>
            <a:r>
              <a:rPr dirty="0"/>
              <a:t>Output:</a:t>
            </a:r>
          </a:p>
        </p:txBody>
      </p:sp>
      <p:grpSp>
        <p:nvGrpSpPr>
          <p:cNvPr id="147" name="Rectangle 4"/>
          <p:cNvGrpSpPr/>
          <p:nvPr/>
        </p:nvGrpSpPr>
        <p:grpSpPr>
          <a:xfrm>
            <a:off x="2743200" y="4731894"/>
            <a:ext cx="1790701" cy="1066800"/>
            <a:chOff x="0" y="0"/>
            <a:chExt cx="1790701" cy="1066800"/>
          </a:xfrm>
        </p:grpSpPr>
        <p:sp>
          <p:nvSpPr>
            <p:cNvPr id="145" name="矩形"/>
            <p:cNvSpPr/>
            <p:nvPr/>
          </p:nvSpPr>
          <p:spPr>
            <a:xfrm>
              <a:off x="0" y="0"/>
              <a:ext cx="1752600" cy="10668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46" name="2 he…"/>
            <p:cNvSpPr txBox="1"/>
            <p:nvPr/>
          </p:nvSpPr>
          <p:spPr>
            <a:xfrm>
              <a:off x="38101" y="83353"/>
              <a:ext cx="1752600" cy="923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2	he</a:t>
              </a:r>
              <a:endParaRPr kumimoji="0" sz="1800" b="0" i="0" u="none" strike="noStrike" kern="0" cap="none" spc="0" normalizeH="0" baseline="0" noProof="0" dirty="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1	sugar</a:t>
              </a:r>
              <a:endParaRPr kumimoji="0" sz="1800" b="0" i="0" u="none" strike="noStrike" kern="0" cap="none" spc="0" normalizeH="0" baseline="0" noProof="0" dirty="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1	coffee</a:t>
              </a:r>
              <a:r>
                <a:rPr kumimoji="0" lang="en-US" sz="1800" b="0" i="0" u="none" strike="noStrike" kern="0" cap="none" spc="0" normalizeH="0" baseline="0" noProof="0" dirty="0">
                  <a:ln>
                    <a:noFill/>
                  </a:ln>
                  <a:solidFill>
                    <a:srgbClr val="000000"/>
                  </a:solidFill>
                  <a:effectLst/>
                  <a:uLnTx/>
                  <a:uFillTx/>
                  <a:latin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cs typeface="Calibri"/>
                <a:sym typeface="Calibri"/>
              </a:endParaRPr>
            </a:p>
          </p:txBody>
        </p:sp>
      </p:grpSp>
      <p:sp>
        <p:nvSpPr>
          <p:cNvPr id="148" name="TextBox 5"/>
          <p:cNvSpPr txBox="1"/>
          <p:nvPr/>
        </p:nvSpPr>
        <p:spPr>
          <a:xfrm>
            <a:off x="3765818" y="6104447"/>
            <a:ext cx="1676400" cy="33855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Common word</a:t>
            </a:r>
            <a:r>
              <a:rPr kumimoji="0" lang="en-US" sz="1600" b="0" i="0" u="none" strike="noStrike" kern="0" cap="none" spc="0" normalizeH="0" baseline="0" noProof="0" dirty="0">
                <a:ln>
                  <a:noFill/>
                </a:ln>
                <a:solidFill>
                  <a:srgbClr val="000000"/>
                </a:solidFill>
                <a:effectLst/>
                <a:uLnTx/>
                <a:uFillTx/>
                <a:latin typeface="Calibri"/>
                <a:cs typeface="Calibri"/>
                <a:sym typeface="Calibri"/>
              </a:rPr>
              <a:t>s</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49" name="TextBox 6"/>
          <p:cNvSpPr txBox="1"/>
          <p:nvPr/>
        </p:nvSpPr>
        <p:spPr>
          <a:xfrm>
            <a:off x="1828801" y="5997897"/>
            <a:ext cx="1905000" cy="58477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sz="1600" b="1" i="0" u="none" strike="noStrike" kern="0" cap="none" spc="0" normalizeH="0" baseline="0" noProof="0" dirty="0">
                <a:ln>
                  <a:noFill/>
                </a:ln>
                <a:solidFill>
                  <a:srgbClr val="000000"/>
                </a:solidFill>
                <a:effectLst/>
                <a:uLnTx/>
                <a:uFillTx/>
                <a:latin typeface="Calibri"/>
                <a:cs typeface="Calibri"/>
                <a:sym typeface="Calibri"/>
              </a:rPr>
              <a:t>Sorted</a:t>
            </a:r>
            <a:r>
              <a:rPr kumimoji="0" sz="1600" b="0" i="0" u="none" strike="noStrike" kern="0" cap="none" spc="0" normalizeH="0" baseline="0" noProof="0" dirty="0">
                <a:ln>
                  <a:noFill/>
                </a:ln>
                <a:solidFill>
                  <a:srgbClr val="000000"/>
                </a:solidFill>
                <a:effectLst/>
                <a:uLnTx/>
                <a:uFillTx/>
                <a:latin typeface="Calibri"/>
                <a:cs typeface="Calibri"/>
                <a:sym typeface="Calibri"/>
              </a:rPr>
              <a:t> frequencies of common words</a:t>
            </a:r>
          </a:p>
        </p:txBody>
      </p:sp>
      <p:sp>
        <p:nvSpPr>
          <p:cNvPr id="150" name="Straight Arrow Connector 8"/>
          <p:cNvSpPr/>
          <p:nvPr/>
        </p:nvSpPr>
        <p:spPr>
          <a:xfrm flipV="1">
            <a:off x="2847841" y="5649811"/>
            <a:ext cx="38103" cy="423449"/>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1" name="Straight Arrow Connector 9"/>
          <p:cNvSpPr/>
          <p:nvPr/>
        </p:nvSpPr>
        <p:spPr>
          <a:xfrm flipH="1" flipV="1">
            <a:off x="3996634" y="5658842"/>
            <a:ext cx="133353" cy="499649"/>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2" name="Slide Number Placeholder 11"/>
          <p:cNvSpPr txBox="1">
            <a:spLocks noGrp="1"/>
          </p:cNvSpPr>
          <p:nvPr>
            <p:ph type="sldNum" sz="quarter" idx="4294967295"/>
          </p:nvPr>
        </p:nvSpPr>
        <p:spPr>
          <a:xfrm>
            <a:off x="8502738" y="6404290"/>
            <a:ext cx="184058"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498572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52C252-A1E4-40EB-829A-982ADC05B993}"/>
              </a:ext>
            </a:extLst>
          </p:cNvPr>
          <p:cNvSpPr>
            <a:spLocks noGrp="1"/>
          </p:cNvSpPr>
          <p:nvPr>
            <p:ph idx="1"/>
          </p:nvPr>
        </p:nvSpPr>
        <p:spPr>
          <a:xfrm>
            <a:off x="381000" y="1066800"/>
            <a:ext cx="8458200" cy="5486400"/>
          </a:xfrm>
        </p:spPr>
        <p:txBody>
          <a:bodyPr>
            <a:noAutofit/>
          </a:bodyPr>
          <a:lstStyle/>
          <a:p>
            <a:pPr marL="339090" indent="-339090" defTabSz="905255">
              <a:lnSpc>
                <a:spcPct val="80000"/>
              </a:lnSpc>
              <a:spcBef>
                <a:spcPts val="500"/>
              </a:spcBef>
              <a:defRPr sz="2600"/>
            </a:pPr>
            <a:r>
              <a:rPr lang="en-US" sz="1400" dirty="0" err="1">
                <a:latin typeface="Calibri" panose="020F0502020204030204" pitchFamily="34" charset="0"/>
                <a:cs typeface="Calibri" panose="020F0502020204030204" pitchFamily="34" charset="0"/>
              </a:rPr>
              <a:t>TopkCommonWords</a:t>
            </a:r>
            <a:r>
              <a:rPr lang="en-US" sz="1400" dirty="0">
                <a:latin typeface="Calibri" panose="020F0502020204030204" pitchFamily="34" charset="0"/>
                <a:cs typeface="Calibri" panose="020F0502020204030204" pitchFamily="34" charset="0"/>
              </a:rPr>
              <a:t> &lt;input1&gt; &lt;input2&gt; &lt;input3&gt; &lt;output&gt;</a:t>
            </a:r>
          </a:p>
          <a:p>
            <a:pPr marL="339090" indent="-339090" defTabSz="905255">
              <a:lnSpc>
                <a:spcPct val="80000"/>
              </a:lnSpc>
              <a:spcBef>
                <a:spcPts val="500"/>
              </a:spcBef>
              <a:defRPr sz="2600"/>
            </a:pPr>
            <a:r>
              <a:rPr lang="en-US" sz="1400" dirty="0">
                <a:latin typeface="Calibri" panose="020F0502020204030204" pitchFamily="34" charset="0"/>
                <a:cs typeface="Calibri" panose="020F0502020204030204" pitchFamily="34" charset="0"/>
              </a:rPr>
              <a:t>Input data are provided</a:t>
            </a:r>
          </a:p>
          <a:p>
            <a:pPr marL="797018" lvl="1" indent="-344390" defTabSz="905255">
              <a:spcBef>
                <a:spcPts val="500"/>
              </a:spcBef>
              <a:defRPr sz="2300"/>
            </a:pPr>
            <a:r>
              <a:rPr lang="en-US" sz="1400" dirty="0">
                <a:latin typeface="Calibri" panose="020F0502020204030204" pitchFamily="34" charset="0"/>
                <a:cs typeface="Calibri" panose="020F0502020204030204" pitchFamily="34" charset="0"/>
              </a:rPr>
              <a:t>the following two </a:t>
            </a:r>
            <a:r>
              <a:rPr lang="en-US" altLang="zh-CN" sz="1400" dirty="0">
                <a:latin typeface="Calibri" panose="020F0502020204030204" pitchFamily="34" charset="0"/>
                <a:cs typeface="Calibri" panose="020F0502020204030204" pitchFamily="34" charset="0"/>
              </a:rPr>
              <a:t>source </a:t>
            </a:r>
            <a:r>
              <a:rPr lang="en-US" sz="1400" dirty="0">
                <a:latin typeface="Calibri" panose="020F0502020204030204" pitchFamily="34" charset="0"/>
                <a:cs typeface="Calibri" panose="020F0502020204030204" pitchFamily="34" charset="0"/>
              </a:rPr>
              <a:t>files:</a:t>
            </a:r>
          </a:p>
          <a:p>
            <a:pPr marL="1221740" lvl="2" indent="-316230" defTabSz="905255">
              <a:spcBef>
                <a:spcPts val="500"/>
              </a:spcBef>
              <a:defRPr sz="2300"/>
            </a:pPr>
            <a:r>
              <a:rPr lang="en-US" sz="1400" dirty="0">
                <a:latin typeface="Calibri" panose="020F0502020204030204" pitchFamily="34" charset="0"/>
                <a:cs typeface="Calibri" panose="020F0502020204030204" pitchFamily="34" charset="0"/>
              </a:rPr>
              <a:t>Task1-input1.txt as &lt;input1&gt;</a:t>
            </a:r>
          </a:p>
          <a:p>
            <a:pPr marL="1221740" lvl="2" indent="-316230" defTabSz="905255">
              <a:spcBef>
                <a:spcPts val="500"/>
              </a:spcBef>
              <a:defRPr sz="2300"/>
            </a:pPr>
            <a:r>
              <a:rPr lang="en-US" sz="1400" dirty="0">
                <a:latin typeface="Calibri" panose="020F0502020204030204" pitchFamily="34" charset="0"/>
                <a:cs typeface="Calibri" panose="020F0502020204030204" pitchFamily="34" charset="0"/>
              </a:rPr>
              <a:t>Task1-input2.txt as &lt;input2&gt;</a:t>
            </a:r>
          </a:p>
          <a:p>
            <a:pPr marL="796925" lvl="1" indent="-344170" defTabSz="905255">
              <a:spcBef>
                <a:spcPts val="500"/>
              </a:spcBef>
              <a:defRPr sz="2300"/>
            </a:pPr>
            <a:r>
              <a:rPr lang="en-US" sz="1400" dirty="0">
                <a:latin typeface="Calibri" panose="020F0502020204030204" pitchFamily="34" charset="0"/>
                <a:cs typeface="Calibri" panose="020F0502020204030204" pitchFamily="34" charset="0"/>
              </a:rPr>
              <a:t>the stop-word file:</a:t>
            </a:r>
          </a:p>
          <a:p>
            <a:pPr marL="1221740" lvl="2" indent="-316230" defTabSz="905255">
              <a:spcBef>
                <a:spcPts val="500"/>
              </a:spcBef>
              <a:defRPr sz="2300"/>
            </a:pPr>
            <a:r>
              <a:rPr lang="en-US" sz="1400" dirty="0">
                <a:latin typeface="Calibri" panose="020F0502020204030204" pitchFamily="34" charset="0"/>
                <a:cs typeface="Calibri" panose="020F0502020204030204" pitchFamily="34" charset="0"/>
              </a:rPr>
              <a:t>Stopwords.txt as &lt;input3&gt;</a:t>
            </a:r>
          </a:p>
          <a:p>
            <a:pPr marL="339470" indent="-339470" defTabSz="905255">
              <a:lnSpc>
                <a:spcPct val="80000"/>
              </a:lnSpc>
              <a:spcBef>
                <a:spcPts val="500"/>
              </a:spcBef>
              <a:defRPr sz="2600"/>
            </a:pPr>
            <a:r>
              <a:rPr lang="en-US" sz="1400" dirty="0">
                <a:latin typeface="Calibri" panose="020F0502020204030204" pitchFamily="34" charset="0"/>
                <a:cs typeface="Calibri" panose="020F0502020204030204" pitchFamily="34" charset="0"/>
              </a:rPr>
              <a:t>Output</a:t>
            </a:r>
          </a:p>
          <a:p>
            <a:pPr marL="845820" lvl="1" indent="-393065" defTabSz="905255">
              <a:spcBef>
                <a:spcPts val="600"/>
              </a:spcBef>
              <a:defRPr sz="2300"/>
            </a:pPr>
            <a:r>
              <a:rPr lang="en-US" sz="1400" dirty="0">
                <a:latin typeface="Calibri" panose="020F0502020204030204" pitchFamily="34" charset="0"/>
                <a:cs typeface="Calibri" panose="020F0502020204030204" pitchFamily="34" charset="0"/>
              </a:rPr>
              <a:t>Output directory is specified in &lt;output&gt;</a:t>
            </a:r>
          </a:p>
          <a:p>
            <a:pPr marL="845820" lvl="1" indent="-393065" defTabSz="905255">
              <a:spcBef>
                <a:spcPts val="600"/>
              </a:spcBef>
              <a:defRPr sz="2300"/>
            </a:pPr>
            <a:r>
              <a:rPr lang="en-US" sz="1400" dirty="0">
                <a:latin typeface="Calibri" panose="020F0502020204030204" pitchFamily="34" charset="0"/>
                <a:cs typeface="Calibri" panose="020F0502020204030204" pitchFamily="34" charset="0"/>
              </a:rPr>
              <a:t>Top-20 output of the result using the data files listed above (you only need to extract these 20 output from the sorted output), with each line:</a:t>
            </a:r>
          </a:p>
          <a:p>
            <a:pPr marL="1245870" lvl="2" indent="-393065" defTabSz="905255">
              <a:spcBef>
                <a:spcPts val="600"/>
              </a:spcBef>
              <a:defRPr sz="2300"/>
            </a:pPr>
            <a:r>
              <a:rPr lang="en-US" sz="1400" b="1" dirty="0">
                <a:latin typeface="Calibri" panose="020F0502020204030204" pitchFamily="34" charset="0"/>
                <a:cs typeface="Calibri" panose="020F0502020204030204" pitchFamily="34" charset="0"/>
              </a:rPr>
              <a:t>Freq</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t</a:t>
            </a:r>
            <a:r>
              <a:rPr lang="en-US" sz="1400" b="1" dirty="0" err="1">
                <a:latin typeface="Calibri" panose="020F0502020204030204" pitchFamily="34" charset="0"/>
                <a:cs typeface="Calibri" panose="020F0502020204030204" pitchFamily="34" charset="0"/>
              </a:rPr>
              <a:t>word</a:t>
            </a:r>
            <a:r>
              <a:rPr lang="en-US" sz="1400" dirty="0">
                <a:latin typeface="Calibri" panose="020F0502020204030204" pitchFamily="34" charset="0"/>
                <a:cs typeface="Calibri" panose="020F0502020204030204" pitchFamily="34" charset="0"/>
              </a:rPr>
              <a:t>\n, where \t is tab and \n creates a new line.</a:t>
            </a:r>
          </a:p>
          <a:p>
            <a:r>
              <a:rPr lang="en-SG" sz="1400" dirty="0">
                <a:latin typeface="Calibri" panose="020F0502020204030204" pitchFamily="34" charset="0"/>
                <a:cs typeface="Calibri" panose="020F0502020204030204" pitchFamily="34" charset="0"/>
              </a:rPr>
              <a:t>An example command can be:</a:t>
            </a:r>
          </a:p>
          <a:p>
            <a:pPr marL="742315" lvl="1" indent="-285115"/>
            <a:r>
              <a:rPr lang="en-SG" sz="1400" dirty="0" err="1">
                <a:latin typeface="Calibri" panose="020F0502020204030204" pitchFamily="34" charset="0"/>
                <a:cs typeface="Calibri" panose="020F0502020204030204" pitchFamily="34" charset="0"/>
              </a:rPr>
              <a:t>hadoop</a:t>
            </a:r>
            <a:r>
              <a:rPr lang="en-SG" sz="1400" dirty="0">
                <a:latin typeface="Calibri" panose="020F0502020204030204" pitchFamily="34" charset="0"/>
                <a:cs typeface="Calibri" panose="020F0502020204030204" pitchFamily="34" charset="0"/>
              </a:rPr>
              <a:t> jar cm.jar </a:t>
            </a:r>
            <a:r>
              <a:rPr lang="en-SG" sz="1400" dirty="0" err="1">
                <a:latin typeface="Calibri" panose="020F0502020204030204" pitchFamily="34" charset="0"/>
                <a:cs typeface="Calibri" panose="020F0502020204030204" pitchFamily="34" charset="0"/>
              </a:rPr>
              <a:t>TopkCommonWords</a:t>
            </a:r>
            <a:r>
              <a:rPr lang="en-SG" sz="1400" dirty="0">
                <a:latin typeface="Calibri" panose="020F0502020204030204" pitchFamily="34" charset="0"/>
                <a:cs typeface="Calibri" panose="020F0502020204030204" pitchFamily="34" charset="0"/>
              </a:rPr>
              <a: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/input/task1-input1.txt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/input/task1-input2.txt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/input/stopwords.txt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a:t>
            </a:r>
            <a:r>
              <a:rPr lang="en-SG" sz="1400" dirty="0" err="1">
                <a:latin typeface="Calibri" panose="020F0502020204030204" pitchFamily="34" charset="0"/>
                <a:cs typeface="Calibri" panose="020F0502020204030204" pitchFamily="34" charset="0"/>
              </a:rPr>
              <a:t>cm_output</a:t>
            </a:r>
            <a:r>
              <a:rPr lang="en-SG" sz="1400" dirty="0">
                <a:latin typeface="Calibri" panose="020F0502020204030204" pitchFamily="34" charset="0"/>
                <a:cs typeface="Calibri" panose="020F0502020204030204" pitchFamily="34" charset="0"/>
              </a:rPr>
              <a:t>/</a:t>
            </a:r>
            <a:r>
              <a:rPr lang="en-SG" sz="1400" dirty="0">
                <a:solidFill>
                  <a:srgbClr val="FF0000"/>
                </a:solidFill>
                <a:latin typeface="Calibri" panose="020F0502020204030204" pitchFamily="34" charset="0"/>
                <a:cs typeface="Calibri" panose="020F0502020204030204" pitchFamily="34" charset="0"/>
              </a:rPr>
              <a:t> </a:t>
            </a:r>
          </a:p>
          <a:p>
            <a:pPr marL="742315" lvl="1" indent="-285115"/>
            <a:r>
              <a:rPr lang="en-SG" sz="1400" dirty="0">
                <a:latin typeface="Calibri" panose="020F0502020204030204" pitchFamily="34" charset="0"/>
                <a:cs typeface="Calibri" panose="020F0502020204030204" pitchFamily="34" charset="0"/>
              </a:rPr>
              <a:t>Note that the ./</a:t>
            </a:r>
            <a:r>
              <a:rPr lang="en-SG" sz="1400" dirty="0" err="1">
                <a:latin typeface="Calibri" panose="020F0502020204030204" pitchFamily="34" charset="0"/>
                <a:cs typeface="Calibri" panose="020F0502020204030204" pitchFamily="34" charset="0"/>
              </a:rPr>
              <a:t>compile_run</a:t>
            </a:r>
            <a:r>
              <a:rPr lang="en-SG" sz="1400" dirty="0">
                <a:latin typeface="Calibri" panose="020F0502020204030204" pitchFamily="34" charset="0"/>
                <a:cs typeface="Calibri" panose="020F0502020204030204" pitchFamily="34" charset="0"/>
              </a:rPr>
              <a:t> script already contains this command. So you can simply test your code using ./</a:t>
            </a:r>
            <a:r>
              <a:rPr lang="en-SG" sz="1400" dirty="0" err="1">
                <a:latin typeface="Calibri" panose="020F0502020204030204" pitchFamily="34" charset="0"/>
                <a:cs typeface="Calibri" panose="020F0502020204030204" pitchFamily="34" charset="0"/>
              </a:rPr>
              <a:t>compile_run</a:t>
            </a:r>
            <a:r>
              <a:rPr lang="en-SG" sz="1400" dirty="0">
                <a:latin typeface="Calibri" panose="020F0502020204030204" pitchFamily="34" charset="0"/>
                <a:cs typeface="Calibri" panose="020F0502020204030204" pitchFamily="34" charset="0"/>
              </a:rPr>
              <a:t> (on the SoC cluster)</a:t>
            </a:r>
          </a:p>
          <a:p>
            <a:pPr marL="342265" indent="-342265"/>
            <a:r>
              <a:rPr lang="en-SG" sz="1400" dirty="0">
                <a:solidFill>
                  <a:srgbClr val="000000"/>
                </a:solidFill>
                <a:latin typeface="Calibri" panose="020F0502020204030204" pitchFamily="34" charset="0"/>
                <a:cs typeface="Calibri" panose="020F0502020204030204" pitchFamily="34" charset="0"/>
              </a:rPr>
              <a:t>You can directly parse the parameters to get the path, and load the file from the path in your codes. In local debugging, you should set system path as parameters. In clusters, you only need to run "</a:t>
            </a:r>
            <a:r>
              <a:rPr lang="en-SG" sz="1400" dirty="0" err="1">
                <a:solidFill>
                  <a:srgbClr val="000000"/>
                </a:solidFill>
                <a:latin typeface="Calibri" panose="020F0502020204030204" pitchFamily="34" charset="0"/>
                <a:cs typeface="Calibri" panose="020F0502020204030204" pitchFamily="34" charset="0"/>
              </a:rPr>
              <a:t>compile_run</a:t>
            </a:r>
            <a:r>
              <a:rPr lang="en-SG" sz="1400" dirty="0">
                <a:solidFill>
                  <a:srgbClr val="000000"/>
                </a:solidFill>
                <a:latin typeface="Calibri" panose="020F0502020204030204" pitchFamily="34" charset="0"/>
                <a:cs typeface="Calibri" panose="020F0502020204030204" pitchFamily="34" charset="0"/>
              </a:rPr>
              <a:t>". The script will automatically upload the files to HDFS and set HDFS path as parameters.</a:t>
            </a:r>
          </a:p>
        </p:txBody>
      </p:sp>
      <p:sp>
        <p:nvSpPr>
          <p:cNvPr id="4" name="灯片编号占位符 3">
            <a:extLst>
              <a:ext uri="{FF2B5EF4-FFF2-40B4-BE49-F238E27FC236}">
                <a16:creationId xmlns:a16="http://schemas.microsoft.com/office/drawing/2014/main" id="{AC8016F9-5A1A-4630-BD05-E997879CFF95}"/>
              </a:ext>
            </a:extLst>
          </p:cNvPr>
          <p:cNvSpPr>
            <a:spLocks noGrp="1"/>
          </p:cNvSpPr>
          <p:nvPr>
            <p:ph type="sldNum" sz="quarter" idx="10"/>
          </p:nvPr>
        </p:nvSpPr>
        <p:spPr/>
        <p:txBody>
          <a:bodyPr/>
          <a:lstStyle/>
          <a:p>
            <a:fld id="{95C605C4-1F5B-4B2B-8458-3FC432AF1FAC}" type="slidenum">
              <a:rPr lang="en-US" smtClean="0"/>
              <a:t>8</a:t>
            </a:fld>
            <a:endParaRPr lang="en-US"/>
          </a:p>
        </p:txBody>
      </p:sp>
      <p:sp>
        <p:nvSpPr>
          <p:cNvPr id="5" name="标题 2">
            <a:extLst>
              <a:ext uri="{FF2B5EF4-FFF2-40B4-BE49-F238E27FC236}">
                <a16:creationId xmlns:a16="http://schemas.microsoft.com/office/drawing/2014/main" id="{A910450C-DA07-489A-9882-3A546467D5A4}"/>
              </a:ext>
            </a:extLst>
          </p:cNvPr>
          <p:cNvSpPr>
            <a:spLocks noGrp="1"/>
          </p:cNvSpPr>
          <p:nvPr>
            <p:ph type="title"/>
          </p:nvPr>
        </p:nvSpPr>
        <p:spPr>
          <a:xfrm>
            <a:off x="457200" y="135885"/>
            <a:ext cx="8686800" cy="1028700"/>
          </a:xfrm>
        </p:spPr>
        <p:txBody>
          <a:bodyPr/>
          <a:lstStyle/>
          <a:p>
            <a:r>
              <a:rPr lang="en-SG" dirty="0">
                <a:latin typeface="Calibri" panose="020F0502020204030204" pitchFamily="34" charset="0"/>
                <a:cs typeface="Calibri" panose="020F0502020204030204" pitchFamily="34" charset="0"/>
              </a:rPr>
              <a:t>Task 1</a:t>
            </a:r>
          </a:p>
        </p:txBody>
      </p:sp>
    </p:spTree>
    <p:extLst>
      <p:ext uri="{BB962C8B-B14F-4D97-AF65-F5344CB8AC3E}">
        <p14:creationId xmlns:p14="http://schemas.microsoft.com/office/powerpoint/2010/main" val="180337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Submission Requirements</a:t>
            </a:r>
          </a:p>
        </p:txBody>
      </p:sp>
      <p:sp>
        <p:nvSpPr>
          <p:cNvPr id="3" name="Text Placeholder 2"/>
          <p:cNvSpPr>
            <a:spLocks noGrp="1"/>
          </p:cNvSpPr>
          <p:nvPr>
            <p:ph type="body" idx="1"/>
          </p:nvPr>
        </p:nvSpPr>
        <p:spPr/>
        <p:txBody>
          <a:bodyPr>
            <a:normAutofit fontScale="85000" lnSpcReduction="20000"/>
          </a:bodyPr>
          <a:lstStyle/>
          <a:p>
            <a:r>
              <a:rPr lang="en-US" dirty="0"/>
              <a:t>Deadline: </a:t>
            </a:r>
            <a:r>
              <a:rPr lang="en-US" dirty="0">
                <a:solidFill>
                  <a:srgbClr val="FF0000"/>
                </a:solidFill>
              </a:rPr>
              <a:t>Oct 2, 2021, Sun 11:59pm</a:t>
            </a:r>
            <a:endParaRPr lang="en-US" dirty="0"/>
          </a:p>
          <a:p>
            <a:r>
              <a:rPr lang="en-US" dirty="0"/>
              <a:t>Task 0: You can optionally run ./submit </a:t>
            </a:r>
            <a:r>
              <a:rPr lang="en-US" u="sng" dirty="0"/>
              <a:t>on the SoC cluster</a:t>
            </a:r>
            <a:r>
              <a:rPr lang="en-US" dirty="0"/>
              <a:t> to test your setup, but it will not be graded</a:t>
            </a:r>
            <a:endParaRPr lang="en-US" u="sng" dirty="0"/>
          </a:p>
          <a:p>
            <a:r>
              <a:rPr lang="en-US" dirty="0"/>
              <a:t>Task 1: Run ./submit </a:t>
            </a:r>
            <a:r>
              <a:rPr lang="en-US" u="sng" dirty="0"/>
              <a:t>on the SoC cluster</a:t>
            </a:r>
            <a:r>
              <a:rPr lang="en-US" dirty="0"/>
              <a:t> to submit your codes</a:t>
            </a:r>
          </a:p>
          <a:p>
            <a:pPr lvl="1"/>
            <a:r>
              <a:rPr lang="en-US" dirty="0"/>
              <a:t>When submitting, make sure you input your matriculation number (i.e. starting with capital A), not your email address</a:t>
            </a:r>
          </a:p>
          <a:p>
            <a:pPr lvl="1"/>
            <a:r>
              <a:rPr lang="en-US" dirty="0"/>
              <a:t>If the ./</a:t>
            </a:r>
            <a:r>
              <a:rPr lang="en-US" dirty="0" err="1"/>
              <a:t>compile_run</a:t>
            </a:r>
            <a:r>
              <a:rPr lang="en-US" dirty="0"/>
              <a:t> script says that the tests passed, and the ./submit script says that you have successfully submitted, then you have completed the assignment, no need to submit anything else.</a:t>
            </a:r>
          </a:p>
        </p:txBody>
      </p:sp>
    </p:spTree>
    <p:extLst>
      <p:ext uri="{BB962C8B-B14F-4D97-AF65-F5344CB8AC3E}">
        <p14:creationId xmlns:p14="http://schemas.microsoft.com/office/powerpoint/2010/main" val="1426226497"/>
      </p:ext>
    </p:extLst>
  </p:cSld>
  <p:clrMapOvr>
    <a:masterClrMapping/>
  </p:clrMapOvr>
  <p:transition spd="med"/>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1094</Words>
  <Application>Microsoft Office PowerPoint</Application>
  <PresentationFormat>On-screen Show (4:3)</PresentationFormat>
  <Paragraphs>96</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Gill Sans</vt:lpstr>
      <vt:lpstr>Arial</vt:lpstr>
      <vt:lpstr>Arial Black</vt:lpstr>
      <vt:lpstr>Calibri</vt:lpstr>
      <vt:lpstr>Wingdings</vt:lpstr>
      <vt:lpstr>Default Design</vt:lpstr>
      <vt:lpstr>Office Theme</vt:lpstr>
      <vt:lpstr>PowerPoint Presentation</vt:lpstr>
      <vt:lpstr>Outline</vt:lpstr>
      <vt:lpstr>Task Overview</vt:lpstr>
      <vt:lpstr>Task 0</vt:lpstr>
      <vt:lpstr>Task 1</vt:lpstr>
      <vt:lpstr>Task 1</vt:lpstr>
      <vt:lpstr>A Running Example</vt:lpstr>
      <vt:lpstr>Task 1</vt:lpstr>
      <vt:lpstr>Submission Requirements</vt:lpstr>
      <vt:lpstr>Marking</vt:lpstr>
      <vt:lpstr>Marking Schemes</vt:lpstr>
      <vt:lpstr>Notice</vt:lpstr>
      <vt:lpstr>Feedbacks are Welcome</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dc:title>
  <dc:creator>Jimmy Lin</dc:creator>
  <cp:lastModifiedBy>Yuxi Xie</cp:lastModifiedBy>
  <cp:revision>9401</cp:revision>
  <dcterms:created xsi:type="dcterms:W3CDTF">2012-08-31T06:36:49Z</dcterms:created>
  <dcterms:modified xsi:type="dcterms:W3CDTF">2022-08-21T10:12:44Z</dcterms:modified>
</cp:coreProperties>
</file>