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66" r:id="rId2"/>
    <p:sldMasterId id="2147483921" r:id="rId3"/>
    <p:sldMasterId id="2147483926" r:id="rId4"/>
    <p:sldMasterId id="2147483929" r:id="rId5"/>
    <p:sldMasterId id="2147483936" r:id="rId6"/>
    <p:sldMasterId id="2147483939" r:id="rId7"/>
  </p:sldMasterIdLst>
  <p:notesMasterIdLst>
    <p:notesMasterId r:id="rId20"/>
  </p:notesMasterIdLst>
  <p:handoutMasterIdLst>
    <p:handoutMasterId r:id="rId21"/>
  </p:handoutMasterIdLst>
  <p:sldIdLst>
    <p:sldId id="504" r:id="rId8"/>
    <p:sldId id="505" r:id="rId9"/>
    <p:sldId id="492" r:id="rId10"/>
    <p:sldId id="499" r:id="rId11"/>
    <p:sldId id="500" r:id="rId12"/>
    <p:sldId id="501" r:id="rId13"/>
    <p:sldId id="494" r:id="rId14"/>
    <p:sldId id="495" r:id="rId15"/>
    <p:sldId id="496" r:id="rId16"/>
    <p:sldId id="497" r:id="rId17"/>
    <p:sldId id="498" r:id="rId18"/>
    <p:sldId id="493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834">
          <p15:clr>
            <a:srgbClr val="A4A3A4"/>
          </p15:clr>
        </p15:guide>
        <p15:guide id="4" orient="horz" pos="1440">
          <p15:clr>
            <a:srgbClr val="A4A3A4"/>
          </p15:clr>
        </p15:guide>
        <p15:guide id="5" orient="horz" pos="4032">
          <p15:clr>
            <a:srgbClr val="A4A3A4"/>
          </p15:clr>
        </p15:guide>
        <p15:guide id="6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41"/>
    <a:srgbClr val="173754"/>
    <a:srgbClr val="FFFFCC"/>
    <a:srgbClr val="003C85"/>
    <a:srgbClr val="78BE20"/>
    <a:srgbClr val="00629B"/>
    <a:srgbClr val="0077C8"/>
    <a:srgbClr val="003C71"/>
    <a:srgbClr val="86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01" autoAdjust="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361"/>
        <p:guide orient="horz" pos="1200"/>
        <p:guide orient="horz" pos="834"/>
        <p:guide orient="horz" pos="1440"/>
        <p:guide orient="horz" pos="4032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18C92-6C7E-431A-BFEC-26A11691AC66}" type="doc">
      <dgm:prSet loTypeId="urn:microsoft.com/office/officeart/2008/layout/VerticalCurvedList" loCatId="list" qsTypeId="urn:microsoft.com/office/officeart/2005/8/quickstyle/simple3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DD1D2432-7DCD-41CA-8CB4-0AF0AB6D51F9}">
      <dgm:prSet phldrT="[Text]" custT="1"/>
      <dgm:spPr>
        <a:xfrm>
          <a:off x="622560" y="2083581"/>
          <a:ext cx="1801818" cy="626178"/>
        </a:xfrm>
        <a:prstGeom prst="rect">
          <a:avLst/>
        </a:prstGeom>
        <a:gradFill rotWithShape="0">
          <a:gsLst>
            <a:gs pos="0">
              <a:srgbClr val="00457D">
                <a:shade val="50000"/>
                <a:hueOff val="237203"/>
                <a:satOff val="-24538"/>
                <a:lumOff val="16047"/>
                <a:alphaOff val="0"/>
                <a:tint val="50000"/>
                <a:satMod val="300000"/>
              </a:srgbClr>
            </a:gs>
            <a:gs pos="35000">
              <a:srgbClr val="00457D">
                <a:shade val="50000"/>
                <a:hueOff val="237203"/>
                <a:satOff val="-24538"/>
                <a:lumOff val="16047"/>
                <a:alphaOff val="0"/>
                <a:tint val="37000"/>
                <a:satMod val="300000"/>
              </a:srgbClr>
            </a:gs>
            <a:gs pos="100000">
              <a:srgbClr val="00457D">
                <a:shade val="50000"/>
                <a:hueOff val="237203"/>
                <a:satOff val="-24538"/>
                <a:lumOff val="16047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100" b="1" dirty="0">
              <a:solidFill>
                <a:srgbClr val="002060"/>
              </a:solidFill>
              <a:latin typeface="Arial"/>
              <a:ea typeface="ＭＳ Ｐゴシック"/>
              <a:cs typeface="+mn-cs"/>
            </a:rPr>
            <a:t>Member Issues with UHC &amp; Customer Service</a:t>
          </a:r>
        </a:p>
      </dgm:t>
    </dgm:pt>
    <dgm:pt modelId="{0A6D41FC-7C77-4EC4-9532-497B352B7C19}" type="parTrans" cxnId="{1817A5B1-14E4-4990-9860-7B24C4D488EE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308C3F74-714E-4D1A-940D-5D97C404CA2B}" type="sibTrans" cxnId="{1817A5B1-14E4-4990-9860-7B24C4D488EE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5AC9CB5E-1A44-4A60-AC5E-EAD4F67CE57E}">
      <dgm:prSet phldrT="[Text]" custT="1"/>
      <dgm:spPr>
        <a:xfrm>
          <a:off x="622560" y="2769633"/>
          <a:ext cx="1801818" cy="626178"/>
        </a:xfrm>
        <a:prstGeom prst="rect">
          <a:avLst/>
        </a:prstGeom>
        <a:gradFill rotWithShape="0">
          <a:gsLst>
            <a:gs pos="0">
              <a:srgbClr val="00457D">
                <a:shade val="50000"/>
                <a:hueOff val="474406"/>
                <a:satOff val="-49075"/>
                <a:lumOff val="32093"/>
                <a:alphaOff val="0"/>
                <a:tint val="50000"/>
                <a:satMod val="300000"/>
              </a:srgbClr>
            </a:gs>
            <a:gs pos="35000">
              <a:srgbClr val="00457D">
                <a:shade val="50000"/>
                <a:hueOff val="474406"/>
                <a:satOff val="-49075"/>
                <a:lumOff val="32093"/>
                <a:alphaOff val="0"/>
                <a:tint val="37000"/>
                <a:satMod val="300000"/>
              </a:srgbClr>
            </a:gs>
            <a:gs pos="100000">
              <a:srgbClr val="00457D">
                <a:shade val="50000"/>
                <a:hueOff val="474406"/>
                <a:satOff val="-49075"/>
                <a:lumOff val="32093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100" b="1" dirty="0">
              <a:solidFill>
                <a:srgbClr val="005293"/>
              </a:solidFill>
              <a:latin typeface="Arial"/>
              <a:ea typeface="ＭＳ Ｐゴシック"/>
              <a:cs typeface="+mn-cs"/>
            </a:rPr>
            <a:t>Member Call Reasons</a:t>
          </a:r>
        </a:p>
      </dgm:t>
    </dgm:pt>
    <dgm:pt modelId="{785732D2-217D-429E-82E7-BD5AB108EB10}" type="parTrans" cxnId="{91B98BE4-0EE6-4B16-A328-A0CC17DC9DD9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9FD5CBBC-5E4B-4B79-A157-FB920BC85302}" type="sibTrans" cxnId="{91B98BE4-0EE6-4B16-A328-A0CC17DC9DD9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759A4DBE-7E1A-4602-9E2D-F64223C579D7}">
      <dgm:prSet phldrT="[Text]" custT="1"/>
      <dgm:spPr>
        <a:xfrm>
          <a:off x="350902" y="3505324"/>
          <a:ext cx="2073477" cy="626178"/>
        </a:xfrm>
        <a:prstGeom prst="rect">
          <a:avLst/>
        </a:prstGeom>
        <a:gradFill rotWithShape="0">
          <a:gsLst>
            <a:gs pos="0">
              <a:srgbClr val="00457D">
                <a:shade val="50000"/>
                <a:hueOff val="711609"/>
                <a:satOff val="-73613"/>
                <a:lumOff val="48140"/>
                <a:alphaOff val="0"/>
                <a:tint val="50000"/>
                <a:satMod val="300000"/>
              </a:srgbClr>
            </a:gs>
            <a:gs pos="35000">
              <a:srgbClr val="00457D">
                <a:shade val="50000"/>
                <a:hueOff val="711609"/>
                <a:satOff val="-73613"/>
                <a:lumOff val="48140"/>
                <a:alphaOff val="0"/>
                <a:tint val="37000"/>
                <a:satMod val="300000"/>
              </a:srgbClr>
            </a:gs>
            <a:gs pos="100000">
              <a:srgbClr val="00457D">
                <a:shade val="50000"/>
                <a:hueOff val="711609"/>
                <a:satOff val="-73613"/>
                <a:lumOff val="4814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100" b="1" dirty="0">
              <a:solidFill>
                <a:srgbClr val="005293"/>
              </a:solidFill>
              <a:latin typeface="Arial"/>
              <a:ea typeface="ＭＳ Ｐゴシック"/>
              <a:cs typeface="+mn-cs"/>
            </a:rPr>
            <a:t>Auto-tagging HIX member complaints</a:t>
          </a:r>
        </a:p>
      </dgm:t>
    </dgm:pt>
    <dgm:pt modelId="{4D61D4C9-A798-416B-8D66-A85A7787678D}" type="parTrans" cxnId="{AFDD0F38-F25D-496B-A100-704C2A7C3FFA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B1B1AD69-3A05-4939-8EA0-A7D2CF2F1041}" type="sibTrans" cxnId="{AFDD0F38-F25D-496B-A100-704C2A7C3FFA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B32668BA-F88F-4078-9F18-208C2EC235B3}">
      <dgm:prSet phldrT="[Text]" custT="1"/>
      <dgm:spPr>
        <a:xfrm>
          <a:off x="350902" y="1372710"/>
          <a:ext cx="2073477" cy="626178"/>
        </a:xfrm>
        <a:prstGeom prst="rect">
          <a:avLst/>
        </a:prstGeom>
        <a:gradFill rotWithShape="0">
          <a:gsLst>
            <a:gs pos="0">
              <a:srgbClr val="00457D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00457D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00457D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100" b="1" dirty="0">
              <a:solidFill>
                <a:srgbClr val="005293"/>
              </a:solidFill>
              <a:latin typeface="Arial"/>
              <a:ea typeface="ＭＳ Ｐゴシック"/>
              <a:cs typeface="+mn-cs"/>
            </a:rPr>
            <a:t>Drivers for Detractors</a:t>
          </a:r>
        </a:p>
      </dgm:t>
    </dgm:pt>
    <dgm:pt modelId="{DCF18F26-9A3E-4CAD-AA2E-5670005E5542}" type="parTrans" cxnId="{7C1F5D66-1F06-4AD5-A8A4-7505F38407D4}">
      <dgm:prSet/>
      <dgm:spPr/>
      <dgm:t>
        <a:bodyPr/>
        <a:lstStyle/>
        <a:p>
          <a:endParaRPr lang="en-US" sz="1100"/>
        </a:p>
      </dgm:t>
    </dgm:pt>
    <dgm:pt modelId="{00419956-37A2-4C7D-BE0C-D7F73A626456}" type="sibTrans" cxnId="{7C1F5D66-1F06-4AD5-A8A4-7505F38407D4}">
      <dgm:prSet/>
      <dgm:spPr>
        <a:xfrm>
          <a:off x="-3481091" y="676925"/>
          <a:ext cx="4150362" cy="4150362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rgbClr val="00457D">
              <a:tint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100"/>
        </a:p>
      </dgm:t>
    </dgm:pt>
    <dgm:pt modelId="{5B74D7D5-B2B0-4162-BD73-8F95446FF058}" type="pres">
      <dgm:prSet presAssocID="{9F818C92-6C7E-431A-BFEC-26A11691AC66}" presName="Name0" presStyleCnt="0">
        <dgm:presLayoutVars>
          <dgm:chMax val="7"/>
          <dgm:chPref val="7"/>
          <dgm:dir/>
        </dgm:presLayoutVars>
      </dgm:prSet>
      <dgm:spPr/>
    </dgm:pt>
    <dgm:pt modelId="{3CAD9E07-64DD-476A-AEEB-5F159F151E9E}" type="pres">
      <dgm:prSet presAssocID="{9F818C92-6C7E-431A-BFEC-26A11691AC66}" presName="Name1" presStyleCnt="0"/>
      <dgm:spPr/>
    </dgm:pt>
    <dgm:pt modelId="{D0E16961-FCBF-402C-92C2-9C41C5130A09}" type="pres">
      <dgm:prSet presAssocID="{9F818C92-6C7E-431A-BFEC-26A11691AC66}" presName="cycle" presStyleCnt="0"/>
      <dgm:spPr/>
    </dgm:pt>
    <dgm:pt modelId="{B10C1F5E-3F62-424A-96C3-9C7E409639AC}" type="pres">
      <dgm:prSet presAssocID="{9F818C92-6C7E-431A-BFEC-26A11691AC66}" presName="srcNode" presStyleLbl="node1" presStyleIdx="0" presStyleCnt="4"/>
      <dgm:spPr/>
    </dgm:pt>
    <dgm:pt modelId="{0D341B4B-ACEF-4B11-8FD9-D94DA2E27976}" type="pres">
      <dgm:prSet presAssocID="{9F818C92-6C7E-431A-BFEC-26A11691AC66}" presName="conn" presStyleLbl="parChTrans1D2" presStyleIdx="0" presStyleCnt="1"/>
      <dgm:spPr>
        <a:prstGeom prst="blockArc">
          <a:avLst>
            <a:gd name="adj1" fmla="val 18900000"/>
            <a:gd name="adj2" fmla="val 2700000"/>
            <a:gd name="adj3" fmla="val 351"/>
          </a:avLst>
        </a:prstGeom>
      </dgm:spPr>
    </dgm:pt>
    <dgm:pt modelId="{E52F568F-F4C8-4957-A760-1DCA677FAA01}" type="pres">
      <dgm:prSet presAssocID="{9F818C92-6C7E-431A-BFEC-26A11691AC66}" presName="extraNode" presStyleLbl="node1" presStyleIdx="0" presStyleCnt="4"/>
      <dgm:spPr/>
    </dgm:pt>
    <dgm:pt modelId="{A0F71E8C-27B0-4972-9441-F5EE3D711DEC}" type="pres">
      <dgm:prSet presAssocID="{9F818C92-6C7E-431A-BFEC-26A11691AC66}" presName="dstNode" presStyleLbl="node1" presStyleIdx="0" presStyleCnt="4"/>
      <dgm:spPr/>
    </dgm:pt>
    <dgm:pt modelId="{A8F72BDE-CC93-44CE-835D-299734D26D23}" type="pres">
      <dgm:prSet presAssocID="{B32668BA-F88F-4078-9F18-208C2EC235B3}" presName="text_1" presStyleLbl="node1" presStyleIdx="0" presStyleCnt="4" custScaleY="132152">
        <dgm:presLayoutVars>
          <dgm:bulletEnabled val="1"/>
        </dgm:presLayoutVars>
      </dgm:prSet>
      <dgm:spPr>
        <a:prstGeom prst="rect">
          <a:avLst/>
        </a:prstGeom>
      </dgm:spPr>
    </dgm:pt>
    <dgm:pt modelId="{0003ED4B-6594-4765-863E-3B71F9F83264}" type="pres">
      <dgm:prSet presAssocID="{B32668BA-F88F-4078-9F18-208C2EC235B3}" presName="accent_1" presStyleCnt="0"/>
      <dgm:spPr/>
    </dgm:pt>
    <dgm:pt modelId="{58CE7241-28D2-4706-B9BA-16750C303991}" type="pres">
      <dgm:prSet presAssocID="{B32668BA-F88F-4078-9F18-208C2EC235B3}" presName="accentRepeatNode" presStyleLbl="solidFgAcc1" presStyleIdx="0" presStyleCnt="4"/>
      <dgm:spPr>
        <a:xfrm>
          <a:off x="54757" y="1389654"/>
          <a:ext cx="592290" cy="592290"/>
        </a:xfrm>
        <a:prstGeom prst="ellipse">
          <a:avLst/>
        </a:prstGeom>
        <a:gradFill rotWithShape="0">
          <a:gsLst>
            <a:gs pos="0">
              <a:srgbClr val="FFFFFF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FFFF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FFFF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00457D">
              <a:shade val="5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125C229-ABD5-4C0B-B307-2D781FF5C301}" type="pres">
      <dgm:prSet presAssocID="{DD1D2432-7DCD-41CA-8CB4-0AF0AB6D51F9}" presName="text_2" presStyleLbl="node1" presStyleIdx="1" presStyleCnt="4" custScaleY="132152">
        <dgm:presLayoutVars>
          <dgm:bulletEnabled val="1"/>
        </dgm:presLayoutVars>
      </dgm:prSet>
      <dgm:spPr>
        <a:prstGeom prst="rect">
          <a:avLst/>
        </a:prstGeom>
      </dgm:spPr>
    </dgm:pt>
    <dgm:pt modelId="{E908A6E5-E57F-4825-AF18-5B73593224A7}" type="pres">
      <dgm:prSet presAssocID="{DD1D2432-7DCD-41CA-8CB4-0AF0AB6D51F9}" presName="accent_2" presStyleCnt="0"/>
      <dgm:spPr/>
    </dgm:pt>
    <dgm:pt modelId="{1CF129E7-0C3D-4C16-9D7E-758565B55188}" type="pres">
      <dgm:prSet presAssocID="{DD1D2432-7DCD-41CA-8CB4-0AF0AB6D51F9}" presName="accentRepeatNode" presStyleLbl="solidFgAcc1" presStyleIdx="1" presStyleCnt="4"/>
      <dgm:spPr>
        <a:xfrm>
          <a:off x="326415" y="2100525"/>
          <a:ext cx="592290" cy="592290"/>
        </a:xfrm>
        <a:prstGeom prst="ellipse">
          <a:avLst/>
        </a:prstGeom>
        <a:gradFill rotWithShape="0">
          <a:gsLst>
            <a:gs pos="0">
              <a:srgbClr val="FFFFFF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FFFF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FFFF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00457D">
              <a:shade val="50000"/>
              <a:hueOff val="237203"/>
              <a:satOff val="-24538"/>
              <a:lumOff val="16047"/>
              <a:alphaOff val="0"/>
            </a:srgbClr>
          </a:solidFill>
          <a:prstDash val="solid"/>
        </a:ln>
        <a:effectLst/>
      </dgm:spPr>
    </dgm:pt>
    <dgm:pt modelId="{3C612B0E-877A-4159-BFBE-E6188C8695D1}" type="pres">
      <dgm:prSet presAssocID="{5AC9CB5E-1A44-4A60-AC5E-EAD4F67CE57E}" presName="text_3" presStyleLbl="node1" presStyleIdx="2" presStyleCnt="4" custScaleY="132152" custLinFactNeighborY="-5238">
        <dgm:presLayoutVars>
          <dgm:bulletEnabled val="1"/>
        </dgm:presLayoutVars>
      </dgm:prSet>
      <dgm:spPr>
        <a:prstGeom prst="rect">
          <a:avLst/>
        </a:prstGeom>
      </dgm:spPr>
    </dgm:pt>
    <dgm:pt modelId="{B484900F-7EB9-43B7-9EFA-0D70B6FA4DE3}" type="pres">
      <dgm:prSet presAssocID="{5AC9CB5E-1A44-4A60-AC5E-EAD4F67CE57E}" presName="accent_3" presStyleCnt="0"/>
      <dgm:spPr/>
    </dgm:pt>
    <dgm:pt modelId="{3E5496B1-2B92-4D6B-A20A-AA056FF37F9B}" type="pres">
      <dgm:prSet presAssocID="{5AC9CB5E-1A44-4A60-AC5E-EAD4F67CE57E}" presName="accentRepeatNode" presStyleLbl="solidFgAcc1" presStyleIdx="2" presStyleCnt="4"/>
      <dgm:spPr>
        <a:xfrm>
          <a:off x="326415" y="2811397"/>
          <a:ext cx="592290" cy="592290"/>
        </a:xfrm>
        <a:prstGeom prst="ellipse">
          <a:avLst/>
        </a:prstGeom>
        <a:gradFill rotWithShape="0">
          <a:gsLst>
            <a:gs pos="0">
              <a:srgbClr val="FFFFFF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FFFF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FFFF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00457D">
              <a:shade val="50000"/>
              <a:hueOff val="474406"/>
              <a:satOff val="-49075"/>
              <a:lumOff val="32093"/>
              <a:alphaOff val="0"/>
            </a:srgbClr>
          </a:solidFill>
          <a:prstDash val="solid"/>
        </a:ln>
        <a:effectLst/>
      </dgm:spPr>
    </dgm:pt>
    <dgm:pt modelId="{BE094537-217C-401F-8314-A1FDEE1D9FEB}" type="pres">
      <dgm:prSet presAssocID="{759A4DBE-7E1A-4602-9E2D-F64223C579D7}" presName="text_4" presStyleLbl="node1" presStyleIdx="3" presStyleCnt="4" custScaleY="132152">
        <dgm:presLayoutVars>
          <dgm:bulletEnabled val="1"/>
        </dgm:presLayoutVars>
      </dgm:prSet>
      <dgm:spPr>
        <a:prstGeom prst="rect">
          <a:avLst/>
        </a:prstGeom>
      </dgm:spPr>
    </dgm:pt>
    <dgm:pt modelId="{5E3CDBCF-DE36-4B43-AE49-8FBBEEFA95FC}" type="pres">
      <dgm:prSet presAssocID="{759A4DBE-7E1A-4602-9E2D-F64223C579D7}" presName="accent_4" presStyleCnt="0"/>
      <dgm:spPr/>
    </dgm:pt>
    <dgm:pt modelId="{E51AE28D-4CC0-47E4-A98B-8ED221942CB3}" type="pres">
      <dgm:prSet presAssocID="{759A4DBE-7E1A-4602-9E2D-F64223C579D7}" presName="accentRepeatNode" presStyleLbl="solidFgAcc1" presStyleIdx="3" presStyleCnt="4"/>
      <dgm:spPr>
        <a:xfrm>
          <a:off x="54757" y="3522268"/>
          <a:ext cx="592290" cy="592290"/>
        </a:xfrm>
        <a:prstGeom prst="ellipse">
          <a:avLst/>
        </a:prstGeom>
        <a:gradFill rotWithShape="0">
          <a:gsLst>
            <a:gs pos="0">
              <a:srgbClr val="FFFFFF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FFFF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FFFF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00457D">
              <a:shade val="50000"/>
              <a:hueOff val="711609"/>
              <a:satOff val="-73613"/>
              <a:lumOff val="48140"/>
              <a:alphaOff val="0"/>
            </a:srgbClr>
          </a:solidFill>
          <a:prstDash val="solid"/>
        </a:ln>
        <a:effectLst/>
      </dgm:spPr>
    </dgm:pt>
  </dgm:ptLst>
  <dgm:cxnLst>
    <dgm:cxn modelId="{A6CA6826-7028-4CD2-9070-594B309F2470}" type="presOf" srcId="{B32668BA-F88F-4078-9F18-208C2EC235B3}" destId="{A8F72BDE-CC93-44CE-835D-299734D26D23}" srcOrd="0" destOrd="0" presId="urn:microsoft.com/office/officeart/2008/layout/VerticalCurvedList"/>
    <dgm:cxn modelId="{AFDD0F38-F25D-496B-A100-704C2A7C3FFA}" srcId="{9F818C92-6C7E-431A-BFEC-26A11691AC66}" destId="{759A4DBE-7E1A-4602-9E2D-F64223C579D7}" srcOrd="3" destOrd="0" parTransId="{4D61D4C9-A798-416B-8D66-A85A7787678D}" sibTransId="{B1B1AD69-3A05-4939-8EA0-A7D2CF2F1041}"/>
    <dgm:cxn modelId="{7C1F5D66-1F06-4AD5-A8A4-7505F38407D4}" srcId="{9F818C92-6C7E-431A-BFEC-26A11691AC66}" destId="{B32668BA-F88F-4078-9F18-208C2EC235B3}" srcOrd="0" destOrd="0" parTransId="{DCF18F26-9A3E-4CAD-AA2E-5670005E5542}" sibTransId="{00419956-37A2-4C7D-BE0C-D7F73A626456}"/>
    <dgm:cxn modelId="{63597B48-363A-49FF-B5C7-55BA69EBAFDD}" type="presOf" srcId="{DD1D2432-7DCD-41CA-8CB4-0AF0AB6D51F9}" destId="{B125C229-ABD5-4C0B-B307-2D781FF5C301}" srcOrd="0" destOrd="0" presId="urn:microsoft.com/office/officeart/2008/layout/VerticalCurvedList"/>
    <dgm:cxn modelId="{F86B0770-25F6-455A-80E9-C7FC132DEBE5}" type="presOf" srcId="{759A4DBE-7E1A-4602-9E2D-F64223C579D7}" destId="{BE094537-217C-401F-8314-A1FDEE1D9FEB}" srcOrd="0" destOrd="0" presId="urn:microsoft.com/office/officeart/2008/layout/VerticalCurvedList"/>
    <dgm:cxn modelId="{95CF3685-2D18-49D3-B29D-3969DABA8DCB}" type="presOf" srcId="{9F818C92-6C7E-431A-BFEC-26A11691AC66}" destId="{5B74D7D5-B2B0-4162-BD73-8F95446FF058}" srcOrd="0" destOrd="0" presId="urn:microsoft.com/office/officeart/2008/layout/VerticalCurvedList"/>
    <dgm:cxn modelId="{1817A5B1-14E4-4990-9860-7B24C4D488EE}" srcId="{9F818C92-6C7E-431A-BFEC-26A11691AC66}" destId="{DD1D2432-7DCD-41CA-8CB4-0AF0AB6D51F9}" srcOrd="1" destOrd="0" parTransId="{0A6D41FC-7C77-4EC4-9532-497B352B7C19}" sibTransId="{308C3F74-714E-4D1A-940D-5D97C404CA2B}"/>
    <dgm:cxn modelId="{91B98BE4-0EE6-4B16-A328-A0CC17DC9DD9}" srcId="{9F818C92-6C7E-431A-BFEC-26A11691AC66}" destId="{5AC9CB5E-1A44-4A60-AC5E-EAD4F67CE57E}" srcOrd="2" destOrd="0" parTransId="{785732D2-217D-429E-82E7-BD5AB108EB10}" sibTransId="{9FD5CBBC-5E4B-4B79-A157-FB920BC85302}"/>
    <dgm:cxn modelId="{C4D447EB-4CB7-468B-97ED-9B2ABC01FD67}" type="presOf" srcId="{00419956-37A2-4C7D-BE0C-D7F73A626456}" destId="{0D341B4B-ACEF-4B11-8FD9-D94DA2E27976}" srcOrd="0" destOrd="0" presId="urn:microsoft.com/office/officeart/2008/layout/VerticalCurvedList"/>
    <dgm:cxn modelId="{F2D7AEF7-8BFD-4C48-AAD9-C88279F5AE70}" type="presOf" srcId="{5AC9CB5E-1A44-4A60-AC5E-EAD4F67CE57E}" destId="{3C612B0E-877A-4159-BFBE-E6188C8695D1}" srcOrd="0" destOrd="0" presId="urn:microsoft.com/office/officeart/2008/layout/VerticalCurvedList"/>
    <dgm:cxn modelId="{FD9B9DCC-530C-4CEE-AA9B-1DBB757B7E87}" type="presParOf" srcId="{5B74D7D5-B2B0-4162-BD73-8F95446FF058}" destId="{3CAD9E07-64DD-476A-AEEB-5F159F151E9E}" srcOrd="0" destOrd="0" presId="urn:microsoft.com/office/officeart/2008/layout/VerticalCurvedList"/>
    <dgm:cxn modelId="{20E06982-B637-47C3-9128-564AF073AACC}" type="presParOf" srcId="{3CAD9E07-64DD-476A-AEEB-5F159F151E9E}" destId="{D0E16961-FCBF-402C-92C2-9C41C5130A09}" srcOrd="0" destOrd="0" presId="urn:microsoft.com/office/officeart/2008/layout/VerticalCurvedList"/>
    <dgm:cxn modelId="{D6AC53A0-3C8D-4E8A-A7A4-699E4F5A9891}" type="presParOf" srcId="{D0E16961-FCBF-402C-92C2-9C41C5130A09}" destId="{B10C1F5E-3F62-424A-96C3-9C7E409639AC}" srcOrd="0" destOrd="0" presId="urn:microsoft.com/office/officeart/2008/layout/VerticalCurvedList"/>
    <dgm:cxn modelId="{9CECCF02-AB0F-4080-87CC-4240F9F55A10}" type="presParOf" srcId="{D0E16961-FCBF-402C-92C2-9C41C5130A09}" destId="{0D341B4B-ACEF-4B11-8FD9-D94DA2E27976}" srcOrd="1" destOrd="0" presId="urn:microsoft.com/office/officeart/2008/layout/VerticalCurvedList"/>
    <dgm:cxn modelId="{26F862FD-90EC-43A7-A1E8-7EA2DEDE1E40}" type="presParOf" srcId="{D0E16961-FCBF-402C-92C2-9C41C5130A09}" destId="{E52F568F-F4C8-4957-A760-1DCA677FAA01}" srcOrd="2" destOrd="0" presId="urn:microsoft.com/office/officeart/2008/layout/VerticalCurvedList"/>
    <dgm:cxn modelId="{47B9B79B-D12D-4129-B39A-D9C355413277}" type="presParOf" srcId="{D0E16961-FCBF-402C-92C2-9C41C5130A09}" destId="{A0F71E8C-27B0-4972-9441-F5EE3D711DEC}" srcOrd="3" destOrd="0" presId="urn:microsoft.com/office/officeart/2008/layout/VerticalCurvedList"/>
    <dgm:cxn modelId="{7AEB6308-2B6C-45D7-B684-4B8492C14A16}" type="presParOf" srcId="{3CAD9E07-64DD-476A-AEEB-5F159F151E9E}" destId="{A8F72BDE-CC93-44CE-835D-299734D26D23}" srcOrd="1" destOrd="0" presId="urn:microsoft.com/office/officeart/2008/layout/VerticalCurvedList"/>
    <dgm:cxn modelId="{66614F55-C4B6-4B04-AEE9-17052CD3ACF6}" type="presParOf" srcId="{3CAD9E07-64DD-476A-AEEB-5F159F151E9E}" destId="{0003ED4B-6594-4765-863E-3B71F9F83264}" srcOrd="2" destOrd="0" presId="urn:microsoft.com/office/officeart/2008/layout/VerticalCurvedList"/>
    <dgm:cxn modelId="{379D0A0B-B84D-42D2-8FBF-418E1ECB7B46}" type="presParOf" srcId="{0003ED4B-6594-4765-863E-3B71F9F83264}" destId="{58CE7241-28D2-4706-B9BA-16750C303991}" srcOrd="0" destOrd="0" presId="urn:microsoft.com/office/officeart/2008/layout/VerticalCurvedList"/>
    <dgm:cxn modelId="{69D3215F-A276-45B2-A035-462EDC82D914}" type="presParOf" srcId="{3CAD9E07-64DD-476A-AEEB-5F159F151E9E}" destId="{B125C229-ABD5-4C0B-B307-2D781FF5C301}" srcOrd="3" destOrd="0" presId="urn:microsoft.com/office/officeart/2008/layout/VerticalCurvedList"/>
    <dgm:cxn modelId="{3B9B41E7-1931-45CA-9046-957ABED21842}" type="presParOf" srcId="{3CAD9E07-64DD-476A-AEEB-5F159F151E9E}" destId="{E908A6E5-E57F-4825-AF18-5B73593224A7}" srcOrd="4" destOrd="0" presId="urn:microsoft.com/office/officeart/2008/layout/VerticalCurvedList"/>
    <dgm:cxn modelId="{1F0AC0D6-5FAB-4335-96B0-DE3884176C13}" type="presParOf" srcId="{E908A6E5-E57F-4825-AF18-5B73593224A7}" destId="{1CF129E7-0C3D-4C16-9D7E-758565B55188}" srcOrd="0" destOrd="0" presId="urn:microsoft.com/office/officeart/2008/layout/VerticalCurvedList"/>
    <dgm:cxn modelId="{B7491CA5-1D47-47C7-A182-7391C12E6FAA}" type="presParOf" srcId="{3CAD9E07-64DD-476A-AEEB-5F159F151E9E}" destId="{3C612B0E-877A-4159-BFBE-E6188C8695D1}" srcOrd="5" destOrd="0" presId="urn:microsoft.com/office/officeart/2008/layout/VerticalCurvedList"/>
    <dgm:cxn modelId="{C2298A99-A5F1-47CB-A600-611484F8D3B2}" type="presParOf" srcId="{3CAD9E07-64DD-476A-AEEB-5F159F151E9E}" destId="{B484900F-7EB9-43B7-9EFA-0D70B6FA4DE3}" srcOrd="6" destOrd="0" presId="urn:microsoft.com/office/officeart/2008/layout/VerticalCurvedList"/>
    <dgm:cxn modelId="{E40913E8-DD5E-4A35-AC4A-B22E33EEE674}" type="presParOf" srcId="{B484900F-7EB9-43B7-9EFA-0D70B6FA4DE3}" destId="{3E5496B1-2B92-4D6B-A20A-AA056FF37F9B}" srcOrd="0" destOrd="0" presId="urn:microsoft.com/office/officeart/2008/layout/VerticalCurvedList"/>
    <dgm:cxn modelId="{EBDD9D06-0EA1-4B7F-A0B7-5E7F00B8C91F}" type="presParOf" srcId="{3CAD9E07-64DD-476A-AEEB-5F159F151E9E}" destId="{BE094537-217C-401F-8314-A1FDEE1D9FEB}" srcOrd="7" destOrd="0" presId="urn:microsoft.com/office/officeart/2008/layout/VerticalCurvedList"/>
    <dgm:cxn modelId="{93163249-AB64-43D2-8683-AC5913633B26}" type="presParOf" srcId="{3CAD9E07-64DD-476A-AEEB-5F159F151E9E}" destId="{5E3CDBCF-DE36-4B43-AE49-8FBBEEFA95FC}" srcOrd="8" destOrd="0" presId="urn:microsoft.com/office/officeart/2008/layout/VerticalCurvedList"/>
    <dgm:cxn modelId="{5715D4F2-073E-484A-A9C2-7DE3FC9475A5}" type="presParOf" srcId="{5E3CDBCF-DE36-4B43-AE49-8FBBEEFA95FC}" destId="{E51AE28D-4CC0-47E4-A98B-8ED221942CB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5D4168-1DDB-406D-84E9-412C2A86EB77}" type="doc">
      <dgm:prSet loTypeId="urn:microsoft.com/office/officeart/2005/8/layout/matrix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CBB7BA0-A8E3-43D4-B6C4-1BCF7011D18A}">
      <dgm:prSet phldrT="[Text]" custT="1"/>
      <dgm:spPr>
        <a:xfrm rot="16200000">
          <a:off x="137048" y="-137048"/>
          <a:ext cx="776829" cy="1050927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anchor="t"/>
        <a:lstStyle/>
        <a:p>
          <a:pPr algn="ctr"/>
          <a:r>
            <a:rPr lang="en-US" sz="1000" b="1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Low Accuracy transcription</a:t>
          </a:r>
          <a:r>
            <a:rPr lang="en-US" sz="9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 </a:t>
          </a:r>
          <a:r>
            <a:rPr lang="en-US" sz="1000" b="1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basis R&amp;D</a:t>
          </a:r>
        </a:p>
      </dgm:t>
    </dgm:pt>
    <dgm:pt modelId="{F51638D9-78EB-4F94-8C73-822358846A86}" type="parTrans" cxnId="{B886D881-C69D-4D83-B721-440B7AA9889D}">
      <dgm:prSet/>
      <dgm:spPr/>
      <dgm:t>
        <a:bodyPr/>
        <a:lstStyle/>
        <a:p>
          <a:pPr algn="ctr"/>
          <a:endParaRPr lang="en-US" sz="1000"/>
        </a:p>
      </dgm:t>
    </dgm:pt>
    <dgm:pt modelId="{F35FAD88-97DF-4161-AC85-059EAC5051BC}" type="sibTrans" cxnId="{B886D881-C69D-4D83-B721-440B7AA9889D}">
      <dgm:prSet/>
      <dgm:spPr/>
      <dgm:t>
        <a:bodyPr/>
        <a:lstStyle/>
        <a:p>
          <a:pPr algn="ctr"/>
          <a:endParaRPr lang="en-US" sz="1000"/>
        </a:p>
      </dgm:t>
    </dgm:pt>
    <dgm:pt modelId="{CD1C2542-91C3-45F7-B708-2104512B1FEE}">
      <dgm:prSet phldrT="[Text]" custT="1"/>
      <dgm:spPr>
        <a:xfrm>
          <a:off x="1050927" y="0"/>
          <a:ext cx="1050927" cy="776829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anchor="b"/>
        <a:lstStyle/>
        <a:p>
          <a:pPr algn="ctr"/>
          <a:endParaRPr lang="en-US" sz="10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10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10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10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10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9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9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9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9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9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9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9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9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9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9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9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endParaRPr lang="en-US" sz="900" b="1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algn="ctr"/>
          <a:r>
            <a:rPr lang="en-US" sz="1000" b="1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Training Data-</a:t>
          </a:r>
        </a:p>
        <a:p>
          <a:pPr algn="ctr"/>
          <a:r>
            <a:rPr lang="en-US" sz="1000" b="1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One time transcript cost </a:t>
          </a:r>
        </a:p>
      </dgm:t>
    </dgm:pt>
    <dgm:pt modelId="{C474C5E9-75EF-402D-8C25-BF7F34FF4127}" type="parTrans" cxnId="{99E1CC00-6F09-4AD9-85D3-C8612B82136F}">
      <dgm:prSet/>
      <dgm:spPr/>
      <dgm:t>
        <a:bodyPr/>
        <a:lstStyle/>
        <a:p>
          <a:pPr algn="ctr"/>
          <a:endParaRPr lang="en-US" sz="1000"/>
        </a:p>
      </dgm:t>
    </dgm:pt>
    <dgm:pt modelId="{1968A593-9061-43ED-9628-9096292F7AB4}" type="sibTrans" cxnId="{99E1CC00-6F09-4AD9-85D3-C8612B82136F}">
      <dgm:prSet/>
      <dgm:spPr/>
      <dgm:t>
        <a:bodyPr/>
        <a:lstStyle/>
        <a:p>
          <a:pPr algn="ctr"/>
          <a:endParaRPr lang="en-US" sz="1000"/>
        </a:p>
      </dgm:t>
    </dgm:pt>
    <dgm:pt modelId="{1E52AD78-3CD2-431D-B68E-3BC04C3153D3}">
      <dgm:prSet phldrT="[Text]" custT="1"/>
      <dgm:spPr>
        <a:xfrm rot="10800000">
          <a:off x="0" y="776829"/>
          <a:ext cx="1050927" cy="776829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anchor="t"/>
        <a:lstStyle/>
        <a:p>
          <a:pPr algn="ctr"/>
          <a:r>
            <a:rPr lang="en-US" sz="1100" b="1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$ 150K</a:t>
          </a:r>
        </a:p>
        <a:p>
          <a:pPr algn="ctr"/>
          <a:r>
            <a:rPr lang="en-US" sz="9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 </a:t>
          </a:r>
          <a:r>
            <a:rPr lang="en-US" sz="1100" b="1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10K Calls</a:t>
          </a:r>
          <a:r>
            <a:rPr lang="en-US" sz="9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 </a:t>
          </a:r>
          <a:endParaRPr lang="en-US" sz="10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gm:t>
    </dgm:pt>
    <dgm:pt modelId="{FB383420-3C11-467C-830B-BEFED7CCD467}" type="parTrans" cxnId="{D8921683-908A-4A8C-87B8-DD925C0C8C1C}">
      <dgm:prSet/>
      <dgm:spPr/>
      <dgm:t>
        <a:bodyPr/>
        <a:lstStyle/>
        <a:p>
          <a:pPr algn="ctr"/>
          <a:endParaRPr lang="en-US" sz="1000"/>
        </a:p>
      </dgm:t>
    </dgm:pt>
    <dgm:pt modelId="{0E8A0821-6265-47B3-AE34-364A208F15FC}" type="sibTrans" cxnId="{D8921683-908A-4A8C-87B8-DD925C0C8C1C}">
      <dgm:prSet/>
      <dgm:spPr/>
      <dgm:t>
        <a:bodyPr/>
        <a:lstStyle/>
        <a:p>
          <a:pPr algn="ctr"/>
          <a:endParaRPr lang="en-US" sz="1000"/>
        </a:p>
      </dgm:t>
    </dgm:pt>
    <dgm:pt modelId="{1563ABFD-68F7-421D-905C-2D3EA8333C8C}">
      <dgm:prSet phldrT="[Text]" custT="1"/>
      <dgm:spPr>
        <a:xfrm rot="5400000">
          <a:off x="1187975" y="639780"/>
          <a:ext cx="776829" cy="1050927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anchor="t"/>
        <a:lstStyle/>
        <a:p>
          <a:pPr algn="ctr"/>
          <a:r>
            <a:rPr lang="en-US" sz="1000" b="1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Requires in-house customization</a:t>
          </a:r>
        </a:p>
      </dgm:t>
    </dgm:pt>
    <dgm:pt modelId="{E37C8FDF-FD35-4198-80B0-B207E4B60846}" type="parTrans" cxnId="{A6CA6048-0F97-49A5-8131-5697AD4E09A2}">
      <dgm:prSet/>
      <dgm:spPr/>
      <dgm:t>
        <a:bodyPr/>
        <a:lstStyle/>
        <a:p>
          <a:pPr algn="ctr"/>
          <a:endParaRPr lang="en-US" sz="1000"/>
        </a:p>
      </dgm:t>
    </dgm:pt>
    <dgm:pt modelId="{FE421E68-DB60-45D0-BC82-00989B81BF03}" type="sibTrans" cxnId="{A6CA6048-0F97-49A5-8131-5697AD4E09A2}">
      <dgm:prSet/>
      <dgm:spPr/>
      <dgm:t>
        <a:bodyPr/>
        <a:lstStyle/>
        <a:p>
          <a:pPr algn="ctr"/>
          <a:endParaRPr lang="en-US" sz="1000"/>
        </a:p>
      </dgm:t>
    </dgm:pt>
    <dgm:pt modelId="{FB998E1E-3F14-4EE2-B9C0-8EB9420446C5}">
      <dgm:prSet phldrT="[Text]" custT="1"/>
      <dgm:spPr>
        <a:xfrm>
          <a:off x="735648" y="582622"/>
          <a:ext cx="630556" cy="388414"/>
        </a:xfrm>
        <a:prstGeom prst="roundRect">
          <a:avLst/>
        </a:prstGeom>
        <a:solidFill>
          <a:srgbClr val="005293">
            <a:tint val="6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endParaRPr lang="en-US" sz="10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gm:t>
    </dgm:pt>
    <dgm:pt modelId="{A6773F11-A9EE-4FFE-8CDD-8A9A5DB90476}" type="sibTrans" cxnId="{4AFD3C14-F36A-434D-B138-5008BDABBB37}">
      <dgm:prSet/>
      <dgm:spPr/>
      <dgm:t>
        <a:bodyPr/>
        <a:lstStyle/>
        <a:p>
          <a:pPr algn="ctr"/>
          <a:endParaRPr lang="en-US" sz="1000"/>
        </a:p>
      </dgm:t>
    </dgm:pt>
    <dgm:pt modelId="{BA81F7B8-C390-4979-B117-6F1061351B05}" type="parTrans" cxnId="{4AFD3C14-F36A-434D-B138-5008BDABBB37}">
      <dgm:prSet/>
      <dgm:spPr/>
      <dgm:t>
        <a:bodyPr/>
        <a:lstStyle/>
        <a:p>
          <a:pPr algn="ctr"/>
          <a:endParaRPr lang="en-US" sz="1000"/>
        </a:p>
      </dgm:t>
    </dgm:pt>
    <dgm:pt modelId="{A824C79A-3DE0-4DAE-8CCA-E53225C2A7AD}" type="pres">
      <dgm:prSet presAssocID="{7A5D4168-1DDB-406D-84E9-412C2A86EB7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57180BE-8085-4539-A996-27D1A4A19D11}" type="pres">
      <dgm:prSet presAssocID="{7A5D4168-1DDB-406D-84E9-412C2A86EB77}" presName="matrix" presStyleCnt="0"/>
      <dgm:spPr/>
    </dgm:pt>
    <dgm:pt modelId="{FCCD83AD-7795-4552-963D-9F91980BB2B7}" type="pres">
      <dgm:prSet presAssocID="{7A5D4168-1DDB-406D-84E9-412C2A86EB77}" presName="tile1" presStyleLbl="node1" presStyleIdx="0" presStyleCnt="4"/>
      <dgm:spPr>
        <a:prstGeom prst="round1Rect">
          <a:avLst/>
        </a:prstGeom>
      </dgm:spPr>
    </dgm:pt>
    <dgm:pt modelId="{A44AC6EF-5CBA-47CC-B236-C2CCB5C70F2C}" type="pres">
      <dgm:prSet presAssocID="{7A5D4168-1DDB-406D-84E9-412C2A86EB7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0A034D-3FC3-443D-BAFB-91E71439774A}" type="pres">
      <dgm:prSet presAssocID="{7A5D4168-1DDB-406D-84E9-412C2A86EB77}" presName="tile2" presStyleLbl="node1" presStyleIdx="1" presStyleCnt="4"/>
      <dgm:spPr>
        <a:prstGeom prst="round1Rect">
          <a:avLst/>
        </a:prstGeom>
      </dgm:spPr>
    </dgm:pt>
    <dgm:pt modelId="{1BBCDAE0-B66D-44B9-BCCC-AA8863C974FA}" type="pres">
      <dgm:prSet presAssocID="{7A5D4168-1DDB-406D-84E9-412C2A86EB7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D9843B9-D269-4804-AFB5-70C320DD2B89}" type="pres">
      <dgm:prSet presAssocID="{7A5D4168-1DDB-406D-84E9-412C2A86EB77}" presName="tile3" presStyleLbl="node1" presStyleIdx="2" presStyleCnt="4"/>
      <dgm:spPr>
        <a:prstGeom prst="round1Rect">
          <a:avLst/>
        </a:prstGeom>
      </dgm:spPr>
    </dgm:pt>
    <dgm:pt modelId="{12F3EAAC-D41C-43D0-9C4A-C7E28277F852}" type="pres">
      <dgm:prSet presAssocID="{7A5D4168-1DDB-406D-84E9-412C2A86EB7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7EEC0FE-295C-46AA-9B87-AD2910E4C42E}" type="pres">
      <dgm:prSet presAssocID="{7A5D4168-1DDB-406D-84E9-412C2A86EB77}" presName="tile4" presStyleLbl="node1" presStyleIdx="3" presStyleCnt="4"/>
      <dgm:spPr>
        <a:prstGeom prst="round1Rect">
          <a:avLst/>
        </a:prstGeom>
      </dgm:spPr>
    </dgm:pt>
    <dgm:pt modelId="{28D729F1-FBC1-4596-AEAA-61975FDC2365}" type="pres">
      <dgm:prSet presAssocID="{7A5D4168-1DDB-406D-84E9-412C2A86EB7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12FDC2E-9DDD-4D9E-9C2F-F0206A97F2AB}" type="pres">
      <dgm:prSet presAssocID="{7A5D4168-1DDB-406D-84E9-412C2A86EB77}" presName="centerTile" presStyleLbl="fgShp" presStyleIdx="0" presStyleCnt="1">
        <dgm:presLayoutVars>
          <dgm:chMax val="0"/>
          <dgm:chPref val="0"/>
        </dgm:presLayoutVars>
      </dgm:prSet>
      <dgm:spPr>
        <a:prstGeom prst="roundRect">
          <a:avLst/>
        </a:prstGeom>
      </dgm:spPr>
    </dgm:pt>
  </dgm:ptLst>
  <dgm:cxnLst>
    <dgm:cxn modelId="{99E1CC00-6F09-4AD9-85D3-C8612B82136F}" srcId="{FB998E1E-3F14-4EE2-B9C0-8EB9420446C5}" destId="{CD1C2542-91C3-45F7-B708-2104512B1FEE}" srcOrd="1" destOrd="0" parTransId="{C474C5E9-75EF-402D-8C25-BF7F34FF4127}" sibTransId="{1968A593-9061-43ED-9628-9096292F7AB4}"/>
    <dgm:cxn modelId="{6C72390C-A5B2-47B0-9445-7E1D141EFD8A}" type="presOf" srcId="{1E52AD78-3CD2-431D-B68E-3BC04C3153D3}" destId="{1D9843B9-D269-4804-AFB5-70C320DD2B89}" srcOrd="0" destOrd="0" presId="urn:microsoft.com/office/officeart/2005/8/layout/matrix1"/>
    <dgm:cxn modelId="{4AFD3C14-F36A-434D-B138-5008BDABBB37}" srcId="{7A5D4168-1DDB-406D-84E9-412C2A86EB77}" destId="{FB998E1E-3F14-4EE2-B9C0-8EB9420446C5}" srcOrd="0" destOrd="0" parTransId="{BA81F7B8-C390-4979-B117-6F1061351B05}" sibTransId="{A6773F11-A9EE-4FFE-8CDD-8A9A5DB90476}"/>
    <dgm:cxn modelId="{98C0541E-E88B-4EA1-B05F-93F55E71E5F8}" type="presOf" srcId="{1563ABFD-68F7-421D-905C-2D3EA8333C8C}" destId="{28D729F1-FBC1-4596-AEAA-61975FDC2365}" srcOrd="1" destOrd="0" presId="urn:microsoft.com/office/officeart/2005/8/layout/matrix1"/>
    <dgm:cxn modelId="{23CE7C2C-CE97-49BB-AD31-44D50D535AEE}" type="presOf" srcId="{CD1C2542-91C3-45F7-B708-2104512B1FEE}" destId="{5E0A034D-3FC3-443D-BAFB-91E71439774A}" srcOrd="0" destOrd="0" presId="urn:microsoft.com/office/officeart/2005/8/layout/matrix1"/>
    <dgm:cxn modelId="{14D79935-2DA9-4DD8-BF2D-808BC7409C6F}" type="presOf" srcId="{7A5D4168-1DDB-406D-84E9-412C2A86EB77}" destId="{A824C79A-3DE0-4DAE-8CCA-E53225C2A7AD}" srcOrd="0" destOrd="0" presId="urn:microsoft.com/office/officeart/2005/8/layout/matrix1"/>
    <dgm:cxn modelId="{F5958D3D-662D-4AAA-9427-5491EA1124A2}" type="presOf" srcId="{1563ABFD-68F7-421D-905C-2D3EA8333C8C}" destId="{07EEC0FE-295C-46AA-9B87-AD2910E4C42E}" srcOrd="0" destOrd="0" presId="urn:microsoft.com/office/officeart/2005/8/layout/matrix1"/>
    <dgm:cxn modelId="{A6CA6048-0F97-49A5-8131-5697AD4E09A2}" srcId="{FB998E1E-3F14-4EE2-B9C0-8EB9420446C5}" destId="{1563ABFD-68F7-421D-905C-2D3EA8333C8C}" srcOrd="3" destOrd="0" parTransId="{E37C8FDF-FD35-4198-80B0-B207E4B60846}" sibTransId="{FE421E68-DB60-45D0-BC82-00989B81BF03}"/>
    <dgm:cxn modelId="{559D5A5A-A0E9-4597-AD00-628D49DAA1E2}" type="presOf" srcId="{1CBB7BA0-A8E3-43D4-B6C4-1BCF7011D18A}" destId="{A44AC6EF-5CBA-47CC-B236-C2CCB5C70F2C}" srcOrd="1" destOrd="0" presId="urn:microsoft.com/office/officeart/2005/8/layout/matrix1"/>
    <dgm:cxn modelId="{B886D881-C69D-4D83-B721-440B7AA9889D}" srcId="{FB998E1E-3F14-4EE2-B9C0-8EB9420446C5}" destId="{1CBB7BA0-A8E3-43D4-B6C4-1BCF7011D18A}" srcOrd="0" destOrd="0" parTransId="{F51638D9-78EB-4F94-8C73-822358846A86}" sibTransId="{F35FAD88-97DF-4161-AC85-059EAC5051BC}"/>
    <dgm:cxn modelId="{D8921683-908A-4A8C-87B8-DD925C0C8C1C}" srcId="{FB998E1E-3F14-4EE2-B9C0-8EB9420446C5}" destId="{1E52AD78-3CD2-431D-B68E-3BC04C3153D3}" srcOrd="2" destOrd="0" parTransId="{FB383420-3C11-467C-830B-BEFED7CCD467}" sibTransId="{0E8A0821-6265-47B3-AE34-364A208F15FC}"/>
    <dgm:cxn modelId="{521F69CD-A155-43E7-80CF-983B776A759F}" type="presOf" srcId="{FB998E1E-3F14-4EE2-B9C0-8EB9420446C5}" destId="{512FDC2E-9DDD-4D9E-9C2F-F0206A97F2AB}" srcOrd="0" destOrd="0" presId="urn:microsoft.com/office/officeart/2005/8/layout/matrix1"/>
    <dgm:cxn modelId="{E14D09D6-6476-46BD-AA61-2105936DC51F}" type="presOf" srcId="{1CBB7BA0-A8E3-43D4-B6C4-1BCF7011D18A}" destId="{FCCD83AD-7795-4552-963D-9F91980BB2B7}" srcOrd="0" destOrd="0" presId="urn:microsoft.com/office/officeart/2005/8/layout/matrix1"/>
    <dgm:cxn modelId="{CED576E2-B3D5-4922-9607-30CF0B2FB00F}" type="presOf" srcId="{CD1C2542-91C3-45F7-B708-2104512B1FEE}" destId="{1BBCDAE0-B66D-44B9-BCCC-AA8863C974FA}" srcOrd="1" destOrd="0" presId="urn:microsoft.com/office/officeart/2005/8/layout/matrix1"/>
    <dgm:cxn modelId="{10D4AEFB-D554-4EC4-936C-61C8C0553C62}" type="presOf" srcId="{1E52AD78-3CD2-431D-B68E-3BC04C3153D3}" destId="{12F3EAAC-D41C-43D0-9C4A-C7E28277F852}" srcOrd="1" destOrd="0" presId="urn:microsoft.com/office/officeart/2005/8/layout/matrix1"/>
    <dgm:cxn modelId="{53649DA8-D0FD-4944-A21D-0110120ECF85}" type="presParOf" srcId="{A824C79A-3DE0-4DAE-8CCA-E53225C2A7AD}" destId="{A57180BE-8085-4539-A996-27D1A4A19D11}" srcOrd="0" destOrd="0" presId="urn:microsoft.com/office/officeart/2005/8/layout/matrix1"/>
    <dgm:cxn modelId="{A9954999-4940-4305-A3C5-ADD32AEAFD1F}" type="presParOf" srcId="{A57180BE-8085-4539-A996-27D1A4A19D11}" destId="{FCCD83AD-7795-4552-963D-9F91980BB2B7}" srcOrd="0" destOrd="0" presId="urn:microsoft.com/office/officeart/2005/8/layout/matrix1"/>
    <dgm:cxn modelId="{2D4514C6-A549-41FF-AD74-8EC239F79EA2}" type="presParOf" srcId="{A57180BE-8085-4539-A996-27D1A4A19D11}" destId="{A44AC6EF-5CBA-47CC-B236-C2CCB5C70F2C}" srcOrd="1" destOrd="0" presId="urn:microsoft.com/office/officeart/2005/8/layout/matrix1"/>
    <dgm:cxn modelId="{1A215FF1-8489-4E6A-AD97-F58A2C4A87E4}" type="presParOf" srcId="{A57180BE-8085-4539-A996-27D1A4A19D11}" destId="{5E0A034D-3FC3-443D-BAFB-91E71439774A}" srcOrd="2" destOrd="0" presId="urn:microsoft.com/office/officeart/2005/8/layout/matrix1"/>
    <dgm:cxn modelId="{598C7715-26FF-4D38-9BAD-1B11E5B91F3F}" type="presParOf" srcId="{A57180BE-8085-4539-A996-27D1A4A19D11}" destId="{1BBCDAE0-B66D-44B9-BCCC-AA8863C974FA}" srcOrd="3" destOrd="0" presId="urn:microsoft.com/office/officeart/2005/8/layout/matrix1"/>
    <dgm:cxn modelId="{5A9A270F-DCAA-46FE-BEA2-2CE561A1B5DE}" type="presParOf" srcId="{A57180BE-8085-4539-A996-27D1A4A19D11}" destId="{1D9843B9-D269-4804-AFB5-70C320DD2B89}" srcOrd="4" destOrd="0" presId="urn:microsoft.com/office/officeart/2005/8/layout/matrix1"/>
    <dgm:cxn modelId="{0ED05AB4-C624-49E1-B95F-0F49B6DB91CB}" type="presParOf" srcId="{A57180BE-8085-4539-A996-27D1A4A19D11}" destId="{12F3EAAC-D41C-43D0-9C4A-C7E28277F852}" srcOrd="5" destOrd="0" presId="urn:microsoft.com/office/officeart/2005/8/layout/matrix1"/>
    <dgm:cxn modelId="{09FB8EFC-86B7-47D8-929B-7724425BCDFB}" type="presParOf" srcId="{A57180BE-8085-4539-A996-27D1A4A19D11}" destId="{07EEC0FE-295C-46AA-9B87-AD2910E4C42E}" srcOrd="6" destOrd="0" presId="urn:microsoft.com/office/officeart/2005/8/layout/matrix1"/>
    <dgm:cxn modelId="{1153901D-A681-46B6-85EA-FD4A735765EB}" type="presParOf" srcId="{A57180BE-8085-4539-A996-27D1A4A19D11}" destId="{28D729F1-FBC1-4596-AEAA-61975FDC2365}" srcOrd="7" destOrd="0" presId="urn:microsoft.com/office/officeart/2005/8/layout/matrix1"/>
    <dgm:cxn modelId="{D812CDB1-228C-42E9-8AE3-0801CB919F3B}" type="presParOf" srcId="{A824C79A-3DE0-4DAE-8CCA-E53225C2A7AD}" destId="{512FDC2E-9DDD-4D9E-9C2F-F0206A97F2A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5D4168-1DDB-406D-84E9-412C2A86EB77}" type="doc">
      <dgm:prSet loTypeId="urn:microsoft.com/office/officeart/2005/8/layout/matrix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CBB7BA0-A8E3-43D4-B6C4-1BCF7011D18A}">
      <dgm:prSet phldrT="[Text]" custT="1"/>
      <dgm:spPr>
        <a:xfrm rot="16200000">
          <a:off x="137048" y="-137048"/>
          <a:ext cx="776829" cy="1050927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anchor="t"/>
        <a:lstStyle/>
        <a:p>
          <a:pPr algn="ctr"/>
          <a:r>
            <a:rPr lang="en-US" sz="1000" b="1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Low Accuracy transcription</a:t>
          </a:r>
          <a:r>
            <a:rPr lang="en-US" sz="9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 </a:t>
          </a:r>
          <a:r>
            <a:rPr lang="en-US" sz="1000" b="1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basis R&amp;D</a:t>
          </a:r>
        </a:p>
      </dgm:t>
    </dgm:pt>
    <dgm:pt modelId="{F51638D9-78EB-4F94-8C73-822358846A86}" type="parTrans" cxnId="{B886D881-C69D-4D83-B721-440B7AA9889D}">
      <dgm:prSet/>
      <dgm:spPr/>
      <dgm:t>
        <a:bodyPr/>
        <a:lstStyle/>
        <a:p>
          <a:pPr algn="ctr"/>
          <a:endParaRPr lang="en-US" sz="1000"/>
        </a:p>
      </dgm:t>
    </dgm:pt>
    <dgm:pt modelId="{F35FAD88-97DF-4161-AC85-059EAC5051BC}" type="sibTrans" cxnId="{B886D881-C69D-4D83-B721-440B7AA9889D}">
      <dgm:prSet/>
      <dgm:spPr/>
      <dgm:t>
        <a:bodyPr/>
        <a:lstStyle/>
        <a:p>
          <a:pPr algn="ctr"/>
          <a:endParaRPr lang="en-US" sz="1000"/>
        </a:p>
      </dgm:t>
    </dgm:pt>
    <dgm:pt modelId="{CD1C2542-91C3-45F7-B708-2104512B1FEE}">
      <dgm:prSet phldrT="[Text]" custT="1"/>
      <dgm:spPr>
        <a:xfrm>
          <a:off x="1050927" y="0"/>
          <a:ext cx="1050927" cy="776829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anchor="b"/>
        <a:lstStyle/>
        <a:p>
          <a:pPr algn="ctr"/>
          <a:r>
            <a:rPr lang="en-US" sz="1000" b="1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One time transcription cost  </a:t>
          </a:r>
        </a:p>
      </dgm:t>
    </dgm:pt>
    <dgm:pt modelId="{C474C5E9-75EF-402D-8C25-BF7F34FF4127}" type="parTrans" cxnId="{99E1CC00-6F09-4AD9-85D3-C8612B82136F}">
      <dgm:prSet/>
      <dgm:spPr/>
      <dgm:t>
        <a:bodyPr/>
        <a:lstStyle/>
        <a:p>
          <a:pPr algn="ctr"/>
          <a:endParaRPr lang="en-US" sz="1000"/>
        </a:p>
      </dgm:t>
    </dgm:pt>
    <dgm:pt modelId="{1968A593-9061-43ED-9628-9096292F7AB4}" type="sibTrans" cxnId="{99E1CC00-6F09-4AD9-85D3-C8612B82136F}">
      <dgm:prSet/>
      <dgm:spPr/>
      <dgm:t>
        <a:bodyPr/>
        <a:lstStyle/>
        <a:p>
          <a:pPr algn="ctr"/>
          <a:endParaRPr lang="en-US" sz="1000"/>
        </a:p>
      </dgm:t>
    </dgm:pt>
    <dgm:pt modelId="{1E52AD78-3CD2-431D-B68E-3BC04C3153D3}">
      <dgm:prSet phldrT="[Text]" custT="1"/>
      <dgm:spPr>
        <a:xfrm rot="10800000">
          <a:off x="0" y="776829"/>
          <a:ext cx="1050927" cy="776829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anchor="t"/>
        <a:lstStyle/>
        <a:p>
          <a:pPr algn="ctr"/>
          <a:r>
            <a:rPr lang="en-US" sz="1100" b="1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$ 150K</a:t>
          </a:r>
        </a:p>
        <a:p>
          <a:pPr algn="ctr"/>
          <a:r>
            <a:rPr lang="en-US" sz="1100" b="1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10K Calls</a:t>
          </a:r>
          <a:r>
            <a:rPr lang="en-US" sz="11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 </a:t>
          </a:r>
          <a:endParaRPr lang="en-US" sz="10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gm:t>
    </dgm:pt>
    <dgm:pt modelId="{FB383420-3C11-467C-830B-BEFED7CCD467}" type="parTrans" cxnId="{D8921683-908A-4A8C-87B8-DD925C0C8C1C}">
      <dgm:prSet/>
      <dgm:spPr/>
      <dgm:t>
        <a:bodyPr/>
        <a:lstStyle/>
        <a:p>
          <a:pPr algn="ctr"/>
          <a:endParaRPr lang="en-US" sz="1000"/>
        </a:p>
      </dgm:t>
    </dgm:pt>
    <dgm:pt modelId="{0E8A0821-6265-47B3-AE34-364A208F15FC}" type="sibTrans" cxnId="{D8921683-908A-4A8C-87B8-DD925C0C8C1C}">
      <dgm:prSet/>
      <dgm:spPr/>
      <dgm:t>
        <a:bodyPr/>
        <a:lstStyle/>
        <a:p>
          <a:pPr algn="ctr"/>
          <a:endParaRPr lang="en-US" sz="1000"/>
        </a:p>
      </dgm:t>
    </dgm:pt>
    <dgm:pt modelId="{1563ABFD-68F7-421D-905C-2D3EA8333C8C}">
      <dgm:prSet phldrT="[Text]" custT="1"/>
      <dgm:spPr>
        <a:xfrm rot="5400000">
          <a:off x="1187975" y="639780"/>
          <a:ext cx="776829" cy="1050927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anchor="t"/>
        <a:lstStyle/>
        <a:p>
          <a:pPr algn="ctr"/>
          <a:r>
            <a:rPr lang="en-US" sz="1000" b="1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Requires in-house customization</a:t>
          </a:r>
        </a:p>
      </dgm:t>
    </dgm:pt>
    <dgm:pt modelId="{E37C8FDF-FD35-4198-80B0-B207E4B60846}" type="parTrans" cxnId="{A6CA6048-0F97-49A5-8131-5697AD4E09A2}">
      <dgm:prSet/>
      <dgm:spPr/>
      <dgm:t>
        <a:bodyPr/>
        <a:lstStyle/>
        <a:p>
          <a:pPr algn="ctr"/>
          <a:endParaRPr lang="en-US" sz="1000"/>
        </a:p>
      </dgm:t>
    </dgm:pt>
    <dgm:pt modelId="{FE421E68-DB60-45D0-BC82-00989B81BF03}" type="sibTrans" cxnId="{A6CA6048-0F97-49A5-8131-5697AD4E09A2}">
      <dgm:prSet/>
      <dgm:spPr/>
      <dgm:t>
        <a:bodyPr/>
        <a:lstStyle/>
        <a:p>
          <a:pPr algn="ctr"/>
          <a:endParaRPr lang="en-US" sz="1000"/>
        </a:p>
      </dgm:t>
    </dgm:pt>
    <dgm:pt modelId="{FB998E1E-3F14-4EE2-B9C0-8EB9420446C5}">
      <dgm:prSet phldrT="[Text]" custT="1"/>
      <dgm:spPr>
        <a:xfrm>
          <a:off x="735648" y="582622"/>
          <a:ext cx="630556" cy="388414"/>
        </a:xfrm>
        <a:prstGeom prst="roundRect">
          <a:avLst/>
        </a:prstGeom>
        <a:solidFill>
          <a:srgbClr val="005293">
            <a:tint val="6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endParaRPr lang="en-US" sz="10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gm:t>
    </dgm:pt>
    <dgm:pt modelId="{A6773F11-A9EE-4FFE-8CDD-8A9A5DB90476}" type="sibTrans" cxnId="{4AFD3C14-F36A-434D-B138-5008BDABBB37}">
      <dgm:prSet/>
      <dgm:spPr/>
      <dgm:t>
        <a:bodyPr/>
        <a:lstStyle/>
        <a:p>
          <a:pPr algn="ctr"/>
          <a:endParaRPr lang="en-US" sz="1000"/>
        </a:p>
      </dgm:t>
    </dgm:pt>
    <dgm:pt modelId="{BA81F7B8-C390-4979-B117-6F1061351B05}" type="parTrans" cxnId="{4AFD3C14-F36A-434D-B138-5008BDABBB37}">
      <dgm:prSet/>
      <dgm:spPr/>
      <dgm:t>
        <a:bodyPr/>
        <a:lstStyle/>
        <a:p>
          <a:pPr algn="ctr"/>
          <a:endParaRPr lang="en-US" sz="1000"/>
        </a:p>
      </dgm:t>
    </dgm:pt>
    <dgm:pt modelId="{A824C79A-3DE0-4DAE-8CCA-E53225C2A7AD}" type="pres">
      <dgm:prSet presAssocID="{7A5D4168-1DDB-406D-84E9-412C2A86EB7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57180BE-8085-4539-A996-27D1A4A19D11}" type="pres">
      <dgm:prSet presAssocID="{7A5D4168-1DDB-406D-84E9-412C2A86EB77}" presName="matrix" presStyleCnt="0"/>
      <dgm:spPr/>
    </dgm:pt>
    <dgm:pt modelId="{FCCD83AD-7795-4552-963D-9F91980BB2B7}" type="pres">
      <dgm:prSet presAssocID="{7A5D4168-1DDB-406D-84E9-412C2A86EB77}" presName="tile1" presStyleLbl="node1" presStyleIdx="0" presStyleCnt="4"/>
      <dgm:spPr>
        <a:prstGeom prst="round1Rect">
          <a:avLst/>
        </a:prstGeom>
      </dgm:spPr>
    </dgm:pt>
    <dgm:pt modelId="{A44AC6EF-5CBA-47CC-B236-C2CCB5C70F2C}" type="pres">
      <dgm:prSet presAssocID="{7A5D4168-1DDB-406D-84E9-412C2A86EB7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0A034D-3FC3-443D-BAFB-91E71439774A}" type="pres">
      <dgm:prSet presAssocID="{7A5D4168-1DDB-406D-84E9-412C2A86EB77}" presName="tile2" presStyleLbl="node1" presStyleIdx="1" presStyleCnt="4"/>
      <dgm:spPr>
        <a:prstGeom prst="round1Rect">
          <a:avLst/>
        </a:prstGeom>
      </dgm:spPr>
    </dgm:pt>
    <dgm:pt modelId="{1BBCDAE0-B66D-44B9-BCCC-AA8863C974FA}" type="pres">
      <dgm:prSet presAssocID="{7A5D4168-1DDB-406D-84E9-412C2A86EB7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D9843B9-D269-4804-AFB5-70C320DD2B89}" type="pres">
      <dgm:prSet presAssocID="{7A5D4168-1DDB-406D-84E9-412C2A86EB77}" presName="tile3" presStyleLbl="node1" presStyleIdx="2" presStyleCnt="4"/>
      <dgm:spPr>
        <a:prstGeom prst="round1Rect">
          <a:avLst/>
        </a:prstGeom>
      </dgm:spPr>
    </dgm:pt>
    <dgm:pt modelId="{12F3EAAC-D41C-43D0-9C4A-C7E28277F852}" type="pres">
      <dgm:prSet presAssocID="{7A5D4168-1DDB-406D-84E9-412C2A86EB7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7EEC0FE-295C-46AA-9B87-AD2910E4C42E}" type="pres">
      <dgm:prSet presAssocID="{7A5D4168-1DDB-406D-84E9-412C2A86EB77}" presName="tile4" presStyleLbl="node1" presStyleIdx="3" presStyleCnt="4"/>
      <dgm:spPr>
        <a:prstGeom prst="round1Rect">
          <a:avLst/>
        </a:prstGeom>
      </dgm:spPr>
    </dgm:pt>
    <dgm:pt modelId="{28D729F1-FBC1-4596-AEAA-61975FDC2365}" type="pres">
      <dgm:prSet presAssocID="{7A5D4168-1DDB-406D-84E9-412C2A86EB7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12FDC2E-9DDD-4D9E-9C2F-F0206A97F2AB}" type="pres">
      <dgm:prSet presAssocID="{7A5D4168-1DDB-406D-84E9-412C2A86EB77}" presName="centerTile" presStyleLbl="fgShp" presStyleIdx="0" presStyleCnt="1">
        <dgm:presLayoutVars>
          <dgm:chMax val="0"/>
          <dgm:chPref val="0"/>
        </dgm:presLayoutVars>
      </dgm:prSet>
      <dgm:spPr>
        <a:prstGeom prst="roundRect">
          <a:avLst/>
        </a:prstGeom>
      </dgm:spPr>
    </dgm:pt>
  </dgm:ptLst>
  <dgm:cxnLst>
    <dgm:cxn modelId="{99E1CC00-6F09-4AD9-85D3-C8612B82136F}" srcId="{FB998E1E-3F14-4EE2-B9C0-8EB9420446C5}" destId="{CD1C2542-91C3-45F7-B708-2104512B1FEE}" srcOrd="1" destOrd="0" parTransId="{C474C5E9-75EF-402D-8C25-BF7F34FF4127}" sibTransId="{1968A593-9061-43ED-9628-9096292F7AB4}"/>
    <dgm:cxn modelId="{4AFD3C14-F36A-434D-B138-5008BDABBB37}" srcId="{7A5D4168-1DDB-406D-84E9-412C2A86EB77}" destId="{FB998E1E-3F14-4EE2-B9C0-8EB9420446C5}" srcOrd="0" destOrd="0" parTransId="{BA81F7B8-C390-4979-B117-6F1061351B05}" sibTransId="{A6773F11-A9EE-4FFE-8CDD-8A9A5DB90476}"/>
    <dgm:cxn modelId="{59109121-E6F9-4EDC-ACC5-E17C60802FD9}" type="presOf" srcId="{1E52AD78-3CD2-431D-B68E-3BC04C3153D3}" destId="{12F3EAAC-D41C-43D0-9C4A-C7E28277F852}" srcOrd="1" destOrd="0" presId="urn:microsoft.com/office/officeart/2005/8/layout/matrix1"/>
    <dgm:cxn modelId="{5C1A2138-42DF-4709-8871-F61A911373DB}" type="presOf" srcId="{CD1C2542-91C3-45F7-B708-2104512B1FEE}" destId="{5E0A034D-3FC3-443D-BAFB-91E71439774A}" srcOrd="0" destOrd="0" presId="urn:microsoft.com/office/officeart/2005/8/layout/matrix1"/>
    <dgm:cxn modelId="{E519743A-573F-40C4-BFAC-C2BC140C5D51}" type="presOf" srcId="{1563ABFD-68F7-421D-905C-2D3EA8333C8C}" destId="{28D729F1-FBC1-4596-AEAA-61975FDC2365}" srcOrd="1" destOrd="0" presId="urn:microsoft.com/office/officeart/2005/8/layout/matrix1"/>
    <dgm:cxn modelId="{8D3DB53E-EDB3-4AA3-A9CC-0FCBC0D8204F}" type="presOf" srcId="{1563ABFD-68F7-421D-905C-2D3EA8333C8C}" destId="{07EEC0FE-295C-46AA-9B87-AD2910E4C42E}" srcOrd="0" destOrd="0" presId="urn:microsoft.com/office/officeart/2005/8/layout/matrix1"/>
    <dgm:cxn modelId="{A6CA6048-0F97-49A5-8131-5697AD4E09A2}" srcId="{FB998E1E-3F14-4EE2-B9C0-8EB9420446C5}" destId="{1563ABFD-68F7-421D-905C-2D3EA8333C8C}" srcOrd="3" destOrd="0" parTransId="{E37C8FDF-FD35-4198-80B0-B207E4B60846}" sibTransId="{FE421E68-DB60-45D0-BC82-00989B81BF03}"/>
    <dgm:cxn modelId="{40970754-8E11-4134-AA44-FFA5112A79DE}" type="presOf" srcId="{7A5D4168-1DDB-406D-84E9-412C2A86EB77}" destId="{A824C79A-3DE0-4DAE-8CCA-E53225C2A7AD}" srcOrd="0" destOrd="0" presId="urn:microsoft.com/office/officeart/2005/8/layout/matrix1"/>
    <dgm:cxn modelId="{B886D881-C69D-4D83-B721-440B7AA9889D}" srcId="{FB998E1E-3F14-4EE2-B9C0-8EB9420446C5}" destId="{1CBB7BA0-A8E3-43D4-B6C4-1BCF7011D18A}" srcOrd="0" destOrd="0" parTransId="{F51638D9-78EB-4F94-8C73-822358846A86}" sibTransId="{F35FAD88-97DF-4161-AC85-059EAC5051BC}"/>
    <dgm:cxn modelId="{D8921683-908A-4A8C-87B8-DD925C0C8C1C}" srcId="{FB998E1E-3F14-4EE2-B9C0-8EB9420446C5}" destId="{1E52AD78-3CD2-431D-B68E-3BC04C3153D3}" srcOrd="2" destOrd="0" parTransId="{FB383420-3C11-467C-830B-BEFED7CCD467}" sibTransId="{0E8A0821-6265-47B3-AE34-364A208F15FC}"/>
    <dgm:cxn modelId="{2CCCD0B4-1787-4533-90C3-E669D91E1947}" type="presOf" srcId="{1CBB7BA0-A8E3-43D4-B6C4-1BCF7011D18A}" destId="{A44AC6EF-5CBA-47CC-B236-C2CCB5C70F2C}" srcOrd="1" destOrd="0" presId="urn:microsoft.com/office/officeart/2005/8/layout/matrix1"/>
    <dgm:cxn modelId="{565317BE-3D71-4D6A-8F17-41FA0FCF863D}" type="presOf" srcId="{1CBB7BA0-A8E3-43D4-B6C4-1BCF7011D18A}" destId="{FCCD83AD-7795-4552-963D-9F91980BB2B7}" srcOrd="0" destOrd="0" presId="urn:microsoft.com/office/officeart/2005/8/layout/matrix1"/>
    <dgm:cxn modelId="{DE8CDEBE-C19D-491A-BE9F-5FDEB866C587}" type="presOf" srcId="{1E52AD78-3CD2-431D-B68E-3BC04C3153D3}" destId="{1D9843B9-D269-4804-AFB5-70C320DD2B89}" srcOrd="0" destOrd="0" presId="urn:microsoft.com/office/officeart/2005/8/layout/matrix1"/>
    <dgm:cxn modelId="{CC96FDD3-354A-467E-B681-8B49F2AAE889}" type="presOf" srcId="{FB998E1E-3F14-4EE2-B9C0-8EB9420446C5}" destId="{512FDC2E-9DDD-4D9E-9C2F-F0206A97F2AB}" srcOrd="0" destOrd="0" presId="urn:microsoft.com/office/officeart/2005/8/layout/matrix1"/>
    <dgm:cxn modelId="{2ACC70E0-9865-482A-B320-0DA28C5D9497}" type="presOf" srcId="{CD1C2542-91C3-45F7-B708-2104512B1FEE}" destId="{1BBCDAE0-B66D-44B9-BCCC-AA8863C974FA}" srcOrd="1" destOrd="0" presId="urn:microsoft.com/office/officeart/2005/8/layout/matrix1"/>
    <dgm:cxn modelId="{DD13096F-D8E0-45A7-978D-531D1F6A357C}" type="presParOf" srcId="{A824C79A-3DE0-4DAE-8CCA-E53225C2A7AD}" destId="{A57180BE-8085-4539-A996-27D1A4A19D11}" srcOrd="0" destOrd="0" presId="urn:microsoft.com/office/officeart/2005/8/layout/matrix1"/>
    <dgm:cxn modelId="{B73E9674-E394-4E2F-A809-C52FB55A3CCD}" type="presParOf" srcId="{A57180BE-8085-4539-A996-27D1A4A19D11}" destId="{FCCD83AD-7795-4552-963D-9F91980BB2B7}" srcOrd="0" destOrd="0" presId="urn:microsoft.com/office/officeart/2005/8/layout/matrix1"/>
    <dgm:cxn modelId="{3B15227F-423E-4D06-AE82-A75990398CFF}" type="presParOf" srcId="{A57180BE-8085-4539-A996-27D1A4A19D11}" destId="{A44AC6EF-5CBA-47CC-B236-C2CCB5C70F2C}" srcOrd="1" destOrd="0" presId="urn:microsoft.com/office/officeart/2005/8/layout/matrix1"/>
    <dgm:cxn modelId="{5134FC22-84F7-4377-8D0D-6815D398A2AC}" type="presParOf" srcId="{A57180BE-8085-4539-A996-27D1A4A19D11}" destId="{5E0A034D-3FC3-443D-BAFB-91E71439774A}" srcOrd="2" destOrd="0" presId="urn:microsoft.com/office/officeart/2005/8/layout/matrix1"/>
    <dgm:cxn modelId="{F3489463-E96B-4892-934D-9B35A9BDA5BD}" type="presParOf" srcId="{A57180BE-8085-4539-A996-27D1A4A19D11}" destId="{1BBCDAE0-B66D-44B9-BCCC-AA8863C974FA}" srcOrd="3" destOrd="0" presId="urn:microsoft.com/office/officeart/2005/8/layout/matrix1"/>
    <dgm:cxn modelId="{38AC6452-6132-443A-A186-3F27894C0A1B}" type="presParOf" srcId="{A57180BE-8085-4539-A996-27D1A4A19D11}" destId="{1D9843B9-D269-4804-AFB5-70C320DD2B89}" srcOrd="4" destOrd="0" presId="urn:microsoft.com/office/officeart/2005/8/layout/matrix1"/>
    <dgm:cxn modelId="{14392D08-0E35-44EC-8D84-370DB841416B}" type="presParOf" srcId="{A57180BE-8085-4539-A996-27D1A4A19D11}" destId="{12F3EAAC-D41C-43D0-9C4A-C7E28277F852}" srcOrd="5" destOrd="0" presId="urn:microsoft.com/office/officeart/2005/8/layout/matrix1"/>
    <dgm:cxn modelId="{6AD9E0B2-324C-4213-9CC5-902C2CCC5829}" type="presParOf" srcId="{A57180BE-8085-4539-A996-27D1A4A19D11}" destId="{07EEC0FE-295C-46AA-9B87-AD2910E4C42E}" srcOrd="6" destOrd="0" presId="urn:microsoft.com/office/officeart/2005/8/layout/matrix1"/>
    <dgm:cxn modelId="{8D0E6260-A9DA-4907-898A-72814B4954FF}" type="presParOf" srcId="{A57180BE-8085-4539-A996-27D1A4A19D11}" destId="{28D729F1-FBC1-4596-AEAA-61975FDC2365}" srcOrd="7" destOrd="0" presId="urn:microsoft.com/office/officeart/2005/8/layout/matrix1"/>
    <dgm:cxn modelId="{A8BE8F1E-73BB-4925-9640-CC15CFCEF9EF}" type="presParOf" srcId="{A824C79A-3DE0-4DAE-8CCA-E53225C2A7AD}" destId="{512FDC2E-9DDD-4D9E-9C2F-F0206A97F2A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41B4B-ACEF-4B11-8FD9-D94DA2E27976}">
      <dsp:nvSpPr>
        <dsp:cNvPr id="0" name=""/>
        <dsp:cNvSpPr/>
      </dsp:nvSpPr>
      <dsp:spPr>
        <a:xfrm>
          <a:off x="-3481091" y="676925"/>
          <a:ext cx="4150362" cy="4150362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rgbClr val="00457D">
              <a:tint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72BDE-CC93-44CE-835D-299734D26D23}">
      <dsp:nvSpPr>
        <dsp:cNvPr id="0" name=""/>
        <dsp:cNvSpPr/>
      </dsp:nvSpPr>
      <dsp:spPr>
        <a:xfrm>
          <a:off x="350902" y="1372710"/>
          <a:ext cx="2073477" cy="626178"/>
        </a:xfrm>
        <a:prstGeom prst="rect">
          <a:avLst/>
        </a:prstGeom>
        <a:gradFill rotWithShape="0">
          <a:gsLst>
            <a:gs pos="0">
              <a:srgbClr val="00457D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00457D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00457D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610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05293"/>
              </a:solidFill>
              <a:latin typeface="Arial"/>
              <a:ea typeface="ＭＳ Ｐゴシック"/>
              <a:cs typeface="+mn-cs"/>
            </a:rPr>
            <a:t>Drivers for Detractors</a:t>
          </a:r>
        </a:p>
      </dsp:txBody>
      <dsp:txXfrm>
        <a:off x="350902" y="1372710"/>
        <a:ext cx="2073477" cy="626178"/>
      </dsp:txXfrm>
    </dsp:sp>
    <dsp:sp modelId="{58CE7241-28D2-4706-B9BA-16750C303991}">
      <dsp:nvSpPr>
        <dsp:cNvPr id="0" name=""/>
        <dsp:cNvSpPr/>
      </dsp:nvSpPr>
      <dsp:spPr>
        <a:xfrm>
          <a:off x="54757" y="1389654"/>
          <a:ext cx="592290" cy="592290"/>
        </a:xfrm>
        <a:prstGeom prst="ellipse">
          <a:avLst/>
        </a:prstGeom>
        <a:gradFill rotWithShape="0">
          <a:gsLst>
            <a:gs pos="0">
              <a:srgbClr val="FFFFFF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FFFF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FFFF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00457D">
              <a:shade val="5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125C229-ABD5-4C0B-B307-2D781FF5C301}">
      <dsp:nvSpPr>
        <dsp:cNvPr id="0" name=""/>
        <dsp:cNvSpPr/>
      </dsp:nvSpPr>
      <dsp:spPr>
        <a:xfrm>
          <a:off x="622560" y="2083581"/>
          <a:ext cx="1801818" cy="626178"/>
        </a:xfrm>
        <a:prstGeom prst="rect">
          <a:avLst/>
        </a:prstGeom>
        <a:gradFill rotWithShape="0">
          <a:gsLst>
            <a:gs pos="0">
              <a:srgbClr val="00457D">
                <a:shade val="50000"/>
                <a:hueOff val="237203"/>
                <a:satOff val="-24538"/>
                <a:lumOff val="16047"/>
                <a:alphaOff val="0"/>
                <a:tint val="50000"/>
                <a:satMod val="300000"/>
              </a:srgbClr>
            </a:gs>
            <a:gs pos="35000">
              <a:srgbClr val="00457D">
                <a:shade val="50000"/>
                <a:hueOff val="237203"/>
                <a:satOff val="-24538"/>
                <a:lumOff val="16047"/>
                <a:alphaOff val="0"/>
                <a:tint val="37000"/>
                <a:satMod val="300000"/>
              </a:srgbClr>
            </a:gs>
            <a:gs pos="100000">
              <a:srgbClr val="00457D">
                <a:shade val="50000"/>
                <a:hueOff val="237203"/>
                <a:satOff val="-24538"/>
                <a:lumOff val="16047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610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02060"/>
              </a:solidFill>
              <a:latin typeface="Arial"/>
              <a:ea typeface="ＭＳ Ｐゴシック"/>
              <a:cs typeface="+mn-cs"/>
            </a:rPr>
            <a:t>Member Issues with UHC &amp; Customer Service</a:t>
          </a:r>
        </a:p>
      </dsp:txBody>
      <dsp:txXfrm>
        <a:off x="622560" y="2083581"/>
        <a:ext cx="1801818" cy="626178"/>
      </dsp:txXfrm>
    </dsp:sp>
    <dsp:sp modelId="{1CF129E7-0C3D-4C16-9D7E-758565B55188}">
      <dsp:nvSpPr>
        <dsp:cNvPr id="0" name=""/>
        <dsp:cNvSpPr/>
      </dsp:nvSpPr>
      <dsp:spPr>
        <a:xfrm>
          <a:off x="326415" y="2100525"/>
          <a:ext cx="592290" cy="592290"/>
        </a:xfrm>
        <a:prstGeom prst="ellipse">
          <a:avLst/>
        </a:prstGeom>
        <a:gradFill rotWithShape="0">
          <a:gsLst>
            <a:gs pos="0">
              <a:srgbClr val="FFFFFF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FFFF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FFFF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00457D">
              <a:shade val="50000"/>
              <a:hueOff val="237203"/>
              <a:satOff val="-24538"/>
              <a:lumOff val="16047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612B0E-877A-4159-BFBE-E6188C8695D1}">
      <dsp:nvSpPr>
        <dsp:cNvPr id="0" name=""/>
        <dsp:cNvSpPr/>
      </dsp:nvSpPr>
      <dsp:spPr>
        <a:xfrm>
          <a:off x="622560" y="2769633"/>
          <a:ext cx="1801818" cy="626178"/>
        </a:xfrm>
        <a:prstGeom prst="rect">
          <a:avLst/>
        </a:prstGeom>
        <a:gradFill rotWithShape="0">
          <a:gsLst>
            <a:gs pos="0">
              <a:srgbClr val="00457D">
                <a:shade val="50000"/>
                <a:hueOff val="474406"/>
                <a:satOff val="-49075"/>
                <a:lumOff val="32093"/>
                <a:alphaOff val="0"/>
                <a:tint val="50000"/>
                <a:satMod val="300000"/>
              </a:srgbClr>
            </a:gs>
            <a:gs pos="35000">
              <a:srgbClr val="00457D">
                <a:shade val="50000"/>
                <a:hueOff val="474406"/>
                <a:satOff val="-49075"/>
                <a:lumOff val="32093"/>
                <a:alphaOff val="0"/>
                <a:tint val="37000"/>
                <a:satMod val="300000"/>
              </a:srgbClr>
            </a:gs>
            <a:gs pos="100000">
              <a:srgbClr val="00457D">
                <a:shade val="50000"/>
                <a:hueOff val="474406"/>
                <a:satOff val="-49075"/>
                <a:lumOff val="32093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610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05293"/>
              </a:solidFill>
              <a:latin typeface="Arial"/>
              <a:ea typeface="ＭＳ Ｐゴシック"/>
              <a:cs typeface="+mn-cs"/>
            </a:rPr>
            <a:t>Member Call Reasons</a:t>
          </a:r>
        </a:p>
      </dsp:txBody>
      <dsp:txXfrm>
        <a:off x="622560" y="2769633"/>
        <a:ext cx="1801818" cy="626178"/>
      </dsp:txXfrm>
    </dsp:sp>
    <dsp:sp modelId="{3E5496B1-2B92-4D6B-A20A-AA056FF37F9B}">
      <dsp:nvSpPr>
        <dsp:cNvPr id="0" name=""/>
        <dsp:cNvSpPr/>
      </dsp:nvSpPr>
      <dsp:spPr>
        <a:xfrm>
          <a:off x="326415" y="2811397"/>
          <a:ext cx="592290" cy="592290"/>
        </a:xfrm>
        <a:prstGeom prst="ellipse">
          <a:avLst/>
        </a:prstGeom>
        <a:gradFill rotWithShape="0">
          <a:gsLst>
            <a:gs pos="0">
              <a:srgbClr val="FFFFFF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FFFF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FFFF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00457D">
              <a:shade val="50000"/>
              <a:hueOff val="474406"/>
              <a:satOff val="-49075"/>
              <a:lumOff val="32093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E094537-217C-401F-8314-A1FDEE1D9FEB}">
      <dsp:nvSpPr>
        <dsp:cNvPr id="0" name=""/>
        <dsp:cNvSpPr/>
      </dsp:nvSpPr>
      <dsp:spPr>
        <a:xfrm>
          <a:off x="350902" y="3505324"/>
          <a:ext cx="2073477" cy="626178"/>
        </a:xfrm>
        <a:prstGeom prst="rect">
          <a:avLst/>
        </a:prstGeom>
        <a:gradFill rotWithShape="0">
          <a:gsLst>
            <a:gs pos="0">
              <a:srgbClr val="00457D">
                <a:shade val="50000"/>
                <a:hueOff val="711609"/>
                <a:satOff val="-73613"/>
                <a:lumOff val="48140"/>
                <a:alphaOff val="0"/>
                <a:tint val="50000"/>
                <a:satMod val="300000"/>
              </a:srgbClr>
            </a:gs>
            <a:gs pos="35000">
              <a:srgbClr val="00457D">
                <a:shade val="50000"/>
                <a:hueOff val="711609"/>
                <a:satOff val="-73613"/>
                <a:lumOff val="48140"/>
                <a:alphaOff val="0"/>
                <a:tint val="37000"/>
                <a:satMod val="300000"/>
              </a:srgbClr>
            </a:gs>
            <a:gs pos="100000">
              <a:srgbClr val="00457D">
                <a:shade val="50000"/>
                <a:hueOff val="711609"/>
                <a:satOff val="-73613"/>
                <a:lumOff val="4814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610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05293"/>
              </a:solidFill>
              <a:latin typeface="Arial"/>
              <a:ea typeface="ＭＳ Ｐゴシック"/>
              <a:cs typeface="+mn-cs"/>
            </a:rPr>
            <a:t>Auto-tagging HIX member complaints</a:t>
          </a:r>
        </a:p>
      </dsp:txBody>
      <dsp:txXfrm>
        <a:off x="350902" y="3505324"/>
        <a:ext cx="2073477" cy="626178"/>
      </dsp:txXfrm>
    </dsp:sp>
    <dsp:sp modelId="{E51AE28D-4CC0-47E4-A98B-8ED221942CB3}">
      <dsp:nvSpPr>
        <dsp:cNvPr id="0" name=""/>
        <dsp:cNvSpPr/>
      </dsp:nvSpPr>
      <dsp:spPr>
        <a:xfrm>
          <a:off x="54757" y="3522268"/>
          <a:ext cx="592290" cy="592290"/>
        </a:xfrm>
        <a:prstGeom prst="ellipse">
          <a:avLst/>
        </a:prstGeom>
        <a:gradFill rotWithShape="0">
          <a:gsLst>
            <a:gs pos="0">
              <a:srgbClr val="FFFFFF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FFFF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FFFF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00457D">
              <a:shade val="50000"/>
              <a:hueOff val="711609"/>
              <a:satOff val="-73613"/>
              <a:lumOff val="4814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D83AD-7795-4552-963D-9F91980BB2B7}">
      <dsp:nvSpPr>
        <dsp:cNvPr id="0" name=""/>
        <dsp:cNvSpPr/>
      </dsp:nvSpPr>
      <dsp:spPr>
        <a:xfrm rot="16200000">
          <a:off x="137048" y="-137048"/>
          <a:ext cx="776829" cy="1050927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Low Accuracy transcription</a:t>
          </a:r>
          <a:r>
            <a:rPr lang="en-US" sz="900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 </a:t>
          </a:r>
          <a:r>
            <a:rPr lang="en-US" sz="1000" b="1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basis R&amp;D</a:t>
          </a:r>
        </a:p>
      </dsp:txBody>
      <dsp:txXfrm rot="5400000">
        <a:off x="0" y="28441"/>
        <a:ext cx="1050927" cy="554181"/>
      </dsp:txXfrm>
    </dsp:sp>
    <dsp:sp modelId="{5E0A034D-3FC3-443D-BAFB-91E71439774A}">
      <dsp:nvSpPr>
        <dsp:cNvPr id="0" name=""/>
        <dsp:cNvSpPr/>
      </dsp:nvSpPr>
      <dsp:spPr>
        <a:xfrm>
          <a:off x="1050927" y="0"/>
          <a:ext cx="1050927" cy="776829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Training Data-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One time transcript cost </a:t>
          </a:r>
        </a:p>
      </dsp:txBody>
      <dsp:txXfrm>
        <a:off x="1050927" y="0"/>
        <a:ext cx="1022486" cy="582622"/>
      </dsp:txXfrm>
    </dsp:sp>
    <dsp:sp modelId="{1D9843B9-D269-4804-AFB5-70C320DD2B89}">
      <dsp:nvSpPr>
        <dsp:cNvPr id="0" name=""/>
        <dsp:cNvSpPr/>
      </dsp:nvSpPr>
      <dsp:spPr>
        <a:xfrm rot="10800000">
          <a:off x="0" y="776829"/>
          <a:ext cx="1050927" cy="776829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$ 150K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 </a:t>
          </a:r>
          <a:r>
            <a:rPr lang="en-US" sz="1100" b="1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10K Calls</a:t>
          </a:r>
          <a:r>
            <a:rPr lang="en-US" sz="900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 </a:t>
          </a:r>
          <a:endParaRPr lang="en-US" sz="1000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sp:txBody>
      <dsp:txXfrm rot="10800000">
        <a:off x="28441" y="971036"/>
        <a:ext cx="1022486" cy="582622"/>
      </dsp:txXfrm>
    </dsp:sp>
    <dsp:sp modelId="{07EEC0FE-295C-46AA-9B87-AD2910E4C42E}">
      <dsp:nvSpPr>
        <dsp:cNvPr id="0" name=""/>
        <dsp:cNvSpPr/>
      </dsp:nvSpPr>
      <dsp:spPr>
        <a:xfrm rot="5400000">
          <a:off x="1187975" y="639780"/>
          <a:ext cx="776829" cy="1050927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Requires in-house customization</a:t>
          </a:r>
        </a:p>
      </dsp:txBody>
      <dsp:txXfrm rot="-5400000">
        <a:off x="1050927" y="971037"/>
        <a:ext cx="1050927" cy="554181"/>
      </dsp:txXfrm>
    </dsp:sp>
    <dsp:sp modelId="{512FDC2E-9DDD-4D9E-9C2F-F0206A97F2AB}">
      <dsp:nvSpPr>
        <dsp:cNvPr id="0" name=""/>
        <dsp:cNvSpPr/>
      </dsp:nvSpPr>
      <dsp:spPr>
        <a:xfrm>
          <a:off x="735648" y="582622"/>
          <a:ext cx="630556" cy="388414"/>
        </a:xfrm>
        <a:prstGeom prst="roundRect">
          <a:avLst/>
        </a:prstGeom>
        <a:solidFill>
          <a:srgbClr val="005293">
            <a:tint val="6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sp:txBody>
      <dsp:txXfrm>
        <a:off x="754609" y="601583"/>
        <a:ext cx="592634" cy="350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D83AD-7795-4552-963D-9F91980BB2B7}">
      <dsp:nvSpPr>
        <dsp:cNvPr id="0" name=""/>
        <dsp:cNvSpPr/>
      </dsp:nvSpPr>
      <dsp:spPr>
        <a:xfrm rot="16200000">
          <a:off x="137048" y="-137048"/>
          <a:ext cx="776829" cy="1050927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Low Accuracy transcription</a:t>
          </a:r>
          <a:r>
            <a:rPr lang="en-US" sz="900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 </a:t>
          </a:r>
          <a:r>
            <a:rPr lang="en-US" sz="1000" b="1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basis R&amp;D</a:t>
          </a:r>
        </a:p>
      </dsp:txBody>
      <dsp:txXfrm rot="5400000">
        <a:off x="0" y="28441"/>
        <a:ext cx="1050927" cy="554181"/>
      </dsp:txXfrm>
    </dsp:sp>
    <dsp:sp modelId="{5E0A034D-3FC3-443D-BAFB-91E71439774A}">
      <dsp:nvSpPr>
        <dsp:cNvPr id="0" name=""/>
        <dsp:cNvSpPr/>
      </dsp:nvSpPr>
      <dsp:spPr>
        <a:xfrm>
          <a:off x="1050927" y="0"/>
          <a:ext cx="1050927" cy="776829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One time transcription cost  </a:t>
          </a:r>
        </a:p>
      </dsp:txBody>
      <dsp:txXfrm>
        <a:off x="1050927" y="0"/>
        <a:ext cx="1022486" cy="582622"/>
      </dsp:txXfrm>
    </dsp:sp>
    <dsp:sp modelId="{1D9843B9-D269-4804-AFB5-70C320DD2B89}">
      <dsp:nvSpPr>
        <dsp:cNvPr id="0" name=""/>
        <dsp:cNvSpPr/>
      </dsp:nvSpPr>
      <dsp:spPr>
        <a:xfrm rot="10800000">
          <a:off x="0" y="776829"/>
          <a:ext cx="1050927" cy="776829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$ 150K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10K Calls</a:t>
          </a:r>
          <a:r>
            <a:rPr lang="en-US" sz="1100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 </a:t>
          </a:r>
          <a:endParaRPr lang="en-US" sz="1000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sp:txBody>
      <dsp:txXfrm rot="10800000">
        <a:off x="28441" y="971036"/>
        <a:ext cx="1022486" cy="582622"/>
      </dsp:txXfrm>
    </dsp:sp>
    <dsp:sp modelId="{07EEC0FE-295C-46AA-9B87-AD2910E4C42E}">
      <dsp:nvSpPr>
        <dsp:cNvPr id="0" name=""/>
        <dsp:cNvSpPr/>
      </dsp:nvSpPr>
      <dsp:spPr>
        <a:xfrm rot="5400000">
          <a:off x="1187975" y="639780"/>
          <a:ext cx="776829" cy="1050927"/>
        </a:xfrm>
        <a:prstGeom prst="round1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5293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5293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ＭＳ Ｐゴシック"/>
              <a:cs typeface="+mn-cs"/>
            </a:rPr>
            <a:t>Requires in-house customization</a:t>
          </a:r>
        </a:p>
      </dsp:txBody>
      <dsp:txXfrm rot="-5400000">
        <a:off x="1050927" y="971037"/>
        <a:ext cx="1050927" cy="554181"/>
      </dsp:txXfrm>
    </dsp:sp>
    <dsp:sp modelId="{512FDC2E-9DDD-4D9E-9C2F-F0206A97F2AB}">
      <dsp:nvSpPr>
        <dsp:cNvPr id="0" name=""/>
        <dsp:cNvSpPr/>
      </dsp:nvSpPr>
      <dsp:spPr>
        <a:xfrm>
          <a:off x="735648" y="582622"/>
          <a:ext cx="630556" cy="388414"/>
        </a:xfrm>
        <a:prstGeom prst="roundRect">
          <a:avLst/>
        </a:prstGeom>
        <a:solidFill>
          <a:srgbClr val="005293">
            <a:tint val="6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005293">
                <a:hueOff val="0"/>
                <a:satOff val="0"/>
                <a:lumOff val="0"/>
                <a:alphaOff val="0"/>
              </a:srgbClr>
            </a:solidFill>
            <a:latin typeface="Arial"/>
            <a:ea typeface="ＭＳ Ｐゴシック"/>
            <a:cs typeface="+mn-cs"/>
          </a:endParaRPr>
        </a:p>
      </dsp:txBody>
      <dsp:txXfrm>
        <a:off x="754609" y="601583"/>
        <a:ext cx="592634" cy="350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67A26-8196-42CC-A342-383DFF229AF1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6A3E-589F-4566-893F-54F6BCEDFF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78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DF730-CCFC-4B1D-B222-0B3F3F78B1E8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D496-6929-45C3-8B86-ABE1212D8F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4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44047-0B8E-4AA1-914A-C1A6375638C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2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4400" y="1316736"/>
            <a:ext cx="7839075" cy="4840287"/>
          </a:xfrm>
        </p:spPr>
        <p:txBody>
          <a:bodyPr/>
          <a:lstStyle>
            <a:lvl1pPr marL="228600" indent="-228600">
              <a:defRPr sz="1400">
                <a:solidFill>
                  <a:srgbClr val="002060"/>
                </a:solidFill>
              </a:defRPr>
            </a:lvl1pPr>
            <a:lvl2pPr marL="349250" indent="-120650">
              <a:defRPr sz="1200">
                <a:solidFill>
                  <a:srgbClr val="002060"/>
                </a:solidFill>
              </a:defRPr>
            </a:lvl2pPr>
            <a:lvl3pPr marL="914400" indent="-174625"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43448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AF411-1BF5-4B9F-9CAF-431BD13330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315075"/>
            <a:ext cx="65690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1E5532"/>
                </a:solidFill>
              </a:rPr>
              <a:t>Confidential Property of UnitedHealth Group. Do not distribute or reproduce without express permission of UnitedHealth Group</a:t>
            </a:r>
          </a:p>
        </p:txBody>
      </p:sp>
    </p:spTree>
    <p:extLst>
      <p:ext uri="{BB962C8B-B14F-4D97-AF65-F5344CB8AC3E}">
        <p14:creationId xmlns:p14="http://schemas.microsoft.com/office/powerpoint/2010/main" val="151669275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0B4BB541-A26F-49EB-84E5-10CD305AA3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>
                <a:solidFill>
                  <a:srgbClr val="879196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86602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14450"/>
            <a:ext cx="3741738" cy="4525963"/>
          </a:xfrm>
        </p:spPr>
        <p:txBody>
          <a:bodyPr/>
          <a:lstStyle>
            <a:lvl1pPr marL="231775" indent="-231775">
              <a:def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1363" indent="-233363">
              <a:defRPr lang="en-US" sz="1800" dirty="0" smtClean="0">
                <a:solidFill>
                  <a:schemeClr val="tx2"/>
                </a:solidFill>
                <a:latin typeface="+mn-lt"/>
                <a:ea typeface="+mn-ea"/>
              </a:defRPr>
            </a:lvl2pPr>
            <a:lvl3pPr marL="1146175" indent="-231775">
              <a:defRPr lang="en-US" sz="1600" dirty="0" smtClean="0">
                <a:solidFill>
                  <a:schemeClr val="tx2"/>
                </a:solidFill>
                <a:latin typeface="+mn-lt"/>
                <a:ea typeface="+mn-ea"/>
              </a:defRPr>
            </a:lvl3pPr>
            <a:lvl4pPr marL="1597025" indent="-225425">
              <a:defRPr lang="en-US" sz="1600" dirty="0" smtClean="0">
                <a:solidFill>
                  <a:schemeClr val="tx2"/>
                </a:solidFill>
                <a:latin typeface="+mn-lt"/>
                <a:ea typeface="+mn-ea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8538" y="1314450"/>
            <a:ext cx="3741737" cy="4525963"/>
          </a:xfrm>
        </p:spPr>
        <p:txBody>
          <a:bodyPr/>
          <a:lstStyle>
            <a:lvl1pPr marL="231775" indent="-231775">
              <a:def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1363" indent="-233363">
              <a:defRPr lang="en-US" sz="1800" dirty="0" smtClean="0">
                <a:solidFill>
                  <a:schemeClr val="tx2"/>
                </a:solidFill>
                <a:latin typeface="+mn-lt"/>
                <a:ea typeface="+mn-ea"/>
              </a:defRPr>
            </a:lvl2pPr>
            <a:lvl3pPr marL="1146175" indent="-231775">
              <a:defRPr lang="en-US" sz="1600" dirty="0" smtClean="0">
                <a:solidFill>
                  <a:schemeClr val="tx2"/>
                </a:solidFill>
                <a:latin typeface="+mn-lt"/>
                <a:ea typeface="+mn-ea"/>
              </a:defRPr>
            </a:lvl3pPr>
            <a:lvl4pPr marL="1597025" indent="-225425">
              <a:defRPr lang="en-US" sz="1600" dirty="0" smtClean="0">
                <a:solidFill>
                  <a:schemeClr val="tx2"/>
                </a:solidFill>
                <a:latin typeface="+mn-lt"/>
                <a:ea typeface="+mn-ea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2315B712-14D5-415C-B84F-1FF209BD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>
                <a:solidFill>
                  <a:srgbClr val="879196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204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34950"/>
            <a:ext cx="5483225" cy="776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7EB25E9A-7E99-46D2-B0BF-8D67865A80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>
                <a:solidFill>
                  <a:srgbClr val="879196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880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97C01D3A-3C9E-4274-B700-24AE4393C2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>
                <a:solidFill>
                  <a:srgbClr val="879196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378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FCE78A42-6E5D-46FC-AD21-D2E1268707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>
                <a:solidFill>
                  <a:srgbClr val="879196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51442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C3718D3-C5F9-4BDC-9C02-FA3580282835}" type="datetimeFigureOut">
              <a:rPr lang="en-US" sz="2200"/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5/30/2021</a:t>
            </a:fld>
            <a:endParaRPr lang="en-US" sz="220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95F15D30-B51A-497A-AB4F-4898F2F3C2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63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4400" y="1316736"/>
            <a:ext cx="7839075" cy="4840287"/>
          </a:xfrm>
        </p:spPr>
        <p:txBody>
          <a:bodyPr/>
          <a:lstStyle>
            <a:lvl1pPr marL="228600" indent="-228600">
              <a:defRPr sz="1400">
                <a:solidFill>
                  <a:srgbClr val="002060"/>
                </a:solidFill>
              </a:defRPr>
            </a:lvl1pPr>
            <a:lvl2pPr marL="349250" indent="-120650">
              <a:defRPr sz="1200">
                <a:solidFill>
                  <a:srgbClr val="002060"/>
                </a:solidFill>
              </a:defRPr>
            </a:lvl2pPr>
            <a:lvl3pPr marL="914400" indent="-174625"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850762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gray">
          <a:xfrm>
            <a:off x="793377" y="118334"/>
            <a:ext cx="5483225" cy="79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9255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4400" y="1316736"/>
            <a:ext cx="7839075" cy="4840287"/>
          </a:xfrm>
        </p:spPr>
        <p:txBody>
          <a:bodyPr/>
          <a:lstStyle>
            <a:lvl1pPr marL="228600" indent="-228600">
              <a:defRPr sz="1400">
                <a:solidFill>
                  <a:srgbClr val="002060"/>
                </a:solidFill>
              </a:defRPr>
            </a:lvl1pPr>
            <a:lvl2pPr marL="349250" indent="-120650">
              <a:defRPr sz="1200">
                <a:solidFill>
                  <a:srgbClr val="002060"/>
                </a:solidFill>
              </a:defRPr>
            </a:lvl2pPr>
            <a:lvl3pPr marL="914400" indent="-174625"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86687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21889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3653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7223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5488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1421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63"/>
            <a:ext cx="601663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eaLnBrk="1" hangingPunct="1">
              <a:spcBef>
                <a:spcPct val="0"/>
              </a:spcBef>
              <a:buClrTx/>
              <a:buFontTx/>
              <a:buNone/>
              <a:defRPr sz="1000">
                <a:solidFill>
                  <a:srgbClr val="FFFFFF"/>
                </a:solidFill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fld id="{5AA04EBB-A04E-4C85-AF3B-8938E90565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254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9548-B6DB-41CC-999A-39E26201C9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22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E5BA5-0CBE-4775-B147-0DE2B3952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82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E5BA5-0CBE-4775-B147-0DE2B39525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5943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046ED-2826-47B0-816E-9FD04A119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2413" y="6337300"/>
            <a:ext cx="6149975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Confidential Property of UnitedHealth Group. Do 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15324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AF411-1BF5-4B9F-9CAF-431BD13330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315075"/>
            <a:ext cx="65690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1E5532"/>
                </a:solidFill>
              </a:rPr>
              <a:t>Confidential Property of UnitedHealth Group. Do not distribute or reproduce without express permission of UnitedHealth Group</a:t>
            </a:r>
          </a:p>
        </p:txBody>
      </p:sp>
    </p:spTree>
    <p:extLst>
      <p:ext uri="{BB962C8B-B14F-4D97-AF65-F5344CB8AC3E}">
        <p14:creationId xmlns:p14="http://schemas.microsoft.com/office/powerpoint/2010/main" val="16544236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046ED-2826-47B0-816E-9FD04A119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2413" y="6337300"/>
            <a:ext cx="6149975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Confidential Property of UnitedHealth Group. Do 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4016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260350" y="6355222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Proprietary Information of UnitedHealth Group.  Do not distribute or reproduce without express permission of UnitedHealth Group.</a:t>
            </a:r>
          </a:p>
        </p:txBody>
      </p:sp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gray">
          <a:xfrm>
            <a:off x="914400" y="91440"/>
            <a:ext cx="5483225" cy="79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51" name="Picture 4" descr="UHC_Logo_lar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27038"/>
            <a:ext cx="18415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14450"/>
            <a:ext cx="76358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 bwMode="gray">
          <a:xfrm>
            <a:off x="260350" y="6345799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1pPr>
            <a:lvl2pPr marL="4572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fld id="{CFACACDE-0533-4915-8FB9-2FD299E5B6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873" r:id="rId2"/>
  </p:sldLayoutIdLst>
  <p:transition>
    <p:fade/>
  </p:transition>
  <p:hf sldNum="0" hdr="0" ftr="0" dt="0"/>
  <p:txStyles>
    <p:titleStyle>
      <a:lvl1pPr algn="l" defTabSz="457200" rtl="0" eaLnBrk="1" fontAlgn="base" hangingPunct="1">
        <a:spcBef>
          <a:spcPts val="0"/>
        </a:spcBef>
        <a:spcAft>
          <a:spcPct val="0"/>
        </a:spcAft>
        <a:defRPr sz="2200" b="1">
          <a:solidFill>
            <a:srgbClr val="005293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defRPr sz="2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defRPr sz="2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defRPr sz="2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defRPr sz="2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5pPr>
      <a:lvl6pPr marL="4572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6pPr>
      <a:lvl7pPr marL="9144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7pPr>
      <a:lvl8pPr marL="13716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8pPr>
      <a:lvl9pPr marL="18288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228600" indent="-228600" algn="l" defTabSz="457200" rtl="0" eaLnBrk="1" fontAlgn="base" hangingPunct="1">
        <a:spcBef>
          <a:spcPts val="600"/>
        </a:spcBef>
        <a:spcAft>
          <a:spcPts val="0"/>
        </a:spcAft>
        <a:buClrTx/>
        <a:buSzPct val="115000"/>
        <a:buFont typeface="Arial" panose="020B0604020202020204" pitchFamily="34" charset="0"/>
        <a:buChar char="–"/>
        <a:defRPr sz="1400">
          <a:solidFill>
            <a:srgbClr val="002060"/>
          </a:solidFill>
          <a:latin typeface="+mn-lt"/>
          <a:ea typeface="+mn-ea"/>
          <a:cs typeface="+mn-cs"/>
        </a:defRPr>
      </a:lvl1pPr>
      <a:lvl2pPr marL="349250" indent="-120650" algn="l" defTabSz="457200" rtl="0" eaLnBrk="1" fontAlgn="base" hangingPunct="1">
        <a:spcBef>
          <a:spcPts val="600"/>
        </a:spcBef>
        <a:spcAft>
          <a:spcPts val="0"/>
        </a:spcAft>
        <a:buClrTx/>
        <a:buFont typeface="Wingdings" panose="05000000000000000000" pitchFamily="2" charset="2"/>
        <a:buChar char="§"/>
        <a:defRPr sz="1200">
          <a:solidFill>
            <a:srgbClr val="002060"/>
          </a:solidFill>
          <a:latin typeface="+mn-lt"/>
          <a:ea typeface="+mn-ea"/>
        </a:defRPr>
      </a:lvl2pPr>
      <a:lvl3pPr marL="685800" indent="-174625" algn="l" defTabSz="457200" rtl="0" eaLnBrk="1" fontAlgn="base" hangingPunct="1">
        <a:spcBef>
          <a:spcPts val="600"/>
        </a:spcBef>
        <a:spcAft>
          <a:spcPts val="600"/>
        </a:spcAft>
        <a:buClrTx/>
        <a:buFont typeface="Courier New" panose="02070309020205020404" pitchFamily="49" charset="0"/>
        <a:buChar char="o"/>
        <a:defRPr sz="1000">
          <a:solidFill>
            <a:srgbClr val="000000"/>
          </a:solidFill>
          <a:latin typeface="+mn-lt"/>
          <a:ea typeface="+mn-ea"/>
        </a:defRPr>
      </a:lvl3pPr>
      <a:lvl4pPr marL="1379538" indent="-7938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defRPr>
          <a:solidFill>
            <a:srgbClr val="535A5D"/>
          </a:solidFill>
          <a:latin typeface="+mn-lt"/>
          <a:ea typeface="+mn-ea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charset="0"/>
        <a:defRPr>
          <a:solidFill>
            <a:srgbClr val="535A5D"/>
          </a:solidFill>
          <a:latin typeface="+mn-lt"/>
          <a:ea typeface="+mn-ea"/>
        </a:defRPr>
      </a:lvl5pPr>
      <a:lvl6pPr marL="22860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6pPr>
      <a:lvl7pPr marL="27432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7pPr>
      <a:lvl8pPr marL="32004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8pPr>
      <a:lvl9pPr marL="36576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gray">
          <a:xfrm>
            <a:off x="915988" y="219075"/>
            <a:ext cx="54832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0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28" name="Picture 4" descr="UHC_Logo_lar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27038"/>
            <a:ext cx="18415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63"/>
            <a:ext cx="601663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eaLnBrk="1" hangingPunct="1">
              <a:spcBef>
                <a:spcPct val="0"/>
              </a:spcBef>
              <a:buClrTx/>
              <a:buFontTx/>
              <a:buNone/>
              <a:defRPr sz="1000">
                <a:solidFill>
                  <a:srgbClr val="FFFFFF"/>
                </a:solidFill>
                <a:latin typeface="Verdana" pitchFamily="34" charset="0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AA04EBB-A04E-4C85-AF3B-8938E9056510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57200" y="6629400"/>
            <a:ext cx="8229600" cy="1841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222C80"/>
              </a:buClr>
              <a:defRPr/>
            </a:pPr>
            <a:r>
              <a:rPr lang="en-US" sz="800" dirty="0">
                <a:solidFill>
                  <a:srgbClr val="879196">
                    <a:lumMod val="50000"/>
                  </a:srgbClr>
                </a:solidFill>
              </a:rPr>
              <a:t>Confidential Property of UnitedHealth Group. Do 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94311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71" r:id="rId4"/>
  </p:sldLayoutIdLst>
  <p:transition>
    <p:fade/>
  </p:transition>
  <p:hf hd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rgbClr val="646D72"/>
          </a:solidFill>
          <a:latin typeface="+mn-lt"/>
          <a:ea typeface="MS PGothic" pitchFamily="34" charset="-128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rgbClr val="646D72"/>
          </a:solidFill>
          <a:latin typeface="+mn-lt"/>
          <a:ea typeface="MS PGothic" pitchFamily="3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MS PGothic" pitchFamily="3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MS PGothic" pitchFamily="3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MS PGothic" pitchFamily="34" charset="-128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gray">
          <a:xfrm>
            <a:off x="915988" y="219075"/>
            <a:ext cx="54832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0"/>
            <a:ext cx="5243512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28" name="Picture 4" descr="UHC_Logo_lar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62750" y="427038"/>
            <a:ext cx="18415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63"/>
            <a:ext cx="601663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D85395-4891-4CC7-AF15-63841B15A1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"/>
          <p:cNvSpPr txBox="1">
            <a:spLocks noGrp="1"/>
          </p:cNvSpPr>
          <p:nvPr/>
        </p:nvSpPr>
        <p:spPr bwMode="auto">
          <a:xfrm>
            <a:off x="1319213" y="6315075"/>
            <a:ext cx="6569075" cy="4762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defTabSz="457200"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457200"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457200"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457200"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457200"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Confidential Property of UnitedHealth Group. Do not distribute or reproduce without express permission of UnitedHealth Group</a:t>
            </a:r>
          </a:p>
        </p:txBody>
      </p:sp>
    </p:spTree>
    <p:extLst>
      <p:ext uri="{BB962C8B-B14F-4D97-AF65-F5344CB8AC3E}">
        <p14:creationId xmlns:p14="http://schemas.microsoft.com/office/powerpoint/2010/main" val="308048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4" r:id="rId2"/>
  </p:sldLayoutIdLst>
  <p:transition>
    <p:fade/>
  </p:transition>
  <p:hf hdr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ＭＳ Ｐゴシック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/>
        </a:defRPr>
      </a:lvl5pPr>
      <a:lvl6pPr marL="4572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rgbClr val="646D72"/>
          </a:solidFill>
          <a:latin typeface="+mn-lt"/>
          <a:ea typeface="+mn-ea"/>
          <a:cs typeface="ＭＳ Ｐゴシック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rgbClr val="646D72"/>
          </a:solidFill>
          <a:latin typeface="+mn-lt"/>
          <a:ea typeface="+mn-ea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ＭＳ Ｐゴシック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gray">
          <a:xfrm>
            <a:off x="915988" y="219075"/>
            <a:ext cx="54832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0"/>
            <a:ext cx="5243512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28" name="Picture 4" descr="UHC_Logo_lar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62750" y="427038"/>
            <a:ext cx="18415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63"/>
            <a:ext cx="601663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D85395-4891-4CC7-AF15-63841B15A1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"/>
          <p:cNvSpPr txBox="1">
            <a:spLocks noGrp="1"/>
          </p:cNvSpPr>
          <p:nvPr userDrawn="1"/>
        </p:nvSpPr>
        <p:spPr bwMode="auto">
          <a:xfrm>
            <a:off x="1319213" y="6315075"/>
            <a:ext cx="6569075" cy="4762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defTabSz="457200"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457200"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457200"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457200"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457200"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800">
                <a:solidFill>
                  <a:srgbClr val="646D7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Confidential Property of UnitedHealth Group. Do not distribute or reproduce without express permission of UnitedHealth Group</a:t>
            </a:r>
          </a:p>
        </p:txBody>
      </p:sp>
    </p:spTree>
    <p:extLst>
      <p:ext uri="{BB962C8B-B14F-4D97-AF65-F5344CB8AC3E}">
        <p14:creationId xmlns:p14="http://schemas.microsoft.com/office/powerpoint/2010/main" val="247397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</p:sldLayoutIdLst>
  <p:transition>
    <p:fade/>
  </p:transition>
  <p:hf hdr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ＭＳ Ｐゴシック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/>
        </a:defRPr>
      </a:lvl5pPr>
      <a:lvl6pPr marL="4572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rgbClr val="646D72"/>
          </a:solidFill>
          <a:latin typeface="+mn-lt"/>
          <a:ea typeface="+mn-ea"/>
          <a:cs typeface="ＭＳ Ｐゴシック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rgbClr val="646D72"/>
          </a:solidFill>
          <a:latin typeface="+mn-lt"/>
          <a:ea typeface="+mn-ea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ＭＳ Ｐゴシック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 bwMode="gray">
          <a:xfrm>
            <a:off x="914400" y="234950"/>
            <a:ext cx="572452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63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3C2688-CC6B-4F0E-9D81-4BF80CF20B37}" type="slidenum">
              <a:rPr lang="en-US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60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rgbClr val="879196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14450"/>
            <a:ext cx="76358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6390" name="Picture 32" descr="UHC_Logo_lar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81000"/>
            <a:ext cx="1841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43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</p:sldLayoutIdLst>
  <p:transition>
    <p:fade/>
  </p:transition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231775" indent="-231775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rgbClr val="313335"/>
          </a:solidFill>
          <a:latin typeface="+mn-lt"/>
          <a:ea typeface="ＭＳ Ｐゴシック" pitchFamily="34" charset="-128"/>
          <a:cs typeface="+mn-cs"/>
        </a:defRPr>
      </a:lvl1pPr>
      <a:lvl2pPr marL="741363" indent="-233363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‒"/>
        <a:defRPr>
          <a:solidFill>
            <a:srgbClr val="313335"/>
          </a:solidFill>
          <a:latin typeface="+mn-lt"/>
          <a:ea typeface="ＭＳ Ｐゴシック" pitchFamily="34" charset="-128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600">
          <a:solidFill>
            <a:srgbClr val="313335"/>
          </a:solidFill>
          <a:latin typeface="+mn-lt"/>
          <a:ea typeface="ＭＳ Ｐゴシック" pitchFamily="34" charset="-128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rgbClr val="313335"/>
          </a:solidFill>
          <a:latin typeface="+mn-lt"/>
          <a:ea typeface="ＭＳ Ｐゴシック" pitchFamily="34" charset="-128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‒"/>
        <a:defRPr sz="1600">
          <a:solidFill>
            <a:srgbClr val="313335"/>
          </a:solidFill>
          <a:latin typeface="+mn-lt"/>
          <a:ea typeface="ＭＳ Ｐゴシック" pitchFamily="34" charset="-128"/>
        </a:defRPr>
      </a:lvl5pPr>
      <a:lvl6pPr marL="22860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defRPr>
          <a:solidFill>
            <a:schemeClr val="tx2"/>
          </a:solidFill>
          <a:latin typeface="+mn-lt"/>
          <a:ea typeface="+mn-ea"/>
        </a:defRPr>
      </a:lvl6pPr>
      <a:lvl7pPr marL="27432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defRPr>
          <a:solidFill>
            <a:schemeClr val="tx2"/>
          </a:solidFill>
          <a:latin typeface="+mn-lt"/>
          <a:ea typeface="+mn-ea"/>
        </a:defRPr>
      </a:lvl7pPr>
      <a:lvl8pPr marL="32004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defRPr>
          <a:solidFill>
            <a:schemeClr val="tx2"/>
          </a:solidFill>
          <a:latin typeface="+mn-lt"/>
          <a:ea typeface="+mn-ea"/>
        </a:defRPr>
      </a:lvl8pPr>
      <a:lvl9pPr marL="3657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defRPr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260350" y="6355222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</a:p>
        </p:txBody>
      </p:sp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gray">
          <a:xfrm>
            <a:off x="914400" y="91440"/>
            <a:ext cx="5483225" cy="79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51" name="Picture 4" descr="UHC_Logo_lar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27038"/>
            <a:ext cx="18415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14450"/>
            <a:ext cx="76358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 bwMode="gray">
          <a:xfrm>
            <a:off x="260350" y="6345799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1pPr>
            <a:lvl2pPr marL="4572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fld id="{CFACACDE-0533-4915-8FB9-2FD299E5B6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6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</p:sldLayoutIdLst>
  <p:transition>
    <p:fade/>
  </p:transition>
  <p:hf sldNum="0" hdr="0" ftr="0" dt="0"/>
  <p:txStyles>
    <p:titleStyle>
      <a:lvl1pPr algn="l" defTabSz="457200" rtl="0" eaLnBrk="1" fontAlgn="base" hangingPunct="1">
        <a:spcBef>
          <a:spcPts val="0"/>
        </a:spcBef>
        <a:spcAft>
          <a:spcPct val="0"/>
        </a:spcAft>
        <a:defRPr sz="2200" b="1">
          <a:solidFill>
            <a:srgbClr val="005293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defRPr sz="2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defRPr sz="2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defRPr sz="2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defRPr sz="2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5pPr>
      <a:lvl6pPr marL="4572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6pPr>
      <a:lvl7pPr marL="9144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7pPr>
      <a:lvl8pPr marL="13716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8pPr>
      <a:lvl9pPr marL="18288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228600" indent="-228600" algn="l" defTabSz="457200" rtl="0" eaLnBrk="1" fontAlgn="base" hangingPunct="1">
        <a:spcBef>
          <a:spcPts val="600"/>
        </a:spcBef>
        <a:spcAft>
          <a:spcPts val="0"/>
        </a:spcAft>
        <a:buClrTx/>
        <a:buSzPct val="115000"/>
        <a:buFont typeface="Arial" panose="020B0604020202020204" pitchFamily="34" charset="0"/>
        <a:buChar char="–"/>
        <a:defRPr sz="1400">
          <a:solidFill>
            <a:srgbClr val="002060"/>
          </a:solidFill>
          <a:latin typeface="+mn-lt"/>
          <a:ea typeface="+mn-ea"/>
          <a:cs typeface="+mn-cs"/>
        </a:defRPr>
      </a:lvl1pPr>
      <a:lvl2pPr marL="349250" indent="-120650" algn="l" defTabSz="457200" rtl="0" eaLnBrk="1" fontAlgn="base" hangingPunct="1">
        <a:spcBef>
          <a:spcPts val="600"/>
        </a:spcBef>
        <a:spcAft>
          <a:spcPts val="0"/>
        </a:spcAft>
        <a:buClrTx/>
        <a:buFont typeface="Wingdings" panose="05000000000000000000" pitchFamily="2" charset="2"/>
        <a:buChar char="§"/>
        <a:defRPr sz="1200">
          <a:solidFill>
            <a:srgbClr val="002060"/>
          </a:solidFill>
          <a:latin typeface="+mn-lt"/>
          <a:ea typeface="+mn-ea"/>
        </a:defRPr>
      </a:lvl2pPr>
      <a:lvl3pPr marL="685800" indent="-174625" algn="l" defTabSz="457200" rtl="0" eaLnBrk="1" fontAlgn="base" hangingPunct="1">
        <a:spcBef>
          <a:spcPts val="600"/>
        </a:spcBef>
        <a:spcAft>
          <a:spcPts val="600"/>
        </a:spcAft>
        <a:buClrTx/>
        <a:buFont typeface="Courier New" panose="02070309020205020404" pitchFamily="49" charset="0"/>
        <a:buChar char="o"/>
        <a:defRPr sz="1000">
          <a:solidFill>
            <a:srgbClr val="000000"/>
          </a:solidFill>
          <a:latin typeface="+mn-lt"/>
          <a:ea typeface="+mn-ea"/>
        </a:defRPr>
      </a:lvl3pPr>
      <a:lvl4pPr marL="1379538" indent="-7938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defRPr>
          <a:solidFill>
            <a:srgbClr val="535A5D"/>
          </a:solidFill>
          <a:latin typeface="+mn-lt"/>
          <a:ea typeface="+mn-ea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charset="0"/>
        <a:defRPr>
          <a:solidFill>
            <a:srgbClr val="535A5D"/>
          </a:solidFill>
          <a:latin typeface="+mn-lt"/>
          <a:ea typeface="+mn-ea"/>
        </a:defRPr>
      </a:lvl5pPr>
      <a:lvl6pPr marL="22860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6pPr>
      <a:lvl7pPr marL="27432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7pPr>
      <a:lvl8pPr marL="32004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8pPr>
      <a:lvl9pPr marL="36576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260350" y="6355222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</a:p>
        </p:txBody>
      </p:sp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gray">
          <a:xfrm>
            <a:off x="914400" y="91440"/>
            <a:ext cx="5483225" cy="79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51" name="Picture 4" descr="UHC_Logo_lar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27038"/>
            <a:ext cx="18415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14450"/>
            <a:ext cx="76358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 bwMode="gray">
          <a:xfrm>
            <a:off x="260350" y="6345799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1pPr>
            <a:lvl2pPr marL="4572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ctr" defTabSz="457200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rgbClr val="646D72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fld id="{CFACACDE-0533-4915-8FB9-2FD299E5B6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1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3" r:id="rId3"/>
    <p:sldLayoutId id="2147483944" r:id="rId4"/>
    <p:sldLayoutId id="2147483945" r:id="rId5"/>
  </p:sldLayoutIdLst>
  <p:transition>
    <p:fade/>
  </p:transition>
  <p:hf sldNum="0" hdr="0" ftr="0" dt="0"/>
  <p:txStyles>
    <p:titleStyle>
      <a:lvl1pPr algn="l" defTabSz="457200" rtl="0" eaLnBrk="1" fontAlgn="base" hangingPunct="1">
        <a:spcBef>
          <a:spcPts val="0"/>
        </a:spcBef>
        <a:spcAft>
          <a:spcPct val="0"/>
        </a:spcAft>
        <a:defRPr sz="2200" b="1">
          <a:solidFill>
            <a:srgbClr val="005293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defRPr sz="2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defRPr sz="2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defRPr sz="2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defRPr sz="22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5pPr>
      <a:lvl6pPr marL="4572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6pPr>
      <a:lvl7pPr marL="9144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7pPr>
      <a:lvl8pPr marL="13716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8pPr>
      <a:lvl9pPr marL="1828800" algn="l" defTabSz="457200" rtl="0" eaLnBrk="1" fontAlgn="base" hangingPunct="1">
        <a:spcBef>
          <a:spcPct val="20000"/>
        </a:spcBef>
        <a:spcAft>
          <a:spcPct val="0"/>
        </a:spcAft>
        <a:defRPr sz="2800" b="1">
          <a:solidFill>
            <a:srgbClr val="005293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228600" indent="-228600" algn="l" defTabSz="457200" rtl="0" eaLnBrk="1" fontAlgn="base" hangingPunct="1">
        <a:spcBef>
          <a:spcPts val="600"/>
        </a:spcBef>
        <a:spcAft>
          <a:spcPts val="0"/>
        </a:spcAft>
        <a:buClrTx/>
        <a:buSzPct val="115000"/>
        <a:buFont typeface="Arial" panose="020B0604020202020204" pitchFamily="34" charset="0"/>
        <a:buChar char="–"/>
        <a:defRPr sz="1400">
          <a:solidFill>
            <a:srgbClr val="002060"/>
          </a:solidFill>
          <a:latin typeface="+mn-lt"/>
          <a:ea typeface="+mn-ea"/>
          <a:cs typeface="+mn-cs"/>
        </a:defRPr>
      </a:lvl1pPr>
      <a:lvl2pPr marL="349250" indent="-120650" algn="l" defTabSz="457200" rtl="0" eaLnBrk="1" fontAlgn="base" hangingPunct="1">
        <a:spcBef>
          <a:spcPts val="600"/>
        </a:spcBef>
        <a:spcAft>
          <a:spcPts val="0"/>
        </a:spcAft>
        <a:buClrTx/>
        <a:buFont typeface="Wingdings" panose="05000000000000000000" pitchFamily="2" charset="2"/>
        <a:buChar char="§"/>
        <a:defRPr sz="1200">
          <a:solidFill>
            <a:srgbClr val="002060"/>
          </a:solidFill>
          <a:latin typeface="+mn-lt"/>
          <a:ea typeface="+mn-ea"/>
        </a:defRPr>
      </a:lvl2pPr>
      <a:lvl3pPr marL="685800" indent="-174625" algn="l" defTabSz="457200" rtl="0" eaLnBrk="1" fontAlgn="base" hangingPunct="1">
        <a:spcBef>
          <a:spcPts val="600"/>
        </a:spcBef>
        <a:spcAft>
          <a:spcPts val="600"/>
        </a:spcAft>
        <a:buClrTx/>
        <a:buFont typeface="Courier New" panose="02070309020205020404" pitchFamily="49" charset="0"/>
        <a:buChar char="o"/>
        <a:defRPr sz="1000">
          <a:solidFill>
            <a:srgbClr val="000000"/>
          </a:solidFill>
          <a:latin typeface="+mn-lt"/>
          <a:ea typeface="+mn-ea"/>
        </a:defRPr>
      </a:lvl3pPr>
      <a:lvl4pPr marL="1379538" indent="-7938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defRPr>
          <a:solidFill>
            <a:srgbClr val="535A5D"/>
          </a:solidFill>
          <a:latin typeface="+mn-lt"/>
          <a:ea typeface="+mn-ea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charset="0"/>
        <a:defRPr>
          <a:solidFill>
            <a:srgbClr val="535A5D"/>
          </a:solidFill>
          <a:latin typeface="+mn-lt"/>
          <a:ea typeface="+mn-ea"/>
        </a:defRPr>
      </a:lvl5pPr>
      <a:lvl6pPr marL="22860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6pPr>
      <a:lvl7pPr marL="27432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7pPr>
      <a:lvl8pPr marL="32004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8pPr>
      <a:lvl9pPr marL="3657600" algn="l" defTabSz="457200" rtl="0" eaLnBrk="1" fontAlgn="base" hangingPunct="1">
        <a:spcBef>
          <a:spcPct val="20000"/>
        </a:spcBef>
        <a:spcAft>
          <a:spcPct val="0"/>
        </a:spcAft>
        <a:buClr>
          <a:srgbClr val="005293"/>
        </a:buClr>
        <a:buFont typeface="Arial" pitchFamily="34" charset="0"/>
        <a:defRPr>
          <a:solidFill>
            <a:srgbClr val="535A5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ara.uhg.com/ARA_CEXP/Text_Analytics_Capability_Centre/UES.pdf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://ara.uhg.com/ARA_CEXP/Text_Analytics_Capability_Centre/NPS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://ara.uhg.com/ARA_CEXP/Text_Analytics_Capability_Centre/MIIM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vod01.uhc.com/evodPlayer.php?wid=0_ba78or2c&amp;uic=14969397&amp;eid=0_rnd9nr1e&amp;h=n" TargetMode="External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4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1.jp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image" Target="../media/image6.wmf"/><Relationship Id="rId5" Type="http://schemas.openxmlformats.org/officeDocument/2006/relationships/image" Target="../media/image9.jpeg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package" Target="../embeddings/Microsoft_Excel_Macro-Enabled_Worksheet.xlsm"/><Relationship Id="rId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http://tableau-dev.uhc.com/views/Twitter_Analysis_TopicView/TwitterAnalysisV1?:iid=1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ableau-dev.uhc.com/#/views/Twitter_Analysis_TopicView/TwitterAnalysisV1?:iid=1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30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hyperlink" Target="http://tableau-dev.uhc.com/#/views/YelpDashboard/YelpDashboard?:iid=1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://tableau-dev.uhc.com/#/views/Twitter_Analysis_TopicView/TwitterAnalysisV1?:iid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SzPct val="115000"/>
              <a:defRPr sz="2000">
                <a:solidFill>
                  <a:srgbClr val="535A5D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defRPr>
                <a:solidFill>
                  <a:srgbClr val="535A5D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defRPr>
                <a:solidFill>
                  <a:srgbClr val="535A5D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defRPr>
                <a:solidFill>
                  <a:srgbClr val="535A5D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defRPr>
                <a:solidFill>
                  <a:srgbClr val="535A5D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>
                <a:solidFill>
                  <a:srgbClr val="535A5D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>
                <a:solidFill>
                  <a:srgbClr val="535A5D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>
                <a:solidFill>
                  <a:srgbClr val="535A5D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>
                <a:solidFill>
                  <a:srgbClr val="535A5D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EBC7A74C-6BD5-4BC7-9510-4D8AC0F5DF13}" type="slidenum">
              <a:rPr lang="en-US" altLang="en-US" sz="1000" b="1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</a:pPr>
              <a:t>1</a:t>
            </a:fld>
            <a:endParaRPr lang="en-US" altLang="en-US" sz="1000" b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828894" y="244366"/>
            <a:ext cx="7934106" cy="7620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rgbClr val="00529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rgbClr val="005293"/>
                </a:solidFill>
                <a:latin typeface="Arial" pitchFamily="34" charset="0"/>
                <a:ea typeface="ＭＳ Ｐゴシック" pitchFamily="34" charset="-128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rgbClr val="005293"/>
                </a:solidFill>
                <a:latin typeface="Arial" pitchFamily="34" charset="0"/>
                <a:ea typeface="ＭＳ Ｐゴシック" pitchFamily="34" charset="-128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rgbClr val="005293"/>
                </a:solidFill>
                <a:latin typeface="Arial" pitchFamily="34" charset="0"/>
                <a:ea typeface="ＭＳ Ｐゴシック" pitchFamily="34" charset="-128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rgbClr val="005293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rgbClr val="005293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rgbClr val="005293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rgbClr val="005293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rgbClr val="005293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200" kern="0" dirty="0">
                <a:solidFill>
                  <a:srgbClr val="222C80"/>
                </a:solidFill>
              </a:rPr>
              <a:t>2017 - Artificial Intelligence Vision</a:t>
            </a:r>
            <a:br>
              <a:rPr lang="en-US" sz="2200" kern="0" dirty="0">
                <a:solidFill>
                  <a:srgbClr val="222C80"/>
                </a:solidFill>
              </a:rPr>
            </a:br>
            <a:r>
              <a:rPr lang="en-US" sz="2200" b="0" i="1" kern="0" dirty="0">
                <a:solidFill>
                  <a:srgbClr val="222C80"/>
                </a:solidFill>
              </a:rPr>
              <a:t>Common work streams across the enterprise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9331" y="3161900"/>
            <a:ext cx="1981200" cy="1027504"/>
            <a:chOff x="533400" y="2353425"/>
            <a:chExt cx="1857593" cy="1027504"/>
          </a:xfrm>
        </p:grpSpPr>
        <p:sp>
          <p:nvSpPr>
            <p:cNvPr id="6" name="Rounded Rectangle 9"/>
            <p:cNvSpPr/>
            <p:nvPr/>
          </p:nvSpPr>
          <p:spPr bwMode="auto">
            <a:xfrm>
              <a:off x="605263" y="2409353"/>
              <a:ext cx="1785730" cy="971576"/>
            </a:xfrm>
            <a:prstGeom prst="roundRect">
              <a:avLst/>
            </a:prstGeom>
            <a:solidFill>
              <a:srgbClr val="E8F6F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743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srgbClr val="535A5D">
                      <a:lumMod val="50000"/>
                    </a:srgbClr>
                  </a:solidFill>
                  <a:latin typeface="Cambria" panose="02040503050406030204" pitchFamily="18" charset="0"/>
                </a:rPr>
                <a:t>Scalable </a:t>
              </a:r>
              <a:r>
                <a:rPr lang="en-US" sz="1600" b="1" kern="0" dirty="0">
                  <a:solidFill>
                    <a:srgbClr val="003DA1"/>
                  </a:solidFill>
                  <a:latin typeface="Cambria" panose="02040503050406030204" pitchFamily="18" charset="0"/>
                </a:rPr>
                <a:t>Infrastructure</a:t>
              </a:r>
              <a:endParaRPr lang="en-US" sz="1600" kern="0" dirty="0">
                <a:solidFill>
                  <a:srgbClr val="535A5D">
                    <a:lumMod val="50000"/>
                  </a:srgb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33400" y="2353425"/>
              <a:ext cx="274320" cy="274320"/>
            </a:xfrm>
            <a:prstGeom prst="ellipse">
              <a:avLst/>
            </a:prstGeom>
            <a:solidFill>
              <a:srgbClr val="00A8F7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kern="0" dirty="0">
                  <a:solidFill>
                    <a:srgbClr val="FFFFFF"/>
                  </a:solidFill>
                  <a:latin typeface="Cambria" panose="02040503050406030204" pitchFamily="18" charset="0"/>
                </a:rPr>
                <a:t>+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83275" y="3161900"/>
            <a:ext cx="1888907" cy="1027504"/>
            <a:chOff x="549493" y="4609020"/>
            <a:chExt cx="1888907" cy="1027504"/>
          </a:xfrm>
        </p:grpSpPr>
        <p:sp>
          <p:nvSpPr>
            <p:cNvPr id="9" name="Rounded Rectangle 9"/>
            <p:cNvSpPr/>
            <p:nvPr/>
          </p:nvSpPr>
          <p:spPr bwMode="auto">
            <a:xfrm>
              <a:off x="621357" y="4664948"/>
              <a:ext cx="1817043" cy="971576"/>
            </a:xfrm>
            <a:prstGeom prst="roundRect">
              <a:avLst/>
            </a:prstGeom>
            <a:solidFill>
              <a:srgbClr val="E8F6F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743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>
                  <a:solidFill>
                    <a:srgbClr val="003DA1"/>
                  </a:solidFill>
                  <a:latin typeface="Cambria" panose="02040503050406030204" pitchFamily="18" charset="0"/>
                </a:rPr>
                <a:t>Data</a:t>
              </a:r>
              <a:r>
                <a:rPr lang="en-US" sz="1600" kern="0" dirty="0">
                  <a:solidFill>
                    <a:srgbClr val="535A5D">
                      <a:lumMod val="50000"/>
                    </a:srgbClr>
                  </a:solidFill>
                  <a:latin typeface="Cambria" panose="02040503050406030204" pitchFamily="18" charset="0"/>
                </a:rPr>
                <a:t> Management and Assets</a:t>
              </a:r>
              <a:endParaRPr lang="en-US" sz="1600" b="1" kern="0" dirty="0">
                <a:solidFill>
                  <a:srgbClr val="003DA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49493" y="4609020"/>
              <a:ext cx="274320" cy="274320"/>
            </a:xfrm>
            <a:prstGeom prst="ellipse">
              <a:avLst/>
            </a:prstGeom>
            <a:solidFill>
              <a:srgbClr val="00A8F7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kern="0" dirty="0">
                  <a:solidFill>
                    <a:srgbClr val="FFFFFF"/>
                  </a:solidFill>
                  <a:latin typeface="Cambria" panose="02040503050406030204" pitchFamily="18" charset="0"/>
                </a:rPr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41913" y="3161900"/>
            <a:ext cx="1888907" cy="1027504"/>
            <a:chOff x="549493" y="4609020"/>
            <a:chExt cx="1888907" cy="1027504"/>
          </a:xfrm>
        </p:grpSpPr>
        <p:sp>
          <p:nvSpPr>
            <p:cNvPr id="12" name="Rounded Rectangle 9"/>
            <p:cNvSpPr/>
            <p:nvPr/>
          </p:nvSpPr>
          <p:spPr bwMode="auto">
            <a:xfrm>
              <a:off x="621357" y="4664948"/>
              <a:ext cx="1817043" cy="971576"/>
            </a:xfrm>
            <a:prstGeom prst="roundRect">
              <a:avLst/>
            </a:prstGeom>
            <a:solidFill>
              <a:srgbClr val="E8F6F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743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>
                  <a:solidFill>
                    <a:srgbClr val="003DA1"/>
                  </a:solidFill>
                  <a:latin typeface="Cambria" panose="02040503050406030204" pitchFamily="18" charset="0"/>
                </a:rPr>
                <a:t>Analytics</a:t>
              </a:r>
              <a:r>
                <a:rPr lang="en-US" sz="1600" kern="0" dirty="0">
                  <a:solidFill>
                    <a:srgbClr val="535A5D">
                      <a:lumMod val="50000"/>
                    </a:srgbClr>
                  </a:solidFill>
                  <a:latin typeface="Cambria" panose="02040503050406030204" pitchFamily="18" charset="0"/>
                </a:rPr>
                <a:t> and Data Science</a:t>
              </a:r>
              <a:endParaRPr lang="en-US" sz="1600" b="1" kern="0" dirty="0">
                <a:solidFill>
                  <a:srgbClr val="003DA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49493" y="4609020"/>
              <a:ext cx="274320" cy="274320"/>
            </a:xfrm>
            <a:prstGeom prst="ellipse">
              <a:avLst/>
            </a:prstGeom>
            <a:solidFill>
              <a:srgbClr val="00A8F7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kern="0" dirty="0">
                  <a:solidFill>
                    <a:srgbClr val="FFFFFF"/>
                  </a:solidFill>
                  <a:latin typeface="Cambria" panose="02040503050406030204" pitchFamily="18" charset="0"/>
                </a:rPr>
                <a:t>+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53200" y="3161900"/>
            <a:ext cx="1888907" cy="1027504"/>
            <a:chOff x="549493" y="4609020"/>
            <a:chExt cx="1888907" cy="1027504"/>
          </a:xfrm>
        </p:grpSpPr>
        <p:sp>
          <p:nvSpPr>
            <p:cNvPr id="15" name="Rounded Rectangle 9"/>
            <p:cNvSpPr/>
            <p:nvPr/>
          </p:nvSpPr>
          <p:spPr bwMode="auto">
            <a:xfrm>
              <a:off x="621357" y="4664948"/>
              <a:ext cx="1817043" cy="971576"/>
            </a:xfrm>
            <a:prstGeom prst="roundRect">
              <a:avLst/>
            </a:prstGeom>
            <a:solidFill>
              <a:srgbClr val="E8F6F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7432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 dirty="0">
                  <a:solidFill>
                    <a:srgbClr val="003DA1"/>
                  </a:solidFill>
                  <a:latin typeface="Cambria" panose="02040503050406030204" pitchFamily="18" charset="0"/>
                </a:rPr>
                <a:t>Business Value/</a:t>
              </a:r>
              <a:r>
                <a:rPr lang="en-US" sz="1600" kern="0" dirty="0">
                  <a:solidFill>
                    <a:srgbClr val="535A5D">
                      <a:lumMod val="50000"/>
                    </a:srgbClr>
                  </a:solidFill>
                  <a:latin typeface="Cambria" panose="02040503050406030204" pitchFamily="18" charset="0"/>
                </a:rPr>
                <a:t> Opportunities</a:t>
              </a:r>
              <a:endParaRPr lang="en-US" sz="1600" b="1" kern="0" dirty="0">
                <a:solidFill>
                  <a:srgbClr val="003DA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49493" y="4609020"/>
              <a:ext cx="274320" cy="274320"/>
            </a:xfrm>
            <a:prstGeom prst="ellipse">
              <a:avLst/>
            </a:prstGeom>
            <a:solidFill>
              <a:srgbClr val="00A8F7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kern="0" dirty="0">
                  <a:solidFill>
                    <a:srgbClr val="FFFFFF"/>
                  </a:solidFill>
                  <a:latin typeface="Cambria" panose="02040503050406030204" pitchFamily="18" charset="0"/>
                </a:rPr>
                <a:t>+</a:t>
              </a:r>
            </a:p>
          </p:txBody>
        </p:sp>
      </p:grpSp>
      <p:sp>
        <p:nvSpPr>
          <p:cNvPr id="17" name="Rounded Rectangle 9"/>
          <p:cNvSpPr/>
          <p:nvPr/>
        </p:nvSpPr>
        <p:spPr bwMode="auto">
          <a:xfrm>
            <a:off x="641194" y="2199099"/>
            <a:ext cx="7800913" cy="722653"/>
          </a:xfrm>
          <a:prstGeom prst="roundRect">
            <a:avLst/>
          </a:prstGeom>
          <a:solidFill>
            <a:srgbClr val="E8F6FA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rgbClr val="535A5D">
                    <a:lumMod val="50000"/>
                  </a:srgbClr>
                </a:solidFill>
                <a:latin typeface="Cambria" panose="02040503050406030204" pitchFamily="18" charset="0"/>
              </a:rPr>
              <a:t>Attain and Sustain </a:t>
            </a:r>
            <a:r>
              <a:rPr lang="en-US" sz="1600" b="1" kern="0" dirty="0">
                <a:solidFill>
                  <a:srgbClr val="003DA1"/>
                </a:solidFill>
                <a:latin typeface="Cambria" panose="02040503050406030204" pitchFamily="18" charset="0"/>
              </a:rPr>
              <a:t>Resources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kern="0" dirty="0">
                <a:solidFill>
                  <a:srgbClr val="535A5D">
                    <a:lumMod val="50000"/>
                  </a:srgbClr>
                </a:solidFill>
                <a:latin typeface="Cambria" panose="02040503050406030204" pitchFamily="18" charset="0"/>
              </a:rPr>
              <a:t>Best in Class – Reinforcement Learning – Leverage Innovation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94" y="4189404"/>
            <a:ext cx="1981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mbria"/>
                <a:ea typeface="MS Mincho"/>
                <a:cs typeface="Times New Roman"/>
              </a:rPr>
              <a:t>Leverage scalable tools and solutions to access, integrate, analyze, and compute capabilities to create rapid value.</a:t>
            </a:r>
            <a:endParaRPr lang="en-US" sz="1400" dirty="0">
              <a:solidFill>
                <a:srgbClr val="253E5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7000" y="4192051"/>
            <a:ext cx="1828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solidFill>
                  <a:srgbClr val="253E51"/>
                </a:solidFill>
                <a:latin typeface="Cambria"/>
                <a:ea typeface="MS Mincho"/>
                <a:cs typeface="Times New Roman"/>
              </a:rPr>
              <a:t>Identify, source, integrate and enrich data from internal and external sources; linking and making data accessible for exploration, modeling and reporting.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42129" y="4152500"/>
            <a:ext cx="1828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mbria"/>
                <a:ea typeface="MS Mincho"/>
                <a:cs typeface="Times New Roman"/>
              </a:rPr>
              <a:t>Data science in core disciplines, including AI, ML, Deep Learning,  visualization and NLP, methods and tools.</a:t>
            </a:r>
            <a:endParaRPr lang="en-US" sz="1400" dirty="0">
              <a:solidFill>
                <a:srgbClr val="253E5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25064" y="4192051"/>
            <a:ext cx="1905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53E51"/>
                </a:solidFill>
                <a:latin typeface="Cambria"/>
                <a:ea typeface="MS Mincho"/>
                <a:cs typeface="Times New Roman"/>
              </a:rPr>
              <a:t>Working closely with users to understand their opportunities, helping them utilize new resources; designing and building solutions that bring business value.</a:t>
            </a:r>
            <a:endParaRPr lang="en-US" sz="1400" dirty="0">
              <a:solidFill>
                <a:srgbClr val="253E5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5027" y="1194176"/>
            <a:ext cx="78170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63666A">
                    <a:lumMod val="75000"/>
                  </a:srgbClr>
                </a:solidFill>
              </a:rPr>
              <a:t>#1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63666A">
                    <a:lumMod val="75000"/>
                  </a:srgbClr>
                </a:solidFill>
              </a:rPr>
              <a:t>Recognized Artificial Intelligence leader in Healthcare</a:t>
            </a:r>
          </a:p>
        </p:txBody>
      </p:sp>
    </p:spTree>
    <p:extLst>
      <p:ext uri="{BB962C8B-B14F-4D97-AF65-F5344CB8AC3E}">
        <p14:creationId xmlns:p14="http://schemas.microsoft.com/office/powerpoint/2010/main" val="2215132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Diagram 167"/>
          <p:cNvGraphicFramePr/>
          <p:nvPr>
            <p:extLst>
              <p:ext uri="{D42A27DB-BD31-4B8C-83A1-F6EECF244321}">
                <p14:modId xmlns:p14="http://schemas.microsoft.com/office/powerpoint/2010/main" val="3334340881"/>
              </p:ext>
            </p:extLst>
          </p:nvPr>
        </p:nvGraphicFramePr>
        <p:xfrm>
          <a:off x="6392459" y="1128009"/>
          <a:ext cx="2464025" cy="5504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9" name="Flowchart: Multidocument 168"/>
          <p:cNvSpPr/>
          <p:nvPr/>
        </p:nvSpPr>
        <p:spPr bwMode="gray">
          <a:xfrm>
            <a:off x="304800" y="1767840"/>
            <a:ext cx="2194560" cy="1097280"/>
          </a:xfrm>
          <a:prstGeom prst="flowChartMultidocument">
            <a:avLst/>
          </a:prstGeom>
          <a:noFill/>
          <a:ln w="25400" cap="flat" cmpd="sng" algn="ctr">
            <a:solidFill>
              <a:srgbClr val="FFFF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70" name="Flowchart: Multidocument 169"/>
          <p:cNvSpPr/>
          <p:nvPr/>
        </p:nvSpPr>
        <p:spPr bwMode="gray">
          <a:xfrm>
            <a:off x="304800" y="3124201"/>
            <a:ext cx="2194560" cy="838199"/>
          </a:xfrm>
          <a:prstGeom prst="flowChartMultidocument">
            <a:avLst/>
          </a:prstGeom>
          <a:noFill/>
          <a:ln w="25400" cap="flat" cmpd="sng" algn="ctr">
            <a:solidFill>
              <a:srgbClr val="FFFF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71" name="Flowchart: Multidocument 170"/>
          <p:cNvSpPr/>
          <p:nvPr/>
        </p:nvSpPr>
        <p:spPr bwMode="gray">
          <a:xfrm>
            <a:off x="304800" y="4236720"/>
            <a:ext cx="2194560" cy="1097280"/>
          </a:xfrm>
          <a:prstGeom prst="flowChartMultidocument">
            <a:avLst/>
          </a:prstGeom>
          <a:noFill/>
          <a:ln w="25400" cap="flat" cmpd="sng" algn="ctr">
            <a:solidFill>
              <a:srgbClr val="FFFF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72" name="Flowchart: Multidocument 171"/>
          <p:cNvSpPr/>
          <p:nvPr/>
        </p:nvSpPr>
        <p:spPr bwMode="gray">
          <a:xfrm>
            <a:off x="266700" y="5623560"/>
            <a:ext cx="2194560" cy="777240"/>
          </a:xfrm>
          <a:prstGeom prst="flowChartMultidocument">
            <a:avLst/>
          </a:prstGeom>
          <a:noFill/>
          <a:ln w="25400" cap="flat" cmpd="sng" algn="ctr">
            <a:solidFill>
              <a:srgbClr val="FFFF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73" name="Rounded Rectangle 172"/>
          <p:cNvSpPr/>
          <p:nvPr/>
        </p:nvSpPr>
        <p:spPr bwMode="gray">
          <a:xfrm>
            <a:off x="228601" y="2017116"/>
            <a:ext cx="2209800" cy="802284"/>
          </a:xfrm>
          <a:prstGeom prst="round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Sometimes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all the paperwork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is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confusing. ...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explain the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paperwork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better. It's all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overwhelming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.…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Printed horizontally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instead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vertically. Very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difficult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 to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read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&amp;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follow.</a:t>
            </a:r>
          </a:p>
        </p:txBody>
      </p:sp>
      <p:sp>
        <p:nvSpPr>
          <p:cNvPr id="174" name="Isosceles Triangle 173"/>
          <p:cNvSpPr/>
          <p:nvPr/>
        </p:nvSpPr>
        <p:spPr bwMode="auto">
          <a:xfrm rot="5400000">
            <a:off x="1493519" y="3810000"/>
            <a:ext cx="2468880" cy="182880"/>
          </a:xfrm>
          <a:prstGeom prst="triangle">
            <a:avLst/>
          </a:prstGeom>
          <a:solidFill>
            <a:srgbClr val="BA4F0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C80"/>
              </a:buClr>
              <a:buSzTx/>
              <a:buFont typeface="Arial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646D72"/>
              </a:solidFill>
              <a:effectLst/>
              <a:uLnTx/>
              <a:uFillTx/>
            </a:endParaRPr>
          </a:p>
        </p:txBody>
      </p:sp>
      <p:sp>
        <p:nvSpPr>
          <p:cNvPr id="175" name="Isosceles Triangle 174"/>
          <p:cNvSpPr/>
          <p:nvPr/>
        </p:nvSpPr>
        <p:spPr bwMode="auto">
          <a:xfrm rot="5400000">
            <a:off x="5730240" y="3809999"/>
            <a:ext cx="1371600" cy="182880"/>
          </a:xfrm>
          <a:prstGeom prst="triangle">
            <a:avLst/>
          </a:prstGeom>
          <a:solidFill>
            <a:srgbClr val="BA4F0F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C80"/>
              </a:buClr>
              <a:buSzTx/>
              <a:buFont typeface="Arial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646D72"/>
              </a:solidFill>
              <a:effectLst/>
              <a:uLnTx/>
              <a:uFillTx/>
            </a:endParaRPr>
          </a:p>
        </p:txBody>
      </p:sp>
      <p:sp>
        <p:nvSpPr>
          <p:cNvPr id="176" name="Rounded Rectangle 175"/>
          <p:cNvSpPr/>
          <p:nvPr/>
        </p:nvSpPr>
        <p:spPr bwMode="gray">
          <a:xfrm>
            <a:off x="266700" y="1531554"/>
            <a:ext cx="1413179" cy="232542"/>
          </a:xfrm>
          <a:prstGeom prst="round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NPS Survey Data</a:t>
            </a:r>
          </a:p>
        </p:txBody>
      </p:sp>
      <p:sp>
        <p:nvSpPr>
          <p:cNvPr id="177" name="Rounded Rectangle 176"/>
          <p:cNvSpPr/>
          <p:nvPr/>
        </p:nvSpPr>
        <p:spPr bwMode="gray">
          <a:xfrm>
            <a:off x="228600" y="2952750"/>
            <a:ext cx="1981200" cy="159225"/>
          </a:xfrm>
          <a:prstGeom prst="round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United Experience Survey</a:t>
            </a:r>
          </a:p>
        </p:txBody>
      </p:sp>
      <p:sp>
        <p:nvSpPr>
          <p:cNvPr id="178" name="Rounded Rectangle 177"/>
          <p:cNvSpPr/>
          <p:nvPr/>
        </p:nvSpPr>
        <p:spPr bwMode="gray">
          <a:xfrm>
            <a:off x="228600" y="4038600"/>
            <a:ext cx="1981200" cy="159225"/>
          </a:xfrm>
          <a:prstGeom prst="round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Agent Call Notes - MIIM</a:t>
            </a:r>
          </a:p>
        </p:txBody>
      </p:sp>
      <p:sp>
        <p:nvSpPr>
          <p:cNvPr id="179" name="Rounded Rectangle 178"/>
          <p:cNvSpPr/>
          <p:nvPr/>
        </p:nvSpPr>
        <p:spPr bwMode="gray">
          <a:xfrm>
            <a:off x="266700" y="5410200"/>
            <a:ext cx="2232660" cy="159225"/>
          </a:xfrm>
          <a:prstGeom prst="round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HICS – HIX Member Complaints</a:t>
            </a:r>
          </a:p>
        </p:txBody>
      </p:sp>
      <p:sp>
        <p:nvSpPr>
          <p:cNvPr id="180" name="Oval 179">
            <a:hlinkClick r:id="rId7"/>
          </p:cNvPr>
          <p:cNvSpPr/>
          <p:nvPr/>
        </p:nvSpPr>
        <p:spPr bwMode="gray">
          <a:xfrm>
            <a:off x="6553200" y="2623670"/>
            <a:ext cx="374904" cy="377009"/>
          </a:xfrm>
          <a:prstGeom prst="ellipse">
            <a:avLst/>
          </a:prstGeom>
          <a:solidFill>
            <a:srgbClr val="222C8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</a:endParaRPr>
          </a:p>
        </p:txBody>
      </p:sp>
      <p:sp>
        <p:nvSpPr>
          <p:cNvPr id="181" name="Oval 180">
            <a:hlinkClick r:id="rId8"/>
          </p:cNvPr>
          <p:cNvSpPr/>
          <p:nvPr/>
        </p:nvSpPr>
        <p:spPr bwMode="gray">
          <a:xfrm>
            <a:off x="6833100" y="3325795"/>
            <a:ext cx="374904" cy="377009"/>
          </a:xfrm>
          <a:prstGeom prst="ellipse">
            <a:avLst/>
          </a:prstGeom>
          <a:solidFill>
            <a:srgbClr val="222C8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</a:endParaRPr>
          </a:p>
        </p:txBody>
      </p:sp>
      <p:sp>
        <p:nvSpPr>
          <p:cNvPr id="182" name="Oval 181">
            <a:hlinkClick r:id="rId9"/>
          </p:cNvPr>
          <p:cNvSpPr/>
          <p:nvPr/>
        </p:nvSpPr>
        <p:spPr bwMode="gray">
          <a:xfrm>
            <a:off x="6830309" y="4045645"/>
            <a:ext cx="374904" cy="377009"/>
          </a:xfrm>
          <a:prstGeom prst="ellipse">
            <a:avLst/>
          </a:prstGeom>
          <a:solidFill>
            <a:srgbClr val="222C8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</a:endParaRPr>
          </a:p>
        </p:txBody>
      </p:sp>
      <p:sp>
        <p:nvSpPr>
          <p:cNvPr id="183" name="Oval 182">
            <a:hlinkClick r:id="rId9"/>
          </p:cNvPr>
          <p:cNvSpPr/>
          <p:nvPr/>
        </p:nvSpPr>
        <p:spPr bwMode="gray">
          <a:xfrm>
            <a:off x="6563145" y="4764495"/>
            <a:ext cx="374904" cy="377009"/>
          </a:xfrm>
          <a:prstGeom prst="ellipse">
            <a:avLst/>
          </a:prstGeom>
          <a:solidFill>
            <a:srgbClr val="222C8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2868024" y="1531554"/>
            <a:ext cx="3627120" cy="4869246"/>
            <a:chOff x="2956560" y="1531554"/>
            <a:chExt cx="3627120" cy="4869246"/>
          </a:xfrm>
        </p:grpSpPr>
        <p:grpSp>
          <p:nvGrpSpPr>
            <p:cNvPr id="185" name="Group 184"/>
            <p:cNvGrpSpPr/>
            <p:nvPr/>
          </p:nvGrpSpPr>
          <p:grpSpPr>
            <a:xfrm>
              <a:off x="3886200" y="3429000"/>
              <a:ext cx="2667000" cy="1262900"/>
              <a:chOff x="3848205" y="3309100"/>
              <a:chExt cx="2667000" cy="1262900"/>
            </a:xfrm>
          </p:grpSpPr>
          <p:sp>
            <p:nvSpPr>
              <p:cNvPr id="214" name="Oval 213"/>
              <p:cNvSpPr/>
              <p:nvPr/>
            </p:nvSpPr>
            <p:spPr bwMode="gray">
              <a:xfrm>
                <a:off x="3848205" y="3938507"/>
                <a:ext cx="2040979" cy="633493"/>
              </a:xfrm>
              <a:prstGeom prst="ellipse">
                <a:avLst/>
              </a:prstGeom>
              <a:solidFill>
                <a:srgbClr val="E1F1FF"/>
              </a:solidFill>
              <a:ln w="9525" cap="flat" cmpd="sng" algn="ctr">
                <a:solidFill>
                  <a:srgbClr val="FFFFFF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 bwMode="gray">
              <a:xfrm>
                <a:off x="4991205" y="3309100"/>
                <a:ext cx="1086530" cy="881900"/>
              </a:xfrm>
              <a:prstGeom prst="ellipse">
                <a:avLst/>
              </a:prstGeom>
              <a:solidFill>
                <a:srgbClr val="E1F1FF"/>
              </a:solidFill>
              <a:ln w="9525" cap="flat" cmpd="sng" algn="ctr">
                <a:solidFill>
                  <a:srgbClr val="FFFFFF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4579725" y="3503202"/>
                <a:ext cx="19354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22C80"/>
                    </a:solidFill>
                    <a:effectLst/>
                    <a:uLnTx/>
                    <a:uFillTx/>
                  </a:rPr>
                  <a:t>POS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22C80"/>
                    </a:solidFill>
                    <a:effectLst/>
                    <a:uLnTx/>
                    <a:uFillTx/>
                  </a:rPr>
                  <a:t>Tagging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3975128" y="4033209"/>
                <a:ext cx="16409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22C80"/>
                    </a:solidFill>
                    <a:effectLst/>
                    <a:uLnTx/>
                    <a:uFillTx/>
                  </a:rPr>
                  <a:t>Vectorization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22C80"/>
                    </a:solidFill>
                    <a:effectLst/>
                    <a:uLnTx/>
                    <a:uFillTx/>
                  </a:rPr>
                  <a:t>&amp; Feature Engineering</a:t>
                </a: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580311" y="1676400"/>
              <a:ext cx="2724950" cy="1649343"/>
              <a:chOff x="3686991" y="1524000"/>
              <a:chExt cx="2724950" cy="1649343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3686991" y="1524000"/>
                <a:ext cx="2724950" cy="1649343"/>
                <a:chOff x="3692423" y="1524000"/>
                <a:chExt cx="2942914" cy="1721054"/>
              </a:xfrm>
            </p:grpSpPr>
            <p:sp>
              <p:nvSpPr>
                <p:cNvPr id="205" name="TextBox 204"/>
                <p:cNvSpPr txBox="1"/>
                <p:nvPr/>
              </p:nvSpPr>
              <p:spPr>
                <a:xfrm>
                  <a:off x="5388878" y="1711260"/>
                  <a:ext cx="1246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22C80"/>
                      </a:solidFill>
                      <a:effectLst/>
                      <a:uLnTx/>
                      <a:uFillTx/>
                    </a:rPr>
                    <a:t>Custom dictionaries</a:t>
                  </a:r>
                </a:p>
              </p:txBody>
            </p:sp>
            <p:sp>
              <p:nvSpPr>
                <p:cNvPr id="206" name="Oval 205"/>
                <p:cNvSpPr/>
                <p:nvPr/>
              </p:nvSpPr>
              <p:spPr bwMode="gray">
                <a:xfrm>
                  <a:off x="4357156" y="1524000"/>
                  <a:ext cx="964152" cy="86351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9525" cap="flat" cmpd="sng" algn="ctr">
                  <a:solidFill>
                    <a:srgbClr val="FFFFFF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5293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7" name="Oval 206"/>
                <p:cNvSpPr/>
                <p:nvPr/>
              </p:nvSpPr>
              <p:spPr bwMode="gray">
                <a:xfrm>
                  <a:off x="5473358" y="2080591"/>
                  <a:ext cx="990600" cy="807279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9525" cap="flat" cmpd="sng" algn="ctr">
                  <a:solidFill>
                    <a:srgbClr val="FFFFFF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5293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8" name="Oval 207"/>
                <p:cNvSpPr/>
                <p:nvPr/>
              </p:nvSpPr>
              <p:spPr bwMode="gray">
                <a:xfrm>
                  <a:off x="3692423" y="2336481"/>
                  <a:ext cx="1262209" cy="863919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9525" cap="flat" cmpd="sng" algn="ctr">
                  <a:solidFill>
                    <a:srgbClr val="FFFFFF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5293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3730944" y="2552996"/>
                  <a:ext cx="124645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22C80"/>
                      </a:solidFill>
                      <a:effectLst/>
                      <a:uLnTx/>
                      <a:uFillTx/>
                    </a:rPr>
                    <a:t>Stemming &amp; Lemmatization</a:t>
                  </a:r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5376846" y="2278270"/>
                  <a:ext cx="124645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22C80"/>
                      </a:solidFill>
                      <a:effectLst/>
                      <a:uLnTx/>
                      <a:uFillTx/>
                    </a:rPr>
                    <a:t>Stopword removal</a:t>
                  </a: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4239940" y="1871990"/>
                  <a:ext cx="1246459" cy="264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22C80"/>
                      </a:solidFill>
                      <a:effectLst/>
                      <a:uLnTx/>
                      <a:uFillTx/>
                    </a:rPr>
                    <a:t>Tokenization </a:t>
                  </a:r>
                </a:p>
              </p:txBody>
            </p:sp>
            <p:sp>
              <p:nvSpPr>
                <p:cNvPr id="212" name="Oval 211"/>
                <p:cNvSpPr/>
                <p:nvPr/>
              </p:nvSpPr>
              <p:spPr bwMode="gray">
                <a:xfrm>
                  <a:off x="5059698" y="2478157"/>
                  <a:ext cx="316013" cy="305330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5293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4812798" y="2875722"/>
                  <a:ext cx="1234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22C80"/>
                      </a:solidFill>
                      <a:effectLst/>
                      <a:uLnTx/>
                      <a:uFillTx/>
                    </a:rPr>
                    <a:t>Exploratory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22C80"/>
                      </a:solidFill>
                      <a:effectLst/>
                      <a:uLnTx/>
                      <a:uFillTx/>
                    </a:rPr>
                    <a:t>Analysis</a:t>
                  </a:r>
                </a:p>
              </p:txBody>
            </p:sp>
          </p:grpSp>
          <p:sp>
            <p:nvSpPr>
              <p:cNvPr id="204" name="Oval 203"/>
              <p:cNvSpPr/>
              <p:nvPr/>
            </p:nvSpPr>
            <p:spPr bwMode="gray">
              <a:xfrm>
                <a:off x="4038600" y="2026920"/>
                <a:ext cx="182880" cy="182880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7" name="Oval 186"/>
            <p:cNvSpPr/>
            <p:nvPr/>
          </p:nvSpPr>
          <p:spPr bwMode="gray">
            <a:xfrm>
              <a:off x="5196840" y="1905000"/>
              <a:ext cx="182880" cy="18288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3048000" y="1600200"/>
              <a:ext cx="457200" cy="184101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646D72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3047999" y="3441214"/>
              <a:ext cx="457200" cy="1841014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646D72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3047999" y="4953000"/>
              <a:ext cx="457200" cy="1371600"/>
            </a:xfrm>
            <a:prstGeom prst="rect">
              <a:avLst/>
            </a:prstGeom>
            <a:solidFill>
              <a:srgbClr val="DBDDF5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646D72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Oval 10"/>
            <p:cNvSpPr>
              <a:spLocks noChangeArrowheads="1"/>
            </p:cNvSpPr>
            <p:nvPr/>
          </p:nvSpPr>
          <p:spPr bwMode="auto">
            <a:xfrm>
              <a:off x="3120445" y="2276884"/>
              <a:ext cx="315148" cy="313916"/>
            </a:xfrm>
            <a:prstGeom prst="ellipse">
              <a:avLst/>
            </a:prstGeom>
            <a:solidFill>
              <a:srgbClr val="005293"/>
            </a:solidFill>
            <a:ln w="28575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92" name="Oval 10"/>
            <p:cNvSpPr>
              <a:spLocks noChangeArrowheads="1"/>
            </p:cNvSpPr>
            <p:nvPr/>
          </p:nvSpPr>
          <p:spPr bwMode="auto">
            <a:xfrm>
              <a:off x="3120445" y="4010149"/>
              <a:ext cx="315148" cy="313916"/>
            </a:xfrm>
            <a:prstGeom prst="ellipse">
              <a:avLst/>
            </a:prstGeom>
            <a:solidFill>
              <a:srgbClr val="005293"/>
            </a:solidFill>
            <a:ln w="28575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93" name="Oval 10"/>
            <p:cNvSpPr>
              <a:spLocks noChangeArrowheads="1"/>
            </p:cNvSpPr>
            <p:nvPr/>
          </p:nvSpPr>
          <p:spPr bwMode="auto">
            <a:xfrm>
              <a:off x="3120445" y="5447313"/>
              <a:ext cx="315148" cy="313916"/>
            </a:xfrm>
            <a:prstGeom prst="ellipse">
              <a:avLst/>
            </a:prstGeom>
            <a:solidFill>
              <a:srgbClr val="005293"/>
            </a:solidFill>
            <a:ln w="28575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3596641" y="4876800"/>
              <a:ext cx="2987039" cy="1143000"/>
              <a:chOff x="4486820" y="3335022"/>
              <a:chExt cx="2987039" cy="1143000"/>
            </a:xfrm>
          </p:grpSpPr>
          <p:sp>
            <p:nvSpPr>
              <p:cNvPr id="199" name="Oval 198"/>
              <p:cNvSpPr/>
              <p:nvPr/>
            </p:nvSpPr>
            <p:spPr bwMode="gray">
              <a:xfrm>
                <a:off x="4506158" y="3335022"/>
                <a:ext cx="1520186" cy="898478"/>
              </a:xfrm>
              <a:prstGeom prst="ellipse">
                <a:avLst/>
              </a:prstGeom>
              <a:solidFill>
                <a:srgbClr val="DBDDF5"/>
              </a:solidFill>
              <a:ln w="9525" cap="flat" cmpd="sng" algn="ctr">
                <a:solidFill>
                  <a:srgbClr val="FFFFFF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 bwMode="gray">
              <a:xfrm>
                <a:off x="5919379" y="3519921"/>
                <a:ext cx="1108031" cy="958101"/>
              </a:xfrm>
              <a:prstGeom prst="ellipse">
                <a:avLst/>
              </a:prstGeom>
              <a:solidFill>
                <a:srgbClr val="DBDDF5"/>
              </a:solidFill>
              <a:ln w="9525" cap="flat" cmpd="sng" algn="ctr">
                <a:solidFill>
                  <a:srgbClr val="FFFFFF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5538379" y="3792222"/>
                <a:ext cx="19354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22C80"/>
                    </a:solidFill>
                    <a:effectLst/>
                    <a:uLnTx/>
                    <a:uFillTx/>
                  </a:rPr>
                  <a:t>Topic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22C80"/>
                    </a:solidFill>
                    <a:effectLst/>
                    <a:uLnTx/>
                    <a:uFillTx/>
                  </a:rPr>
                  <a:t>Modelling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4486820" y="3605324"/>
                <a:ext cx="140207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22C80"/>
                    </a:solidFill>
                    <a:effectLst/>
                    <a:uLnTx/>
                    <a:uFillTx/>
                  </a:rPr>
                  <a:t>Classification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22C80"/>
                    </a:solidFill>
                    <a:effectLst/>
                    <a:uLnTx/>
                    <a:uFillTx/>
                  </a:rPr>
                  <a:t>Algorithms</a:t>
                </a:r>
              </a:p>
            </p:txBody>
          </p:sp>
        </p:grpSp>
        <p:sp>
          <p:nvSpPr>
            <p:cNvPr id="195" name="Oval 194"/>
            <p:cNvSpPr/>
            <p:nvPr/>
          </p:nvSpPr>
          <p:spPr bwMode="gray">
            <a:xfrm>
              <a:off x="4312920" y="5638800"/>
              <a:ext cx="1122283" cy="685800"/>
            </a:xfrm>
            <a:prstGeom prst="ellipse">
              <a:avLst/>
            </a:prstGeom>
            <a:solidFill>
              <a:srgbClr val="DBDDF5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931920" y="5786735"/>
              <a:ext cx="1935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22C80"/>
                  </a:solidFill>
                  <a:effectLst/>
                  <a:uLnTx/>
                  <a:uFillTx/>
                </a:rPr>
                <a:t>N-Gram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22C80"/>
                  </a:solidFill>
                  <a:effectLst/>
                  <a:uLnTx/>
                  <a:uFillTx/>
                </a:rPr>
                <a:t> Search</a:t>
              </a:r>
            </a:p>
          </p:txBody>
        </p:sp>
        <p:sp>
          <p:nvSpPr>
            <p:cNvPr id="197" name="Rectangle 196"/>
            <p:cNvSpPr/>
            <p:nvPr/>
          </p:nvSpPr>
          <p:spPr bwMode="gray">
            <a:xfrm>
              <a:off x="2956560" y="1531554"/>
              <a:ext cx="3322320" cy="4869246"/>
            </a:xfrm>
            <a:prstGeom prst="rect">
              <a:avLst/>
            </a:prstGeom>
            <a:noFill/>
            <a:ln>
              <a:solidFill>
                <a:srgbClr val="222C8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rPr>
                <a:t>`</a:t>
              </a:r>
            </a:p>
          </p:txBody>
        </p:sp>
        <p:sp>
          <p:nvSpPr>
            <p:cNvPr id="198" name="Rounded Rectangle 197"/>
            <p:cNvSpPr/>
            <p:nvPr/>
          </p:nvSpPr>
          <p:spPr bwMode="gray">
            <a:xfrm>
              <a:off x="3043282" y="3505200"/>
              <a:ext cx="2290718" cy="423639"/>
            </a:xfrm>
            <a:prstGeom prst="roundRect">
              <a:avLst/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rPr>
                <a:t>Advanced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rPr>
                <a:t> Text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rPr>
                <a:t> Engine</a:t>
              </a:r>
            </a:p>
          </p:txBody>
        </p:sp>
      </p:grpSp>
      <p:sp>
        <p:nvSpPr>
          <p:cNvPr id="218" name="Rounded Rectangle 217"/>
          <p:cNvSpPr/>
          <p:nvPr/>
        </p:nvSpPr>
        <p:spPr bwMode="gray">
          <a:xfrm>
            <a:off x="228600" y="3160116"/>
            <a:ext cx="2209800" cy="802284"/>
          </a:xfrm>
          <a:prstGeom prst="round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Stop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making me submit your the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claims two times ….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 want all sorts of information……. get your act together.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It's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terrible dealing with UHC.</a:t>
            </a:r>
          </a:p>
        </p:txBody>
      </p:sp>
      <p:sp>
        <p:nvSpPr>
          <p:cNvPr id="219" name="Rounded Rectangle 218"/>
          <p:cNvSpPr/>
          <p:nvPr/>
        </p:nvSpPr>
        <p:spPr bwMode="gray">
          <a:xfrm>
            <a:off x="266700" y="4424161"/>
            <a:ext cx="2209800" cy="802284"/>
          </a:xfrm>
          <a:prstGeom prst="round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member calling about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bill she rcvd for 194.3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?. she has a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250 </a:t>
            </a: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ded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 for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procedure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on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dec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 16, 2015. tried 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call silver back, no answer,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tried 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call </a:t>
            </a: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dr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, no </a:t>
            </a: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answer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.memebr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 will call back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</a:endParaRPr>
          </a:p>
        </p:txBody>
      </p:sp>
      <p:sp>
        <p:nvSpPr>
          <p:cNvPr id="220" name="Rounded Rectangle 219"/>
          <p:cNvSpPr/>
          <p:nvPr/>
        </p:nvSpPr>
        <p:spPr bwMode="gray">
          <a:xfrm>
            <a:off x="213210" y="5638800"/>
            <a:ext cx="2209800" cy="802284"/>
          </a:xfrm>
          <a:prstGeom prst="round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Stop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making me submit your the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claims two times ….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 want all sorts of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</a:endParaRPr>
          </a:p>
        </p:txBody>
      </p:sp>
      <p:cxnSp>
        <p:nvCxnSpPr>
          <p:cNvPr id="221" name="Straight Connector 220"/>
          <p:cNvCxnSpPr/>
          <p:nvPr/>
        </p:nvCxnSpPr>
        <p:spPr bwMode="auto">
          <a:xfrm>
            <a:off x="781668" y="1433052"/>
            <a:ext cx="7924800" cy="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TextBox 221"/>
          <p:cNvSpPr txBox="1"/>
          <p:nvPr/>
        </p:nvSpPr>
        <p:spPr bwMode="gray">
          <a:xfrm>
            <a:off x="619440" y="1007808"/>
            <a:ext cx="792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Applying advance text analytics on unstructured data in form of member feedbacks, agent comments etc. to derive intelligent insights</a:t>
            </a:r>
          </a:p>
        </p:txBody>
      </p:sp>
      <p:sp>
        <p:nvSpPr>
          <p:cNvPr id="223" name="Title 3"/>
          <p:cNvSpPr txBox="1">
            <a:spLocks/>
          </p:cNvSpPr>
          <p:nvPr/>
        </p:nvSpPr>
        <p:spPr bwMode="auto">
          <a:xfrm>
            <a:off x="806668" y="199698"/>
            <a:ext cx="7010400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51" tIns="45473" rIns="90951" bIns="45473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l" defTabSz="457200" rtl="0" fontAlgn="base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defTabSz="457200" rtl="0" fontAlgn="base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defTabSz="457200" rtl="0" fontAlgn="base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defTabSz="457200" rtl="0" fontAlgn="base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22C8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ＭＳ Ｐゴシック"/>
                <a:cs typeface="+mj-cs"/>
              </a:rPr>
              <a:t>IV. Topic Modeling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22C8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ＭＳ Ｐゴシック"/>
                <a:cs typeface="+mj-cs"/>
              </a:rPr>
              <a:t>Unstructured Data Mining</a:t>
            </a:r>
          </a:p>
        </p:txBody>
      </p:sp>
    </p:spTree>
    <p:extLst>
      <p:ext uri="{BB962C8B-B14F-4D97-AF65-F5344CB8AC3E}">
        <p14:creationId xmlns:p14="http://schemas.microsoft.com/office/powerpoint/2010/main" val="21309579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909407" y="279935"/>
            <a:ext cx="7427259" cy="796925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V. Natural Language Generation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      ChatBot </a:t>
            </a:r>
            <a:endParaRPr kumimoji="0" lang="en-US" sz="2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PGothic" pitchFamily="34" charset="-128"/>
              <a:cs typeface="+mj-cs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7" y="632131"/>
            <a:ext cx="353476" cy="350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" y="4863990"/>
            <a:ext cx="1916225" cy="128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251505" y="4170159"/>
            <a:ext cx="2310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</a:rPr>
              <a:t>Access Application                    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</a:rPr>
              <a:t>via a simple frontend</a:t>
            </a: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81" y="4866118"/>
            <a:ext cx="4414525" cy="128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2364097" y="4170159"/>
            <a:ext cx="479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</a:rPr>
              <a:t>This is self learning as it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</a:rPr>
              <a:t>learns and maintains a database of all interaction that takes place 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382137" y="1847956"/>
            <a:ext cx="8381488" cy="2103146"/>
            <a:chOff x="382137" y="1646081"/>
            <a:chExt cx="8381488" cy="2103146"/>
          </a:xfrm>
        </p:grpSpPr>
        <p:sp>
          <p:nvSpPr>
            <p:cNvPr id="102" name="TextBox 101"/>
            <p:cNvSpPr txBox="1"/>
            <p:nvPr/>
          </p:nvSpPr>
          <p:spPr bwMode="gray">
            <a:xfrm>
              <a:off x="382137" y="1646081"/>
              <a:ext cx="8381488" cy="210314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816361" y="1778930"/>
              <a:ext cx="2898639" cy="1307592"/>
            </a:xfrm>
            <a:prstGeom prst="rect">
              <a:avLst/>
            </a:prstGeom>
            <a:solidFill>
              <a:srgbClr val="AAB3C8">
                <a:lumMod val="20000"/>
                <a:lumOff val="80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22C80"/>
                </a:buClr>
                <a:buSzTx/>
                <a:buFont typeface="Arial" charset="0"/>
                <a:buChar char="•"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46D72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69969" y="2157372"/>
              <a:ext cx="1463631" cy="603242"/>
            </a:xfrm>
            <a:prstGeom prst="rect">
              <a:avLst/>
            </a:prstGeom>
            <a:solidFill>
              <a:srgbClr val="879196"/>
            </a:solidFill>
            <a:ln>
              <a:noFill/>
            </a:ln>
            <a:effectLst/>
          </p:spPr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22C80"/>
                </a:buClr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User Input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22C80"/>
                </a:buClr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“I am feeling sleepy”</a:t>
              </a:r>
              <a:endPara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934200" y="2747406"/>
              <a:ext cx="1219200" cy="400110"/>
            </a:xfrm>
            <a:prstGeom prst="rect">
              <a:avLst/>
            </a:prstGeom>
            <a:solidFill>
              <a:srgbClr val="879196"/>
            </a:solidFill>
            <a:ln>
              <a:noFill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22C80"/>
                </a:buClr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Output</a:t>
              </a: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948050" y="1861537"/>
              <a:ext cx="2667000" cy="1118235"/>
              <a:chOff x="2971800" y="1825912"/>
              <a:chExt cx="2667000" cy="1118235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971800" y="1825912"/>
                <a:ext cx="2667000" cy="246221"/>
                <a:chOff x="2971800" y="2341374"/>
                <a:chExt cx="2667000" cy="246221"/>
              </a:xfrm>
            </p:grpSpPr>
            <p:sp>
              <p:nvSpPr>
                <p:cNvPr id="123" name="Rectangle 122"/>
                <p:cNvSpPr/>
                <p:nvPr/>
              </p:nvSpPr>
              <p:spPr bwMode="auto">
                <a:xfrm>
                  <a:off x="2971800" y="2341374"/>
                  <a:ext cx="1219200" cy="246221"/>
                </a:xfrm>
                <a:prstGeom prst="rect">
                  <a:avLst/>
                </a:prstGeom>
                <a:solidFill>
                  <a:srgbClr val="879196"/>
                </a:solidFill>
                <a:ln>
                  <a:noFill/>
                </a:ln>
                <a:effectLst/>
              </p:spPr>
              <p:txBody>
                <a:bodyPr vert="horz" wrap="square" lIns="0" tIns="45720" rIns="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22C8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LogicAdaptor1</a:t>
                  </a: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4419600" y="2341374"/>
                  <a:ext cx="1219200" cy="246221"/>
                </a:xfrm>
                <a:prstGeom prst="rect">
                  <a:avLst/>
                </a:prstGeom>
                <a:solidFill>
                  <a:srgbClr val="879196"/>
                </a:solidFill>
                <a:ln>
                  <a:noFill/>
                </a:ln>
                <a:effectLst/>
              </p:spPr>
              <p:txBody>
                <a:bodyPr vert="horz" wrap="square" lIns="0" tIns="45720" rIns="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22C8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Output 1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971800" y="2076082"/>
                <a:ext cx="2667000" cy="246221"/>
                <a:chOff x="2971800" y="2341374"/>
                <a:chExt cx="2667000" cy="246221"/>
              </a:xfrm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2971800" y="2341374"/>
                  <a:ext cx="1219200" cy="246221"/>
                </a:xfrm>
                <a:prstGeom prst="rect">
                  <a:avLst/>
                </a:prstGeom>
                <a:solidFill>
                  <a:srgbClr val="879196"/>
                </a:solidFill>
                <a:ln>
                  <a:noFill/>
                </a:ln>
                <a:effectLst/>
              </p:spPr>
              <p:txBody>
                <a:bodyPr vert="horz" wrap="square" lIns="0" tIns="45720" rIns="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22C8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LogicAdaptor2</a:t>
                  </a:r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4419600" y="2341374"/>
                  <a:ext cx="1219200" cy="246221"/>
                </a:xfrm>
                <a:prstGeom prst="rect">
                  <a:avLst/>
                </a:prstGeom>
                <a:solidFill>
                  <a:srgbClr val="879196"/>
                </a:solidFill>
                <a:ln>
                  <a:noFill/>
                </a:ln>
                <a:effectLst/>
              </p:spPr>
              <p:txBody>
                <a:bodyPr vert="horz" wrap="square" lIns="0" tIns="45720" rIns="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22C8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Output 2</a:t>
                  </a: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2971800" y="2697926"/>
                <a:ext cx="2667000" cy="246221"/>
                <a:chOff x="2971800" y="2341374"/>
                <a:chExt cx="2667000" cy="246221"/>
              </a:xfrm>
            </p:grpSpPr>
            <p:sp>
              <p:nvSpPr>
                <p:cNvPr id="119" name="Rectangle 118"/>
                <p:cNvSpPr/>
                <p:nvPr/>
              </p:nvSpPr>
              <p:spPr bwMode="auto">
                <a:xfrm>
                  <a:off x="2971800" y="2341374"/>
                  <a:ext cx="1219200" cy="246221"/>
                </a:xfrm>
                <a:prstGeom prst="rect">
                  <a:avLst/>
                </a:prstGeom>
                <a:solidFill>
                  <a:srgbClr val="879196"/>
                </a:solidFill>
                <a:ln>
                  <a:noFill/>
                </a:ln>
                <a:effectLst/>
              </p:spPr>
              <p:txBody>
                <a:bodyPr vert="horz" wrap="square" lIns="0" tIns="45720" rIns="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22C8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LogicAdaptorN</a:t>
                  </a: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4419600" y="2341374"/>
                  <a:ext cx="1219200" cy="246221"/>
                </a:xfrm>
                <a:prstGeom prst="rect">
                  <a:avLst/>
                </a:prstGeom>
                <a:solidFill>
                  <a:srgbClr val="879196"/>
                </a:solidFill>
                <a:ln>
                  <a:noFill/>
                </a:ln>
                <a:effectLst/>
              </p:spPr>
              <p:txBody>
                <a:bodyPr vert="horz" wrap="square" lIns="0" tIns="45720" rIns="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22C8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Output N</a:t>
                  </a:r>
                </a:p>
              </p:txBody>
            </p:sp>
          </p:grpSp>
          <p:sp>
            <p:nvSpPr>
              <p:cNvPr id="117" name="Line 3014"/>
              <p:cNvSpPr>
                <a:spLocks noChangeShapeType="1"/>
              </p:cNvSpPr>
              <p:nvPr/>
            </p:nvSpPr>
            <p:spPr bwMode="auto">
              <a:xfrm>
                <a:off x="3429000" y="2364035"/>
                <a:ext cx="0" cy="297994"/>
              </a:xfrm>
              <a:prstGeom prst="line">
                <a:avLst/>
              </a:prstGeom>
              <a:noFill/>
              <a:ln w="19050" cap="rnd" cmpd="sng">
                <a:solidFill>
                  <a:srgbClr val="333333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Gulim" pitchFamily="34" charset="-127"/>
                  <a:sym typeface="Gulim" pitchFamily="34" charset="-127"/>
                </a:endParaRPr>
              </a:p>
            </p:txBody>
          </p:sp>
          <p:sp>
            <p:nvSpPr>
              <p:cNvPr id="118" name="Line 3014"/>
              <p:cNvSpPr>
                <a:spLocks noChangeShapeType="1"/>
              </p:cNvSpPr>
              <p:nvPr/>
            </p:nvSpPr>
            <p:spPr bwMode="auto">
              <a:xfrm>
                <a:off x="4876800" y="2377707"/>
                <a:ext cx="0" cy="297994"/>
              </a:xfrm>
              <a:prstGeom prst="line">
                <a:avLst/>
              </a:prstGeom>
              <a:noFill/>
              <a:ln w="19050" cap="rnd" cmpd="sng">
                <a:solidFill>
                  <a:srgbClr val="333333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Gulim" pitchFamily="34" charset="-127"/>
                  <a:sym typeface="Gulim" pitchFamily="34" charset="-127"/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921000" y="3164237"/>
              <a:ext cx="27008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DADADA">
                      <a:lumMod val="10000"/>
                    </a:srgbClr>
                  </a:solidFill>
                  <a:effectLst/>
                  <a:uLnTx/>
                  <a:uFillTx/>
                </a:rPr>
                <a:t>The Input statement is processed by each of the declared logic adapters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316790" y="3164237"/>
              <a:ext cx="24468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DADADA">
                      <a:lumMod val="10000"/>
                    </a:srgbClr>
                  </a:solidFill>
                  <a:effectLst/>
                  <a:uLnTx/>
                  <a:uFillTx/>
                </a:rPr>
                <a:t>Response with highest confidence is chosen as the final reply</a:t>
              </a:r>
            </a:p>
          </p:txBody>
        </p:sp>
        <p:pic>
          <p:nvPicPr>
            <p:cNvPr id="10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010" y="2002043"/>
              <a:ext cx="1820990" cy="679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Line 4003"/>
            <p:cNvSpPr>
              <a:spLocks noChangeShapeType="1"/>
            </p:cNvSpPr>
            <p:nvPr/>
          </p:nvSpPr>
          <p:spPr bwMode="auto">
            <a:xfrm flipH="1" flipV="1">
              <a:off x="2200299" y="2463263"/>
              <a:ext cx="492194" cy="0"/>
            </a:xfrm>
            <a:prstGeom prst="line">
              <a:avLst/>
            </a:prstGeom>
            <a:noFill/>
            <a:ln w="19050" cap="rnd" cmpd="sng">
              <a:solidFill>
                <a:srgbClr val="000000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>
              <a:defPPr>
                <a:defRPr lang="zh-CN"/>
              </a:defPPr>
              <a:lvl1pPr algn="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1pPr>
              <a:lvl2pPr marL="457200" algn="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2pPr>
              <a:lvl3pPr marL="914400" algn="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3pPr>
              <a:lvl4pPr marL="1371600" algn="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4pPr>
              <a:lvl5pPr marL="1828800" algn="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11" name="Line 4003"/>
            <p:cNvSpPr>
              <a:spLocks noChangeShapeType="1"/>
            </p:cNvSpPr>
            <p:nvPr/>
          </p:nvSpPr>
          <p:spPr bwMode="auto">
            <a:xfrm flipH="1" flipV="1">
              <a:off x="5791200" y="2409885"/>
              <a:ext cx="720620" cy="0"/>
            </a:xfrm>
            <a:prstGeom prst="line">
              <a:avLst/>
            </a:prstGeom>
            <a:noFill/>
            <a:ln w="19050" cap="rnd" cmpd="sng">
              <a:solidFill>
                <a:srgbClr val="000000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>
              <a:defPPr>
                <a:defRPr lang="zh-CN"/>
              </a:defPPr>
              <a:lvl1pPr algn="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1pPr>
              <a:lvl2pPr marL="457200" algn="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2pPr>
              <a:lvl3pPr marL="914400" algn="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3pPr>
              <a:lvl4pPr marL="1371600" algn="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4pPr>
              <a:lvl5pPr marL="1828800" algn="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Gulim" pitchFamily="34" charset="-127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69" y="2805648"/>
              <a:ext cx="650603" cy="71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844" y="2946081"/>
              <a:ext cx="494434" cy="53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82048"/>
              </p:ext>
            </p:extLst>
          </p:nvPr>
        </p:nvGraphicFramePr>
        <p:xfrm>
          <a:off x="314325" y="1065277"/>
          <a:ext cx="8505825" cy="61112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Calibri" pitchFamily="34" charset="0"/>
                        </a:rPr>
                        <a:t>Objective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ChatterBot is a Python library that helps to </a:t>
                      </a:r>
                      <a:r>
                        <a:rPr lang="en-US" sz="1200" b="1" u="sng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generate automated responses </a:t>
                      </a:r>
                      <a:r>
                        <a:rPr lang="en-US" sz="1200" b="0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to a user’s input</a:t>
                      </a:r>
                      <a:r>
                        <a:rPr lang="en-US" sz="1200" b="0" kern="1200" baseline="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 by using</a:t>
                      </a:r>
                      <a:r>
                        <a:rPr lang="en-US" sz="1200" b="0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 a selection of </a:t>
                      </a:r>
                      <a:r>
                        <a:rPr lang="en-US" sz="1200" b="1" u="sng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machine learning algorithms </a:t>
                      </a:r>
                      <a:r>
                        <a:rPr lang="en-US" sz="1200" b="0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to produce different types of responses.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6" name="Group 125"/>
          <p:cNvGrpSpPr/>
          <p:nvPr/>
        </p:nvGrpSpPr>
        <p:grpSpPr>
          <a:xfrm>
            <a:off x="7173681" y="4170159"/>
            <a:ext cx="1546399" cy="1983085"/>
            <a:chOff x="7173681" y="4170159"/>
            <a:chExt cx="1546399" cy="1983085"/>
          </a:xfrm>
        </p:grpSpPr>
        <p:sp>
          <p:nvSpPr>
            <p:cNvPr id="127" name="TextBox 126"/>
            <p:cNvSpPr txBox="1"/>
            <p:nvPr/>
          </p:nvSpPr>
          <p:spPr>
            <a:xfrm>
              <a:off x="7173681" y="4170159"/>
              <a:ext cx="1546399" cy="1983085"/>
            </a:xfrm>
            <a:prstGeom prst="rect">
              <a:avLst/>
            </a:prstGeom>
            <a:solidFill>
              <a:srgbClr val="CCFFFF"/>
            </a:solidFill>
            <a:effectLst>
              <a:outerShdw blurRad="50800" dist="50800" dir="5400000" algn="ctr" rotWithShape="0">
                <a:srgbClr val="000000">
                  <a:alpha val="60000"/>
                </a:srgbClr>
              </a:outerShdw>
            </a:effectLst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“MedAssist”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Demo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8" name="Picture 2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205" y="5343008"/>
              <a:ext cx="678641" cy="561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9" name="Rounded Rectangle 128"/>
          <p:cNvSpPr/>
          <p:nvPr/>
        </p:nvSpPr>
        <p:spPr bwMode="auto">
          <a:xfrm>
            <a:off x="7557836" y="5285169"/>
            <a:ext cx="811378" cy="677173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C80"/>
              </a:buClr>
              <a:buSzTx/>
              <a:buFont typeface="Arial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646D7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309579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gray">
          <a:xfrm>
            <a:off x="2273290" y="4839580"/>
            <a:ext cx="4480560" cy="338554"/>
          </a:xfrm>
          <a:prstGeom prst="roundRect">
            <a:avLst/>
          </a:prstGeom>
          <a:solidFill>
            <a:srgbClr val="222C80">
              <a:lumMod val="20000"/>
              <a:lumOff val="8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5293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 bwMode="gray">
          <a:xfrm>
            <a:off x="2362200" y="4843046"/>
            <a:ext cx="44805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Build 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In-house speech transcription capabilities</a:t>
            </a: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33400" y="981468"/>
            <a:ext cx="8415576" cy="960732"/>
            <a:chOff x="533400" y="1074433"/>
            <a:chExt cx="8415576" cy="960732"/>
          </a:xfrm>
        </p:grpSpPr>
        <p:sp>
          <p:nvSpPr>
            <p:cNvPr id="27" name="TextBox 26"/>
            <p:cNvSpPr txBox="1"/>
            <p:nvPr/>
          </p:nvSpPr>
          <p:spPr>
            <a:xfrm>
              <a:off x="1295400" y="1105429"/>
              <a:ext cx="7653576" cy="929736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rPr>
                <a:t>Developing the ability to identify words and phrases in spoken language and convert them to a machine-readable format.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rPr>
                <a:t>Acoustic &amp; Language Modelling to identify linguistic units of speech from audio signals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rPr>
                <a:t>Human + AI Customer Service 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rPr>
                <a:t>is the future and has led to dramatic improvements in companies which are leveraging them</a:t>
              </a:r>
            </a:p>
          </p:txBody>
        </p:sp>
        <p:sp>
          <p:nvSpPr>
            <p:cNvPr id="28" name="TextBox 27"/>
            <p:cNvSpPr txBox="1"/>
            <p:nvPr/>
          </p:nvSpPr>
          <p:spPr bwMode="gray">
            <a:xfrm>
              <a:off x="533400" y="1074433"/>
              <a:ext cx="914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rPr>
                <a:t>What ?</a:t>
              </a:r>
            </a:p>
          </p:txBody>
        </p:sp>
        <p:sp>
          <p:nvSpPr>
            <p:cNvPr id="29" name="TextBox 28"/>
            <p:cNvSpPr txBox="1"/>
            <p:nvPr/>
          </p:nvSpPr>
          <p:spPr bwMode="gray">
            <a:xfrm>
              <a:off x="533400" y="1337217"/>
              <a:ext cx="914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rPr>
                <a:t>How  ?</a:t>
              </a:r>
            </a:p>
          </p:txBody>
        </p:sp>
        <p:sp>
          <p:nvSpPr>
            <p:cNvPr id="30" name="TextBox 29"/>
            <p:cNvSpPr txBox="1"/>
            <p:nvPr/>
          </p:nvSpPr>
          <p:spPr bwMode="gray">
            <a:xfrm>
              <a:off x="533400" y="1600200"/>
              <a:ext cx="914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5293"/>
                  </a:solidFill>
                  <a:effectLst/>
                  <a:uLnTx/>
                  <a:uFillTx/>
                </a:rPr>
                <a:t>Why  ?</a:t>
              </a:r>
            </a:p>
          </p:txBody>
        </p:sp>
      </p:grpSp>
      <p:sp>
        <p:nvSpPr>
          <p:cNvPr id="31" name="Title 3"/>
          <p:cNvSpPr txBox="1">
            <a:spLocks/>
          </p:cNvSpPr>
          <p:nvPr/>
        </p:nvSpPr>
        <p:spPr bwMode="auto">
          <a:xfrm>
            <a:off x="807774" y="202193"/>
            <a:ext cx="7010400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51" tIns="45473" rIns="90951" bIns="45473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l" defTabSz="457200" rtl="0" fontAlgn="base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defTabSz="457200" rtl="0" fontAlgn="base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defTabSz="457200" rtl="0" fontAlgn="base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defTabSz="457200" rtl="0" fontAlgn="base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22C8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ＭＳ Ｐゴシック"/>
                <a:cs typeface="+mj-cs"/>
              </a:rPr>
              <a:t>VI. Speech To Text / Voice Recognition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22C8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ＭＳ Ｐゴシック"/>
                <a:cs typeface="+mj-cs"/>
              </a:rPr>
              <a:t>Rationale and Approach</a:t>
            </a:r>
          </a:p>
        </p:txBody>
      </p:sp>
      <p:sp>
        <p:nvSpPr>
          <p:cNvPr id="32" name="TextBox 31"/>
          <p:cNvSpPr txBox="1"/>
          <p:nvPr/>
        </p:nvSpPr>
        <p:spPr bwMode="gray">
          <a:xfrm>
            <a:off x="164028" y="3183098"/>
            <a:ext cx="86441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What are our options to leverage speech recognition &amp; transcription capabilities at UHC . . . </a:t>
            </a: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978411000"/>
              </p:ext>
            </p:extLst>
          </p:nvPr>
        </p:nvGraphicFramePr>
        <p:xfrm>
          <a:off x="241515" y="4817474"/>
          <a:ext cx="2101854" cy="155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55" y="5375800"/>
            <a:ext cx="982945" cy="415400"/>
          </a:xfrm>
          <a:prstGeom prst="rect">
            <a:avLst/>
          </a:prstGeom>
        </p:spPr>
      </p:pic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532085087"/>
              </p:ext>
            </p:extLst>
          </p:nvPr>
        </p:nvGraphicFramePr>
        <p:xfrm>
          <a:off x="6661686" y="4817474"/>
          <a:ext cx="2101854" cy="155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04" y="5403456"/>
            <a:ext cx="1052328" cy="35846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 bwMode="gray">
          <a:xfrm>
            <a:off x="228599" y="3462617"/>
            <a:ext cx="8672065" cy="7232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Several UHC Vendors leverage speech technology but </a:t>
            </a: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several consider the transcription data proprietary. - VOCI , Mattersight.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Nexedia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 	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	Deployed for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~5% M&amp;R Calls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. Converts voice to text and provides keyword search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Clarabridge + VOCI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		Clarabridge provides end user text analytics on top of VOCI data</a:t>
            </a:r>
          </a:p>
        </p:txBody>
      </p:sp>
      <p:sp>
        <p:nvSpPr>
          <p:cNvPr id="38" name="TextBox 37"/>
          <p:cNvSpPr txBox="1"/>
          <p:nvPr/>
        </p:nvSpPr>
        <p:spPr bwMode="gray">
          <a:xfrm>
            <a:off x="228601" y="4204694"/>
            <a:ext cx="868756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To leverage the full benefits of this technology, we need more than what exists today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376474" y="5198421"/>
            <a:ext cx="4229432" cy="1246495"/>
            <a:chOff x="2391905" y="4755396"/>
            <a:chExt cx="4229432" cy="1246495"/>
          </a:xfrm>
        </p:grpSpPr>
        <p:sp>
          <p:nvSpPr>
            <p:cNvPr id="40" name="TextBox 39"/>
            <p:cNvSpPr txBox="1"/>
            <p:nvPr/>
          </p:nvSpPr>
          <p:spPr bwMode="gray">
            <a:xfrm>
              <a:off x="2391905" y="4755396"/>
              <a:ext cx="2286001" cy="1246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Cost-effective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No data security concerns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Fully customizable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Capability Development</a:t>
              </a:r>
            </a:p>
          </p:txBody>
        </p:sp>
        <p:sp>
          <p:nvSpPr>
            <p:cNvPr id="41" name="TextBox 40"/>
            <p:cNvSpPr txBox="1"/>
            <p:nvPr/>
          </p:nvSpPr>
          <p:spPr bwMode="gray">
            <a:xfrm>
              <a:off x="4543584" y="4755396"/>
              <a:ext cx="2077753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50000"/>
                <a:buFont typeface="Arial" panose="020B0604020202020204" pitchFamily="34" charset="0"/>
                <a:buChar char="×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D5812"/>
                  </a:solidFill>
                  <a:effectLst/>
                  <a:uLnTx/>
                  <a:uFillTx/>
                </a:rPr>
                <a:t>Time to Market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50000"/>
                <a:buFont typeface="Arial" panose="020B0604020202020204" pitchFamily="34" charset="0"/>
                <a:buChar char="×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D5812"/>
                  </a:solidFill>
                  <a:effectLst/>
                  <a:uLnTx/>
                  <a:uFillTx/>
                </a:rPr>
                <a:t>Deployment concerns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50000"/>
                <a:buFont typeface="Arial" panose="020B0604020202020204" pitchFamily="34" charset="0"/>
                <a:buChar char="×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D5812"/>
                  </a:solidFill>
                  <a:effectLst/>
                  <a:uLnTx/>
                  <a:uFillTx/>
                </a:rPr>
                <a:t>Effectiveness unknown until development</a:t>
              </a:r>
            </a:p>
          </p:txBody>
        </p:sp>
      </p:grpSp>
      <p:sp>
        <p:nvSpPr>
          <p:cNvPr id="42" name="TextBox 41"/>
          <p:cNvSpPr txBox="1"/>
          <p:nvPr/>
        </p:nvSpPr>
        <p:spPr bwMode="gray">
          <a:xfrm>
            <a:off x="169609" y="4419600"/>
            <a:ext cx="6553199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Capabilities Under Test Currently</a:t>
            </a:r>
          </a:p>
        </p:txBody>
      </p:sp>
      <p:sp>
        <p:nvSpPr>
          <p:cNvPr id="43" name="TextBox 42"/>
          <p:cNvSpPr txBox="1"/>
          <p:nvPr/>
        </p:nvSpPr>
        <p:spPr bwMode="gray">
          <a:xfrm>
            <a:off x="336756" y="1838964"/>
            <a:ext cx="8427204" cy="1105800"/>
          </a:xfrm>
          <a:prstGeom prst="rect">
            <a:avLst/>
          </a:prstGeom>
          <a:solidFill>
            <a:srgbClr val="CD5812">
              <a:lumMod val="20000"/>
              <a:lumOff val="80000"/>
              <a:alpha val="33000"/>
            </a:srgbClr>
          </a:solidFill>
          <a:ln>
            <a:noFill/>
          </a:ln>
          <a:effectLst/>
        </p:spPr>
        <p:txBody>
          <a:bodyPr wrap="square" lIns="91440" tIns="45720" rIns="91440" bIns="4572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‘Speech to Text’ Applications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Call Center Operations -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Real-time Call Risk Assessment &amp; automated transfers/escalations , Voice based member identification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Chat Bots-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</a:rPr>
              <a:t>Automated query resolution through introduction of bots in Websites and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7333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 txBox="1">
            <a:spLocks/>
          </p:cNvSpPr>
          <p:nvPr/>
        </p:nvSpPr>
        <p:spPr bwMode="auto">
          <a:xfrm>
            <a:off x="7315200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E945B5A-8200-46C4-A840-1E16DCA24377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914945" y="-6354"/>
            <a:ext cx="5483225" cy="795528"/>
          </a:xfrm>
        </p:spPr>
        <p:txBody>
          <a:bodyPr/>
          <a:lstStyle/>
          <a:p>
            <a:r>
              <a:rPr lang="en-US" dirty="0">
                <a:solidFill>
                  <a:srgbClr val="222C80"/>
                </a:solidFill>
              </a:rPr>
              <a:t>Artificial Intelligence for UHC</a:t>
            </a:r>
            <a:endParaRPr lang="en-US" b="0" i="1" dirty="0">
              <a:solidFill>
                <a:srgbClr val="222C8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6668" y="777766"/>
            <a:ext cx="8108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5293"/>
              </a:solidFill>
            </a:endParaRPr>
          </a:p>
          <a:p>
            <a:r>
              <a:rPr lang="en-US" b="1" dirty="0">
                <a:solidFill>
                  <a:srgbClr val="005293"/>
                </a:solidFill>
              </a:rPr>
              <a:t>Creating a new value engine for UHC will require us to adapt our current data and analytics to predict and influence healthcare decision making. </a:t>
            </a:r>
            <a:endParaRPr lang="en-US" dirty="0">
              <a:solidFill>
                <a:srgbClr val="00529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2132" y="1663264"/>
            <a:ext cx="72836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529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5293"/>
                </a:solidFill>
              </a:rPr>
              <a:t>Natural Language Processing for Healthcare </a:t>
            </a:r>
          </a:p>
          <a:p>
            <a:pPr marL="284163"/>
            <a:r>
              <a:rPr lang="en-US" dirty="0">
                <a:solidFill>
                  <a:srgbClr val="005293"/>
                </a:solidFill>
              </a:rPr>
              <a:t>Apply Artificial Intelligence to spoken and written language to understand meaning, discover patterns, and prescribe actions </a:t>
            </a:r>
          </a:p>
          <a:p>
            <a:endParaRPr lang="en-US" b="1" dirty="0">
              <a:solidFill>
                <a:srgbClr val="00529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5293"/>
                </a:solidFill>
              </a:rPr>
              <a:t>Consumer Decision Intelligence </a:t>
            </a:r>
            <a:endParaRPr lang="en-US" dirty="0">
              <a:solidFill>
                <a:srgbClr val="005293"/>
              </a:solidFill>
            </a:endParaRPr>
          </a:p>
          <a:p>
            <a:pPr marL="284163"/>
            <a:r>
              <a:rPr lang="en-US" dirty="0">
                <a:solidFill>
                  <a:srgbClr val="005293"/>
                </a:solidFill>
              </a:rPr>
              <a:t>Apply Artificial Intelligence and Research to uncover patterns in consumer decision making to better understand, target and simplify their decision making process </a:t>
            </a:r>
          </a:p>
          <a:p>
            <a:endParaRPr lang="en-US" dirty="0">
              <a:solidFill>
                <a:srgbClr val="005293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5293"/>
                </a:solidFill>
              </a:rPr>
              <a:t>Intelligent Adjudication Platform: </a:t>
            </a:r>
          </a:p>
          <a:p>
            <a:pPr marL="284163" lvl="1"/>
            <a:r>
              <a:rPr lang="en-US" dirty="0">
                <a:solidFill>
                  <a:srgbClr val="005293"/>
                </a:solidFill>
              </a:rPr>
              <a:t>Integrate artificial intelligence into adjudication platforms to enhance auto adjudication rate and accuracy</a:t>
            </a:r>
          </a:p>
          <a:p>
            <a:endParaRPr lang="en-US" dirty="0">
              <a:solidFill>
                <a:srgbClr val="005293"/>
              </a:solidFill>
            </a:endParaRPr>
          </a:p>
          <a:p>
            <a:endParaRPr lang="en-US" dirty="0">
              <a:solidFill>
                <a:srgbClr val="005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706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4400" y="2209800"/>
            <a:ext cx="6781800" cy="419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Capability Deep-Dive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sz="2000" i="1" dirty="0">
                <a:solidFill>
                  <a:schemeClr val="tx1">
                    <a:lumMod val="75000"/>
                  </a:schemeClr>
                </a:solidFill>
              </a:rPr>
              <a:t>Natural Language Processing</a:t>
            </a:r>
            <a:endParaRPr lang="en-US" i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325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93641" y="279935"/>
            <a:ext cx="7427259" cy="796925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Natural Language Processing (NLP)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Capability Overview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29795"/>
              </p:ext>
            </p:extLst>
          </p:nvPr>
        </p:nvGraphicFramePr>
        <p:xfrm>
          <a:off x="331806" y="1089419"/>
          <a:ext cx="8507394" cy="5292910"/>
        </p:xfrm>
        <a:graphic>
          <a:graphicData uri="http://schemas.openxmlformats.org/drawingml/2006/table">
            <a:tbl>
              <a:tblPr firstRow="1" bandRow="1"/>
              <a:tblGrid>
                <a:gridCol w="1344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6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Capability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1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Maturity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 Ingestion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perform text analytics / text mining, data in the form of text must first be available. Often, such text is not readily available and must be derived from documents such as contracts, appeals etc.</a:t>
                      </a:r>
                      <a:endParaRPr lang="en-US" sz="1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Prototype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Used open source OCR libraries to read text from Provider contracts with near exact levels of replication.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Entity Recognition &amp; Fuzzy Matching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Locate and classify entities such as names of persons, organizations, locations etc. from unstructured text, and look-up those entities in a database.</a:t>
                      </a:r>
                      <a:endParaRPr lang="en-US" sz="1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200" b="1" i="1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Advanced-Deployed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l"/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Built a web crawler that is being used for PI use-cases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Sentiment Analysis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Perform sentiment analysis on tweets, survey verbatim</a:t>
                      </a:r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etc. using simple corpus-based approach to advanced Machine Learning-based approach</a:t>
                      </a:r>
                      <a:endParaRPr lang="en-US" sz="1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kern="1200" baseline="0" dirty="0">
                          <a:solidFill>
                            <a:srgbClr val="002060"/>
                          </a:solidFill>
                          <a:latin typeface="Arial"/>
                          <a:ea typeface="ＭＳ Ｐゴシック"/>
                          <a:cs typeface="+mn-cs"/>
                        </a:rPr>
                        <a:t>Advanced-Deployed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l"/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Performed sentiment analysis on tweets and UES comments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Topic</a:t>
                      </a:r>
                      <a:r>
                        <a:rPr lang="en-US" sz="1200" b="1" baseline="0" dirty="0">
                          <a:solidFill>
                            <a:srgbClr val="002060"/>
                          </a:solidFill>
                        </a:rPr>
                        <a:t> Modeling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Discover “topics” or “themes” in documents where documents could be comments or any unstructured text – “What are people talking about?”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Advanced-Deployed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l"/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Extracted key themes from NPS comments and tweets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Natural Language Understanding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Utilize latest developments in chat bot technology to build simple bots for applications in the call center space or for deployment on apps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200" b="1" i="1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Prototype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l"/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Chat bots can aid call center agents or help members with guided interactions on apps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7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Voice</a:t>
                      </a:r>
                      <a:r>
                        <a:rPr lang="en-US" sz="1200" b="1" baseline="0" dirty="0">
                          <a:solidFill>
                            <a:srgbClr val="002060"/>
                          </a:solidFill>
                        </a:rPr>
                        <a:t> To Text and Speech Recognition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open source or commercial libraries to convert calls to text – this is to enable the business to answer the fundamental question “Why did a member call us?”</a:t>
                      </a:r>
                      <a:endParaRPr lang="en-US" sz="1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200" b="1" i="1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Exploration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l"/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Having call transcripts for all calls enables us to perform granular root cause analyses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Intelligent Automation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Target “document heavy processes” i.e. processes where a human being “looks” at a document and takes</a:t>
                      </a:r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a decision. Combine NLP and Deep Learning to automate such processes.</a:t>
                      </a:r>
                      <a:endParaRPr lang="en-US" sz="1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200" b="1" i="1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Exploration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l"/>
                      <a:r>
                        <a:rPr lang="en-US" sz="1000" b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NLP with AI / ML can take automation beyond the current rule-based paradigm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9579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893641" y="279935"/>
            <a:ext cx="7427259" cy="796925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I. Optical Character Recognition [OCR]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Capability Overview &amp; Results</a:t>
            </a:r>
            <a:endParaRPr kumimoji="0" lang="en-US" sz="2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PGothic" pitchFamily="34" charset="-128"/>
              <a:cs typeface="+mj-cs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26654"/>
              </p:ext>
            </p:extLst>
          </p:nvPr>
        </p:nvGraphicFramePr>
        <p:xfrm>
          <a:off x="314325" y="1065277"/>
          <a:ext cx="8505825" cy="61112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Calibri" pitchFamily="34" charset="0"/>
                        </a:rPr>
                        <a:t>Objective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Digitize handwritten or printed images from a scanned document</a:t>
                      </a:r>
                      <a:r>
                        <a:rPr lang="en-US" sz="1200" b="0" kern="1200" baseline="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 into machine readable form based on image processing and artificial intelligence techniques </a:t>
                      </a:r>
                      <a:endParaRPr lang="en-US" sz="1200" b="0" kern="1200" dirty="0">
                        <a:solidFill>
                          <a:srgbClr val="03040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18614"/>
              </p:ext>
            </p:extLst>
          </p:nvPr>
        </p:nvGraphicFramePr>
        <p:xfrm>
          <a:off x="304800" y="4724399"/>
          <a:ext cx="8535560" cy="1676399"/>
        </p:xfrm>
        <a:graphic>
          <a:graphicData uri="http://schemas.openxmlformats.org/drawingml/2006/table">
            <a:tbl>
              <a:tblPr firstRow="1" bandRow="1"/>
              <a:tblGrid>
                <a:gridCol w="140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0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Area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Use</a:t>
                      </a:r>
                      <a:r>
                        <a:rPr lang="en-US" sz="120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 cases </a:t>
                      </a:r>
                      <a:r>
                        <a:rPr lang="en-US" sz="1200" b="0" i="1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under investigation</a:t>
                      </a:r>
                      <a:endParaRPr lang="en-US" sz="1200" b="0" i="1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20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Provider Data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Digitize paper contracts</a:t>
                      </a:r>
                      <a:r>
                        <a:rPr lang="en-US" sz="120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 for fast scan and information retrieval from the documents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Enrichment of NDB</a:t>
                      </a:r>
                      <a:endParaRPr lang="en-US" sz="12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5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5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3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20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A&amp;G RMO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12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Enable</a:t>
                      </a:r>
                      <a:r>
                        <a:rPr lang="en-US" sz="120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 automated Appeals and Grievance identification for faster and accurate volume routing </a:t>
                      </a:r>
                      <a:endParaRPr lang="en-US" sz="12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500" b="0" kern="12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500" b="0" kern="12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300" b="0" kern="12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20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Clinical Ops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12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Find Compliance in UHC provider contracts w.r.t CMS mandate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304800" y="1752596"/>
            <a:ext cx="8629397" cy="2895604"/>
            <a:chOff x="304800" y="1752596"/>
            <a:chExt cx="8629397" cy="2895604"/>
          </a:xfrm>
        </p:grpSpPr>
        <p:sp>
          <p:nvSpPr>
            <p:cNvPr id="38" name="TextBox 37"/>
            <p:cNvSpPr txBox="1"/>
            <p:nvPr/>
          </p:nvSpPr>
          <p:spPr>
            <a:xfrm>
              <a:off x="304800" y="1752596"/>
              <a:ext cx="8534400" cy="289560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effectLst>
              <a:glow rad="63500">
                <a:srgbClr val="DADADA">
                  <a:satMod val="175000"/>
                  <a:alpha val="40000"/>
                </a:srgbClr>
              </a:glow>
            </a:effectLst>
          </p:spPr>
          <p:txBody>
            <a:bodyPr wrap="square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ight Arrow 38"/>
            <p:cNvSpPr/>
            <p:nvPr/>
          </p:nvSpPr>
          <p:spPr bwMode="auto">
            <a:xfrm>
              <a:off x="2220688" y="2889381"/>
              <a:ext cx="533400" cy="635495"/>
            </a:xfrm>
            <a:prstGeom prst="rightArrow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22C80"/>
                </a:buClr>
                <a:buSzTx/>
                <a:buFont typeface="Arial" charset="0"/>
                <a:buChar char="•"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46D72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ight Arrow 39"/>
            <p:cNvSpPr/>
            <p:nvPr/>
          </p:nvSpPr>
          <p:spPr bwMode="auto">
            <a:xfrm>
              <a:off x="5334000" y="2889381"/>
              <a:ext cx="533400" cy="635495"/>
            </a:xfrm>
            <a:prstGeom prst="rightArrow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22C80"/>
                </a:buClr>
                <a:buSzTx/>
                <a:buFont typeface="Arial" charset="0"/>
                <a:buChar char="•"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46D72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5731329" y="2376828"/>
              <a:ext cx="457200" cy="419868"/>
            </a:xfrm>
            <a:prstGeom prst="roundRect">
              <a:avLst/>
            </a:prstGeom>
            <a:solidFill>
              <a:srgbClr val="CD581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60000"/>
                </a:srgb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22C80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PDF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6466116" y="2376828"/>
              <a:ext cx="457200" cy="41986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60000"/>
                </a:srgb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22C80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XML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6106884" y="2978596"/>
              <a:ext cx="457200" cy="419868"/>
            </a:xfrm>
            <a:prstGeom prst="roundRect">
              <a:avLst/>
            </a:prstGeom>
            <a:solidFill>
              <a:srgbClr val="00529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60000"/>
                </a:srgb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22C80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DOC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5720446" y="3634790"/>
              <a:ext cx="457200" cy="41986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60000"/>
                </a:srgb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22C80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XLS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6487885" y="3634790"/>
              <a:ext cx="457200" cy="419868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60000"/>
                </a:srgb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22C80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TXT</a:t>
              </a:r>
            </a:p>
          </p:txBody>
        </p:sp>
        <p:sp>
          <p:nvSpPr>
            <p:cNvPr id="46" name="Right Arrow 45"/>
            <p:cNvSpPr/>
            <p:nvPr/>
          </p:nvSpPr>
          <p:spPr bwMode="auto">
            <a:xfrm>
              <a:off x="6858000" y="2889381"/>
              <a:ext cx="533400" cy="635495"/>
            </a:xfrm>
            <a:prstGeom prst="rightArrow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22C80"/>
                </a:buClr>
                <a:buSzTx/>
                <a:buFont typeface="Arial" charset="0"/>
                <a:buChar char="•"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46D72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lowchart: Magnetic Disk 46"/>
            <p:cNvSpPr/>
            <p:nvPr/>
          </p:nvSpPr>
          <p:spPr bwMode="auto">
            <a:xfrm>
              <a:off x="7565558" y="1938299"/>
              <a:ext cx="457200" cy="457200"/>
            </a:xfrm>
            <a:prstGeom prst="flowChartMagneticDisk">
              <a:avLst/>
            </a:prstGeom>
            <a:solidFill>
              <a:srgbClr val="FFFFFF">
                <a:lumMod val="75000"/>
              </a:srgbClr>
            </a:solidFill>
            <a:ln>
              <a:solidFill>
                <a:srgbClr val="FFFFFF">
                  <a:lumMod val="50000"/>
                </a:srgbClr>
              </a:solidFill>
            </a:ln>
            <a:effectLst>
              <a:outerShdw blurRad="50800" dist="50800" dir="5400000" algn="ctr" rotWithShape="0">
                <a:srgbClr val="000000">
                  <a:alpha val="60000"/>
                </a:srgbClr>
              </a:outerShdw>
            </a:effec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22C80"/>
                </a:buClr>
                <a:buSzTx/>
                <a:buFont typeface="Arial" charset="0"/>
                <a:buChar char="•"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46D72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22758" y="2027220"/>
              <a:ext cx="772892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Storage</a:t>
              </a:r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475" y="2763525"/>
              <a:ext cx="1711292" cy="99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0" r="6989" b="8359"/>
            <a:stretch/>
          </p:blipFill>
          <p:spPr bwMode="auto">
            <a:xfrm>
              <a:off x="7511128" y="2543980"/>
              <a:ext cx="541784" cy="64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8063798" y="2722750"/>
              <a:ext cx="8407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Reporting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982694" y="2499511"/>
              <a:ext cx="2129866" cy="876829"/>
              <a:chOff x="2982694" y="2641029"/>
              <a:chExt cx="2129866" cy="876829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2982694" y="2641029"/>
                <a:ext cx="2129866" cy="304800"/>
              </a:xfrm>
              <a:prstGeom prst="rect">
                <a:avLst/>
              </a:prstGeom>
              <a:solidFill>
                <a:srgbClr val="00529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60000"/>
                  </a:srgbClr>
                </a:outerShdw>
              </a:effec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222C8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Image processing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2982694" y="3213058"/>
                <a:ext cx="2129866" cy="304800"/>
              </a:xfrm>
              <a:prstGeom prst="rect">
                <a:avLst/>
              </a:prstGeom>
              <a:solidFill>
                <a:srgbClr val="00529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60000"/>
                  </a:srgbClr>
                </a:outerShdw>
              </a:effec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222C8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Artificial Intelligence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79475" y="3809869"/>
              <a:ext cx="1711292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Image (JPEG,PNG…)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XPS document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Scanned PDF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21701" y="1818775"/>
              <a:ext cx="2251852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OCR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uses the Tesseract library for image processing</a:t>
              </a:r>
            </a:p>
          </p:txBody>
        </p:sp>
        <p:pic>
          <p:nvPicPr>
            <p:cNvPr id="5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2062" y="3640631"/>
              <a:ext cx="631635" cy="591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6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64"/>
            <a:stretch/>
          </p:blipFill>
          <p:spPr bwMode="auto">
            <a:xfrm>
              <a:off x="2982694" y="3622009"/>
              <a:ext cx="488783" cy="628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443" y="3629745"/>
              <a:ext cx="731122" cy="584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8516" y="3342269"/>
              <a:ext cx="470552" cy="48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8093489" y="3437299"/>
              <a:ext cx="8407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Search</a:t>
              </a:r>
            </a:p>
          </p:txBody>
        </p:sp>
        <p:pic>
          <p:nvPicPr>
            <p:cNvPr id="60" name="Picture 9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" b="-1"/>
            <a:stretch/>
          </p:blipFill>
          <p:spPr bwMode="auto">
            <a:xfrm>
              <a:off x="7559186" y="3936251"/>
              <a:ext cx="501645" cy="500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7842666" y="4169574"/>
              <a:ext cx="1091531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Data compression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94565" y="1818775"/>
              <a:ext cx="2341726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Conversion to Machine readable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data formats</a:t>
              </a:r>
            </a:p>
          </p:txBody>
        </p:sp>
      </p:grpSp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44785"/>
              </p:ext>
            </p:extLst>
          </p:nvPr>
        </p:nvGraphicFramePr>
        <p:xfrm>
          <a:off x="7803792" y="510540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Worksheet" showAsIcon="1" r:id="rId10" imgW="914400" imgH="792360" progId="Excel.Sheet.12">
                  <p:embed/>
                </p:oleObj>
              </mc:Choice>
              <mc:Fallback>
                <p:oleObj name="Worksheet" showAsIcon="1" r:id="rId10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03792" y="510540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9579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 bwMode="gray">
          <a:xfrm>
            <a:off x="254575" y="4764950"/>
            <a:ext cx="8534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50000"/>
              <a:buFontTx/>
              <a:buNone/>
              <a:tabLst/>
              <a:defRPr/>
            </a:pPr>
            <a:r>
              <a:rPr kumimoji="0" lang="en-US" sz="1400" b="1" i="1" u="sng" strike="noStrike" kern="0" cap="none" spc="0" normalizeH="0" baseline="0" noProof="0" dirty="0">
                <a:ln>
                  <a:noFill/>
                </a:ln>
                <a:solidFill>
                  <a:srgbClr val="03040D"/>
                </a:solidFill>
                <a:effectLst/>
                <a:uLnTx/>
                <a:uFillTx/>
              </a:rPr>
              <a:t>Web Crawler Output</a:t>
            </a: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93641" y="279935"/>
            <a:ext cx="7427259" cy="796925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II. Entity recognition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Web Crawler 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42581"/>
              </p:ext>
            </p:extLst>
          </p:nvPr>
        </p:nvGraphicFramePr>
        <p:xfrm>
          <a:off x="314325" y="1065276"/>
          <a:ext cx="8505825" cy="5588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Calibri" pitchFamily="34" charset="0"/>
                        </a:rPr>
                        <a:t>Objective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Develop a </a:t>
                      </a:r>
                      <a:r>
                        <a:rPr lang="en-US" sz="1200" b="1" u="sng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web crawling, entity</a:t>
                      </a:r>
                      <a:r>
                        <a:rPr lang="en-US" sz="1200" b="1" u="sng" kern="1200" baseline="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 recognition and fuzzy match</a:t>
                      </a:r>
                      <a:r>
                        <a:rPr lang="en-US" sz="1200" b="0" kern="1200" baseline="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capability to address multiple use-cases centered around extracting Physician information</a:t>
                      </a:r>
                      <a:r>
                        <a:rPr lang="en-US" sz="1200" b="0" kern="1200" baseline="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 from various web based articles</a:t>
                      </a:r>
                      <a:endParaRPr lang="en-US" sz="1200" b="0" kern="1200" dirty="0">
                        <a:solidFill>
                          <a:srgbClr val="03040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506103" y="2165440"/>
            <a:ext cx="8015832" cy="2257481"/>
            <a:chOff x="506103" y="2001664"/>
            <a:chExt cx="8015832" cy="2257481"/>
          </a:xfrm>
        </p:grpSpPr>
        <p:sp>
          <p:nvSpPr>
            <p:cNvPr id="47" name="Rounded Rectangle 46"/>
            <p:cNvSpPr/>
            <p:nvPr/>
          </p:nvSpPr>
          <p:spPr bwMode="gray">
            <a:xfrm>
              <a:off x="525440" y="2001664"/>
              <a:ext cx="1973240" cy="1768520"/>
            </a:xfrm>
            <a:prstGeom prst="roundRect">
              <a:avLst/>
            </a:prstGeom>
            <a:solidFill>
              <a:srgbClr val="222C80">
                <a:lumMod val="20000"/>
                <a:lumOff val="80000"/>
              </a:srgbClr>
            </a:solidFill>
            <a:ln w="19050">
              <a:solidFill>
                <a:srgbClr val="03040D"/>
              </a:solidFill>
            </a:ln>
            <a:effectLst>
              <a:outerShdw blurRad="50800" dist="25400" dir="5400000" algn="ctr" rotWithShape="0">
                <a:srgbClr val="03040D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71417" y="2526019"/>
              <a:ext cx="1253856" cy="1178055"/>
              <a:chOff x="1332899" y="2837651"/>
              <a:chExt cx="1253856" cy="117805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332899" y="2837651"/>
                <a:ext cx="687003" cy="624548"/>
                <a:chOff x="1332899" y="2837651"/>
                <a:chExt cx="687003" cy="624548"/>
              </a:xfrm>
            </p:grpSpPr>
            <p:sp>
              <p:nvSpPr>
                <p:cNvPr id="73" name="Oval 72"/>
                <p:cNvSpPr/>
                <p:nvPr/>
              </p:nvSpPr>
              <p:spPr bwMode="gray">
                <a:xfrm>
                  <a:off x="1332899" y="2837651"/>
                  <a:ext cx="687003" cy="624548"/>
                </a:xfrm>
                <a:prstGeom prst="ellipse">
                  <a:avLst/>
                </a:prstGeom>
                <a:solidFill>
                  <a:srgbClr val="005293"/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 bwMode="gray">
                <a:xfrm>
                  <a:off x="1418774" y="2941743"/>
                  <a:ext cx="515252" cy="416365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pic>
              <p:nvPicPr>
                <p:cNvPr id="7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0908" y="3020146"/>
                  <a:ext cx="310984" cy="259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5" name="Group 64"/>
              <p:cNvGrpSpPr/>
              <p:nvPr/>
            </p:nvGrpSpPr>
            <p:grpSpPr>
              <a:xfrm>
                <a:off x="1635909" y="3142451"/>
                <a:ext cx="687003" cy="624548"/>
                <a:chOff x="2856899" y="4103479"/>
                <a:chExt cx="687003" cy="624548"/>
              </a:xfrm>
            </p:grpSpPr>
            <p:sp>
              <p:nvSpPr>
                <p:cNvPr id="70" name="Oval 69"/>
                <p:cNvSpPr/>
                <p:nvPr/>
              </p:nvSpPr>
              <p:spPr bwMode="gray">
                <a:xfrm>
                  <a:off x="2856899" y="4103479"/>
                  <a:ext cx="687003" cy="624548"/>
                </a:xfrm>
                <a:prstGeom prst="ellipse">
                  <a:avLst/>
                </a:prstGeom>
                <a:solidFill>
                  <a:srgbClr val="005293"/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 bwMode="gray">
                <a:xfrm>
                  <a:off x="2942774" y="4207571"/>
                  <a:ext cx="515252" cy="416365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pic>
              <p:nvPicPr>
                <p:cNvPr id="72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4065" y="4308763"/>
                  <a:ext cx="341165" cy="2139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1899752" y="3391158"/>
                <a:ext cx="687003" cy="624548"/>
                <a:chOff x="3838101" y="4666451"/>
                <a:chExt cx="687003" cy="624548"/>
              </a:xfrm>
            </p:grpSpPr>
            <p:sp>
              <p:nvSpPr>
                <p:cNvPr id="67" name="Oval 66"/>
                <p:cNvSpPr/>
                <p:nvPr/>
              </p:nvSpPr>
              <p:spPr bwMode="gray">
                <a:xfrm>
                  <a:off x="3838101" y="4666451"/>
                  <a:ext cx="687003" cy="624548"/>
                </a:xfrm>
                <a:prstGeom prst="ellipse">
                  <a:avLst/>
                </a:prstGeom>
                <a:solidFill>
                  <a:srgbClr val="005293"/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 bwMode="gray">
                <a:xfrm>
                  <a:off x="3923976" y="4770543"/>
                  <a:ext cx="515252" cy="416365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pic>
              <p:nvPicPr>
                <p:cNvPr id="69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167"/>
                <a:stretch/>
              </p:blipFill>
              <p:spPr bwMode="auto">
                <a:xfrm>
                  <a:off x="4010559" y="4857332"/>
                  <a:ext cx="333523" cy="242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49" name="TextBox 48"/>
            <p:cNvSpPr txBox="1"/>
            <p:nvPr/>
          </p:nvSpPr>
          <p:spPr bwMode="gray">
            <a:xfrm>
              <a:off x="506103" y="3797480"/>
              <a:ext cx="217498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3040D"/>
                  </a:solidFill>
                  <a:effectLst/>
                  <a:uLnTx/>
                  <a:uFillTx/>
                </a:rPr>
                <a:t>Identify relevant FWA articles from websites</a:t>
              </a:r>
            </a:p>
          </p:txBody>
        </p:sp>
        <p:sp>
          <p:nvSpPr>
            <p:cNvPr id="50" name="Striped Right Arrow 49"/>
            <p:cNvSpPr/>
            <p:nvPr/>
          </p:nvSpPr>
          <p:spPr bwMode="auto">
            <a:xfrm>
              <a:off x="2776621" y="2596576"/>
              <a:ext cx="482505" cy="596990"/>
            </a:xfrm>
            <a:prstGeom prst="stripedRightArrow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168275" marR="0" lvl="0" indent="-168275" defTabSz="91440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4F81BD"/>
                </a:buClr>
                <a:buSzTx/>
                <a:buFontTx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 bwMode="gray">
            <a:xfrm>
              <a:off x="3609879" y="3783832"/>
              <a:ext cx="1828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3040D"/>
                  </a:solidFill>
                  <a:effectLst/>
                  <a:uLnTx/>
                  <a:uFillTx/>
                </a:rPr>
                <a:t>Scrape provider details only</a:t>
              </a:r>
            </a:p>
          </p:txBody>
        </p:sp>
        <p:sp>
          <p:nvSpPr>
            <p:cNvPr id="52" name="Striped Right Arrow 51"/>
            <p:cNvSpPr/>
            <p:nvPr/>
          </p:nvSpPr>
          <p:spPr bwMode="auto">
            <a:xfrm>
              <a:off x="5788248" y="2596576"/>
              <a:ext cx="482505" cy="596990"/>
            </a:xfrm>
            <a:prstGeom prst="stripedRightArrow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168275" marR="0" lvl="0" indent="-168275" defTabSz="91440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4F81BD"/>
                </a:buClr>
                <a:buSzTx/>
                <a:buFontTx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3" name="TextBox 52"/>
            <p:cNvSpPr txBox="1"/>
            <p:nvPr/>
          </p:nvSpPr>
          <p:spPr bwMode="gray">
            <a:xfrm>
              <a:off x="6618118" y="3797480"/>
              <a:ext cx="1828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3040D"/>
                  </a:solidFill>
                  <a:effectLst/>
                  <a:uLnTx/>
                  <a:uFillTx/>
                </a:rPr>
                <a:t>Map provider information to NDB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537067" y="2001664"/>
              <a:ext cx="1973240" cy="1768520"/>
              <a:chOff x="3526804" y="2465696"/>
              <a:chExt cx="1973240" cy="1768520"/>
            </a:xfrm>
          </p:grpSpPr>
          <p:sp>
            <p:nvSpPr>
              <p:cNvPr id="61" name="Rounded Rectangle 60"/>
              <p:cNvSpPr/>
              <p:nvPr/>
            </p:nvSpPr>
            <p:spPr bwMode="gray">
              <a:xfrm>
                <a:off x="3526804" y="2465696"/>
                <a:ext cx="1973240" cy="1768520"/>
              </a:xfrm>
              <a:prstGeom prst="roundRect">
                <a:avLst/>
              </a:prstGeom>
              <a:solidFill>
                <a:srgbClr val="222C80">
                  <a:lumMod val="20000"/>
                  <a:lumOff val="80000"/>
                </a:srgbClr>
              </a:solidFill>
              <a:ln w="19050">
                <a:solidFill>
                  <a:srgbClr val="03040D"/>
                </a:solidFill>
              </a:ln>
              <a:effectLst>
                <a:outerShdw blurRad="50800" dist="25400" dir="5400000" algn="ctr" rotWithShape="0">
                  <a:srgbClr val="03040D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2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6925" y="2899541"/>
                <a:ext cx="900455" cy="86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62" descr="Image result for webcrawler image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609" t="62246" r="44853"/>
              <a:stretch/>
            </p:blipFill>
            <p:spPr bwMode="auto">
              <a:xfrm>
                <a:off x="4599289" y="3192021"/>
                <a:ext cx="764275" cy="575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6548695" y="2001664"/>
              <a:ext cx="1973240" cy="1768520"/>
              <a:chOff x="6548695" y="2465696"/>
              <a:chExt cx="1973240" cy="176852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6548695" y="2465696"/>
                <a:ext cx="1973240" cy="1768520"/>
                <a:chOff x="6548695" y="2465696"/>
                <a:chExt cx="1973240" cy="1768520"/>
              </a:xfrm>
            </p:grpSpPr>
            <p:sp>
              <p:nvSpPr>
                <p:cNvPr id="58" name="Rounded Rectangle 57"/>
                <p:cNvSpPr/>
                <p:nvPr/>
              </p:nvSpPr>
              <p:spPr bwMode="gray">
                <a:xfrm>
                  <a:off x="6548695" y="2465696"/>
                  <a:ext cx="1973240" cy="1768520"/>
                </a:xfrm>
                <a:prstGeom prst="roundRect">
                  <a:avLst/>
                </a:prstGeom>
                <a:solidFill>
                  <a:srgbClr val="222C80">
                    <a:lumMod val="20000"/>
                    <a:lumOff val="80000"/>
                  </a:srgbClr>
                </a:solidFill>
                <a:ln w="19050">
                  <a:solidFill>
                    <a:srgbClr val="03040D"/>
                  </a:solidFill>
                </a:ln>
                <a:effectLst>
                  <a:outerShdw blurRad="50800" dist="25400" dir="5400000" algn="ctr" rotWithShape="0">
                    <a:srgbClr val="03040D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pic>
              <p:nvPicPr>
                <p:cNvPr id="59" name="Picture 6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74278" y="3621882"/>
                  <a:ext cx="581025" cy="352425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60" name="Picture 7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11077" y="2863916"/>
                  <a:ext cx="513021" cy="482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57" name="Picture 8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7879" y="2863917"/>
                <a:ext cx="929093" cy="1133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6" name="TextBox 75"/>
          <p:cNvSpPr txBox="1"/>
          <p:nvPr/>
        </p:nvSpPr>
        <p:spPr bwMode="gray">
          <a:xfrm>
            <a:off x="254575" y="1724665"/>
            <a:ext cx="8534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50000"/>
              <a:buFontTx/>
              <a:buNone/>
              <a:tabLst/>
              <a:defRPr/>
            </a:pPr>
            <a:r>
              <a:rPr kumimoji="0" lang="en-US" sz="1400" b="1" i="1" u="sng" strike="noStrike" kern="0" cap="none" spc="0" normalizeH="0" baseline="0" noProof="0" dirty="0">
                <a:ln>
                  <a:noFill/>
                </a:ln>
                <a:solidFill>
                  <a:srgbClr val="03040D"/>
                </a:solidFill>
                <a:effectLst/>
                <a:uLnTx/>
                <a:uFillTx/>
              </a:rPr>
              <a:t>Web Crawler Process overview</a:t>
            </a:r>
          </a:p>
        </p:txBody>
      </p:sp>
      <p:pic>
        <p:nvPicPr>
          <p:cNvPr id="77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680" y="4721591"/>
            <a:ext cx="6200475" cy="15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561181" y="2163550"/>
            <a:ext cx="19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3040D"/>
                </a:solidFill>
                <a:effectLst/>
                <a:uLnTx/>
                <a:uFillTx/>
              </a:rPr>
              <a:t>Websites on Healthcare   or FWA information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57600" y="2163550"/>
            <a:ext cx="171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Python based scraping and entity  recognition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07871" y="2133047"/>
            <a:ext cx="171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Fuzzy matching based on provider name and demog</a:t>
            </a:r>
          </a:p>
        </p:txBody>
      </p:sp>
    </p:spTree>
    <p:extLst>
      <p:ext uri="{BB962C8B-B14F-4D97-AF65-F5344CB8AC3E}">
        <p14:creationId xmlns:p14="http://schemas.microsoft.com/office/powerpoint/2010/main" val="21309579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798751"/>
              </p:ext>
            </p:extLst>
          </p:nvPr>
        </p:nvGraphicFramePr>
        <p:xfrm>
          <a:off x="260350" y="1219199"/>
          <a:ext cx="8583928" cy="5105401"/>
        </p:xfrm>
        <a:graphic>
          <a:graphicData uri="http://schemas.openxmlformats.org/drawingml/2006/table">
            <a:tbl>
              <a:tblPr firstRow="1" bandRow="1"/>
              <a:tblGrid>
                <a:gridCol w="141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Use case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Usage of web crawler</a:t>
                      </a:r>
                      <a:r>
                        <a:rPr lang="en-US" sz="1200" b="0" i="1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 (with sample data sets)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1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20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Fraud Provider data universe 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Objective –</a:t>
                      </a:r>
                      <a:r>
                        <a:rPr lang="en-US" sz="105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 Use websites publishing fraud related news and create a database of all Known fraud providers which can be leveraged in various Payment integrity applications</a:t>
                      </a:r>
                      <a:endParaRPr lang="en-US" sz="105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Process</a:t>
                      </a:r>
                      <a:r>
                        <a:rPr lang="en-US" sz="105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 LIVE for smartbrief.com and justice.gov, which </a:t>
                      </a:r>
                    </a:p>
                    <a:p>
                      <a:pPr marL="742950" lvl="1" indent="-285750">
                        <a:buFont typeface="+mj-lt"/>
                        <a:buAutoNum type="alphaLcParenR"/>
                      </a:pPr>
                      <a:r>
                        <a:rPr lang="en-US" sz="105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Crawls these websites for articles</a:t>
                      </a:r>
                    </a:p>
                    <a:p>
                      <a:pPr marL="742950" lvl="1" indent="-285750">
                        <a:buFont typeface="+mj-lt"/>
                        <a:buAutoNum type="alphaLcParenR"/>
                      </a:pPr>
                      <a:r>
                        <a:rPr lang="en-US" sz="105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Scrapes the fraudulent provider data via Entity recognition</a:t>
                      </a:r>
                    </a:p>
                    <a:p>
                      <a:pPr marL="742950" lvl="1" indent="-285750">
                        <a:buFont typeface="+mj-lt"/>
                        <a:buAutoNum type="alphaLcParenR"/>
                      </a:pPr>
                      <a:r>
                        <a:rPr lang="en-US" sz="105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Matches it with UHG provider data (NBD)</a:t>
                      </a:r>
                    </a:p>
                    <a:p>
                      <a:pPr marL="742950" lvl="1" indent="-285750">
                        <a:buFont typeface="+mj-lt"/>
                        <a:buAutoNum type="alphaLcParenR"/>
                      </a:pPr>
                      <a:r>
                        <a:rPr lang="en-US" sz="105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Stores provider details in the Web Crawler data universe (BDPaas)</a:t>
                      </a:r>
                      <a:endParaRPr lang="en-US" sz="105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8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12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12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105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1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20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Emergency room scheduling fraud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12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Objective – Identify providers who</a:t>
                      </a:r>
                      <a:r>
                        <a:rPr lang="en-US" sz="105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 offer emergency room scheduling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The crawler was used to search and scrape data for facilities offering ER scheduling option via their websites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468 facilities were scraped from Google search results and were shared with the legal team for further investigation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10 out 26 manually checked facilities offered ER scheduling</a:t>
                      </a:r>
                      <a:endParaRPr lang="en-US" sz="105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1200" b="0" kern="12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1200" b="0" kern="12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1050" b="0" kern="12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200" b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Adeptus Free standing</a:t>
                      </a:r>
                      <a:r>
                        <a:rPr lang="en-US" sz="1200" b="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lt"/>
                        </a:rPr>
                        <a:t> ER ratings</a:t>
                      </a:r>
                      <a:endParaRPr lang="en-US" sz="12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12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r>
                        <a:rPr lang="en-US" sz="1050" b="0" kern="120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– Enable UHC Investigations to identify the relevant Employer Group Plans whose members have been adversely impacted by Adeptus, from which UHC has incurred substantial exposure in claims paid.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bbb.org was used to find the user ratings and member comments for all the businesses related to Adeptus, and details were shared with the legal team.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ADADA">
                          <a:lumMod val="1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93641" y="279935"/>
            <a:ext cx="7427259" cy="796925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II. Entity recognition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Web Crawler – Use cases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834419"/>
              </p:ext>
            </p:extLst>
          </p:nvPr>
        </p:nvGraphicFramePr>
        <p:xfrm>
          <a:off x="7620000" y="436022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436022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804270"/>
              </p:ext>
            </p:extLst>
          </p:nvPr>
        </p:nvGraphicFramePr>
        <p:xfrm>
          <a:off x="7620000" y="2286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Macro-Enabled Worksheet" showAsIcon="1" r:id="rId5" imgW="914400" imgH="771480" progId="Excel.SheetMacroEnabled.12">
                  <p:embed/>
                </p:oleObj>
              </mc:Choice>
              <mc:Fallback>
                <p:oleObj name="Macro-Enabled Worksheet" showAsIcon="1" r:id="rId5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0" y="2286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9579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44692"/>
              </p:ext>
            </p:extLst>
          </p:nvPr>
        </p:nvGraphicFramePr>
        <p:xfrm>
          <a:off x="4198961" y="1729707"/>
          <a:ext cx="4640240" cy="46599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64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8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UHG Twitter Sentiment analysis dashboard</a:t>
                      </a:r>
                    </a:p>
                  </a:txBody>
                  <a:tcPr>
                    <a:lnL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300" b="0" kern="1200" baseline="0" dirty="0">
                        <a:solidFill>
                          <a:srgbClr val="03040D"/>
                        </a:solidFill>
                        <a:latin typeface="Arial"/>
                        <a:ea typeface="ＭＳ Ｐゴシック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893641" y="279935"/>
            <a:ext cx="7427259" cy="796925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III. Sentiment analysis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     Twitter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73" y="678397"/>
            <a:ext cx="273181" cy="24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28020"/>
              </p:ext>
            </p:extLst>
          </p:nvPr>
        </p:nvGraphicFramePr>
        <p:xfrm>
          <a:off x="314325" y="1065277"/>
          <a:ext cx="8505825" cy="61112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Calibri" pitchFamily="34" charset="0"/>
                        </a:rPr>
                        <a:t>Objective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Leveraging 1</a:t>
                      </a:r>
                      <a:r>
                        <a:rPr lang="en-US" sz="1200" b="1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) Natural language processing techniques </a:t>
                      </a:r>
                      <a:r>
                        <a:rPr lang="en-US" sz="1200" b="0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sz="1200" b="0" kern="1200" baseline="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1" kern="1200" baseline="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state of art</a:t>
                      </a:r>
                      <a:r>
                        <a:rPr lang="en-US" sz="1200" b="1" kern="1200" baseline="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 sentiment tagging</a:t>
                      </a:r>
                      <a:r>
                        <a:rPr lang="en-US" sz="1200" b="0" kern="1200" baseline="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 and 3) </a:t>
                      </a:r>
                      <a:r>
                        <a:rPr lang="en-US" sz="1200" b="1" kern="1200" baseline="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Topic modeling</a:t>
                      </a:r>
                      <a:r>
                        <a:rPr lang="en-US" sz="1200" b="0" kern="1200" baseline="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 to determine member sentiment for UHG specific tweets</a:t>
                      </a:r>
                      <a:endParaRPr lang="en-US" sz="1200" b="0" kern="1200" dirty="0">
                        <a:solidFill>
                          <a:srgbClr val="03040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60529"/>
              </p:ext>
            </p:extLst>
          </p:nvPr>
        </p:nvGraphicFramePr>
        <p:xfrm>
          <a:off x="295701" y="1729708"/>
          <a:ext cx="3819099" cy="29138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81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Solution Approach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</a:rPr>
                        <a:t>Goal is to understand member and provider feedback / experiences as they use social media as a way of communicating their views</a:t>
                      </a:r>
                      <a:endParaRPr lang="en-US" sz="1200" i="1" dirty="0">
                        <a:solidFill>
                          <a:srgbClr val="000000"/>
                        </a:solidFill>
                      </a:endParaRPr>
                    </a:p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</a:rPr>
                        <a:t>Use Twitter API to extract 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tweets and user information related to UHG on a weekly basis</a:t>
                      </a:r>
                    </a:p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Sentiment analysis on unstructured data by –</a:t>
                      </a:r>
                    </a:p>
                    <a:p>
                      <a:pPr marL="800100" marR="0" lvl="1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50" i="0" baseline="0" dirty="0">
                          <a:solidFill>
                            <a:srgbClr val="000000"/>
                          </a:solidFill>
                        </a:rPr>
                        <a:t>Lexicon based tagging</a:t>
                      </a:r>
                    </a:p>
                    <a:p>
                      <a:pPr marL="800100" marR="0" lvl="1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50" i="0" baseline="0" dirty="0">
                          <a:solidFill>
                            <a:srgbClr val="000000"/>
                          </a:solidFill>
                        </a:rPr>
                        <a:t>Root (driver) word identification </a:t>
                      </a:r>
                    </a:p>
                    <a:p>
                      <a:pPr marL="800100" marR="0" lvl="1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50" i="0" baseline="0" dirty="0">
                          <a:solidFill>
                            <a:srgbClr val="000000"/>
                          </a:solidFill>
                        </a:rPr>
                        <a:t>Emoticon processing</a:t>
                      </a:r>
                    </a:p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Extracted tweets are also classified into 5 major themes using topic modelling based on a statistical algorithm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32530"/>
              </p:ext>
            </p:extLst>
          </p:nvPr>
        </p:nvGraphicFramePr>
        <p:xfrm>
          <a:off x="295975" y="4722334"/>
          <a:ext cx="3819099" cy="16521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81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Dashboard capabilities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6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</a:rPr>
                        <a:t>Ability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 to view the overall number of tweets, their sentiment, Avg. tweets per day, etc.</a:t>
                      </a:r>
                    </a:p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Ability to drill down till a single tweet based on the theme, geolocation, sentiment and time </a:t>
                      </a:r>
                      <a:endParaRPr lang="en-US" sz="1200" i="0" dirty="0">
                        <a:solidFill>
                          <a:srgbClr val="000000"/>
                        </a:solidFill>
                      </a:endParaRPr>
                    </a:p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rgbClr val="03040D"/>
                          </a:solidFill>
                          <a:latin typeface="Arial"/>
                          <a:ea typeface="ＭＳ Ｐゴシック"/>
                          <a:cs typeface="+mn-cs"/>
                        </a:rPr>
                        <a:t>Monitor spike in UHG specific topics and “State” specific sentiments</a:t>
                      </a:r>
                      <a:endParaRPr lang="en-US" sz="1200" i="0" baseline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06" y="2660014"/>
            <a:ext cx="2238740" cy="166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1"/>
          <a:stretch/>
        </p:blipFill>
        <p:spPr bwMode="auto">
          <a:xfrm>
            <a:off x="5322144" y="4626593"/>
            <a:ext cx="3092664" cy="132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35" y="2045158"/>
            <a:ext cx="4492362" cy="31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 bwMode="gray">
          <a:xfrm>
            <a:off x="7131433" y="2885716"/>
            <a:ext cx="121239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Timeframe: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production since August 2016</a:t>
            </a:r>
          </a:p>
        </p:txBody>
      </p:sp>
      <p:sp>
        <p:nvSpPr>
          <p:cNvPr id="25" name="TextBox 24"/>
          <p:cNvSpPr txBox="1"/>
          <p:nvPr/>
        </p:nvSpPr>
        <p:spPr bwMode="gray">
          <a:xfrm>
            <a:off x="5999320" y="4488092"/>
            <a:ext cx="17383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Tweets per day</a:t>
            </a:r>
          </a:p>
        </p:txBody>
      </p:sp>
      <p:sp>
        <p:nvSpPr>
          <p:cNvPr id="26" name="TextBox 25"/>
          <p:cNvSpPr txBox="1"/>
          <p:nvPr/>
        </p:nvSpPr>
        <p:spPr bwMode="gray">
          <a:xfrm>
            <a:off x="4757416" y="2391804"/>
            <a:ext cx="167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Overall Sentiment</a:t>
            </a:r>
          </a:p>
        </p:txBody>
      </p:sp>
      <p:sp>
        <p:nvSpPr>
          <p:cNvPr id="27" name="TextBox 26">
            <a:hlinkClick r:id="rId6"/>
          </p:cNvPr>
          <p:cNvSpPr txBox="1"/>
          <p:nvPr/>
        </p:nvSpPr>
        <p:spPr bwMode="gray">
          <a:xfrm>
            <a:off x="4259806" y="5984366"/>
            <a:ext cx="14079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hlinkClick r:id="rId7"/>
              </a:rPr>
              <a:t>Dashboard link</a:t>
            </a: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309579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01604"/>
              </p:ext>
            </p:extLst>
          </p:nvPr>
        </p:nvGraphicFramePr>
        <p:xfrm>
          <a:off x="4198961" y="1729707"/>
          <a:ext cx="4640240" cy="46301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64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5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Yelp Sentiment Analysis Dashboard</a:t>
                      </a:r>
                    </a:p>
                  </a:txBody>
                  <a:tcPr>
                    <a:lnL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6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300" b="0" kern="1200" baseline="0" dirty="0">
                        <a:solidFill>
                          <a:srgbClr val="03040D"/>
                        </a:solidFill>
                        <a:latin typeface="Arial"/>
                        <a:ea typeface="ＭＳ Ｐゴシック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22C80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893641" y="279935"/>
            <a:ext cx="7427259" cy="796925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III. Sentiment analysis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5293"/>
                </a:solidFill>
                <a:effectLst/>
                <a:uLnTx/>
                <a:uFillTx/>
                <a:latin typeface="Arial"/>
                <a:ea typeface="MS PGothic" pitchFamily="34" charset="-128"/>
                <a:cs typeface="+mj-cs"/>
              </a:rPr>
              <a:t>     Yelp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38040"/>
              </p:ext>
            </p:extLst>
          </p:nvPr>
        </p:nvGraphicFramePr>
        <p:xfrm>
          <a:off x="314325" y="1065277"/>
          <a:ext cx="8505825" cy="61112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Calibri" pitchFamily="34" charset="0"/>
                        </a:rPr>
                        <a:t>Objective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Evaluating</a:t>
                      </a:r>
                      <a:r>
                        <a:rPr lang="en-US" sz="1200" b="0" kern="1200" baseline="0" dirty="0">
                          <a:solidFill>
                            <a:srgbClr val="03040D"/>
                          </a:solidFill>
                          <a:latin typeface="+mn-lt"/>
                          <a:ea typeface="+mn-ea"/>
                          <a:cs typeface="+mn-cs"/>
                        </a:rPr>
                        <a:t> customer sentiment/ rating across UHC’s provider network at diverse levels  by  capitalizing reviews on Yelp app.</a:t>
                      </a:r>
                      <a:endParaRPr lang="en-US" sz="1200" b="0" kern="1200" dirty="0">
                        <a:solidFill>
                          <a:srgbClr val="03040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65543"/>
              </p:ext>
            </p:extLst>
          </p:nvPr>
        </p:nvGraphicFramePr>
        <p:xfrm>
          <a:off x="295701" y="1729707"/>
          <a:ext cx="3819099" cy="26512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81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8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Solution Approach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9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</a:rPr>
                        <a:t>Yelp is an app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 to review business related to hospitality and service. </a:t>
                      </a:r>
                    </a:p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Members use this platform to rate the services from UHG provider network</a:t>
                      </a:r>
                      <a:endParaRPr lang="en-US" sz="1200" i="1" dirty="0">
                        <a:solidFill>
                          <a:srgbClr val="000000"/>
                        </a:solidFill>
                      </a:endParaRPr>
                    </a:p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Mapping of providers from specialty level to their business name can be leveraged for identifying the reason for a negative customer sentiment and fraud.</a:t>
                      </a:r>
                    </a:p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</a:rPr>
                        <a:t>One time data from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 a Yelp competition is used to create a sample dashboard to track provider and facility related ratings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5598"/>
              </p:ext>
            </p:extLst>
          </p:nvPr>
        </p:nvGraphicFramePr>
        <p:xfrm>
          <a:off x="291152" y="4490113"/>
          <a:ext cx="3819099" cy="186974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81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6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  <a:cs typeface="+mn-cs"/>
                        </a:rPr>
                        <a:t>Dashboard capabilities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5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</a:rPr>
                        <a:t>Dashboard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 features include reviews for various providers, facilities and businesses</a:t>
                      </a:r>
                    </a:p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</a:rPr>
                        <a:t>Provider search option to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 track the nos. of reviews and sample comments </a:t>
                      </a:r>
                    </a:p>
                    <a:p>
                      <a:pPr marL="342900" marR="0" indent="-3429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Demographic map of all competitors in and around a provider</a:t>
                      </a:r>
                      <a:endParaRPr lang="en-US" sz="120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3" y="675315"/>
            <a:ext cx="211875" cy="2730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40" y="2093342"/>
            <a:ext cx="4516272" cy="4670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16" y="2773514"/>
            <a:ext cx="4081848" cy="1931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67" y="4671990"/>
            <a:ext cx="3181794" cy="1324160"/>
          </a:xfrm>
          <a:prstGeom prst="rect">
            <a:avLst/>
          </a:prstGeom>
        </p:spPr>
      </p:pic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47555"/>
              </p:ext>
            </p:extLst>
          </p:nvPr>
        </p:nvGraphicFramePr>
        <p:xfrm>
          <a:off x="8005834" y="5691350"/>
          <a:ext cx="693196" cy="609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Acrobat Document" showAsIcon="1" r:id="rId7" imgW="914400" imgH="771480" progId="AcroExch.Document.11">
                  <p:embed/>
                </p:oleObj>
              </mc:Choice>
              <mc:Fallback>
                <p:oleObj name="Acrobat Document" showAsIcon="1" r:id="rId7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5834" y="5691350"/>
                        <a:ext cx="693196" cy="609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hlinkClick r:id="rId9"/>
          </p:cNvPr>
          <p:cNvSpPr txBox="1"/>
          <p:nvPr/>
        </p:nvSpPr>
        <p:spPr bwMode="gray">
          <a:xfrm>
            <a:off x="4259806" y="5984366"/>
            <a:ext cx="14079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hlinkClick r:id="rId10"/>
              </a:rPr>
              <a:t>Dashboard link</a:t>
            </a: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3095797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  <p:tag name="_AMO_REPORTCONTROLSVISIBLE" val="Empty"/>
</p:tagLst>
</file>

<file path=ppt/theme/theme1.xml><?xml version="1.0" encoding="utf-8"?>
<a:theme xmlns:a="http://schemas.openxmlformats.org/drawingml/2006/main" name="BLUE text slide">
  <a:themeElements>
    <a:clrScheme name="ARA">
      <a:dk1>
        <a:srgbClr val="005293"/>
      </a:dk1>
      <a:lt1>
        <a:srgbClr val="FFFFFF"/>
      </a:lt1>
      <a:dk2>
        <a:srgbClr val="222C80"/>
      </a:dk2>
      <a:lt2>
        <a:srgbClr val="879196"/>
      </a:lt2>
      <a:accent1>
        <a:srgbClr val="FFFFFF"/>
      </a:accent1>
      <a:accent2>
        <a:srgbClr val="CD5812"/>
      </a:accent2>
      <a:accent3>
        <a:srgbClr val="FFFFFF"/>
      </a:accent3>
      <a:accent4>
        <a:srgbClr val="00457D"/>
      </a:accent4>
      <a:accent5>
        <a:srgbClr val="FFFFFF"/>
      </a:accent5>
      <a:accent6>
        <a:srgbClr val="BA4F0F"/>
      </a:accent6>
      <a:hlink>
        <a:srgbClr val="1E5532"/>
      </a:hlink>
      <a:folHlink>
        <a:srgbClr val="871E26"/>
      </a:folHlink>
    </a:clrScheme>
    <a:fontScheme name="BLUE text slid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005293"/>
        </a:solidFill>
        <a:ln>
          <a:noFill/>
        </a:ln>
        <a:effectLst/>
      </a:spPr>
      <a:bodyPr anchor="ctr"/>
      <a:lstStyle>
        <a:defPPr>
          <a:defRPr sz="1600"/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chemeClr val="bg2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lIns="91440" tIns="45720" rIns="91440" bIns="45720">
        <a:spAutoFit/>
      </a:bodyPr>
      <a:lstStyle>
        <a:defPPr algn="l">
          <a:defRPr sz="1400" b="1" dirty="0">
            <a:solidFill>
              <a:srgbClr val="000000"/>
            </a:solidFill>
          </a:defRPr>
        </a:defPPr>
      </a:lstStyle>
    </a:txDef>
  </a:objectDefaults>
  <a:extraClrSchemeLst>
    <a:extraClrScheme>
      <a:clrScheme name="BLUE text slide 1">
        <a:dk1>
          <a:srgbClr val="005293"/>
        </a:dk1>
        <a:lt1>
          <a:srgbClr val="FFFFFF"/>
        </a:lt1>
        <a:dk2>
          <a:srgbClr val="222C80"/>
        </a:dk2>
        <a:lt2>
          <a:srgbClr val="879196"/>
        </a:lt2>
        <a:accent1>
          <a:srgbClr val="FFFFFF"/>
        </a:accent1>
        <a:accent2>
          <a:srgbClr val="CD5812"/>
        </a:accent2>
        <a:accent3>
          <a:srgbClr val="FFFFFF"/>
        </a:accent3>
        <a:accent4>
          <a:srgbClr val="00457D"/>
        </a:accent4>
        <a:accent5>
          <a:srgbClr val="FFFFFF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BLUE text slide">
  <a:themeElements>
    <a:clrScheme name="1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1_BLUE text slid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Arial" charset="0"/>
          <a:buChar char="•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Arial" charset="0"/>
          <a:buChar char="•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1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_BLUE text slide">
  <a:themeElements>
    <a:clrScheme name="1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1_BLUE text slid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60000"/>
            <a:lumOff val="40000"/>
          </a:schemeClr>
        </a:solidFill>
        <a:ln>
          <a:noFill/>
        </a:ln>
        <a:effectLst/>
      </a:spPr>
      <a:bodyPr vert="vert270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646D72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100" b="1" dirty="0" smtClean="0">
            <a:solidFill>
              <a:schemeClr val="accent4">
                <a:lumMod val="10000"/>
              </a:schemeClr>
            </a:solidFill>
          </a:defRPr>
        </a:defPPr>
      </a:lstStyle>
    </a:txDef>
  </a:objectDefaults>
  <a:extraClrSchemeLst>
    <a:extraClrScheme>
      <a:clrScheme name="1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UE text slide">
  <a:themeElements>
    <a:clrScheme name="1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1_BLUE text slid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60000"/>
            <a:lumOff val="40000"/>
          </a:schemeClr>
        </a:solidFill>
        <a:ln>
          <a:noFill/>
        </a:ln>
        <a:effectLst/>
      </a:spPr>
      <a:bodyPr vert="vert270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646D72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100" b="1" dirty="0" smtClean="0">
            <a:solidFill>
              <a:schemeClr val="accent4">
                <a:lumMod val="10000"/>
              </a:schemeClr>
            </a:solidFill>
          </a:defRPr>
        </a:defPPr>
      </a:lstStyle>
    </a:txDef>
  </a:objectDefaults>
  <a:extraClrSchemeLst>
    <a:extraClrScheme>
      <a:clrScheme name="1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BLUE text slide">
  <a:themeElements>
    <a:clrScheme name="UHG-8-27-13">
      <a:dk1>
        <a:srgbClr val="63666A"/>
      </a:dk1>
      <a:lt1>
        <a:srgbClr val="FFFFFF"/>
      </a:lt1>
      <a:dk2>
        <a:srgbClr val="222C80"/>
      </a:dk2>
      <a:lt2>
        <a:srgbClr val="F8F8F8"/>
      </a:lt2>
      <a:accent1>
        <a:srgbClr val="005293"/>
      </a:accent1>
      <a:accent2>
        <a:srgbClr val="DD6000"/>
      </a:accent2>
      <a:accent3>
        <a:srgbClr val="006778"/>
      </a:accent3>
      <a:accent4>
        <a:srgbClr val="553782"/>
      </a:accent4>
      <a:accent5>
        <a:srgbClr val="8E9300"/>
      </a:accent5>
      <a:accent6>
        <a:srgbClr val="871E26"/>
      </a:accent6>
      <a:hlink>
        <a:srgbClr val="879196"/>
      </a:hlink>
      <a:folHlink>
        <a:srgbClr val="002C50"/>
      </a:folHlink>
    </a:clrScheme>
    <a:fontScheme name="BLUE text slid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UE text slide 1">
        <a:dk1>
          <a:srgbClr val="005293"/>
        </a:dk1>
        <a:lt1>
          <a:srgbClr val="FFFFFF"/>
        </a:lt1>
        <a:dk2>
          <a:srgbClr val="222C80"/>
        </a:dk2>
        <a:lt2>
          <a:srgbClr val="879196"/>
        </a:lt2>
        <a:accent1>
          <a:srgbClr val="FFFFFF"/>
        </a:accent1>
        <a:accent2>
          <a:srgbClr val="CD5812"/>
        </a:accent2>
        <a:accent3>
          <a:srgbClr val="FFFFFF"/>
        </a:accent3>
        <a:accent4>
          <a:srgbClr val="00457D"/>
        </a:accent4>
        <a:accent5>
          <a:srgbClr val="FFFFFF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3_BLUE text slide">
  <a:themeElements>
    <a:clrScheme name="ARA">
      <a:dk1>
        <a:srgbClr val="005293"/>
      </a:dk1>
      <a:lt1>
        <a:srgbClr val="FFFFFF"/>
      </a:lt1>
      <a:dk2>
        <a:srgbClr val="222C80"/>
      </a:dk2>
      <a:lt2>
        <a:srgbClr val="879196"/>
      </a:lt2>
      <a:accent1>
        <a:srgbClr val="FFFFFF"/>
      </a:accent1>
      <a:accent2>
        <a:srgbClr val="CD5812"/>
      </a:accent2>
      <a:accent3>
        <a:srgbClr val="FFFFFF"/>
      </a:accent3>
      <a:accent4>
        <a:srgbClr val="00457D"/>
      </a:accent4>
      <a:accent5>
        <a:srgbClr val="FFFFFF"/>
      </a:accent5>
      <a:accent6>
        <a:srgbClr val="BA4F0F"/>
      </a:accent6>
      <a:hlink>
        <a:srgbClr val="1E5532"/>
      </a:hlink>
      <a:folHlink>
        <a:srgbClr val="871E26"/>
      </a:folHlink>
    </a:clrScheme>
    <a:fontScheme name="BLUE text slid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005293"/>
        </a:solidFill>
        <a:ln>
          <a:noFill/>
        </a:ln>
        <a:effectLst/>
      </a:spPr>
      <a:bodyPr anchor="ctr"/>
      <a:lstStyle>
        <a:defPPr>
          <a:defRPr sz="1600"/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chemeClr val="bg2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lIns="91440" tIns="45720" rIns="91440" bIns="45720">
        <a:spAutoFit/>
      </a:bodyPr>
      <a:lstStyle>
        <a:defPPr algn="l">
          <a:defRPr sz="1400" b="1" dirty="0">
            <a:solidFill>
              <a:srgbClr val="000000"/>
            </a:solidFill>
          </a:defRPr>
        </a:defPPr>
      </a:lstStyle>
    </a:txDef>
  </a:objectDefaults>
  <a:extraClrSchemeLst>
    <a:extraClrScheme>
      <a:clrScheme name="BLUE text slide 1">
        <a:dk1>
          <a:srgbClr val="005293"/>
        </a:dk1>
        <a:lt1>
          <a:srgbClr val="FFFFFF"/>
        </a:lt1>
        <a:dk2>
          <a:srgbClr val="222C80"/>
        </a:dk2>
        <a:lt2>
          <a:srgbClr val="879196"/>
        </a:lt2>
        <a:accent1>
          <a:srgbClr val="FFFFFF"/>
        </a:accent1>
        <a:accent2>
          <a:srgbClr val="CD5812"/>
        </a:accent2>
        <a:accent3>
          <a:srgbClr val="FFFFFF"/>
        </a:accent3>
        <a:accent4>
          <a:srgbClr val="00457D"/>
        </a:accent4>
        <a:accent5>
          <a:srgbClr val="FFFFFF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LUE text slide">
  <a:themeElements>
    <a:clrScheme name="ARA">
      <a:dk1>
        <a:srgbClr val="005293"/>
      </a:dk1>
      <a:lt1>
        <a:srgbClr val="FFFFFF"/>
      </a:lt1>
      <a:dk2>
        <a:srgbClr val="222C80"/>
      </a:dk2>
      <a:lt2>
        <a:srgbClr val="879196"/>
      </a:lt2>
      <a:accent1>
        <a:srgbClr val="FFFFFF"/>
      </a:accent1>
      <a:accent2>
        <a:srgbClr val="CD5812"/>
      </a:accent2>
      <a:accent3>
        <a:srgbClr val="FFFFFF"/>
      </a:accent3>
      <a:accent4>
        <a:srgbClr val="00457D"/>
      </a:accent4>
      <a:accent5>
        <a:srgbClr val="FFFFFF"/>
      </a:accent5>
      <a:accent6>
        <a:srgbClr val="BA4F0F"/>
      </a:accent6>
      <a:hlink>
        <a:srgbClr val="1E5532"/>
      </a:hlink>
      <a:folHlink>
        <a:srgbClr val="871E26"/>
      </a:folHlink>
    </a:clrScheme>
    <a:fontScheme name="BLUE text slid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005293"/>
        </a:solidFill>
        <a:ln>
          <a:noFill/>
        </a:ln>
        <a:effectLst/>
      </a:spPr>
      <a:bodyPr anchor="ctr"/>
      <a:lstStyle>
        <a:defPPr>
          <a:defRPr sz="1600"/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chemeClr val="bg2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lIns="91440" tIns="45720" rIns="91440" bIns="45720">
        <a:spAutoFit/>
      </a:bodyPr>
      <a:lstStyle>
        <a:defPPr algn="l">
          <a:defRPr sz="1400" b="1" dirty="0">
            <a:solidFill>
              <a:srgbClr val="000000"/>
            </a:solidFill>
          </a:defRPr>
        </a:defPPr>
      </a:lstStyle>
    </a:txDef>
  </a:objectDefaults>
  <a:extraClrSchemeLst>
    <a:extraClrScheme>
      <a:clrScheme name="BLUE text slide 1">
        <a:dk1>
          <a:srgbClr val="005293"/>
        </a:dk1>
        <a:lt1>
          <a:srgbClr val="FFFFFF"/>
        </a:lt1>
        <a:dk2>
          <a:srgbClr val="222C80"/>
        </a:dk2>
        <a:lt2>
          <a:srgbClr val="879196"/>
        </a:lt2>
        <a:accent1>
          <a:srgbClr val="FFFFFF"/>
        </a:accent1>
        <a:accent2>
          <a:srgbClr val="CD5812"/>
        </a:accent2>
        <a:accent3>
          <a:srgbClr val="FFFFFF"/>
        </a:accent3>
        <a:accent4>
          <a:srgbClr val="00457D"/>
        </a:accent4>
        <a:accent5>
          <a:srgbClr val="FFFFFF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UHG</Template>
  <TotalTime>4931</TotalTime>
  <Words>1894</Words>
  <Application>Microsoft Office PowerPoint</Application>
  <PresentationFormat>On-screen Show (4:3)</PresentationFormat>
  <Paragraphs>288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Gulim</vt:lpstr>
      <vt:lpstr>Arial</vt:lpstr>
      <vt:lpstr>Calibri</vt:lpstr>
      <vt:lpstr>Cambria</vt:lpstr>
      <vt:lpstr>Courier New</vt:lpstr>
      <vt:lpstr>Verdana</vt:lpstr>
      <vt:lpstr>Wingdings</vt:lpstr>
      <vt:lpstr>BLUE text slide</vt:lpstr>
      <vt:lpstr>5_BLUE text slide</vt:lpstr>
      <vt:lpstr>20_BLUE text slide</vt:lpstr>
      <vt:lpstr>2_BLUE text slide</vt:lpstr>
      <vt:lpstr>8_BLUE text slide</vt:lpstr>
      <vt:lpstr>23_BLUE text slide</vt:lpstr>
      <vt:lpstr>1_BLUE text slide</vt:lpstr>
      <vt:lpstr>Worksheet</vt:lpstr>
      <vt:lpstr>Macro-Enabled Worksheet</vt:lpstr>
      <vt:lpstr>Acrobat Document</vt:lpstr>
      <vt:lpstr>PowerPoint Presentation</vt:lpstr>
      <vt:lpstr>Artificial Intelligence for UHC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Khare, Mohit</dc:creator>
  <cp:lastModifiedBy>Zheng, John</cp:lastModifiedBy>
  <cp:revision>344</cp:revision>
  <dcterms:created xsi:type="dcterms:W3CDTF">2016-01-25T11:06:12Z</dcterms:created>
  <dcterms:modified xsi:type="dcterms:W3CDTF">2021-05-30T21:58:27Z</dcterms:modified>
</cp:coreProperties>
</file>