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6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7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5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0701E-2F47-4B47-AD00-8252E334EB16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B8CF-DFBB-41B1-8F13-83F18E96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deralregister.gov/documents/2019/11/27/2019-24931/medicare-and-medicaid-programs-cy-2020-hospital-outpatient-pps-policy-changes-and-payment-rates-a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Federal </a:t>
            </a:r>
            <a:r>
              <a:rPr lang="en-US" dirty="0" smtClean="0"/>
              <a:t>Regulation </a:t>
            </a:r>
            <a:r>
              <a:rPr lang="en-US" dirty="0"/>
              <a:t>on </a:t>
            </a:r>
            <a:r>
              <a:rPr lang="en-US" dirty="0" smtClean="0"/>
              <a:t>Cost </a:t>
            </a:r>
            <a:r>
              <a:rPr lang="en-US" dirty="0"/>
              <a:t>Transparency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Starting </a:t>
            </a:r>
            <a:r>
              <a:rPr lang="en-US" dirty="0"/>
              <a:t>January</a:t>
            </a:r>
            <a:r>
              <a:rPr lang="en-US" dirty="0" smtClean="0"/>
              <a:t>. 1, 2021, Price </a:t>
            </a:r>
            <a:r>
              <a:rPr lang="en-US" dirty="0"/>
              <a:t>transparency </a:t>
            </a:r>
            <a:r>
              <a:rPr lang="en-US" dirty="0">
                <a:hlinkClick r:id="rId2"/>
              </a:rPr>
              <a:t>rule</a:t>
            </a:r>
            <a:r>
              <a:rPr lang="en-US" dirty="0"/>
              <a:t> requiring </a:t>
            </a:r>
            <a:r>
              <a:rPr lang="en-US" b="1" i="1" dirty="0"/>
              <a:t>hospitals</a:t>
            </a:r>
            <a:r>
              <a:rPr lang="en-US" i="1" dirty="0"/>
              <a:t> </a:t>
            </a:r>
            <a:r>
              <a:rPr lang="en-US" dirty="0"/>
              <a:t>to publish descriptions and standard, discounted, and payer-negotiated rates for at least 300 common medical services (</a:t>
            </a:r>
            <a:r>
              <a:rPr lang="en-US" dirty="0" smtClean="0"/>
              <a:t>70 </a:t>
            </a:r>
            <a:r>
              <a:rPr lang="en-US" dirty="0"/>
              <a:t>identified by CMS and 230 that can be selected by the </a:t>
            </a:r>
            <a:r>
              <a:rPr lang="en-US" dirty="0" smtClean="0"/>
              <a:t>hospital) to </a:t>
            </a:r>
            <a:r>
              <a:rPr lang="en-US" dirty="0"/>
              <a:t>the public in a “consumer-friendly </a:t>
            </a:r>
            <a:r>
              <a:rPr lang="en-US" dirty="0" smtClean="0"/>
              <a:t>manner”. </a:t>
            </a:r>
          </a:p>
          <a:p>
            <a:r>
              <a:rPr lang="en-US" dirty="0" smtClean="0"/>
              <a:t>By </a:t>
            </a:r>
            <a:r>
              <a:rPr lang="en-US" dirty="0"/>
              <a:t>January 1, </a:t>
            </a:r>
            <a:r>
              <a:rPr lang="en-US" dirty="0" smtClean="0"/>
              <a:t>2022, the rule requires </a:t>
            </a:r>
            <a:r>
              <a:rPr lang="en-US" dirty="0"/>
              <a:t>that </a:t>
            </a:r>
            <a:r>
              <a:rPr lang="en-US" b="1" dirty="0"/>
              <a:t>insurers and plans </a:t>
            </a:r>
            <a:r>
              <a:rPr lang="en-US" dirty="0"/>
              <a:t>make public the following detailed price information in three separate “machine-readable files</a:t>
            </a:r>
            <a:r>
              <a:rPr lang="en-US" dirty="0" smtClean="0"/>
              <a:t>”, </a:t>
            </a:r>
            <a:r>
              <a:rPr lang="en-US" dirty="0"/>
              <a:t>with monthly updates: </a:t>
            </a:r>
          </a:p>
          <a:p>
            <a:pPr lvl="1"/>
            <a:r>
              <a:rPr lang="en-US" dirty="0"/>
              <a:t>1) negotiated rates for all covered items and services between the plan and in-networks providers; </a:t>
            </a:r>
          </a:p>
          <a:p>
            <a:pPr lvl="1"/>
            <a:r>
              <a:rPr lang="en-US" dirty="0"/>
              <a:t>2) historical payments and billed charges from out-of-network providers; </a:t>
            </a:r>
          </a:p>
          <a:p>
            <a:pPr lvl="1"/>
            <a:r>
              <a:rPr lang="en-US" dirty="0"/>
              <a:t>3) in-network negotiated rates and historical net prices for all covered prescription drugs at the pharmacy location level. </a:t>
            </a:r>
          </a:p>
          <a:p>
            <a:r>
              <a:rPr lang="en-US" dirty="0" smtClean="0"/>
              <a:t>By </a:t>
            </a:r>
            <a:r>
              <a:rPr lang="en-US" dirty="0"/>
              <a:t>January 1, </a:t>
            </a:r>
            <a:r>
              <a:rPr lang="en-US" dirty="0" smtClean="0"/>
              <a:t>2023, </a:t>
            </a:r>
            <a:r>
              <a:rPr lang="en-US" b="1" dirty="0" smtClean="0"/>
              <a:t>Insurers</a:t>
            </a:r>
            <a:r>
              <a:rPr lang="en-US" dirty="0" smtClean="0"/>
              <a:t> </a:t>
            </a:r>
            <a:r>
              <a:rPr lang="en-US" dirty="0"/>
              <a:t>must make this pricing information and personalized cost-sharing estimates ( i.e. deductible payments, co-pays, and coinsurance) available to enrollees on an online consumer-usable tool for 500 “</a:t>
            </a:r>
            <a:r>
              <a:rPr lang="en-US" dirty="0" err="1"/>
              <a:t>shoppable</a:t>
            </a:r>
            <a:r>
              <a:rPr lang="en-US" dirty="0"/>
              <a:t>” </a:t>
            </a:r>
            <a:r>
              <a:rPr lang="en-US" dirty="0" smtClean="0"/>
              <a:t>services, </a:t>
            </a:r>
            <a:r>
              <a:rPr lang="en-US" dirty="0"/>
              <a:t>and then for the remainder of all covered serviced and items by January 1, 2024. </a:t>
            </a:r>
          </a:p>
        </p:txBody>
      </p:sp>
    </p:spTree>
    <p:extLst>
      <p:ext uri="{BB962C8B-B14F-4D97-AF65-F5344CB8AC3E}">
        <p14:creationId xmlns:p14="http://schemas.microsoft.com/office/powerpoint/2010/main" val="394612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Key Goals &amp; Challenges</a:t>
            </a:r>
          </a:p>
          <a:p>
            <a:r>
              <a:rPr lang="en-US" b="1" dirty="0" smtClean="0"/>
              <a:t>Understand incentive for member to </a:t>
            </a:r>
            <a:r>
              <a:rPr lang="en-US" b="1" dirty="0"/>
              <a:t>shop for </a:t>
            </a:r>
            <a:r>
              <a:rPr lang="en-US" b="1" dirty="0" smtClean="0"/>
              <a:t>lower-cost alternatives</a:t>
            </a:r>
            <a:endParaRPr lang="en-US" dirty="0" smtClean="0"/>
          </a:p>
          <a:p>
            <a:r>
              <a:rPr lang="en-US" dirty="0" smtClean="0"/>
              <a:t>How to steer member to high-value care </a:t>
            </a:r>
          </a:p>
          <a:p>
            <a:r>
              <a:rPr lang="en-US" dirty="0"/>
              <a:t>costs listed were in relation to the benefits plan and not true cost comparisons between facilities or </a:t>
            </a:r>
            <a:r>
              <a:rPr lang="en-US" dirty="0" smtClean="0"/>
              <a:t>providers</a:t>
            </a:r>
          </a:p>
          <a:p>
            <a:pPr marL="0" indent="0">
              <a:buNone/>
            </a:pPr>
            <a:r>
              <a:rPr lang="en-US" b="1" u="sng" dirty="0" smtClean="0"/>
              <a:t>Other</a:t>
            </a:r>
            <a:r>
              <a:rPr lang="en-US" altLang="zh-CN" b="1" u="sng" dirty="0" smtClean="0"/>
              <a:t>s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dirty="0" smtClean="0"/>
              <a:t>Quality metrics played </a:t>
            </a:r>
            <a:r>
              <a:rPr lang="en-US" dirty="0"/>
              <a:t>a huge role in the </a:t>
            </a:r>
            <a:r>
              <a:rPr lang="en-US" dirty="0" smtClean="0"/>
              <a:t>member steerage.</a:t>
            </a:r>
          </a:p>
          <a:p>
            <a:r>
              <a:rPr lang="en-US" dirty="0" smtClean="0"/>
              <a:t>Provide member </a:t>
            </a:r>
            <a:r>
              <a:rPr lang="en-US" dirty="0"/>
              <a:t>with healthcare cost and </a:t>
            </a:r>
            <a:r>
              <a:rPr lang="en-US" dirty="0" smtClean="0"/>
              <a:t>quality information</a:t>
            </a:r>
            <a:r>
              <a:rPr lang="en-US" dirty="0"/>
              <a:t>, </a:t>
            </a:r>
            <a:r>
              <a:rPr lang="en-US" dirty="0" smtClean="0"/>
              <a:t>help them </a:t>
            </a:r>
            <a:r>
              <a:rPr lang="en-US" dirty="0"/>
              <a:t>to choose higher </a:t>
            </a:r>
            <a:r>
              <a:rPr lang="en-US" dirty="0" smtClean="0"/>
              <a:t>quality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0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831" y="1825625"/>
            <a:ext cx="5616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Contract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3611"/>
          </a:xfrm>
        </p:spPr>
        <p:txBody>
          <a:bodyPr>
            <a:normAutofit/>
          </a:bodyPr>
          <a:lstStyle/>
          <a:p>
            <a:r>
              <a:rPr lang="en-US" dirty="0" smtClean="0"/>
              <a:t>Negotiation benefit on the </a:t>
            </a:r>
            <a:r>
              <a:rPr lang="en-US" dirty="0"/>
              <a:t>influential </a:t>
            </a:r>
            <a:r>
              <a:rPr lang="en-US" dirty="0" smtClean="0"/>
              <a:t>plans: </a:t>
            </a:r>
          </a:p>
          <a:p>
            <a:pPr lvl="1"/>
            <a:r>
              <a:rPr lang="en-US" dirty="0" smtClean="0"/>
              <a:t>Rates disclosure </a:t>
            </a:r>
            <a:r>
              <a:rPr lang="en-US" dirty="0"/>
              <a:t>could help </a:t>
            </a:r>
            <a:r>
              <a:rPr lang="en-US" dirty="0" smtClean="0"/>
              <a:t>use steering </a:t>
            </a:r>
            <a:r>
              <a:rPr lang="en-US" dirty="0"/>
              <a:t>clauses with influential </a:t>
            </a:r>
            <a:r>
              <a:rPr lang="en-US" dirty="0" smtClean="0"/>
              <a:t>provider for negotiating</a:t>
            </a:r>
            <a:r>
              <a:rPr lang="en-US" b="1" dirty="0" smtClean="0"/>
              <a:t> </a:t>
            </a:r>
            <a:r>
              <a:rPr lang="en-US" dirty="0"/>
              <a:t>lower reimbursement for guaranteed volumes through network </a:t>
            </a:r>
            <a:r>
              <a:rPr lang="en-US" dirty="0" err="1" smtClean="0"/>
              <a:t>tiering</a:t>
            </a:r>
            <a:endParaRPr lang="en-US" dirty="0" smtClean="0"/>
          </a:p>
          <a:p>
            <a:r>
              <a:rPr lang="en-US" dirty="0"/>
              <a:t>Negotiation benefit </a:t>
            </a:r>
            <a:r>
              <a:rPr lang="en-US" dirty="0" smtClean="0"/>
              <a:t>for the less influential </a:t>
            </a:r>
            <a:r>
              <a:rPr lang="en-US" dirty="0"/>
              <a:t>plan : </a:t>
            </a:r>
            <a:endParaRPr lang="en-US" dirty="0" smtClean="0"/>
          </a:p>
          <a:p>
            <a:pPr lvl="1"/>
            <a:r>
              <a:rPr lang="en-US" dirty="0" smtClean="0"/>
              <a:t>challenge the higher negotiated rate from larger </a:t>
            </a:r>
            <a:r>
              <a:rPr lang="en-US" dirty="0"/>
              <a:t>health systems that have leveraged their </a:t>
            </a:r>
            <a:r>
              <a:rPr lang="en-US" dirty="0" smtClean="0"/>
              <a:t>scale to negotiate higher rates before; </a:t>
            </a:r>
          </a:p>
          <a:p>
            <a:pPr lvl="1"/>
            <a:r>
              <a:rPr lang="en-US" dirty="0" smtClean="0"/>
              <a:t>smaller plans could use the data to improve their negotiating position and extract lower rates.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9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Rate Disclosure from Hospital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135" y="1957842"/>
            <a:ext cx="10515600" cy="24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353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Federal Regulation on Cost Transparency </vt:lpstr>
      <vt:lpstr>Goals &amp; Challenges</vt:lpstr>
      <vt:lpstr>Mockup</vt:lpstr>
      <vt:lpstr>Impact on Contract Negotiation</vt:lpstr>
      <vt:lpstr>Sample Rate Disclosure from Hospital  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hqzheng</dc:creator>
  <cp:lastModifiedBy>hqzheng</cp:lastModifiedBy>
  <cp:revision>23</cp:revision>
  <dcterms:created xsi:type="dcterms:W3CDTF">2021-04-03T06:09:55Z</dcterms:created>
  <dcterms:modified xsi:type="dcterms:W3CDTF">2021-04-07T14:55:16Z</dcterms:modified>
</cp:coreProperties>
</file>