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B949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C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D4D4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B949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C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B949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C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B949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B949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6125" y="742950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6125" y="4850028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018" y="75057"/>
            <a:ext cx="50514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3C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80" y="910589"/>
            <a:ext cx="4528185" cy="221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D4D4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31621" y="4924962"/>
            <a:ext cx="438213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B949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6.jp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jpg"/><Relationship Id="rId5" Type="http://schemas.openxmlformats.org/officeDocument/2006/relationships/image" Target="../media/image152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png"/><Relationship Id="rId3" Type="http://schemas.openxmlformats.org/officeDocument/2006/relationships/image" Target="../media/image104.jpg"/><Relationship Id="rId4" Type="http://schemas.openxmlformats.org/officeDocument/2006/relationships/image" Target="../media/image12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54.png"/><Relationship Id="rId8" Type="http://schemas.openxmlformats.org/officeDocument/2006/relationships/hyperlink" Target="http://10.177.225.245/bicc/report/ModelPerformance/VISMonitoring.aspx" TargetMode="External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jpg"/><Relationship Id="rId8" Type="http://schemas.openxmlformats.org/officeDocument/2006/relationships/image" Target="../media/image16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3.jpg"/><Relationship Id="rId5" Type="http://schemas.openxmlformats.org/officeDocument/2006/relationships/image" Target="../media/image164.jp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jpg"/><Relationship Id="rId9" Type="http://schemas.openxmlformats.org/officeDocument/2006/relationships/image" Target="../media/image168.jpg"/><Relationship Id="rId10" Type="http://schemas.openxmlformats.org/officeDocument/2006/relationships/image" Target="../media/image169.jpg"/><Relationship Id="rId11" Type="http://schemas.openxmlformats.org/officeDocument/2006/relationships/image" Target="../media/image170.png"/><Relationship Id="rId12" Type="http://schemas.openxmlformats.org/officeDocument/2006/relationships/image" Target="../media/image171.jpg"/><Relationship Id="rId13" Type="http://schemas.openxmlformats.org/officeDocument/2006/relationships/image" Target="../media/image17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Relationship Id="rId20" Type="http://schemas.openxmlformats.org/officeDocument/2006/relationships/image" Target="../media/image189.jpg"/><Relationship Id="rId21" Type="http://schemas.openxmlformats.org/officeDocument/2006/relationships/image" Target="../media/image190.jpg"/><Relationship Id="rId22" Type="http://schemas.openxmlformats.org/officeDocument/2006/relationships/image" Target="../media/image191.jpg"/><Relationship Id="rId23" Type="http://schemas.openxmlformats.org/officeDocument/2006/relationships/image" Target="../media/image192.jpg"/><Relationship Id="rId24" Type="http://schemas.openxmlformats.org/officeDocument/2006/relationships/image" Target="../media/image193.jpg"/><Relationship Id="rId25" Type="http://schemas.openxmlformats.org/officeDocument/2006/relationships/image" Target="../media/image194.jpg"/><Relationship Id="rId26" Type="http://schemas.openxmlformats.org/officeDocument/2006/relationships/image" Target="../media/image195.png"/><Relationship Id="rId27" Type="http://schemas.openxmlformats.org/officeDocument/2006/relationships/image" Target="../media/image196.png"/><Relationship Id="rId28" Type="http://schemas.openxmlformats.org/officeDocument/2006/relationships/image" Target="../media/image197.png"/><Relationship Id="rId29" Type="http://schemas.openxmlformats.org/officeDocument/2006/relationships/image" Target="../media/image198.png"/><Relationship Id="rId30" Type="http://schemas.openxmlformats.org/officeDocument/2006/relationships/image" Target="../media/image19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0.jpg"/><Relationship Id="rId5" Type="http://schemas.openxmlformats.org/officeDocument/2006/relationships/image" Target="../media/image201.jpg"/><Relationship Id="rId6" Type="http://schemas.openxmlformats.org/officeDocument/2006/relationships/image" Target="../media/image202.jpg"/><Relationship Id="rId7" Type="http://schemas.openxmlformats.org/officeDocument/2006/relationships/image" Target="../media/image203.jpg"/><Relationship Id="rId8" Type="http://schemas.openxmlformats.org/officeDocument/2006/relationships/image" Target="../media/image204.jpg"/><Relationship Id="rId9" Type="http://schemas.openxmlformats.org/officeDocument/2006/relationships/image" Target="../media/image205.png"/><Relationship Id="rId10" Type="http://schemas.openxmlformats.org/officeDocument/2006/relationships/image" Target="../media/image206.jp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jpg"/><Relationship Id="rId14" Type="http://schemas.openxmlformats.org/officeDocument/2006/relationships/image" Target="../media/image210.jpg"/><Relationship Id="rId15" Type="http://schemas.openxmlformats.org/officeDocument/2006/relationships/image" Target="../media/image211.jpg"/><Relationship Id="rId16" Type="http://schemas.openxmlformats.org/officeDocument/2006/relationships/image" Target="../media/image212.png"/><Relationship Id="rId17" Type="http://schemas.openxmlformats.org/officeDocument/2006/relationships/image" Target="../media/image213.jpg"/><Relationship Id="rId18" Type="http://schemas.openxmlformats.org/officeDocument/2006/relationships/image" Target="../media/image214.jpg"/><Relationship Id="rId19" Type="http://schemas.openxmlformats.org/officeDocument/2006/relationships/image" Target="../media/image215.png"/><Relationship Id="rId20" Type="http://schemas.openxmlformats.org/officeDocument/2006/relationships/image" Target="../media/image216.png"/><Relationship Id="rId21" Type="http://schemas.openxmlformats.org/officeDocument/2006/relationships/image" Target="../media/image217.png"/><Relationship Id="rId22" Type="http://schemas.openxmlformats.org/officeDocument/2006/relationships/image" Target="../media/image2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0" Type="http://schemas.openxmlformats.org/officeDocument/2006/relationships/image" Target="../media/image19.jpg"/><Relationship Id="rId11" Type="http://schemas.openxmlformats.org/officeDocument/2006/relationships/image" Target="../media/image20.jpg"/><Relationship Id="rId12" Type="http://schemas.openxmlformats.org/officeDocument/2006/relationships/image" Target="../media/image21.jpg"/><Relationship Id="rId13" Type="http://schemas.openxmlformats.org/officeDocument/2006/relationships/image" Target="../media/image22.jpg"/><Relationship Id="rId14" Type="http://schemas.openxmlformats.org/officeDocument/2006/relationships/image" Target="../media/image23.png"/><Relationship Id="rId15" Type="http://schemas.openxmlformats.org/officeDocument/2006/relationships/image" Target="../media/image2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jpg"/><Relationship Id="rId14" Type="http://schemas.openxmlformats.org/officeDocument/2006/relationships/image" Target="../media/image35.jpg"/><Relationship Id="rId15" Type="http://schemas.openxmlformats.org/officeDocument/2006/relationships/image" Target="../media/image36.jpg"/><Relationship Id="rId16" Type="http://schemas.openxmlformats.org/officeDocument/2006/relationships/image" Target="../media/image37.jpg"/><Relationship Id="rId17" Type="http://schemas.openxmlformats.org/officeDocument/2006/relationships/image" Target="../media/image38.jpg"/><Relationship Id="rId18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Relationship Id="rId26" Type="http://schemas.openxmlformats.org/officeDocument/2006/relationships/image" Target="../media/image63.png"/><Relationship Id="rId27" Type="http://schemas.openxmlformats.org/officeDocument/2006/relationships/image" Target="../media/image64.png"/><Relationship Id="rId28" Type="http://schemas.openxmlformats.org/officeDocument/2006/relationships/image" Target="../media/image65.jpg"/><Relationship Id="rId29" Type="http://schemas.openxmlformats.org/officeDocument/2006/relationships/image" Target="../media/image66.png"/><Relationship Id="rId30" Type="http://schemas.openxmlformats.org/officeDocument/2006/relationships/image" Target="../media/image67.png"/><Relationship Id="rId31" Type="http://schemas.openxmlformats.org/officeDocument/2006/relationships/image" Target="../media/image68.png"/><Relationship Id="rId32" Type="http://schemas.openxmlformats.org/officeDocument/2006/relationships/image" Target="../media/image69.jpg"/><Relationship Id="rId33" Type="http://schemas.openxmlformats.org/officeDocument/2006/relationships/image" Target="../media/image70.png"/><Relationship Id="rId34" Type="http://schemas.openxmlformats.org/officeDocument/2006/relationships/image" Target="../media/image71.png"/><Relationship Id="rId35" Type="http://schemas.openxmlformats.org/officeDocument/2006/relationships/image" Target="../media/image72.png"/><Relationship Id="rId36" Type="http://schemas.openxmlformats.org/officeDocument/2006/relationships/image" Target="../media/image73.png"/><Relationship Id="rId37" Type="http://schemas.openxmlformats.org/officeDocument/2006/relationships/image" Target="../media/image74.png"/><Relationship Id="rId38" Type="http://schemas.openxmlformats.org/officeDocument/2006/relationships/image" Target="../media/image75.png"/><Relationship Id="rId39" Type="http://schemas.openxmlformats.org/officeDocument/2006/relationships/image" Target="../media/image76.png"/><Relationship Id="rId40" Type="http://schemas.openxmlformats.org/officeDocument/2006/relationships/image" Target="../media/image77.png"/><Relationship Id="rId41" Type="http://schemas.openxmlformats.org/officeDocument/2006/relationships/image" Target="../media/image78.png"/><Relationship Id="rId42" Type="http://schemas.openxmlformats.org/officeDocument/2006/relationships/image" Target="../media/image79.png"/><Relationship Id="rId43" Type="http://schemas.openxmlformats.org/officeDocument/2006/relationships/image" Target="../media/image80.png"/><Relationship Id="rId44" Type="http://schemas.openxmlformats.org/officeDocument/2006/relationships/image" Target="../media/image81.png"/><Relationship Id="rId45" Type="http://schemas.openxmlformats.org/officeDocument/2006/relationships/image" Target="../media/image82.png"/><Relationship Id="rId46" Type="http://schemas.openxmlformats.org/officeDocument/2006/relationships/image" Target="../media/image83.png"/><Relationship Id="rId47" Type="http://schemas.openxmlformats.org/officeDocument/2006/relationships/image" Target="../media/image84.png"/><Relationship Id="rId48" Type="http://schemas.openxmlformats.org/officeDocument/2006/relationships/image" Target="../media/image85.png"/><Relationship Id="rId49" Type="http://schemas.openxmlformats.org/officeDocument/2006/relationships/image" Target="../media/image86.png"/><Relationship Id="rId50" Type="http://schemas.openxmlformats.org/officeDocument/2006/relationships/image" Target="../media/image87.jpg"/><Relationship Id="rId51" Type="http://schemas.openxmlformats.org/officeDocument/2006/relationships/image" Target="../media/image88.png"/><Relationship Id="rId52" Type="http://schemas.openxmlformats.org/officeDocument/2006/relationships/image" Target="../media/image89.png"/><Relationship Id="rId53" Type="http://schemas.openxmlformats.org/officeDocument/2006/relationships/image" Target="../media/image90.jpg"/><Relationship Id="rId54" Type="http://schemas.openxmlformats.org/officeDocument/2006/relationships/image" Target="../media/image91.png"/><Relationship Id="rId55" Type="http://schemas.openxmlformats.org/officeDocument/2006/relationships/image" Target="../media/image92.jpg"/><Relationship Id="rId56" Type="http://schemas.openxmlformats.org/officeDocument/2006/relationships/image" Target="../media/image93.jpg"/><Relationship Id="rId57" Type="http://schemas.openxmlformats.org/officeDocument/2006/relationships/image" Target="../media/image94.jpg"/><Relationship Id="rId58" Type="http://schemas.openxmlformats.org/officeDocument/2006/relationships/image" Target="../media/image95.png"/><Relationship Id="rId59" Type="http://schemas.openxmlformats.org/officeDocument/2006/relationships/image" Target="../media/image96.png"/><Relationship Id="rId60" Type="http://schemas.openxmlformats.org/officeDocument/2006/relationships/image" Target="../media/image97.png"/><Relationship Id="rId61" Type="http://schemas.openxmlformats.org/officeDocument/2006/relationships/image" Target="../media/image9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jpg"/><Relationship Id="rId3" Type="http://schemas.openxmlformats.org/officeDocument/2006/relationships/image" Target="../media/image10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4.jpg"/><Relationship Id="rId7" Type="http://schemas.openxmlformats.org/officeDocument/2006/relationships/image" Target="../media/image105.jpg"/><Relationship Id="rId8" Type="http://schemas.openxmlformats.org/officeDocument/2006/relationships/image" Target="../media/image106.jpg"/><Relationship Id="rId9" Type="http://schemas.openxmlformats.org/officeDocument/2006/relationships/image" Target="../media/image107.jp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Relationship Id="rId24" Type="http://schemas.openxmlformats.org/officeDocument/2006/relationships/image" Target="../media/image122.png"/><Relationship Id="rId25" Type="http://schemas.openxmlformats.org/officeDocument/2006/relationships/image" Target="../media/image123.jpg"/><Relationship Id="rId26" Type="http://schemas.openxmlformats.org/officeDocument/2006/relationships/image" Target="../media/image124.png"/><Relationship Id="rId27" Type="http://schemas.openxmlformats.org/officeDocument/2006/relationships/image" Target="../media/image125.png"/><Relationship Id="rId28" Type="http://schemas.openxmlformats.org/officeDocument/2006/relationships/image" Target="../media/image126.png"/><Relationship Id="rId29" Type="http://schemas.openxmlformats.org/officeDocument/2006/relationships/image" Target="../media/image1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11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5" y="742950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4321" y="4937662"/>
            <a:ext cx="4356735" cy="8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65"/>
              </a:lnSpc>
            </a:pP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Proprietary</a:t>
            </a:r>
            <a:r>
              <a:rPr dirty="0" sz="600" spc="-1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information</a:t>
            </a:r>
            <a:r>
              <a:rPr dirty="0" sz="6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of UnitedHealth Group.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Do</a:t>
            </a:r>
            <a:r>
              <a:rPr dirty="0" sz="6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not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distribute</a:t>
            </a:r>
            <a:r>
              <a:rPr dirty="0" sz="6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or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 reproduce</a:t>
            </a:r>
            <a:r>
              <a:rPr dirty="0" sz="6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without</a:t>
            </a:r>
            <a:r>
              <a:rPr dirty="0" sz="6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express</a:t>
            </a:r>
            <a:r>
              <a:rPr dirty="0" sz="600" spc="2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permission</a:t>
            </a:r>
            <a:r>
              <a:rPr dirty="0" sz="6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of UnitedHealth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Group.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125" y="4850028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"/>
              <a:ext cx="9144000" cy="51434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39236" cy="51434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2755125"/>
              <a:ext cx="9144000" cy="1221740"/>
            </a:xfrm>
            <a:custGeom>
              <a:avLst/>
              <a:gdLst/>
              <a:ahLst/>
              <a:cxnLst/>
              <a:rect l="l" t="t" r="r" b="b"/>
              <a:pathLst>
                <a:path w="9144000" h="1221739">
                  <a:moveTo>
                    <a:pt x="0" y="0"/>
                  </a:moveTo>
                  <a:lnTo>
                    <a:pt x="0" y="1221155"/>
                  </a:lnTo>
                  <a:lnTo>
                    <a:pt x="9143999" y="1221155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29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6414" y="3148964"/>
            <a:ext cx="4216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solidFill>
                  <a:srgbClr val="FFFFFF"/>
                </a:solidFill>
                <a:latin typeface="Arial MT"/>
                <a:cs typeface="Arial MT"/>
              </a:rPr>
              <a:t>VIS</a:t>
            </a:r>
            <a:r>
              <a:rPr dirty="0" sz="280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dirty="0" sz="280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Arial MT"/>
                <a:cs typeface="Arial MT"/>
              </a:rPr>
              <a:t>Strategy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0255" y="3214877"/>
            <a:ext cx="10420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273469"/>
            <a:ext cx="9139555" cy="3779520"/>
            <a:chOff x="0" y="273469"/>
            <a:chExt cx="9139555" cy="3779520"/>
          </a:xfrm>
        </p:grpSpPr>
        <p:sp>
          <p:nvSpPr>
            <p:cNvPr id="16" name="object 16"/>
            <p:cNvSpPr/>
            <p:nvPr/>
          </p:nvSpPr>
          <p:spPr>
            <a:xfrm>
              <a:off x="6757416" y="3079115"/>
              <a:ext cx="0" cy="523240"/>
            </a:xfrm>
            <a:custGeom>
              <a:avLst/>
              <a:gdLst/>
              <a:ahLst/>
              <a:cxnLst/>
              <a:rect l="l" t="t" r="r" b="b"/>
              <a:pathLst>
                <a:path w="0" h="523239">
                  <a:moveTo>
                    <a:pt x="0" y="0"/>
                  </a:moveTo>
                  <a:lnTo>
                    <a:pt x="0" y="5232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6600" y="273469"/>
              <a:ext cx="1828800" cy="400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3976281"/>
              <a:ext cx="9139555" cy="76200"/>
            </a:xfrm>
            <a:custGeom>
              <a:avLst/>
              <a:gdLst/>
              <a:ahLst/>
              <a:cxnLst/>
              <a:rect l="l" t="t" r="r" b="b"/>
              <a:pathLst>
                <a:path w="9139555" h="76200">
                  <a:moveTo>
                    <a:pt x="9139297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9139297" y="76199"/>
                  </a:lnTo>
                  <a:lnTo>
                    <a:pt x="9139297" y="0"/>
                  </a:lnTo>
                  <a:close/>
                </a:path>
              </a:pathLst>
            </a:custGeom>
            <a:solidFill>
              <a:srgbClr val="F0966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4546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Learnings</a:t>
            </a:r>
            <a:r>
              <a:rPr dirty="0" spc="-15"/>
              <a:t> </a:t>
            </a:r>
            <a:r>
              <a:rPr dirty="0" spc="-5"/>
              <a:t>from</a:t>
            </a:r>
            <a:r>
              <a:rPr dirty="0" spc="-15"/>
              <a:t> </a:t>
            </a:r>
            <a:r>
              <a:rPr dirty="0" spc="-5"/>
              <a:t>Past</a:t>
            </a:r>
            <a:r>
              <a:rPr dirty="0" spc="15"/>
              <a:t> </a:t>
            </a:r>
            <a:r>
              <a:rPr dirty="0" spc="-5"/>
              <a:t>Use cases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1424" y="1178433"/>
          <a:ext cx="8544560" cy="365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219"/>
                <a:gridCol w="1717039"/>
                <a:gridCol w="1514474"/>
                <a:gridCol w="1403985"/>
                <a:gridCol w="1467485"/>
                <a:gridCol w="1440815"/>
              </a:tblGrid>
              <a:tr h="465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30175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VIS</a:t>
                      </a:r>
                      <a:r>
                        <a:rPr dirty="0" sz="1100" spc="-4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100" spc="-5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12700">
                      <a:solidFill>
                        <a:srgbClr val="00A8F7"/>
                      </a:solidFill>
                      <a:prstDash val="solid"/>
                    </a:lnT>
                    <a:lnB w="12700">
                      <a:solidFill>
                        <a:srgbClr val="00A8F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Images</a:t>
                      </a:r>
                      <a:r>
                        <a:rPr dirty="0" sz="1100" spc="-4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100" spc="-2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Objective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L="31115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0">
                    <a:lnT w="12700">
                      <a:solidFill>
                        <a:srgbClr val="00A8F7"/>
                      </a:solidFill>
                      <a:prstDash val="solid"/>
                    </a:lnT>
                    <a:lnB w="12700">
                      <a:solidFill>
                        <a:srgbClr val="00A8F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1100" spc="-4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12700">
                      <a:solidFill>
                        <a:srgbClr val="00A8F7"/>
                      </a:solidFill>
                      <a:prstDash val="solid"/>
                    </a:lnT>
                    <a:lnB w="12700">
                      <a:solidFill>
                        <a:srgbClr val="00A8F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100" spc="-2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12700">
                      <a:solidFill>
                        <a:srgbClr val="00A8F7"/>
                      </a:solidFill>
                      <a:prstDash val="solid"/>
                    </a:lnT>
                    <a:lnB w="12700">
                      <a:solidFill>
                        <a:srgbClr val="00A8F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100" spc="-4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12700">
                      <a:solidFill>
                        <a:srgbClr val="00A8F7"/>
                      </a:solidFill>
                      <a:prstDash val="solid"/>
                    </a:lnT>
                    <a:lnB w="12700">
                      <a:solidFill>
                        <a:srgbClr val="00A8F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dirty="0" sz="11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100" spc="-5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Efforts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T w="12700">
                      <a:solidFill>
                        <a:srgbClr val="00A8F7"/>
                      </a:solidFill>
                      <a:prstDash val="solid"/>
                    </a:lnT>
                    <a:lnB w="12700">
                      <a:solidFill>
                        <a:srgbClr val="00A8F7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946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000" spc="-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Blepharoptosis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A8F7"/>
                      </a:solidFill>
                      <a:prstDash val="solid"/>
                    </a:lnT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spcBef>
                          <a:spcPts val="775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Internal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images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marR="22923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Already defined Objective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(MRD-1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2mm)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A8F7"/>
                      </a:solidFill>
                      <a:prstDash val="solid"/>
                    </a:lnT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99085" marR="10668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99085" algn="l"/>
                          <a:tab pos="299720" algn="l"/>
                        </a:tabLst>
                      </a:pP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Ann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ota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900" spc="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~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(4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points/iris</a:t>
                      </a:r>
                      <a:r>
                        <a:rPr dirty="0" sz="900" spc="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over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circumference)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A8F7"/>
                      </a:solidFill>
                      <a:prstDash val="solid"/>
                    </a:lnT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71145" marR="11938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1145" algn="l"/>
                          <a:tab pos="27178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z="900" spc="-3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trained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face</a:t>
                      </a:r>
                      <a:r>
                        <a:rPr dirty="0" sz="900" spc="-3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point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prediction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model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(dlib)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A8F7"/>
                      </a:solidFill>
                      <a:prstDash val="solid"/>
                    </a:lnT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Eyelid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900" spc="-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43%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Iris</a:t>
                      </a:r>
                      <a:r>
                        <a:rPr dirty="0" sz="900" spc="-3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900" spc="-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37%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A8F7"/>
                      </a:solidFill>
                      <a:prstDash val="solid"/>
                    </a:lnT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 marL="307975" marR="311150" indent="-172720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Took</a:t>
                      </a:r>
                      <a:r>
                        <a:rPr dirty="0" sz="900" spc="-4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900" spc="-3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-4</a:t>
                      </a:r>
                      <a:r>
                        <a:rPr dirty="0" sz="900" spc="-4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Months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worth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07975" marR="29210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r>
                        <a:rPr dirty="0" sz="900" spc="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dirty="0" sz="900" spc="-3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took</a:t>
                      </a:r>
                      <a:r>
                        <a:rPr dirty="0" sz="900" spc="-4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8 </a:t>
                      </a:r>
                      <a:r>
                        <a:rPr dirty="0" sz="900" spc="-18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T w="12700">
                      <a:solidFill>
                        <a:srgbClr val="00A8F7"/>
                      </a:solidFill>
                      <a:prstDash val="solid"/>
                    </a:lnT>
                    <a:solidFill>
                      <a:srgbClr val="CCEDFD"/>
                    </a:solidFill>
                  </a:tcPr>
                </a:tc>
              </a:tr>
              <a:tr h="730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Scoliosis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4320" indent="-172720">
                        <a:lnSpc>
                          <a:spcPct val="100000"/>
                        </a:lnSpc>
                        <a:spcBef>
                          <a:spcPts val="66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9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Internal Images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Images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Cobb’s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Angle</a:t>
                      </a:r>
                      <a:r>
                        <a:rPr dirty="0" sz="900" spc="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900" spc="-3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Degree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9085" marR="107314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99085" algn="l"/>
                          <a:tab pos="299720" algn="l"/>
                        </a:tabLst>
                      </a:pP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otat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900" spc="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~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mag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(~20 points following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spine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boundaries)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114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1145" algn="l"/>
                          <a:tab pos="271780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pre trained model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1145" marR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97180" algn="l"/>
                          <a:tab pos="297815" algn="l"/>
                        </a:tabLst>
                      </a:pPr>
                      <a:r>
                        <a:rPr dirty="0"/>
                        <a:t>	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 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Scratch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4320" marR="25336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racy</a:t>
                      </a:r>
                      <a:r>
                        <a:rPr dirty="0" sz="9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mi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due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image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unavailability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7975" indent="-173355">
                        <a:lnSpc>
                          <a:spcPct val="100000"/>
                        </a:lnSpc>
                        <a:spcBef>
                          <a:spcPts val="59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900" spc="-5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07975" indent="-173355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POC</a:t>
                      </a:r>
                      <a:r>
                        <a:rPr dirty="0" sz="900" spc="-4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completed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730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838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Sinusitis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 marL="274320" indent="-172720">
                        <a:lnSpc>
                          <a:spcPct val="100000"/>
                        </a:lnSpc>
                        <a:spcBef>
                          <a:spcPts val="66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900" spc="-2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Internal Images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marR="38608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Google image used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900" spc="-3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 marL="299085" marR="91440" indent="-172720">
                        <a:lnSpc>
                          <a:spcPct val="100000"/>
                        </a:lnSpc>
                        <a:spcBef>
                          <a:spcPts val="66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99085" algn="l"/>
                          <a:tab pos="299720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Annotated</a:t>
                      </a:r>
                      <a:r>
                        <a:rPr dirty="0" sz="900" spc="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~ 100 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images (~40 points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combined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cover both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sinus</a:t>
                      </a:r>
                      <a:r>
                        <a:rPr dirty="0" sz="900" spc="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regions)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3820"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114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1145" algn="l"/>
                          <a:tab pos="271780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pre trained model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1145" marR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97180" algn="l"/>
                          <a:tab pos="297815" algn="l"/>
                        </a:tabLst>
                      </a:pPr>
                      <a:r>
                        <a:rPr dirty="0"/>
                        <a:t>	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 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Scratch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4320" marR="25336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racy</a:t>
                      </a:r>
                      <a:r>
                        <a:rPr dirty="0" sz="900" spc="-1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mi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due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image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unavailability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CCED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7975" indent="-173355">
                        <a:lnSpc>
                          <a:spcPct val="100000"/>
                        </a:lnSpc>
                        <a:spcBef>
                          <a:spcPts val="59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900" spc="-5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07975" indent="-173355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POC</a:t>
                      </a:r>
                      <a:r>
                        <a:rPr dirty="0" sz="900" spc="-4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completed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CCEDFD"/>
                    </a:solidFill>
                  </a:tcPr>
                </a:tc>
              </a:tr>
              <a:tr h="806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0500" marR="94615" indent="-869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000" spc="-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000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epha</a:t>
                      </a:r>
                      <a:r>
                        <a:rPr dirty="0" sz="1000" spc="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000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opt</a:t>
                      </a:r>
                      <a:r>
                        <a:rPr dirty="0" sz="1000" spc="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000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000" spc="-10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000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1000" spc="-5" b="1">
                          <a:solidFill>
                            <a:srgbClr val="4D4D4D"/>
                          </a:solidFill>
                          <a:latin typeface="Calibri"/>
                          <a:cs typeface="Calibri"/>
                        </a:rPr>
                        <a:t>Refinement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Internal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images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marR="22923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Already defined Objective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(MRD-1</a:t>
                      </a:r>
                      <a:r>
                        <a:rPr dirty="0" sz="900" spc="-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2mm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Learnings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900" spc="-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deployment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99085" marR="10668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99085" algn="l"/>
                          <a:tab pos="299720" algn="l"/>
                        </a:tabLst>
                      </a:pP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otat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900" spc="2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~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300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mag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(10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points/eye over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eyelids</a:t>
                      </a:r>
                      <a:r>
                        <a:rPr dirty="0" sz="900" spc="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iris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perimeter)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71145" marR="29083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71145" algn="l"/>
                          <a:tab pos="271780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Model developed </a:t>
                      </a:r>
                      <a:r>
                        <a:rPr dirty="0" sz="900" spc="-19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from scratch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900" spc="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otat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ima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ge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216025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40%</a:t>
                      </a:r>
                      <a:endParaRPr sz="700">
                        <a:latin typeface="Tahoma"/>
                        <a:cs typeface="Tahoma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spcBef>
                          <a:spcPts val="160"/>
                        </a:spcBef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Eyelid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900" spc="-1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900" spc="-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83%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74320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274320" algn="l"/>
                          <a:tab pos="274955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Iris</a:t>
                      </a:r>
                      <a:r>
                        <a:rPr dirty="0" sz="900" spc="-3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900" spc="-1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900" spc="-2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53%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700" spc="-5">
                          <a:latin typeface="Tahoma"/>
                          <a:cs typeface="Tahoma"/>
                        </a:rPr>
                        <a:t>13%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07975" indent="-173355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900" spc="-5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Months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07975" marR="131445" indent="-172720">
                        <a:lnSpc>
                          <a:spcPct val="100000"/>
                        </a:lnSpc>
                        <a:buClr>
                          <a:srgbClr val="00ED00"/>
                        </a:buClr>
                        <a:buFont typeface="Arial MT"/>
                        <a:buChar char="•"/>
                        <a:tabLst>
                          <a:tab pos="307975" algn="l"/>
                          <a:tab pos="308610" algn="l"/>
                        </a:tabLst>
                      </a:pP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Algorithm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replace </a:t>
                      </a:r>
                      <a:r>
                        <a:rPr dirty="0" sz="90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900" spc="-30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solidFill>
                            <a:srgbClr val="122277"/>
                          </a:solidFill>
                          <a:latin typeface="Calibri"/>
                          <a:cs typeface="Calibri"/>
                        </a:rPr>
                        <a:t>existing deployed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002780" y="4072128"/>
            <a:ext cx="550545" cy="289560"/>
            <a:chOff x="7002780" y="4072128"/>
            <a:chExt cx="550545" cy="2895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8604" y="4072128"/>
              <a:ext cx="434340" cy="26212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87057" y="4139361"/>
              <a:ext cx="297180" cy="128905"/>
            </a:xfrm>
            <a:custGeom>
              <a:avLst/>
              <a:gdLst/>
              <a:ahLst/>
              <a:cxnLst/>
              <a:rect l="l" t="t" r="r" b="b"/>
              <a:pathLst>
                <a:path w="297179" h="128904">
                  <a:moveTo>
                    <a:pt x="232537" y="0"/>
                  </a:moveTo>
                  <a:lnTo>
                    <a:pt x="64262" y="0"/>
                  </a:lnTo>
                  <a:lnTo>
                    <a:pt x="39219" y="5051"/>
                  </a:lnTo>
                  <a:lnTo>
                    <a:pt x="18796" y="18827"/>
                  </a:lnTo>
                  <a:lnTo>
                    <a:pt x="5040" y="39262"/>
                  </a:lnTo>
                  <a:lnTo>
                    <a:pt x="0" y="64287"/>
                  </a:lnTo>
                  <a:lnTo>
                    <a:pt x="5040" y="89307"/>
                  </a:lnTo>
                  <a:lnTo>
                    <a:pt x="18796" y="109742"/>
                  </a:lnTo>
                  <a:lnTo>
                    <a:pt x="39219" y="123521"/>
                  </a:lnTo>
                  <a:lnTo>
                    <a:pt x="64262" y="128574"/>
                  </a:lnTo>
                  <a:lnTo>
                    <a:pt x="232537" y="128574"/>
                  </a:lnTo>
                  <a:lnTo>
                    <a:pt x="257579" y="123521"/>
                  </a:lnTo>
                  <a:lnTo>
                    <a:pt x="278002" y="109742"/>
                  </a:lnTo>
                  <a:lnTo>
                    <a:pt x="291758" y="89307"/>
                  </a:lnTo>
                  <a:lnTo>
                    <a:pt x="296799" y="64287"/>
                  </a:lnTo>
                  <a:lnTo>
                    <a:pt x="291758" y="39262"/>
                  </a:lnTo>
                  <a:lnTo>
                    <a:pt x="278002" y="18827"/>
                  </a:lnTo>
                  <a:lnTo>
                    <a:pt x="257579" y="5051"/>
                  </a:lnTo>
                  <a:lnTo>
                    <a:pt x="232537" y="0"/>
                  </a:lnTo>
                  <a:close/>
                </a:path>
              </a:pathLst>
            </a:custGeom>
            <a:solidFill>
              <a:srgbClr val="E0F1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2780" y="4098036"/>
              <a:ext cx="306324" cy="2636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5866" y="4127081"/>
              <a:ext cx="200406" cy="1557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06412" y="4146385"/>
              <a:ext cx="99695" cy="106680"/>
            </a:xfrm>
            <a:custGeom>
              <a:avLst/>
              <a:gdLst/>
              <a:ahLst/>
              <a:cxnLst/>
              <a:rect l="l" t="t" r="r" b="b"/>
              <a:pathLst>
                <a:path w="99695" h="106679">
                  <a:moveTo>
                    <a:pt x="0" y="49606"/>
                  </a:moveTo>
                  <a:lnTo>
                    <a:pt x="49657" y="0"/>
                  </a:lnTo>
                  <a:lnTo>
                    <a:pt x="99187" y="49606"/>
                  </a:lnTo>
                  <a:lnTo>
                    <a:pt x="74422" y="49606"/>
                  </a:lnTo>
                  <a:lnTo>
                    <a:pt x="74422" y="106337"/>
                  </a:lnTo>
                  <a:lnTo>
                    <a:pt x="24765" y="106337"/>
                  </a:lnTo>
                  <a:lnTo>
                    <a:pt x="24765" y="49606"/>
                  </a:lnTo>
                  <a:lnTo>
                    <a:pt x="0" y="49606"/>
                  </a:lnTo>
                  <a:close/>
                </a:path>
              </a:pathLst>
            </a:custGeom>
            <a:ln w="11430">
              <a:solidFill>
                <a:srgbClr val="6BB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15074" y="4514088"/>
            <a:ext cx="8557895" cy="309245"/>
            <a:chOff x="415074" y="4514088"/>
            <a:chExt cx="8557895" cy="309245"/>
          </a:xfrm>
        </p:grpSpPr>
        <p:sp>
          <p:nvSpPr>
            <p:cNvPr id="16" name="object 16"/>
            <p:cNvSpPr/>
            <p:nvPr/>
          </p:nvSpPr>
          <p:spPr>
            <a:xfrm>
              <a:off x="421424" y="4816779"/>
              <a:ext cx="8545195" cy="0"/>
            </a:xfrm>
            <a:custGeom>
              <a:avLst/>
              <a:gdLst/>
              <a:ahLst/>
              <a:cxnLst/>
              <a:rect l="l" t="t" r="r" b="b"/>
              <a:pathLst>
                <a:path w="8545195" h="0">
                  <a:moveTo>
                    <a:pt x="0" y="0"/>
                  </a:moveTo>
                  <a:lnTo>
                    <a:pt x="8544648" y="0"/>
                  </a:lnTo>
                </a:path>
              </a:pathLst>
            </a:custGeom>
            <a:ln w="12700">
              <a:solidFill>
                <a:srgbClr val="00A8F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8791" y="4514088"/>
              <a:ext cx="432816" cy="2621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66990" y="4580572"/>
              <a:ext cx="297180" cy="128905"/>
            </a:xfrm>
            <a:custGeom>
              <a:avLst/>
              <a:gdLst/>
              <a:ahLst/>
              <a:cxnLst/>
              <a:rect l="l" t="t" r="r" b="b"/>
              <a:pathLst>
                <a:path w="297179" h="128904">
                  <a:moveTo>
                    <a:pt x="232536" y="0"/>
                  </a:moveTo>
                  <a:lnTo>
                    <a:pt x="64261" y="0"/>
                  </a:lnTo>
                  <a:lnTo>
                    <a:pt x="39219" y="5051"/>
                  </a:lnTo>
                  <a:lnTo>
                    <a:pt x="18796" y="18827"/>
                  </a:lnTo>
                  <a:lnTo>
                    <a:pt x="5040" y="39262"/>
                  </a:lnTo>
                  <a:lnTo>
                    <a:pt x="0" y="64287"/>
                  </a:lnTo>
                  <a:lnTo>
                    <a:pt x="5040" y="89305"/>
                  </a:lnTo>
                  <a:lnTo>
                    <a:pt x="18796" y="109735"/>
                  </a:lnTo>
                  <a:lnTo>
                    <a:pt x="39219" y="123510"/>
                  </a:lnTo>
                  <a:lnTo>
                    <a:pt x="64261" y="128562"/>
                  </a:lnTo>
                  <a:lnTo>
                    <a:pt x="232536" y="128562"/>
                  </a:lnTo>
                  <a:lnTo>
                    <a:pt x="257579" y="123510"/>
                  </a:lnTo>
                  <a:lnTo>
                    <a:pt x="278002" y="109735"/>
                  </a:lnTo>
                  <a:lnTo>
                    <a:pt x="291758" y="89305"/>
                  </a:lnTo>
                  <a:lnTo>
                    <a:pt x="296799" y="64287"/>
                  </a:lnTo>
                  <a:lnTo>
                    <a:pt x="291758" y="39262"/>
                  </a:lnTo>
                  <a:lnTo>
                    <a:pt x="278002" y="18827"/>
                  </a:lnTo>
                  <a:lnTo>
                    <a:pt x="257579" y="5051"/>
                  </a:lnTo>
                  <a:lnTo>
                    <a:pt x="232536" y="0"/>
                  </a:lnTo>
                  <a:close/>
                </a:path>
              </a:pathLst>
            </a:custGeom>
            <a:solidFill>
              <a:srgbClr val="E0F1D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35800" y="4568291"/>
            <a:ext cx="200406" cy="15575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982968" y="4539996"/>
            <a:ext cx="306705" cy="262255"/>
            <a:chOff x="6982968" y="4539996"/>
            <a:chExt cx="306705" cy="26225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2968" y="4539996"/>
              <a:ext cx="306324" cy="2621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86346" y="4587595"/>
              <a:ext cx="99695" cy="106680"/>
            </a:xfrm>
            <a:custGeom>
              <a:avLst/>
              <a:gdLst/>
              <a:ahLst/>
              <a:cxnLst/>
              <a:rect l="l" t="t" r="r" b="b"/>
              <a:pathLst>
                <a:path w="99695" h="106679">
                  <a:moveTo>
                    <a:pt x="0" y="49606"/>
                  </a:moveTo>
                  <a:lnTo>
                    <a:pt x="49529" y="0"/>
                  </a:lnTo>
                  <a:lnTo>
                    <a:pt x="99186" y="49606"/>
                  </a:lnTo>
                  <a:lnTo>
                    <a:pt x="74422" y="49606"/>
                  </a:lnTo>
                  <a:lnTo>
                    <a:pt x="74422" y="106337"/>
                  </a:lnTo>
                  <a:lnTo>
                    <a:pt x="24764" y="106337"/>
                  </a:lnTo>
                  <a:lnTo>
                    <a:pt x="24764" y="49606"/>
                  </a:lnTo>
                  <a:lnTo>
                    <a:pt x="0" y="49606"/>
                  </a:lnTo>
                  <a:close/>
                </a:path>
              </a:pathLst>
            </a:custGeom>
            <a:ln w="11430">
              <a:solidFill>
                <a:srgbClr val="6BB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63067" y="739266"/>
            <a:ext cx="7729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Data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science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development process is been improved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 based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on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learnings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from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uses cases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worked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upon due to </a:t>
            </a:r>
            <a:r>
              <a:rPr dirty="0" sz="1200" spc="-3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identification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of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appropriate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relevant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approaches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for each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of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79895" y="829563"/>
            <a:ext cx="6008370" cy="3931920"/>
            <a:chOff x="279895" y="829563"/>
            <a:chExt cx="6008370" cy="3931920"/>
          </a:xfrm>
        </p:grpSpPr>
        <p:sp>
          <p:nvSpPr>
            <p:cNvPr id="8" name="object 8"/>
            <p:cNvSpPr/>
            <p:nvPr/>
          </p:nvSpPr>
          <p:spPr>
            <a:xfrm>
              <a:off x="286245" y="835913"/>
              <a:ext cx="5995670" cy="3919220"/>
            </a:xfrm>
            <a:custGeom>
              <a:avLst/>
              <a:gdLst/>
              <a:ahLst/>
              <a:cxnLst/>
              <a:rect l="l" t="t" r="r" b="b"/>
              <a:pathLst>
                <a:path w="5995670" h="3919220">
                  <a:moveTo>
                    <a:pt x="0" y="3918966"/>
                  </a:moveTo>
                  <a:lnTo>
                    <a:pt x="5995289" y="3918966"/>
                  </a:lnTo>
                  <a:lnTo>
                    <a:pt x="5995289" y="0"/>
                  </a:lnTo>
                  <a:lnTo>
                    <a:pt x="0" y="0"/>
                  </a:lnTo>
                  <a:lnTo>
                    <a:pt x="0" y="3918966"/>
                  </a:lnTo>
                  <a:close/>
                </a:path>
              </a:pathLst>
            </a:custGeom>
            <a:ln w="127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87" y="1040753"/>
              <a:ext cx="5617524" cy="349092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4715" y="223266"/>
            <a:ext cx="59480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VIS Current</a:t>
            </a:r>
            <a:r>
              <a:rPr dirty="0" sz="2200" spc="-60"/>
              <a:t> </a:t>
            </a:r>
            <a:r>
              <a:rPr dirty="0" sz="2200" spc="-5"/>
              <a:t>Architecture</a:t>
            </a:r>
            <a:r>
              <a:rPr dirty="0" sz="2200" spc="45"/>
              <a:t> </a:t>
            </a:r>
            <a:r>
              <a:rPr dirty="0" sz="2200" spc="-5"/>
              <a:t>–</a:t>
            </a:r>
            <a:r>
              <a:rPr dirty="0" sz="2200"/>
              <a:t> </a:t>
            </a:r>
            <a:r>
              <a:rPr dirty="0" sz="2200" spc="-5"/>
              <a:t>Batch</a:t>
            </a:r>
            <a:r>
              <a:rPr dirty="0" sz="2200" spc="10"/>
              <a:t> </a:t>
            </a:r>
            <a:r>
              <a:rPr dirty="0" sz="2200" spc="-5"/>
              <a:t>Processing</a:t>
            </a:r>
            <a:endParaRPr sz="22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46697" y="829563"/>
          <a:ext cx="2682875" cy="391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400" spc="-4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Highlights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003CA0"/>
                    </a:solidFill>
                  </a:tcPr>
                </a:tc>
              </a:tr>
              <a:tr h="1625600"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API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dirty="0" sz="1200" spc="-6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245110" indent="-17272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Interfaces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ECAA</a:t>
                      </a:r>
                      <a:r>
                        <a:rPr dirty="0" sz="1200" spc="19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API’s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spc="-3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ICUE</a:t>
                      </a:r>
                      <a:r>
                        <a:rPr dirty="0" sz="1200" spc="-2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lake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Execution</a:t>
                      </a:r>
                      <a:r>
                        <a:rPr dirty="0" sz="1200" spc="-6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3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Batch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Sequential</a:t>
                      </a:r>
                      <a:r>
                        <a:rPr dirty="0" sz="1200" spc="-7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processing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405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API’s</a:t>
                      </a:r>
                      <a:r>
                        <a:rPr dirty="0" sz="1200" spc="-3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re-used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Areas</a:t>
                      </a:r>
                      <a:r>
                        <a:rPr dirty="0" sz="1400" spc="-3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20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Improvement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003CA0"/>
                    </a:solidFill>
                  </a:tcPr>
                </a:tc>
              </a:tr>
              <a:tr h="1658721"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Real-Time</a:t>
                      </a:r>
                      <a:r>
                        <a:rPr dirty="0" sz="1200" spc="-6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202565" indent="-17272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Smaller</a:t>
                      </a:r>
                      <a:r>
                        <a:rPr dirty="0" sz="1200" spc="27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200" spc="-2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1200" spc="-3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200" spc="-3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expansion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Reduction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r>
                        <a:rPr dirty="0" sz="1200" spc="-4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Efforts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194945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Enhancement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interfacing</a:t>
                      </a:r>
                      <a:r>
                        <a:rPr dirty="0" sz="1200" spc="-7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200" spc="-3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905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2320" y="750836"/>
          <a:ext cx="8761730" cy="399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5180"/>
                <a:gridCol w="73660"/>
                <a:gridCol w="2669540"/>
                <a:gridCol w="127000"/>
              </a:tblGrid>
              <a:tr h="33209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122277"/>
                      </a:solidFill>
                      <a:prstDash val="solid"/>
                    </a:lnR>
                    <a:lnT w="12700">
                      <a:solidFill>
                        <a:srgbClr val="122277"/>
                      </a:solidFill>
                      <a:prstDash val="solid"/>
                    </a:lnT>
                    <a:lnB w="19050">
                      <a:solidFill>
                        <a:srgbClr val="12227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400" spc="-4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Highlights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003CA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</a:tr>
              <a:tr h="20024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122277"/>
                      </a:solidFill>
                      <a:prstDash val="solid"/>
                    </a:lnR>
                    <a:lnT w="12700">
                      <a:solidFill>
                        <a:srgbClr val="122277"/>
                      </a:solidFill>
                      <a:prstDash val="solid"/>
                    </a:lnT>
                    <a:lnB w="19050">
                      <a:solidFill>
                        <a:srgbClr val="12227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25"/>
                        </a:spcBef>
                        <a:buClr>
                          <a:srgbClr val="00A8F7"/>
                        </a:buClr>
                        <a:buFont typeface="Wingdings"/>
                        <a:buChar char=""/>
                        <a:tabLst>
                          <a:tab pos="264795" algn="l"/>
                        </a:tabLst>
                      </a:pP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spc="-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200" spc="-10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rchit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00A8F7"/>
                        </a:buClr>
                        <a:buFont typeface="Wingdings"/>
                        <a:buChar char=""/>
                        <a:tabLst>
                          <a:tab pos="264795" algn="l"/>
                        </a:tabLst>
                      </a:pP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API</a:t>
                      </a:r>
                      <a:r>
                        <a:rPr dirty="0" sz="1200" spc="-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200" spc="-9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rchit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spc="-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200" spc="-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A8F7"/>
                        </a:buClr>
                        <a:buFont typeface="Wingdings"/>
                        <a:buChar char="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Flexible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1200" spc="-2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Scalable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368935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A8F7"/>
                        </a:buClr>
                        <a:buFont typeface="Wingdings"/>
                        <a:buChar char=""/>
                        <a:tabLst>
                          <a:tab pos="264795" algn="l"/>
                        </a:tabLst>
                      </a:pP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dirty="0" sz="1200" spc="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200" spc="-9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ppr</a:t>
                      </a:r>
                      <a:r>
                        <a:rPr dirty="0" sz="1200" spc="-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200" spc="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plug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200" spc="-4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play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361315" indent="-17272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00A8F7"/>
                        </a:buClr>
                        <a:buFont typeface="Wingdings"/>
                        <a:buChar char="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Adaptable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2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batch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processing </a:t>
                      </a:r>
                      <a:r>
                        <a:rPr dirty="0" sz="1200" spc="-3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real-time</a:t>
                      </a:r>
                      <a:r>
                        <a:rPr dirty="0" sz="1200" spc="-3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interaction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208279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A8F7"/>
                        </a:buClr>
                        <a:buFont typeface="Wingdings"/>
                        <a:buChar char="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Minimal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r>
                        <a:rPr dirty="0" sz="1200" spc="-5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200" spc="-2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expansion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31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200" spc="-3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cases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</a:tr>
              <a:tr h="30657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122277"/>
                      </a:solidFill>
                      <a:prstDash val="solid"/>
                    </a:lnR>
                    <a:lnT w="12700">
                      <a:solidFill>
                        <a:srgbClr val="122277"/>
                      </a:solidFill>
                      <a:prstDash val="solid"/>
                    </a:lnT>
                    <a:lnB w="19050">
                      <a:solidFill>
                        <a:srgbClr val="12227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1400" spc="-3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003CA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</a:tr>
              <a:tr h="13420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122277"/>
                      </a:solidFill>
                      <a:prstDash val="solid"/>
                    </a:lnR>
                    <a:lnT w="12700">
                      <a:solidFill>
                        <a:srgbClr val="122277"/>
                      </a:solidFill>
                      <a:prstDash val="solid"/>
                    </a:lnT>
                    <a:lnB w="19050">
                      <a:solidFill>
                        <a:srgbClr val="12227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122277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Additional</a:t>
                      </a:r>
                      <a:r>
                        <a:rPr dirty="0" sz="1200" spc="27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Build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Efforts</a:t>
                      </a:r>
                      <a:r>
                        <a:rPr dirty="0" sz="1200" spc="-3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required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(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~9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weeks)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marR="226060" indent="-17272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May Required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some additional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Infrastructure</a:t>
                      </a:r>
                      <a:r>
                        <a:rPr dirty="0" sz="1200" spc="-7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(Optum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Cloud,</a:t>
                      </a:r>
                      <a:r>
                        <a:rPr dirty="0" sz="1200" spc="-5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DB </a:t>
                      </a:r>
                      <a:r>
                        <a:rPr dirty="0" sz="1200" spc="-3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extension)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64795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00A8F7"/>
                        </a:buClr>
                        <a:buFont typeface="Wingdings"/>
                        <a:buChar char=""/>
                        <a:tabLst>
                          <a:tab pos="264795" algn="l"/>
                        </a:tabLst>
                      </a:pP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r>
                        <a:rPr dirty="0" sz="1200" spc="-6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200" spc="-3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ICUE</a:t>
                      </a:r>
                      <a:r>
                        <a:rPr dirty="0" sz="1200" spc="-4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20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200" spc="-2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122277"/>
                          </a:solidFill>
                          <a:latin typeface="Arial"/>
                          <a:cs typeface="Arial"/>
                        </a:rPr>
                        <a:t>real-time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9050">
                      <a:solidFill>
                        <a:srgbClr val="8B94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46125" y="4850028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449" y="871664"/>
            <a:ext cx="5573765" cy="38166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0811" y="227075"/>
            <a:ext cx="570230" cy="562610"/>
            <a:chOff x="400811" y="227075"/>
            <a:chExt cx="570230" cy="5626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103" y="304799"/>
              <a:ext cx="402335" cy="342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811" y="227075"/>
              <a:ext cx="569976" cy="5623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060" y="316483"/>
              <a:ext cx="327266" cy="2641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8060" y="316483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59" h="264159">
                  <a:moveTo>
                    <a:pt x="0" y="132079"/>
                  </a:moveTo>
                  <a:lnTo>
                    <a:pt x="8342" y="90350"/>
                  </a:lnTo>
                  <a:lnTo>
                    <a:pt x="31572" y="54095"/>
                  </a:lnTo>
                  <a:lnTo>
                    <a:pt x="66994" y="25497"/>
                  </a:lnTo>
                  <a:lnTo>
                    <a:pt x="111911" y="6738"/>
                  </a:lnTo>
                  <a:lnTo>
                    <a:pt x="163626" y="0"/>
                  </a:lnTo>
                  <a:lnTo>
                    <a:pt x="215348" y="6738"/>
                  </a:lnTo>
                  <a:lnTo>
                    <a:pt x="260269" y="25497"/>
                  </a:lnTo>
                  <a:lnTo>
                    <a:pt x="295692" y="54095"/>
                  </a:lnTo>
                  <a:lnTo>
                    <a:pt x="318923" y="90350"/>
                  </a:lnTo>
                  <a:lnTo>
                    <a:pt x="327266" y="132079"/>
                  </a:lnTo>
                  <a:lnTo>
                    <a:pt x="318923" y="173809"/>
                  </a:lnTo>
                  <a:lnTo>
                    <a:pt x="295692" y="210064"/>
                  </a:lnTo>
                  <a:lnTo>
                    <a:pt x="260269" y="238662"/>
                  </a:lnTo>
                  <a:lnTo>
                    <a:pt x="215348" y="257421"/>
                  </a:lnTo>
                  <a:lnTo>
                    <a:pt x="163626" y="264160"/>
                  </a:lnTo>
                  <a:lnTo>
                    <a:pt x="111911" y="257421"/>
                  </a:lnTo>
                  <a:lnTo>
                    <a:pt x="66994" y="238662"/>
                  </a:lnTo>
                  <a:lnTo>
                    <a:pt x="31572" y="210064"/>
                  </a:lnTo>
                  <a:lnTo>
                    <a:pt x="8342" y="173809"/>
                  </a:lnTo>
                  <a:lnTo>
                    <a:pt x="0" y="132079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6115" y="221107"/>
            <a:ext cx="5181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260" algn="l"/>
              </a:tabLst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3	</a:t>
            </a:r>
            <a:r>
              <a:rPr dirty="0" baseline="1157" sz="3600"/>
              <a:t>VIS</a:t>
            </a:r>
            <a:r>
              <a:rPr dirty="0" baseline="1157" sz="3600" spc="-157"/>
              <a:t> </a:t>
            </a:r>
            <a:r>
              <a:rPr dirty="0" baseline="1157" sz="3600" spc="-7"/>
              <a:t>Architecture </a:t>
            </a:r>
            <a:r>
              <a:rPr dirty="0" baseline="1157" sz="3600"/>
              <a:t>–</a:t>
            </a:r>
            <a:r>
              <a:rPr dirty="0" baseline="1157" sz="3600" spc="-7"/>
              <a:t> </a:t>
            </a:r>
            <a:r>
              <a:rPr dirty="0" baseline="1157" sz="3600"/>
              <a:t>Going</a:t>
            </a:r>
            <a:r>
              <a:rPr dirty="0" baseline="1157" sz="3600" spc="-67"/>
              <a:t> </a:t>
            </a:r>
            <a:r>
              <a:rPr dirty="0" baseline="1157" sz="3600"/>
              <a:t>Forward</a:t>
            </a:r>
            <a:endParaRPr baseline="1157" sz="3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746125" y="4850028"/>
              <a:ext cx="8397875" cy="0"/>
            </a:xfrm>
            <a:custGeom>
              <a:avLst/>
              <a:gdLst/>
              <a:ahLst/>
              <a:cxnLst/>
              <a:rect l="l" t="t" r="r" b="b"/>
              <a:pathLst>
                <a:path w="8397875" h="0">
                  <a:moveTo>
                    <a:pt x="0" y="0"/>
                  </a:moveTo>
                  <a:lnTo>
                    <a:pt x="8397875" y="0"/>
                  </a:lnTo>
                </a:path>
              </a:pathLst>
            </a:custGeom>
            <a:ln w="635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4806696"/>
              <a:ext cx="8688324" cy="1112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4126" y="4842065"/>
              <a:ext cx="8603615" cy="635"/>
            </a:xfrm>
            <a:custGeom>
              <a:avLst/>
              <a:gdLst/>
              <a:ahLst/>
              <a:cxnLst/>
              <a:rect l="l" t="t" r="r" b="b"/>
              <a:pathLst>
                <a:path w="8603615" h="635">
                  <a:moveTo>
                    <a:pt x="0" y="444"/>
                  </a:moveTo>
                  <a:lnTo>
                    <a:pt x="8603056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28600" cy="5143500"/>
            </a:xfrm>
            <a:custGeom>
              <a:avLst/>
              <a:gdLst/>
              <a:ahLst/>
              <a:cxnLst/>
              <a:rect l="l" t="t" r="r" b="b"/>
              <a:pathLst>
                <a:path w="228600" h="5143500">
                  <a:moveTo>
                    <a:pt x="2286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8600" y="5143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" y="765047"/>
              <a:ext cx="117348" cy="40751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4325" y="787146"/>
              <a:ext cx="6350" cy="3990340"/>
            </a:xfrm>
            <a:custGeom>
              <a:avLst/>
              <a:gdLst/>
              <a:ahLst/>
              <a:cxnLst/>
              <a:rect l="l" t="t" r="r" b="b"/>
              <a:pathLst>
                <a:path w="6350" h="3990340">
                  <a:moveTo>
                    <a:pt x="6350" y="398998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505" y="1089406"/>
              <a:ext cx="7571012" cy="1767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505" y="3208111"/>
              <a:ext cx="7612380" cy="156451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505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</a:t>
            </a:r>
            <a:r>
              <a:rPr dirty="0" spc="-25"/>
              <a:t> </a:t>
            </a:r>
            <a:r>
              <a:rPr dirty="0" spc="-5"/>
              <a:t>Deployment</a:t>
            </a:r>
            <a:r>
              <a:rPr dirty="0" spc="15"/>
              <a:t> </a:t>
            </a:r>
            <a:r>
              <a:rPr dirty="0" spc="-5"/>
              <a:t>Process Overview</a:t>
            </a: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7500" y="739775"/>
          <a:ext cx="8826500" cy="34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"/>
                <a:gridCol w="2058670"/>
                <a:gridCol w="6655434"/>
              </a:tblGrid>
              <a:tr h="346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dirty="0" sz="105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r>
                        <a:rPr dirty="0" sz="105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Need</a:t>
                      </a:r>
                      <a:r>
                        <a:rPr dirty="0" sz="1050" spc="-2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around</a:t>
                      </a:r>
                      <a:r>
                        <a:rPr dirty="0" sz="1050" spc="-5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050" spc="-1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weeks</a:t>
                      </a:r>
                      <a:r>
                        <a:rPr dirty="0" sz="1050" spc="-3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50" spc="-2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r>
                        <a:rPr dirty="0" sz="1050" spc="-3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efforts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14300">
                    <a:lnT w="6350">
                      <a:solidFill>
                        <a:srgbClr val="8B949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423824" y="808608"/>
            <a:ext cx="8463915" cy="287020"/>
            <a:chOff x="423824" y="808608"/>
            <a:chExt cx="8463915" cy="287020"/>
          </a:xfrm>
        </p:grpSpPr>
        <p:sp>
          <p:nvSpPr>
            <p:cNvPr id="18" name="object 18"/>
            <p:cNvSpPr/>
            <p:nvPr/>
          </p:nvSpPr>
          <p:spPr>
            <a:xfrm>
              <a:off x="430174" y="814958"/>
              <a:ext cx="2058670" cy="274320"/>
            </a:xfrm>
            <a:custGeom>
              <a:avLst/>
              <a:gdLst/>
              <a:ahLst/>
              <a:cxnLst/>
              <a:rect l="l" t="t" r="r" b="b"/>
              <a:pathLst>
                <a:path w="2058670" h="274319">
                  <a:moveTo>
                    <a:pt x="205854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2058542" y="274320"/>
                  </a:lnTo>
                  <a:lnTo>
                    <a:pt x="2058542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3824" y="808608"/>
              <a:ext cx="8463915" cy="287020"/>
            </a:xfrm>
            <a:custGeom>
              <a:avLst/>
              <a:gdLst/>
              <a:ahLst/>
              <a:cxnLst/>
              <a:rect l="l" t="t" r="r" b="b"/>
              <a:pathLst>
                <a:path w="8463915" h="287019">
                  <a:moveTo>
                    <a:pt x="2064994" y="0"/>
                  </a:moveTo>
                  <a:lnTo>
                    <a:pt x="2064994" y="287019"/>
                  </a:lnTo>
                </a:path>
                <a:path w="8463915" h="287019">
                  <a:moveTo>
                    <a:pt x="6350" y="0"/>
                  </a:moveTo>
                  <a:lnTo>
                    <a:pt x="6350" y="287019"/>
                  </a:lnTo>
                </a:path>
                <a:path w="8463915" h="287019">
                  <a:moveTo>
                    <a:pt x="8457285" y="0"/>
                  </a:moveTo>
                  <a:lnTo>
                    <a:pt x="8457285" y="287019"/>
                  </a:lnTo>
                </a:path>
                <a:path w="8463915" h="287019">
                  <a:moveTo>
                    <a:pt x="0" y="6350"/>
                  </a:moveTo>
                  <a:lnTo>
                    <a:pt x="8463635" y="6350"/>
                  </a:lnTo>
                </a:path>
                <a:path w="8463915" h="287019">
                  <a:moveTo>
                    <a:pt x="0" y="280669"/>
                  </a:moveTo>
                  <a:lnTo>
                    <a:pt x="8463635" y="280669"/>
                  </a:lnTo>
                </a:path>
              </a:pathLst>
            </a:custGeom>
            <a:ln w="1270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9884" y="2859785"/>
          <a:ext cx="8470265" cy="28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0"/>
                <a:gridCol w="6392545"/>
              </a:tblGrid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105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r>
                        <a:rPr dirty="0" sz="105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003CA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Need</a:t>
                      </a:r>
                      <a:r>
                        <a:rPr dirty="0" sz="1050" spc="-2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around</a:t>
                      </a:r>
                      <a:r>
                        <a:rPr dirty="0" sz="1050" spc="-5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050" spc="-1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weeks</a:t>
                      </a:r>
                      <a:r>
                        <a:rPr dirty="0" sz="1050" spc="-3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50" spc="-2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r>
                        <a:rPr dirty="0" sz="1050" spc="-3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efforts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6681" y="3314268"/>
            <a:ext cx="8620760" cy="1539240"/>
            <a:chOff x="526681" y="3314268"/>
            <a:chExt cx="8620760" cy="1539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205" y="3328079"/>
              <a:ext cx="4056981" cy="14702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22647" y="3319030"/>
              <a:ext cx="4086225" cy="1510030"/>
            </a:xfrm>
            <a:custGeom>
              <a:avLst/>
              <a:gdLst/>
              <a:ahLst/>
              <a:cxnLst/>
              <a:rect l="l" t="t" r="r" b="b"/>
              <a:pathLst>
                <a:path w="4086225" h="1510029">
                  <a:moveTo>
                    <a:pt x="0" y="1509776"/>
                  </a:moveTo>
                  <a:lnTo>
                    <a:pt x="4086225" y="1509776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1509776"/>
                  </a:lnTo>
                  <a:close/>
                </a:path>
              </a:pathLst>
            </a:custGeom>
            <a:ln w="9524">
              <a:solidFill>
                <a:srgbClr val="676F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592" y="3687711"/>
              <a:ext cx="316433" cy="3641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681" y="3819182"/>
              <a:ext cx="290614" cy="3099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24851" y="3715257"/>
              <a:ext cx="3333750" cy="412115"/>
            </a:xfrm>
            <a:custGeom>
              <a:avLst/>
              <a:gdLst/>
              <a:ahLst/>
              <a:cxnLst/>
              <a:rect l="l" t="t" r="r" b="b"/>
              <a:pathLst>
                <a:path w="3333750" h="412114">
                  <a:moveTo>
                    <a:pt x="2032749" y="205752"/>
                  </a:moveTo>
                  <a:lnTo>
                    <a:pt x="1827009" y="0"/>
                  </a:lnTo>
                  <a:lnTo>
                    <a:pt x="0" y="0"/>
                  </a:lnTo>
                  <a:lnTo>
                    <a:pt x="0" y="411492"/>
                  </a:lnTo>
                  <a:lnTo>
                    <a:pt x="1827009" y="411492"/>
                  </a:lnTo>
                  <a:lnTo>
                    <a:pt x="2032749" y="205752"/>
                  </a:lnTo>
                  <a:close/>
                </a:path>
                <a:path w="3333750" h="412114">
                  <a:moveTo>
                    <a:pt x="3333737" y="205752"/>
                  </a:moveTo>
                  <a:lnTo>
                    <a:pt x="3127997" y="0"/>
                  </a:lnTo>
                  <a:lnTo>
                    <a:pt x="1910829" y="0"/>
                  </a:lnTo>
                  <a:lnTo>
                    <a:pt x="2116569" y="205752"/>
                  </a:lnTo>
                  <a:lnTo>
                    <a:pt x="1910829" y="411492"/>
                  </a:lnTo>
                  <a:lnTo>
                    <a:pt x="3127997" y="411492"/>
                  </a:lnTo>
                  <a:lnTo>
                    <a:pt x="3333737" y="20575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6563" y="238124"/>
            <a:ext cx="533400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solidFill>
                  <a:srgbClr val="003B9F"/>
                </a:solidFill>
              </a:rPr>
              <a:t>Establishing</a:t>
            </a:r>
            <a:r>
              <a:rPr dirty="0" sz="2500">
                <a:solidFill>
                  <a:srgbClr val="003B9F"/>
                </a:solidFill>
              </a:rPr>
              <a:t> </a:t>
            </a:r>
            <a:r>
              <a:rPr dirty="0" sz="2500" spc="-5">
                <a:solidFill>
                  <a:srgbClr val="003B9F"/>
                </a:solidFill>
              </a:rPr>
              <a:t>Performance</a:t>
            </a:r>
            <a:r>
              <a:rPr dirty="0" sz="2500">
                <a:solidFill>
                  <a:srgbClr val="003B9F"/>
                </a:solidFill>
              </a:rPr>
              <a:t> </a:t>
            </a:r>
            <a:r>
              <a:rPr dirty="0" sz="2500" spc="-20">
                <a:solidFill>
                  <a:srgbClr val="003B9F"/>
                </a:solidFill>
              </a:rPr>
              <a:t>Tracking</a:t>
            </a:r>
            <a:endParaRPr sz="2500"/>
          </a:p>
        </p:txBody>
      </p:sp>
      <p:sp>
        <p:nvSpPr>
          <p:cNvPr id="14" name="object 14"/>
          <p:cNvSpPr txBox="1"/>
          <p:nvPr/>
        </p:nvSpPr>
        <p:spPr>
          <a:xfrm>
            <a:off x="406400" y="775843"/>
            <a:ext cx="84759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Self-service</a:t>
            </a:r>
            <a:r>
              <a:rPr dirty="0" sz="1400" spc="-2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Business</a:t>
            </a:r>
            <a:r>
              <a:rPr dirty="0" sz="1400" spc="-2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Intelligence</a:t>
            </a:r>
            <a:r>
              <a:rPr dirty="0" sz="1400" spc="-4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platform</a:t>
            </a:r>
            <a:r>
              <a:rPr dirty="0" sz="1400" spc="-2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enabling</a:t>
            </a:r>
            <a:r>
              <a:rPr dirty="0" sz="1400" spc="-2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users</a:t>
            </a:r>
            <a:r>
              <a:rPr dirty="0" sz="1400" spc="-3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to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monitor</a:t>
            </a:r>
            <a:r>
              <a:rPr dirty="0" sz="1400" spc="-2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Daily</a:t>
            </a:r>
            <a:r>
              <a:rPr dirty="0" sz="1400" spc="1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Inventory</a:t>
            </a:r>
            <a:r>
              <a:rPr dirty="0" sz="1400" spc="-5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02D79"/>
                </a:solidFill>
                <a:latin typeface="Arial MT"/>
                <a:cs typeface="Arial MT"/>
              </a:rPr>
              <a:t>Tracking,</a:t>
            </a:r>
            <a:r>
              <a:rPr dirty="0" sz="1400" spc="-10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Algorithm </a:t>
            </a:r>
            <a:r>
              <a:rPr dirty="0" sz="1400" spc="-37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Performance</a:t>
            </a:r>
            <a:r>
              <a:rPr dirty="0" sz="1400" spc="-6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Tracking</a:t>
            </a:r>
            <a:r>
              <a:rPr dirty="0" sz="1400" spc="-4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and</a:t>
            </a:r>
            <a:r>
              <a:rPr dirty="0" sz="1400" spc="-10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Audit</a:t>
            </a:r>
            <a:r>
              <a:rPr dirty="0" sz="1400" spc="-4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Tracking</a:t>
            </a:r>
            <a:r>
              <a:rPr dirty="0" sz="1400" spc="-45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with</a:t>
            </a:r>
            <a:r>
              <a:rPr dirty="0" sz="1400" spc="-1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drill</a:t>
            </a:r>
            <a:r>
              <a:rPr dirty="0" sz="1400" spc="-5">
                <a:solidFill>
                  <a:srgbClr val="002D79"/>
                </a:solidFill>
                <a:latin typeface="Arial MT"/>
                <a:cs typeface="Arial MT"/>
              </a:rPr>
              <a:t> down</a:t>
            </a:r>
            <a:r>
              <a:rPr dirty="0" sz="1400" spc="-10">
                <a:solidFill>
                  <a:srgbClr val="002D7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2D79"/>
                </a:solidFill>
                <a:latin typeface="Arial MT"/>
                <a:cs typeface="Arial MT"/>
              </a:rPr>
              <a:t>capabilities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862" y="1373822"/>
            <a:ext cx="2642235" cy="642620"/>
          </a:xfrm>
          <a:prstGeom prst="rect">
            <a:avLst/>
          </a:prstGeom>
          <a:solidFill>
            <a:srgbClr val="0D1A58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30861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Daily</a:t>
            </a:r>
            <a:r>
              <a:rPr dirty="0" sz="16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dirty="0" sz="16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Tracking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1847" y="1373822"/>
            <a:ext cx="2642235" cy="647700"/>
          </a:xfrm>
          <a:prstGeom prst="rect">
            <a:avLst/>
          </a:prstGeom>
          <a:solidFill>
            <a:srgbClr val="0D1A58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dirty="0" sz="16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1262" y="1379156"/>
            <a:ext cx="2642235" cy="642620"/>
          </a:xfrm>
          <a:prstGeom prst="rect">
            <a:avLst/>
          </a:prstGeom>
          <a:solidFill>
            <a:srgbClr val="0D1A58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79311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Audit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Tracking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862" y="2052066"/>
            <a:ext cx="26422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8590" marR="51689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SzPct val="91666"/>
              <a:buChar char="•"/>
              <a:tabLst>
                <a:tab pos="163830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Near-real</a:t>
            </a:r>
            <a:r>
              <a:rPr dirty="0" sz="1200" spc="-5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time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tracking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cases </a:t>
            </a:r>
            <a:r>
              <a:rPr dirty="0" sz="1200" spc="-254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processed</a:t>
            </a:r>
            <a:r>
              <a:rPr dirty="0" sz="12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by</a:t>
            </a:r>
            <a:r>
              <a:rPr dirty="0" sz="1200" spc="-3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VIS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 marL="163195" indent="-77470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63830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Algorithm</a:t>
            </a:r>
            <a:r>
              <a:rPr dirty="0" sz="1200" spc="-3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performance</a:t>
            </a:r>
            <a:r>
              <a:rPr dirty="0" sz="1200" spc="-3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tracking</a:t>
            </a:r>
            <a:endParaRPr sz="1200">
              <a:latin typeface="Calibri"/>
              <a:cs typeface="Calibri"/>
            </a:endParaRPr>
          </a:p>
          <a:p>
            <a:pPr marL="148590" marR="512445" indent="-62865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63830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Analysis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reasons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failure</a:t>
            </a:r>
            <a:r>
              <a:rPr dirty="0" sz="1200" spc="-4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dirty="0" sz="1200" spc="-254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eligibility</a:t>
            </a:r>
            <a:r>
              <a:rPr dirty="0" sz="1200" spc="-4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criteria</a:t>
            </a:r>
            <a:endParaRPr sz="1200">
              <a:latin typeface="Calibri"/>
              <a:cs typeface="Calibri"/>
            </a:endParaRPr>
          </a:p>
          <a:p>
            <a:pPr marL="163195" indent="-77470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63830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Processing</a:t>
            </a:r>
            <a:r>
              <a:rPr dirty="0" sz="12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Time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analysis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for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cases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1847" y="2040763"/>
            <a:ext cx="26422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marR="13843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SzPct val="91666"/>
              <a:buChar char="•"/>
              <a:tabLst>
                <a:tab pos="170180" algn="l"/>
              </a:tabLst>
            </a:pP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Deep</a:t>
            </a:r>
            <a:r>
              <a:rPr dirty="0" sz="12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Dive analysis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reasons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case </a:t>
            </a:r>
            <a:r>
              <a:rPr dirty="0" sz="1200" spc="-254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failure</a:t>
            </a:r>
            <a:r>
              <a:rPr dirty="0" sz="1200" spc="-3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substandard</a:t>
            </a:r>
            <a:r>
              <a:rPr dirty="0" sz="1200" spc="-4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images</a:t>
            </a:r>
            <a:endParaRPr sz="1200">
              <a:latin typeface="Calibri"/>
              <a:cs typeface="Calibri"/>
            </a:endParaRPr>
          </a:p>
          <a:p>
            <a:pPr marL="154940" marR="149860" indent="-62865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70180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Processing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 time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deep</a:t>
            </a:r>
            <a:r>
              <a:rPr dirty="0" sz="12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dive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process </a:t>
            </a:r>
            <a:r>
              <a:rPr dirty="0" sz="1200" spc="-254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efficiency</a:t>
            </a:r>
            <a:endParaRPr sz="1200">
              <a:latin typeface="Calibri"/>
              <a:cs typeface="Calibri"/>
            </a:endParaRPr>
          </a:p>
          <a:p>
            <a:pPr marL="169545" indent="-77470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70180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Case</a:t>
            </a:r>
            <a:r>
              <a:rPr dirty="0" sz="12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level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details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views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track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dirty="0" sz="12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ICUE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case level</a:t>
            </a:r>
            <a:r>
              <a:rPr dirty="0" sz="12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depth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1262" y="2052066"/>
            <a:ext cx="264223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860" marR="10795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SzPct val="91666"/>
              <a:buChar char="•"/>
              <a:tabLst>
                <a:tab pos="164465" algn="l"/>
              </a:tabLst>
            </a:pP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Impact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VIS</a:t>
            </a:r>
            <a:r>
              <a:rPr dirty="0" sz="12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enablement</a:t>
            </a:r>
            <a:r>
              <a:rPr dirty="0" sz="1200" spc="-4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r>
              <a:rPr dirty="0" sz="12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Business </a:t>
            </a:r>
            <a:r>
              <a:rPr dirty="0" sz="1200" spc="-254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metrics</a:t>
            </a:r>
            <a:endParaRPr sz="1200">
              <a:latin typeface="Calibri"/>
              <a:cs typeface="Calibri"/>
            </a:endParaRPr>
          </a:p>
          <a:p>
            <a:pPr marL="163830" indent="-77470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64465" algn="l"/>
              </a:tabLst>
            </a:pP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False Positive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 Analysis</a:t>
            </a:r>
            <a:endParaRPr sz="1200">
              <a:latin typeface="Calibri"/>
              <a:cs typeface="Calibri"/>
            </a:endParaRPr>
          </a:p>
          <a:p>
            <a:pPr marL="149860" marR="137795" indent="-62865">
              <a:lnSpc>
                <a:spcPct val="100000"/>
              </a:lnSpc>
              <a:buClr>
                <a:srgbClr val="0A1F64"/>
              </a:buClr>
              <a:buSzPct val="91666"/>
              <a:buChar char="•"/>
              <a:tabLst>
                <a:tab pos="164465" algn="l"/>
              </a:tabLst>
            </a:pP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Identification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of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Over/Under 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approval </a:t>
            </a:r>
            <a:r>
              <a:rPr dirty="0" sz="1200" spc="-26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dirty="0" sz="12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44444"/>
                </a:solidFill>
                <a:latin typeface="Calibri"/>
                <a:cs typeface="Calibri"/>
              </a:rPr>
              <a:t>ICUE</a:t>
            </a:r>
            <a:r>
              <a:rPr dirty="0" sz="1200">
                <a:solidFill>
                  <a:srgbClr val="444444"/>
                </a:solidFill>
                <a:latin typeface="Calibri"/>
                <a:cs typeface="Calibri"/>
              </a:rPr>
              <a:t> Decisions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100" y="1369060"/>
            <a:ext cx="2651760" cy="1859280"/>
          </a:xfrm>
          <a:custGeom>
            <a:avLst/>
            <a:gdLst/>
            <a:ahLst/>
            <a:cxnLst/>
            <a:rect l="l" t="t" r="r" b="b"/>
            <a:pathLst>
              <a:path w="2651760" h="1859280">
                <a:moveTo>
                  <a:pt x="0" y="1858772"/>
                </a:moveTo>
                <a:lnTo>
                  <a:pt x="2651760" y="1858772"/>
                </a:lnTo>
                <a:lnTo>
                  <a:pt x="2651760" y="0"/>
                </a:lnTo>
                <a:lnTo>
                  <a:pt x="0" y="0"/>
                </a:lnTo>
                <a:lnTo>
                  <a:pt x="0" y="1858772"/>
                </a:lnTo>
                <a:close/>
              </a:path>
            </a:pathLst>
          </a:custGeom>
          <a:ln w="952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7084" y="1369060"/>
            <a:ext cx="2651760" cy="1859280"/>
          </a:xfrm>
          <a:custGeom>
            <a:avLst/>
            <a:gdLst/>
            <a:ahLst/>
            <a:cxnLst/>
            <a:rect l="l" t="t" r="r" b="b"/>
            <a:pathLst>
              <a:path w="2651760" h="1859280">
                <a:moveTo>
                  <a:pt x="0" y="1858772"/>
                </a:moveTo>
                <a:lnTo>
                  <a:pt x="2651760" y="1858772"/>
                </a:lnTo>
                <a:lnTo>
                  <a:pt x="2651760" y="0"/>
                </a:lnTo>
                <a:lnTo>
                  <a:pt x="0" y="0"/>
                </a:lnTo>
                <a:lnTo>
                  <a:pt x="0" y="1858772"/>
                </a:lnTo>
                <a:close/>
              </a:path>
            </a:pathLst>
          </a:custGeom>
          <a:ln w="952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6500" y="1374394"/>
            <a:ext cx="2651760" cy="1859280"/>
          </a:xfrm>
          <a:custGeom>
            <a:avLst/>
            <a:gdLst/>
            <a:ahLst/>
            <a:cxnLst/>
            <a:rect l="l" t="t" r="r" b="b"/>
            <a:pathLst>
              <a:path w="2651759" h="1859280">
                <a:moveTo>
                  <a:pt x="0" y="1858771"/>
                </a:moveTo>
                <a:lnTo>
                  <a:pt x="2651759" y="1858771"/>
                </a:lnTo>
                <a:lnTo>
                  <a:pt x="2651759" y="0"/>
                </a:lnTo>
                <a:lnTo>
                  <a:pt x="0" y="0"/>
                </a:lnTo>
                <a:lnTo>
                  <a:pt x="0" y="1858771"/>
                </a:lnTo>
                <a:close/>
              </a:path>
            </a:pathLst>
          </a:custGeom>
          <a:ln w="952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00607" y="3808882"/>
            <a:ext cx="2817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87880" algn="l"/>
              </a:tabLst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Development	Monitoring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6721" y="3609085"/>
            <a:ext cx="241935" cy="43289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804416" y="4131665"/>
            <a:ext cx="5899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2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-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3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w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e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e</a:t>
            </a:r>
            <a:r>
              <a:rPr dirty="0" sz="1000" spc="10">
                <a:solidFill>
                  <a:srgbClr val="4D4D4D"/>
                </a:solidFill>
                <a:latin typeface="Arial MT"/>
                <a:cs typeface="Arial MT"/>
              </a:rPr>
              <a:t>k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57955" y="4166412"/>
            <a:ext cx="477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2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w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ee</a:t>
            </a:r>
            <a:r>
              <a:rPr dirty="0" sz="1000" spc="10">
                <a:solidFill>
                  <a:srgbClr val="4D4D4D"/>
                </a:solidFill>
                <a:latin typeface="Arial MT"/>
                <a:cs typeface="Arial MT"/>
              </a:rPr>
              <a:t>k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6617" y="4091127"/>
            <a:ext cx="4044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5905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Final 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Ro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l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l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u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540" y="4415738"/>
            <a:ext cx="40601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Link - 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u="sng" sz="1000" spc="-10">
                <a:solidFill>
                  <a:srgbClr val="003CA0"/>
                </a:solidFill>
                <a:uFill>
                  <a:solidFill>
                    <a:srgbClr val="003CA0"/>
                  </a:solidFill>
                </a:uFill>
                <a:latin typeface="Arial MT"/>
                <a:cs typeface="Arial MT"/>
                <a:hlinkClick r:id="rId8"/>
              </a:rPr>
              <a:t>http://</a:t>
            </a:r>
            <a:r>
              <a:rPr dirty="0" u="sng" sz="1000" spc="-10">
                <a:solidFill>
                  <a:srgbClr val="003CA0"/>
                </a:solidFill>
                <a:uFill>
                  <a:solidFill>
                    <a:srgbClr val="003CA0"/>
                  </a:solidFill>
                </a:uFill>
                <a:latin typeface="Arial MT"/>
                <a:cs typeface="Arial MT"/>
                <a:hlinkClick r:id="rId8"/>
              </a:rPr>
              <a:t>10.177.225.245/bicc/report/ModelPerformance/VISMonitoring.aspx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0050" y="3313671"/>
            <a:ext cx="4367530" cy="248285"/>
          </a:xfrm>
          <a:custGeom>
            <a:avLst/>
            <a:gdLst/>
            <a:ahLst/>
            <a:cxnLst/>
            <a:rect l="l" t="t" r="r" b="b"/>
            <a:pathLst>
              <a:path w="4367530" h="248285">
                <a:moveTo>
                  <a:pt x="4367149" y="0"/>
                </a:moveTo>
                <a:lnTo>
                  <a:pt x="0" y="0"/>
                </a:lnTo>
                <a:lnTo>
                  <a:pt x="0" y="247789"/>
                </a:lnTo>
                <a:lnTo>
                  <a:pt x="4367149" y="247789"/>
                </a:lnTo>
                <a:lnTo>
                  <a:pt x="4367149" y="0"/>
                </a:lnTo>
                <a:close/>
              </a:path>
            </a:pathLst>
          </a:custGeom>
          <a:solidFill>
            <a:srgbClr val="0D1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8251" y="3318522"/>
            <a:ext cx="4374515" cy="243204"/>
          </a:xfrm>
          <a:prstGeom prst="rect">
            <a:avLst/>
          </a:prstGeom>
          <a:solidFill>
            <a:srgbClr val="0D1A58"/>
          </a:solidFill>
        </p:spPr>
        <p:txBody>
          <a:bodyPr wrap="square" lIns="0" tIns="190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Timelines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3489" y="3313760"/>
            <a:ext cx="4384040" cy="1510665"/>
          </a:xfrm>
          <a:custGeom>
            <a:avLst/>
            <a:gdLst/>
            <a:ahLst/>
            <a:cxnLst/>
            <a:rect l="l" t="t" r="r" b="b"/>
            <a:pathLst>
              <a:path w="4384040" h="1510664">
                <a:moveTo>
                  <a:pt x="0" y="1510284"/>
                </a:moveTo>
                <a:lnTo>
                  <a:pt x="4383659" y="1510284"/>
                </a:lnTo>
                <a:lnTo>
                  <a:pt x="4383659" y="0"/>
                </a:lnTo>
                <a:lnTo>
                  <a:pt x="0" y="0"/>
                </a:lnTo>
                <a:lnTo>
                  <a:pt x="0" y="1510284"/>
                </a:lnTo>
                <a:close/>
              </a:path>
            </a:pathLst>
          </a:custGeom>
          <a:ln w="9525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438912" y="227075"/>
            <a:ext cx="570230" cy="562610"/>
            <a:chOff x="438912" y="227075"/>
            <a:chExt cx="570230" cy="56261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04" y="304799"/>
              <a:ext cx="406907" cy="3428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912" y="227075"/>
              <a:ext cx="569976" cy="5623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681" y="316483"/>
              <a:ext cx="327253" cy="2641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6681" y="316483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59" h="264159">
                  <a:moveTo>
                    <a:pt x="0" y="132079"/>
                  </a:moveTo>
                  <a:lnTo>
                    <a:pt x="8341" y="90350"/>
                  </a:lnTo>
                  <a:lnTo>
                    <a:pt x="31569" y="54095"/>
                  </a:lnTo>
                  <a:lnTo>
                    <a:pt x="66988" y="25497"/>
                  </a:lnTo>
                  <a:lnTo>
                    <a:pt x="111906" y="6738"/>
                  </a:lnTo>
                  <a:lnTo>
                    <a:pt x="163626" y="0"/>
                  </a:lnTo>
                  <a:lnTo>
                    <a:pt x="215342" y="6738"/>
                  </a:lnTo>
                  <a:lnTo>
                    <a:pt x="260259" y="25497"/>
                  </a:lnTo>
                  <a:lnTo>
                    <a:pt x="295680" y="54095"/>
                  </a:lnTo>
                  <a:lnTo>
                    <a:pt x="318911" y="90350"/>
                  </a:lnTo>
                  <a:lnTo>
                    <a:pt x="327253" y="132079"/>
                  </a:lnTo>
                  <a:lnTo>
                    <a:pt x="318911" y="173809"/>
                  </a:lnTo>
                  <a:lnTo>
                    <a:pt x="295680" y="210064"/>
                  </a:lnTo>
                  <a:lnTo>
                    <a:pt x="260259" y="238662"/>
                  </a:lnTo>
                  <a:lnTo>
                    <a:pt x="215342" y="257421"/>
                  </a:lnTo>
                  <a:lnTo>
                    <a:pt x="163626" y="264160"/>
                  </a:lnTo>
                  <a:lnTo>
                    <a:pt x="111906" y="257421"/>
                  </a:lnTo>
                  <a:lnTo>
                    <a:pt x="66988" y="238662"/>
                  </a:lnTo>
                  <a:lnTo>
                    <a:pt x="31569" y="210064"/>
                  </a:lnTo>
                  <a:lnTo>
                    <a:pt x="8341" y="173809"/>
                  </a:lnTo>
                  <a:lnTo>
                    <a:pt x="0" y="132079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04824" y="297307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3445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25"/>
              <a:t> </a:t>
            </a:r>
            <a:r>
              <a:rPr dirty="0" spc="-5"/>
              <a:t>RASCI</a:t>
            </a:r>
            <a:r>
              <a:rPr dirty="0"/>
              <a:t> </a:t>
            </a:r>
            <a:r>
              <a:rPr dirty="0" spc="-5"/>
              <a:t>Matrix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050" y="806450"/>
          <a:ext cx="7219950" cy="315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0075"/>
                <a:gridCol w="853439"/>
                <a:gridCol w="871855"/>
                <a:gridCol w="919479"/>
                <a:gridCol w="859789"/>
                <a:gridCol w="911860"/>
                <a:gridCol w="911859"/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C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050" spc="-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Sc.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C0E9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050" spc="-4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Eng.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C0E9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spc="-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dirty="0" sz="1050" spc="-4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050" spc="-3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ECAA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C0E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spc="-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dirty="0" sz="1050" spc="-4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050" spc="-3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ICUE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C0E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UCS</a:t>
                      </a:r>
                      <a:r>
                        <a:rPr dirty="0" sz="1050" spc="-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050" spc="-2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SME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C0E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CCR</a:t>
                      </a:r>
                      <a:r>
                        <a:rPr dirty="0" sz="1050" spc="-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001D2C"/>
                          </a:solidFill>
                          <a:latin typeface="Arial"/>
                          <a:cs typeface="Arial"/>
                        </a:rPr>
                        <a:t>Team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C0E9FF"/>
                    </a:solidFill>
                  </a:tcPr>
                </a:tc>
              </a:tr>
              <a:tr h="380491">
                <a:tc>
                  <a:txBody>
                    <a:bodyPr/>
                    <a:lstStyle/>
                    <a:p>
                      <a:pPr marL="91440" marR="194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Statement,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Discovery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800" spc="-2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Landscaping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50" spc="-5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S,I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 marR="5892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Feasibility,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800" spc="-2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Integration</a:t>
                      </a:r>
                      <a:r>
                        <a:rPr dirty="0" sz="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Assessment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 marR="4838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Image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Acquisition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800" spc="-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Standardization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spc="-15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A,S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 marR="3155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 Case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/ Medical Condition </a:t>
                      </a:r>
                      <a:r>
                        <a:rPr dirty="0" sz="800" spc="-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S,C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 marR="3886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r>
                        <a:rPr dirty="0" sz="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ML </a:t>
                      </a:r>
                      <a:r>
                        <a:rPr dirty="0" sz="800" spc="-2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50" spc="-5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C,I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 marR="1784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Evaluation</a:t>
                      </a:r>
                      <a:r>
                        <a:rPr dirty="0" sz="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dirty="0" sz="800" spc="-2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Feedback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spc="-5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S,C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42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PoC</a:t>
                      </a:r>
                      <a:r>
                        <a:rPr dirty="0" sz="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Prototype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Signoff*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F57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spc="-5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S,I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050" b="1">
                          <a:solidFill>
                            <a:srgbClr val="490F56"/>
                          </a:solidFill>
                          <a:latin typeface="Arial"/>
                          <a:cs typeface="Arial"/>
                        </a:rPr>
                        <a:t>R,A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99E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21842" y="4649215"/>
            <a:ext cx="68637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*</a:t>
            </a:r>
            <a:r>
              <a:rPr dirty="0" sz="700" spc="1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Post</a:t>
            </a:r>
            <a:r>
              <a:rPr dirty="0" sz="700" spc="1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business</a:t>
            </a:r>
            <a:r>
              <a:rPr dirty="0" sz="700" spc="2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signoff,</a:t>
            </a:r>
            <a:r>
              <a:rPr dirty="0" sz="700" spc="3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VIS</a:t>
            </a:r>
            <a:r>
              <a:rPr dirty="0" sz="700" spc="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/</a:t>
            </a:r>
            <a:r>
              <a:rPr dirty="0" sz="700" spc="2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algorithm</a:t>
            </a:r>
            <a:r>
              <a:rPr dirty="0" sz="700" spc="3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deployment</a:t>
            </a:r>
            <a:r>
              <a:rPr dirty="0" sz="700" spc="6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dirty="0" sz="70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production</a:t>
            </a:r>
            <a:r>
              <a:rPr dirty="0" sz="700" spc="5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environment</a:t>
            </a:r>
            <a:r>
              <a:rPr dirty="0" sz="700" spc="6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will</a:t>
            </a:r>
            <a:r>
              <a:rPr dirty="0" sz="70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be</a:t>
            </a:r>
            <a:r>
              <a:rPr dirty="0" sz="700" spc="1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planned</a:t>
            </a:r>
            <a:r>
              <a:rPr dirty="0" sz="700" spc="2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and</a:t>
            </a:r>
            <a:r>
              <a:rPr dirty="0" sz="700" spc="2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managed</a:t>
            </a:r>
            <a:r>
              <a:rPr dirty="0" sz="700" spc="4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by</a:t>
            </a:r>
            <a:r>
              <a:rPr dirty="0" sz="700" spc="1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Optum</a:t>
            </a:r>
            <a:r>
              <a:rPr dirty="0" sz="700" spc="5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Tech</a:t>
            </a:r>
            <a:r>
              <a:rPr dirty="0" sz="700" spc="2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dirty="0" sz="70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collaboration</a:t>
            </a:r>
            <a:r>
              <a:rPr dirty="0" sz="700" spc="3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D4D4D"/>
                </a:solidFill>
                <a:latin typeface="Arial"/>
                <a:cs typeface="Arial"/>
              </a:rPr>
              <a:t>with</a:t>
            </a:r>
            <a:r>
              <a:rPr dirty="0" sz="700" spc="2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OGA</a:t>
            </a:r>
            <a:r>
              <a:rPr dirty="0" sz="700" spc="25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Data</a:t>
            </a:r>
            <a:r>
              <a:rPr dirty="0" sz="700" spc="1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Engineering</a:t>
            </a:r>
            <a:r>
              <a:rPr dirty="0" sz="700" spc="2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4D4D4D"/>
                </a:solidFill>
                <a:latin typeface="Arial"/>
                <a:cs typeface="Arial"/>
              </a:rPr>
              <a:t>team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9400" y="1212850"/>
            <a:ext cx="1111250" cy="18415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6731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530"/>
              </a:spcBef>
            </a:pPr>
            <a:r>
              <a:rPr dirty="0" sz="1100" b="1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dirty="0" sz="1100" spc="-11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&gt;</a:t>
            </a:r>
            <a:r>
              <a:rPr dirty="0" sz="700" spc="2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Re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pon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b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le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</a:pPr>
            <a:r>
              <a:rPr dirty="0" sz="1100" b="1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dirty="0" sz="1100" spc="-55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-&gt;</a:t>
            </a:r>
            <a:r>
              <a:rPr dirty="0" sz="700" spc="-25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Accountable</a:t>
            </a:r>
            <a:endParaRPr sz="700">
              <a:latin typeface="Arial"/>
              <a:cs typeface="Arial"/>
            </a:endParaRPr>
          </a:p>
          <a:p>
            <a:pPr marL="155575" marR="283845">
              <a:lnSpc>
                <a:spcPts val="2960"/>
              </a:lnSpc>
              <a:spcBef>
                <a:spcPts val="365"/>
              </a:spcBef>
            </a:pPr>
            <a:r>
              <a:rPr dirty="0" sz="1100" b="1">
                <a:solidFill>
                  <a:srgbClr val="4D4D4D"/>
                </a:solidFill>
                <a:latin typeface="Arial"/>
                <a:cs typeface="Arial"/>
              </a:rPr>
              <a:t>S 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-&gt; 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Support 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dirty="0" sz="1100" spc="-11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&gt;</a:t>
            </a:r>
            <a:r>
              <a:rPr dirty="0" sz="700" spc="2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d  </a:t>
            </a:r>
            <a:r>
              <a:rPr dirty="0" sz="1100" b="1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dirty="0" sz="1100" spc="-11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&gt;</a:t>
            </a:r>
            <a:r>
              <a:rPr dirty="0" sz="700" spc="1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dirty="0" sz="700" spc="-15" b="1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dirty="0" sz="700" spc="-10" b="1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700" spc="-5" b="1">
                <a:solidFill>
                  <a:srgbClr val="4D4D4D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1500" y="4074159"/>
          <a:ext cx="23495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/>
                <a:gridCol w="1346200"/>
              </a:tblGrid>
              <a:tr h="222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800" spc="-3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Sc.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Ashish</a:t>
                      </a:r>
                      <a:r>
                        <a:rPr dirty="0" sz="800" spc="-2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C.;</a:t>
                      </a:r>
                      <a:r>
                        <a:rPr dirty="0" sz="800" spc="-2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Gaurav M.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OData</a:t>
                      </a:r>
                      <a:r>
                        <a:rPr dirty="0" sz="800" spc="-2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Eng.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Vipul</a:t>
                      </a:r>
                      <a:r>
                        <a:rPr dirty="0" sz="800" spc="-4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C.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54350" y="4074159"/>
          <a:ext cx="23495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/>
                <a:gridCol w="1346200"/>
              </a:tblGrid>
              <a:tr h="222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dirty="0" sz="800" spc="-4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2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ECAA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Louis</a:t>
                      </a:r>
                      <a:r>
                        <a:rPr dirty="0" sz="800" spc="-2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Cotoia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OT</a:t>
                      </a:r>
                      <a:r>
                        <a:rPr dirty="0" sz="800" spc="-3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1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ICUE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Sharon,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Carl</a:t>
                      </a:r>
                      <a:r>
                        <a:rPr dirty="0" sz="800" spc="-1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B.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490590" y="4074159"/>
          <a:ext cx="23495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/>
                <a:gridCol w="1346200"/>
              </a:tblGrid>
              <a:tr h="2222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UCS</a:t>
                      </a:r>
                      <a:r>
                        <a:rPr dirty="0" sz="800" spc="-3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1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SME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Dr.</a:t>
                      </a:r>
                      <a:r>
                        <a:rPr dirty="0" sz="800" spc="-1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Russell</a:t>
                      </a:r>
                      <a:r>
                        <a:rPr dirty="0" sz="800" spc="-1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800" spc="-1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team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CC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spc="-1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E8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Dr.</a:t>
                      </a:r>
                      <a:r>
                        <a:rPr dirty="0" sz="800" spc="-2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Gwendolyn</a:t>
                      </a:r>
                      <a:r>
                        <a:rPr dirty="0" sz="800" spc="2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800" spc="-2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Arial MT"/>
                          <a:cs typeface="Arial MT"/>
                        </a:rPr>
                        <a:t>Yates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018" y="185673"/>
            <a:ext cx="231076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/>
              <a:t>General</a:t>
            </a:r>
            <a:r>
              <a:rPr dirty="0" sz="2700" spc="-60"/>
              <a:t> </a:t>
            </a:r>
            <a:r>
              <a:rPr dirty="0" sz="2700" spc="-5"/>
              <a:t>FAQs</a:t>
            </a:r>
            <a:endParaRPr sz="27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5373" y="946403"/>
          <a:ext cx="8089265" cy="351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6060"/>
                <a:gridCol w="4033520"/>
              </a:tblGrid>
              <a:tr h="581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000" spc="10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000" spc="-10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cases</a:t>
                      </a:r>
                      <a:r>
                        <a:rPr dirty="0" sz="1000" spc="-20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000" spc="-1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sz="1000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enable</a:t>
                      </a:r>
                      <a:r>
                        <a:rPr dirty="0" sz="1000" spc="-20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automated decision</a:t>
                      </a:r>
                      <a:r>
                        <a:rPr dirty="0" sz="1000" spc="-1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making?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075" marR="111125">
                        <a:lnSpc>
                          <a:spcPct val="100000"/>
                        </a:lnSpc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Cases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decision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000" spc="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totally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depend</a:t>
                      </a:r>
                      <a:r>
                        <a:rPr dirty="0" sz="1000" spc="-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on the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objective decision taken </a:t>
                      </a:r>
                      <a:r>
                        <a:rPr dirty="0" sz="1000" spc="-26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images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538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we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prioritize use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cases</a:t>
                      </a:r>
                      <a:r>
                        <a:rPr dirty="0" sz="1000" spc="-2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implementation?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272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Based on Dollar Image, Ease of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Solution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Development and Image </a:t>
                      </a:r>
                      <a:r>
                        <a:rPr dirty="0" sz="1000" spc="-26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availability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1440" marR="240029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Can VIS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algorithms be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reused for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medical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conditions </a:t>
                      </a:r>
                      <a:r>
                        <a:rPr dirty="0" sz="1000" spc="-26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near</a:t>
                      </a:r>
                      <a:r>
                        <a:rPr dirty="0" sz="1000" spc="-2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similar objective</a:t>
                      </a:r>
                      <a:r>
                        <a:rPr dirty="0" sz="1000" spc="-1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calculations?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2075" marR="156845">
                        <a:lnSpc>
                          <a:spcPct val="100000"/>
                        </a:lnSpc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Its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000" spc="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recommended to train different algorithms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for different medical </a:t>
                      </a:r>
                      <a:r>
                        <a:rPr dirty="0" sz="1000" spc="-26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condition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to get</a:t>
                      </a:r>
                      <a:r>
                        <a:rPr dirty="0" sz="1000" spc="-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high accuracy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634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000" spc="1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is the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impact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000" spc="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1000" spc="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timelines when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images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easily</a:t>
                      </a:r>
                      <a:r>
                        <a:rPr dirty="0" sz="1000" spc="-5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000" spc="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000" spc="-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vital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r>
                        <a:rPr dirty="0" sz="1000" spc="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develop</a:t>
                      </a:r>
                      <a:r>
                        <a:rPr dirty="0" sz="1000" spc="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algorithm.</a:t>
                      </a:r>
                      <a:r>
                        <a:rPr dirty="0" sz="1000" spc="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unavailability</a:t>
                      </a:r>
                      <a:r>
                        <a:rPr dirty="0" sz="1000" spc="2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of quality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1000" spc="3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push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timelines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612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1440" marR="198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Integrating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VIS with</a:t>
                      </a:r>
                      <a:r>
                        <a:rPr dirty="0" sz="1000" spc="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enterprise systems.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Does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make </a:t>
                      </a:r>
                      <a:r>
                        <a:rPr dirty="0" sz="1000" spc="-26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sense</a:t>
                      </a:r>
                      <a:r>
                        <a:rPr dirty="0" sz="1000" spc="-2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in a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PoC?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2075" marR="2413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VIS efforts are currently focusing on developing the algorithms for 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given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medical condition.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Integration 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be required after receiving </a:t>
                      </a:r>
                      <a:r>
                        <a:rPr dirty="0" sz="1000" spc="-26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2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signoff on accuracy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523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1000" spc="-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help in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scaling</a:t>
                      </a:r>
                      <a:r>
                        <a:rPr dirty="0" sz="1000" spc="-1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dirty="0" sz="1000" spc="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sz="1000" spc="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PoCs</a:t>
                      </a:r>
                      <a:r>
                        <a:rPr dirty="0" sz="1000" spc="1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62666A"/>
                          </a:solidFill>
                          <a:latin typeface="Arial"/>
                          <a:cs typeface="Arial"/>
                        </a:rPr>
                        <a:t>production?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Feedback</a:t>
                      </a:r>
                      <a:r>
                        <a:rPr dirty="0" sz="1000" spc="-3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shared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Nurses/ </a:t>
                      </a:r>
                      <a:r>
                        <a:rPr dirty="0" sz="1000" spc="-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MD</a:t>
                      </a:r>
                      <a:r>
                        <a:rPr dirty="0" sz="1000" spc="2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would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help</a:t>
                      </a:r>
                      <a:r>
                        <a:rPr dirty="0" sz="1000" spc="1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VIS</a:t>
                      </a:r>
                      <a:r>
                        <a:rPr dirty="0" sz="1000" spc="-1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team work</a:t>
                      </a:r>
                      <a:r>
                        <a:rPr dirty="0" sz="1000" spc="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000" spc="-26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improvement</a:t>
                      </a:r>
                      <a:r>
                        <a:rPr dirty="0" sz="1000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i="1">
                          <a:solidFill>
                            <a:srgbClr val="8B9499"/>
                          </a:solidFill>
                          <a:latin typeface="Arial"/>
                          <a:cs typeface="Arial"/>
                        </a:rPr>
                        <a:t>areas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8B9499"/>
                      </a:solidFill>
                      <a:prstDash val="solid"/>
                    </a:lnL>
                    <a:lnR w="12700">
                      <a:solidFill>
                        <a:srgbClr val="8B9499"/>
                      </a:solidFill>
                      <a:prstDash val="solid"/>
                    </a:lnR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796790"/>
            <a:chOff x="0" y="0"/>
            <a:chExt cx="9144000" cy="47967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569210"/>
            </a:xfrm>
            <a:custGeom>
              <a:avLst/>
              <a:gdLst/>
              <a:ahLst/>
              <a:cxnLst/>
              <a:rect l="l" t="t" r="r" b="b"/>
              <a:pathLst>
                <a:path w="9144000" h="2569210">
                  <a:moveTo>
                    <a:pt x="9144000" y="0"/>
                  </a:moveTo>
                  <a:lnTo>
                    <a:pt x="0" y="0"/>
                  </a:lnTo>
                  <a:lnTo>
                    <a:pt x="0" y="2569210"/>
                  </a:lnTo>
                  <a:lnTo>
                    <a:pt x="9144000" y="25692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857" y="342138"/>
              <a:ext cx="4454017" cy="44540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9641" y="2334894"/>
            <a:ext cx="1811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Thank</a:t>
            </a:r>
            <a:r>
              <a:rPr dirty="0" sz="2800" spc="-95"/>
              <a:t> </a:t>
            </a:r>
            <a:r>
              <a:rPr dirty="0" sz="2800" spc="-75"/>
              <a:t>You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547354" y="4881328"/>
            <a:ext cx="153670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8B9499"/>
                </a:solidFill>
                <a:latin typeface="Arial MT"/>
                <a:cs typeface="Arial MT"/>
              </a:rPr>
              <a:t>17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5" y="4850028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384922" y="1152855"/>
            <a:ext cx="1655445" cy="3507104"/>
            <a:chOff x="7384922" y="1152855"/>
            <a:chExt cx="1655445" cy="3507104"/>
          </a:xfrm>
        </p:grpSpPr>
        <p:sp>
          <p:nvSpPr>
            <p:cNvPr id="9" name="object 9"/>
            <p:cNvSpPr/>
            <p:nvPr/>
          </p:nvSpPr>
          <p:spPr>
            <a:xfrm>
              <a:off x="7384922" y="1152855"/>
              <a:ext cx="1655445" cy="3507104"/>
            </a:xfrm>
            <a:custGeom>
              <a:avLst/>
              <a:gdLst/>
              <a:ahLst/>
              <a:cxnLst/>
              <a:rect l="l" t="t" r="r" b="b"/>
              <a:pathLst>
                <a:path w="1655445" h="3507104">
                  <a:moveTo>
                    <a:pt x="1655445" y="0"/>
                  </a:moveTo>
                  <a:lnTo>
                    <a:pt x="0" y="0"/>
                  </a:lnTo>
                  <a:lnTo>
                    <a:pt x="0" y="3506978"/>
                  </a:lnTo>
                  <a:lnTo>
                    <a:pt x="1655445" y="3506978"/>
                  </a:lnTo>
                  <a:lnTo>
                    <a:pt x="1655445" y="0"/>
                  </a:lnTo>
                  <a:close/>
                </a:path>
              </a:pathLst>
            </a:custGeom>
            <a:solidFill>
              <a:srgbClr val="E8E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41005" y="1598422"/>
              <a:ext cx="1338580" cy="2540"/>
            </a:xfrm>
            <a:custGeom>
              <a:avLst/>
              <a:gdLst/>
              <a:ahLst/>
              <a:cxnLst/>
              <a:rect l="l" t="t" r="r" b="b"/>
              <a:pathLst>
                <a:path w="1338579" h="2540">
                  <a:moveTo>
                    <a:pt x="0" y="0"/>
                  </a:moveTo>
                  <a:lnTo>
                    <a:pt x="1338199" y="2031"/>
                  </a:lnTo>
                </a:path>
              </a:pathLst>
            </a:custGeom>
            <a:ln w="12699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384922" y="1152855"/>
            <a:ext cx="1655445" cy="3507104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180"/>
              </a:spcBef>
            </a:pPr>
            <a:r>
              <a:rPr dirty="0" sz="1200" b="1">
                <a:solidFill>
                  <a:srgbClr val="54555A"/>
                </a:solidFill>
                <a:latin typeface="Segoe UI"/>
                <a:cs typeface="Segoe UI"/>
              </a:rPr>
              <a:t>VIS</a:t>
            </a:r>
            <a:r>
              <a:rPr dirty="0" sz="1200" spc="-35" b="1">
                <a:solidFill>
                  <a:srgbClr val="54555A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54555A"/>
                </a:solidFill>
                <a:latin typeface="Segoe UI"/>
                <a:cs typeface="Segoe UI"/>
              </a:rPr>
              <a:t>Salient</a:t>
            </a:r>
            <a:r>
              <a:rPr dirty="0" sz="1200" spc="-15" b="1">
                <a:solidFill>
                  <a:srgbClr val="54555A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54555A"/>
                </a:solidFill>
                <a:latin typeface="Segoe UI"/>
                <a:cs typeface="Segoe UI"/>
              </a:rPr>
              <a:t>Features</a:t>
            </a:r>
            <a:endParaRPr sz="1200">
              <a:latin typeface="Segoe UI"/>
              <a:cs typeface="Segoe UI"/>
            </a:endParaRPr>
          </a:p>
          <a:p>
            <a:pPr marL="320675" marR="240665" indent="-22860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21310" algn="l"/>
              </a:tabLst>
            </a:pP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A</a:t>
            </a:r>
            <a:r>
              <a:rPr dirty="0" sz="1100" spc="-10" i="1">
                <a:solidFill>
                  <a:srgbClr val="006FC0"/>
                </a:solidFill>
                <a:latin typeface="Segoe UI"/>
                <a:cs typeface="Segoe UI"/>
              </a:rPr>
              <a:t>u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t</a:t>
            </a:r>
            <a:r>
              <a:rPr dirty="0" sz="1100" spc="-5" i="1">
                <a:solidFill>
                  <a:srgbClr val="006FC0"/>
                </a:solidFill>
                <a:latin typeface="Segoe UI"/>
                <a:cs typeface="Segoe UI"/>
              </a:rPr>
              <a:t>omat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ed</a:t>
            </a:r>
            <a:r>
              <a:rPr dirty="0" sz="1100" spc="-30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image 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retrieval</a:t>
            </a:r>
            <a:endParaRPr sz="1100">
              <a:latin typeface="Segoe UI"/>
              <a:cs typeface="Segoe UI"/>
            </a:endParaRPr>
          </a:p>
          <a:p>
            <a:pPr marL="321310" indent="-2292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21310" algn="l"/>
              </a:tabLst>
            </a:pP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Image</a:t>
            </a:r>
            <a:r>
              <a:rPr dirty="0" sz="1100" spc="-55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Classification</a:t>
            </a:r>
            <a:endParaRPr sz="1100">
              <a:latin typeface="Segoe UI"/>
              <a:cs typeface="Segoe UI"/>
            </a:endParaRPr>
          </a:p>
          <a:p>
            <a:pPr marL="320675" marR="346075" indent="-2286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21310" algn="l"/>
              </a:tabLst>
            </a:pP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E</a:t>
            </a:r>
            <a:r>
              <a:rPr dirty="0" sz="1100" spc="5" i="1">
                <a:solidFill>
                  <a:srgbClr val="006FC0"/>
                </a:solidFill>
                <a:latin typeface="Segoe UI"/>
                <a:cs typeface="Segoe UI"/>
              </a:rPr>
              <a:t>y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elid</a:t>
            </a:r>
            <a:r>
              <a:rPr dirty="0" sz="1100" spc="-15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Refe</a:t>
            </a:r>
            <a:r>
              <a:rPr dirty="0" sz="1100" spc="5" i="1">
                <a:solidFill>
                  <a:srgbClr val="006FC0"/>
                </a:solidFill>
                <a:latin typeface="Segoe UI"/>
                <a:cs typeface="Segoe UI"/>
              </a:rPr>
              <a:t>r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en</a:t>
            </a:r>
            <a:r>
              <a:rPr dirty="0" sz="1100" spc="-5" i="1">
                <a:solidFill>
                  <a:srgbClr val="006FC0"/>
                </a:solidFill>
                <a:latin typeface="Segoe UI"/>
                <a:cs typeface="Segoe UI"/>
              </a:rPr>
              <a:t>ce 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Marker</a:t>
            </a:r>
            <a:endParaRPr sz="1100">
              <a:latin typeface="Segoe UI"/>
              <a:cs typeface="Segoe UI"/>
            </a:endParaRPr>
          </a:p>
          <a:p>
            <a:pPr marL="321310" indent="-22923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21310" algn="l"/>
              </a:tabLst>
            </a:pPr>
            <a:r>
              <a:rPr dirty="0" sz="1100" spc="-5" i="1">
                <a:solidFill>
                  <a:srgbClr val="006FC0"/>
                </a:solidFill>
                <a:latin typeface="Segoe UI"/>
                <a:cs typeface="Segoe UI"/>
              </a:rPr>
              <a:t>Super</a:t>
            </a:r>
            <a:r>
              <a:rPr dirty="0" sz="1100" spc="-40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006FC0"/>
                </a:solidFill>
                <a:latin typeface="Segoe UI"/>
                <a:cs typeface="Segoe UI"/>
              </a:rPr>
              <a:t>Imposed</a:t>
            </a:r>
            <a:r>
              <a:rPr dirty="0" sz="1100" spc="-35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Grid</a:t>
            </a:r>
            <a:endParaRPr sz="1100">
              <a:latin typeface="Segoe UI"/>
              <a:cs typeface="Segoe UI"/>
            </a:endParaRPr>
          </a:p>
          <a:p>
            <a:pPr marL="320675">
              <a:lnSpc>
                <a:spcPct val="100000"/>
              </a:lnSpc>
            </a:pP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Line</a:t>
            </a:r>
            <a:endParaRPr sz="1100">
              <a:latin typeface="Segoe UI"/>
              <a:cs typeface="Segoe UI"/>
            </a:endParaRPr>
          </a:p>
          <a:p>
            <a:pPr marL="320675" marR="153035" indent="-228600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321310" algn="l"/>
              </a:tabLst>
            </a:pPr>
            <a:r>
              <a:rPr dirty="0" sz="1100" spc="-5" i="1">
                <a:solidFill>
                  <a:srgbClr val="006FC0"/>
                </a:solidFill>
                <a:latin typeface="Segoe UI"/>
                <a:cs typeface="Segoe UI"/>
              </a:rPr>
              <a:t>Processed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Image </a:t>
            </a:r>
            <a:r>
              <a:rPr dirty="0" sz="1100" spc="5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spc="-5" i="1">
                <a:solidFill>
                  <a:srgbClr val="006FC0"/>
                </a:solidFill>
                <a:latin typeface="Segoe UI"/>
                <a:cs typeface="Segoe UI"/>
              </a:rPr>
              <a:t>Storage</a:t>
            </a:r>
            <a:r>
              <a:rPr dirty="0" sz="1100" spc="-50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Onto</a:t>
            </a:r>
            <a:r>
              <a:rPr dirty="0" sz="1100" spc="-55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ECAA</a:t>
            </a:r>
            <a:endParaRPr sz="1100">
              <a:latin typeface="Segoe UI"/>
              <a:cs typeface="Segoe UI"/>
            </a:endParaRPr>
          </a:p>
          <a:p>
            <a:pPr marL="321310" indent="-229235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321310" algn="l"/>
              </a:tabLst>
            </a:pP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Objective</a:t>
            </a:r>
            <a:r>
              <a:rPr dirty="0" sz="1100" spc="-65" i="1">
                <a:solidFill>
                  <a:srgbClr val="006FC0"/>
                </a:solidFill>
                <a:latin typeface="Segoe UI"/>
                <a:cs typeface="Segoe UI"/>
              </a:rPr>
              <a:t> </a:t>
            </a: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Distance</a:t>
            </a:r>
            <a:endParaRPr sz="1100">
              <a:latin typeface="Segoe UI"/>
              <a:cs typeface="Segoe UI"/>
            </a:endParaRPr>
          </a:p>
          <a:p>
            <a:pPr marL="320675">
              <a:lnSpc>
                <a:spcPct val="100000"/>
              </a:lnSpc>
            </a:pPr>
            <a:r>
              <a:rPr dirty="0" sz="1100" i="1">
                <a:solidFill>
                  <a:srgbClr val="006FC0"/>
                </a:solidFill>
                <a:latin typeface="Segoe UI"/>
                <a:cs typeface="Segoe UI"/>
              </a:rPr>
              <a:t>Calculation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0346" y="3652913"/>
            <a:ext cx="1670050" cy="431165"/>
          </a:xfrm>
          <a:prstGeom prst="rect">
            <a:avLst/>
          </a:prstGeom>
          <a:solidFill>
            <a:srgbClr val="003CA0"/>
          </a:solidFill>
        </p:spPr>
        <p:txBody>
          <a:bodyPr wrap="square" lIns="0" tIns="42545" rIns="0" bIns="0" rtlCol="0" vert="horz">
            <a:spAutoFit/>
          </a:bodyPr>
          <a:lstStyle/>
          <a:p>
            <a:pPr marL="201930" marR="134620" indent="-58419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Augmented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dirty="0" sz="1100" spc="-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Grid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Imposed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1987" y="1147559"/>
            <a:ext cx="317500" cy="3359150"/>
            <a:chOff x="411987" y="1147559"/>
            <a:chExt cx="317500" cy="3359150"/>
          </a:xfrm>
        </p:grpSpPr>
        <p:sp>
          <p:nvSpPr>
            <p:cNvPr id="14" name="object 14"/>
            <p:cNvSpPr/>
            <p:nvPr/>
          </p:nvSpPr>
          <p:spPr>
            <a:xfrm>
              <a:off x="416750" y="1152321"/>
              <a:ext cx="307975" cy="3349625"/>
            </a:xfrm>
            <a:custGeom>
              <a:avLst/>
              <a:gdLst/>
              <a:ahLst/>
              <a:cxnLst/>
              <a:rect l="l" t="t" r="r" b="b"/>
              <a:pathLst>
                <a:path w="307975" h="3349625">
                  <a:moveTo>
                    <a:pt x="307771" y="0"/>
                  </a:moveTo>
                  <a:lnTo>
                    <a:pt x="0" y="0"/>
                  </a:lnTo>
                  <a:lnTo>
                    <a:pt x="0" y="3349244"/>
                  </a:lnTo>
                  <a:lnTo>
                    <a:pt x="307771" y="3349244"/>
                  </a:lnTo>
                  <a:lnTo>
                    <a:pt x="30777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6750" y="1152321"/>
              <a:ext cx="307975" cy="3349625"/>
            </a:xfrm>
            <a:custGeom>
              <a:avLst/>
              <a:gdLst/>
              <a:ahLst/>
              <a:cxnLst/>
              <a:rect l="l" t="t" r="r" b="b"/>
              <a:pathLst>
                <a:path w="307975" h="3349625">
                  <a:moveTo>
                    <a:pt x="0" y="3349244"/>
                  </a:moveTo>
                  <a:lnTo>
                    <a:pt x="307771" y="3349244"/>
                  </a:lnTo>
                  <a:lnTo>
                    <a:pt x="307771" y="0"/>
                  </a:lnTo>
                  <a:lnTo>
                    <a:pt x="0" y="0"/>
                  </a:lnTo>
                  <a:lnTo>
                    <a:pt x="0" y="3349244"/>
                  </a:lnTo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60780" y="2176898"/>
            <a:ext cx="224790" cy="13036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VI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Arc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hitec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4138" y="1152778"/>
            <a:ext cx="6602095" cy="2487930"/>
            <a:chOff x="704138" y="1152778"/>
            <a:chExt cx="6602095" cy="248793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8" y="1152778"/>
              <a:ext cx="6601968" cy="233502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62506" y="2884550"/>
              <a:ext cx="5064760" cy="756285"/>
            </a:xfrm>
            <a:custGeom>
              <a:avLst/>
              <a:gdLst/>
              <a:ahLst/>
              <a:cxnLst/>
              <a:rect l="l" t="t" r="r" b="b"/>
              <a:pathLst>
                <a:path w="5064759" h="756285">
                  <a:moveTo>
                    <a:pt x="58039" y="9017"/>
                  </a:moveTo>
                  <a:lnTo>
                    <a:pt x="55435" y="6426"/>
                  </a:lnTo>
                  <a:lnTo>
                    <a:pt x="55321" y="6223"/>
                  </a:lnTo>
                  <a:lnTo>
                    <a:pt x="51689" y="0"/>
                  </a:lnTo>
                  <a:lnTo>
                    <a:pt x="47802" y="6654"/>
                  </a:lnTo>
                  <a:lnTo>
                    <a:pt x="45339" y="9017"/>
                  </a:lnTo>
                  <a:lnTo>
                    <a:pt x="45339" y="10883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1049" y="94996"/>
                  </a:lnTo>
                  <a:lnTo>
                    <a:pt x="45339" y="36220"/>
                  </a:lnTo>
                  <a:lnTo>
                    <a:pt x="45440" y="36029"/>
                  </a:lnTo>
                  <a:lnTo>
                    <a:pt x="45339" y="643636"/>
                  </a:lnTo>
                  <a:lnTo>
                    <a:pt x="48260" y="646430"/>
                  </a:lnTo>
                  <a:lnTo>
                    <a:pt x="55245" y="646430"/>
                  </a:lnTo>
                  <a:lnTo>
                    <a:pt x="58039" y="643636"/>
                  </a:lnTo>
                  <a:lnTo>
                    <a:pt x="58039" y="36004"/>
                  </a:lnTo>
                  <a:lnTo>
                    <a:pt x="58039" y="15748"/>
                  </a:lnTo>
                  <a:lnTo>
                    <a:pt x="58039" y="10871"/>
                  </a:lnTo>
                  <a:lnTo>
                    <a:pt x="58039" y="9017"/>
                  </a:lnTo>
                  <a:close/>
                </a:path>
                <a:path w="5064759" h="756285">
                  <a:moveTo>
                    <a:pt x="103505" y="88646"/>
                  </a:moveTo>
                  <a:lnTo>
                    <a:pt x="58039" y="10871"/>
                  </a:lnTo>
                  <a:lnTo>
                    <a:pt x="58153" y="36220"/>
                  </a:lnTo>
                  <a:lnTo>
                    <a:pt x="92456" y="94996"/>
                  </a:lnTo>
                  <a:lnTo>
                    <a:pt x="96393" y="96012"/>
                  </a:lnTo>
                  <a:lnTo>
                    <a:pt x="99441" y="94234"/>
                  </a:lnTo>
                  <a:lnTo>
                    <a:pt x="102362" y="92456"/>
                  </a:lnTo>
                  <a:lnTo>
                    <a:pt x="103505" y="88646"/>
                  </a:lnTo>
                  <a:close/>
                </a:path>
                <a:path w="5064759" h="756285">
                  <a:moveTo>
                    <a:pt x="5018913" y="744893"/>
                  </a:moveTo>
                  <a:lnTo>
                    <a:pt x="5016462" y="749084"/>
                  </a:lnTo>
                  <a:lnTo>
                    <a:pt x="5018913" y="746633"/>
                  </a:lnTo>
                  <a:lnTo>
                    <a:pt x="5018913" y="744893"/>
                  </a:lnTo>
                  <a:close/>
                </a:path>
                <a:path w="5064759" h="756285">
                  <a:moveTo>
                    <a:pt x="5064252" y="667131"/>
                  </a:moveTo>
                  <a:lnTo>
                    <a:pt x="5063236" y="663194"/>
                  </a:lnTo>
                  <a:lnTo>
                    <a:pt x="5060188" y="661416"/>
                  </a:lnTo>
                  <a:lnTo>
                    <a:pt x="5057267" y="659638"/>
                  </a:lnTo>
                  <a:lnTo>
                    <a:pt x="5053330" y="660654"/>
                  </a:lnTo>
                  <a:lnTo>
                    <a:pt x="5018913" y="719658"/>
                  </a:lnTo>
                  <a:lnTo>
                    <a:pt x="5012563" y="730542"/>
                  </a:lnTo>
                  <a:lnTo>
                    <a:pt x="5018900" y="719658"/>
                  </a:lnTo>
                  <a:lnTo>
                    <a:pt x="5018913" y="324612"/>
                  </a:lnTo>
                  <a:lnTo>
                    <a:pt x="5016119" y="321818"/>
                  </a:lnTo>
                  <a:lnTo>
                    <a:pt x="5009134" y="321818"/>
                  </a:lnTo>
                  <a:lnTo>
                    <a:pt x="5006213" y="324612"/>
                  </a:lnTo>
                  <a:lnTo>
                    <a:pt x="5006213" y="719658"/>
                  </a:lnTo>
                  <a:lnTo>
                    <a:pt x="4971796" y="660654"/>
                  </a:lnTo>
                  <a:lnTo>
                    <a:pt x="4967986" y="659638"/>
                  </a:lnTo>
                  <a:lnTo>
                    <a:pt x="4961890" y="663194"/>
                  </a:lnTo>
                  <a:lnTo>
                    <a:pt x="4960874" y="667131"/>
                  </a:lnTo>
                  <a:lnTo>
                    <a:pt x="5006213" y="744893"/>
                  </a:lnTo>
                  <a:lnTo>
                    <a:pt x="5006213" y="746633"/>
                  </a:lnTo>
                  <a:lnTo>
                    <a:pt x="5008511" y="748842"/>
                  </a:lnTo>
                  <a:lnTo>
                    <a:pt x="5012563" y="755777"/>
                  </a:lnTo>
                  <a:lnTo>
                    <a:pt x="5016258" y="749427"/>
                  </a:lnTo>
                  <a:lnTo>
                    <a:pt x="5016462" y="749084"/>
                  </a:lnTo>
                  <a:lnTo>
                    <a:pt x="5018900" y="744893"/>
                  </a:lnTo>
                  <a:lnTo>
                    <a:pt x="5018913" y="739902"/>
                  </a:lnTo>
                  <a:lnTo>
                    <a:pt x="5018913" y="744893"/>
                  </a:lnTo>
                  <a:lnTo>
                    <a:pt x="5064252" y="667131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7384" y="3335400"/>
              <a:ext cx="315683" cy="3048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18717" y="3189858"/>
            <a:ext cx="5746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8B9499"/>
                </a:solidFill>
                <a:latin typeface="Arial MT"/>
                <a:cs typeface="Arial MT"/>
              </a:rPr>
              <a:t>Upload</a:t>
            </a:r>
            <a:r>
              <a:rPr dirty="0" sz="700" spc="-4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8B9499"/>
                </a:solidFill>
                <a:latin typeface="Arial MT"/>
                <a:cs typeface="Arial MT"/>
              </a:rPr>
              <a:t>Image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1438" y="1140129"/>
            <a:ext cx="6627495" cy="3374390"/>
            <a:chOff x="691438" y="1140129"/>
            <a:chExt cx="6627495" cy="3374390"/>
          </a:xfrm>
        </p:grpSpPr>
        <p:sp>
          <p:nvSpPr>
            <p:cNvPr id="23" name="object 23"/>
            <p:cNvSpPr/>
            <p:nvPr/>
          </p:nvSpPr>
          <p:spPr>
            <a:xfrm>
              <a:off x="704138" y="1152829"/>
              <a:ext cx="6602095" cy="3348990"/>
            </a:xfrm>
            <a:custGeom>
              <a:avLst/>
              <a:gdLst/>
              <a:ahLst/>
              <a:cxnLst/>
              <a:rect l="l" t="t" r="r" b="b"/>
              <a:pathLst>
                <a:path w="6602095" h="3348990">
                  <a:moveTo>
                    <a:pt x="0" y="3348736"/>
                  </a:moveTo>
                  <a:lnTo>
                    <a:pt x="6601968" y="3348736"/>
                  </a:lnTo>
                  <a:lnTo>
                    <a:pt x="6601968" y="0"/>
                  </a:lnTo>
                  <a:lnTo>
                    <a:pt x="0" y="0"/>
                  </a:lnTo>
                  <a:lnTo>
                    <a:pt x="0" y="3348736"/>
                  </a:lnTo>
                  <a:close/>
                </a:path>
              </a:pathLst>
            </a:custGeom>
            <a:ln w="2540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2321" y="3816604"/>
              <a:ext cx="214375" cy="10345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53529" y="4501578"/>
            <a:ext cx="1958975" cy="261620"/>
          </a:xfrm>
          <a:prstGeom prst="rect">
            <a:avLst/>
          </a:prstGeom>
          <a:solidFill>
            <a:srgbClr val="003CA0"/>
          </a:solidFill>
        </p:spPr>
        <p:txBody>
          <a:bodyPr wrap="square" lIns="0" tIns="52069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409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dirty="0" sz="1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dirty="0" sz="1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Reduction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3267" y="4501578"/>
            <a:ext cx="1873250" cy="261620"/>
          </a:xfrm>
          <a:prstGeom prst="rect">
            <a:avLst/>
          </a:prstGeom>
          <a:solidFill>
            <a:srgbClr val="003CA0"/>
          </a:solidFill>
        </p:spPr>
        <p:txBody>
          <a:bodyPr wrap="square" lIns="0" tIns="52069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409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r>
              <a:rPr dirty="0" sz="1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Gain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7230" y="4501565"/>
            <a:ext cx="1953895" cy="261620"/>
          </a:xfrm>
          <a:prstGeom prst="rect">
            <a:avLst/>
          </a:prstGeom>
          <a:solidFill>
            <a:srgbClr val="003CA0"/>
          </a:solidFill>
        </p:spPr>
        <p:txBody>
          <a:bodyPr wrap="square" lIns="0" tIns="52069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409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dirty="0" sz="10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Care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06018" y="109169"/>
            <a:ext cx="50457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Visual</a:t>
            </a:r>
            <a:r>
              <a:rPr dirty="0" spc="-20"/>
              <a:t> </a:t>
            </a:r>
            <a:r>
              <a:rPr dirty="0"/>
              <a:t>Information</a:t>
            </a:r>
            <a:r>
              <a:rPr dirty="0" spc="-40"/>
              <a:t> </a:t>
            </a:r>
            <a:r>
              <a:rPr dirty="0" spc="-5"/>
              <a:t>Standardization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6018" y="444753"/>
            <a:ext cx="8451215" cy="582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37880" algn="l"/>
              </a:tabLst>
            </a:pPr>
            <a:r>
              <a:rPr dirty="0" sz="2000" i="1">
                <a:solidFill>
                  <a:srgbClr val="FF5F0D"/>
                </a:solidFill>
                <a:latin typeface="Arial"/>
                <a:cs typeface="Arial"/>
              </a:rPr>
              <a:t>P</a:t>
            </a:r>
            <a:r>
              <a:rPr dirty="0" u="sng" sz="200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rocess</a:t>
            </a:r>
            <a:r>
              <a:rPr dirty="0" u="sng" sz="2000" spc="-7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Flow	</a:t>
            </a:r>
            <a:endParaRPr sz="20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60"/>
              </a:spcBef>
            </a:pP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ARA</a:t>
            </a:r>
            <a:r>
              <a:rPr dirty="0" sz="1600" spc="15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122277"/>
                </a:solidFill>
                <a:latin typeface="Segoe UI"/>
                <a:cs typeface="Segoe UI"/>
              </a:rPr>
              <a:t>uploads</a:t>
            </a:r>
            <a:r>
              <a:rPr dirty="0" sz="1600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VIS</a:t>
            </a:r>
            <a:r>
              <a:rPr dirty="0" sz="1600" spc="5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122277"/>
                </a:solidFill>
                <a:latin typeface="Segoe UI"/>
                <a:cs typeface="Segoe UI"/>
              </a:rPr>
              <a:t>processed</a:t>
            </a:r>
            <a:r>
              <a:rPr dirty="0" sz="1600" spc="15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Image</a:t>
            </a:r>
            <a:r>
              <a:rPr dirty="0" sz="1600" spc="10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for</a:t>
            </a:r>
            <a:r>
              <a:rPr dirty="0" sz="1600" spc="5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a </a:t>
            </a:r>
            <a:r>
              <a:rPr dirty="0" sz="1600" spc="-10">
                <a:solidFill>
                  <a:srgbClr val="122277"/>
                </a:solidFill>
                <a:latin typeface="Segoe UI"/>
                <a:cs typeface="Segoe UI"/>
              </a:rPr>
              <a:t>given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 case</a:t>
            </a:r>
            <a:r>
              <a:rPr dirty="0" sz="1600" spc="10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with</a:t>
            </a:r>
            <a:r>
              <a:rPr dirty="0" sz="1600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a</a:t>
            </a:r>
            <a:r>
              <a:rPr dirty="0" sz="1600" spc="10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122277"/>
                </a:solidFill>
                <a:latin typeface="Segoe UI"/>
                <a:cs typeface="Segoe UI"/>
              </a:rPr>
              <a:t>grid</a:t>
            </a:r>
            <a:r>
              <a:rPr dirty="0" sz="1600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122277"/>
                </a:solidFill>
                <a:latin typeface="Segoe UI"/>
                <a:cs typeface="Segoe UI"/>
              </a:rPr>
              <a:t>imposed</a:t>
            </a:r>
            <a:r>
              <a:rPr dirty="0" sz="1600" spc="5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122277"/>
                </a:solidFill>
                <a:latin typeface="Segoe UI"/>
                <a:cs typeface="Segoe UI"/>
              </a:rPr>
              <a:t>onto</a:t>
            </a:r>
            <a:r>
              <a:rPr dirty="0" sz="1600" spc="5">
                <a:solidFill>
                  <a:srgbClr val="122277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122277"/>
                </a:solidFill>
                <a:latin typeface="Segoe UI"/>
                <a:cs typeface="Segoe UI"/>
              </a:rPr>
              <a:t>ECAA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4138" y="1196708"/>
            <a:ext cx="6400165" cy="3305175"/>
            <a:chOff x="704138" y="1196708"/>
            <a:chExt cx="6400165" cy="330517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138" y="3487839"/>
              <a:ext cx="4658233" cy="101372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1489" y="1196708"/>
              <a:ext cx="2302256" cy="7778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42659" y="1398269"/>
              <a:ext cx="528320" cy="226060"/>
            </a:xfrm>
            <a:custGeom>
              <a:avLst/>
              <a:gdLst/>
              <a:ahLst/>
              <a:cxnLst/>
              <a:rect l="l" t="t" r="r" b="b"/>
              <a:pathLst>
                <a:path w="528320" h="226059">
                  <a:moveTo>
                    <a:pt x="0" y="112775"/>
                  </a:moveTo>
                  <a:lnTo>
                    <a:pt x="26841" y="63203"/>
                  </a:lnTo>
                  <a:lnTo>
                    <a:pt x="98904" y="24792"/>
                  </a:lnTo>
                  <a:lnTo>
                    <a:pt x="147929" y="11472"/>
                  </a:lnTo>
                  <a:lnTo>
                    <a:pt x="203500" y="2981"/>
                  </a:lnTo>
                  <a:lnTo>
                    <a:pt x="264032" y="0"/>
                  </a:lnTo>
                  <a:lnTo>
                    <a:pt x="324605" y="2981"/>
                  </a:lnTo>
                  <a:lnTo>
                    <a:pt x="380192" y="11472"/>
                  </a:lnTo>
                  <a:lnTo>
                    <a:pt x="429214" y="24792"/>
                  </a:lnTo>
                  <a:lnTo>
                    <a:pt x="470092" y="42263"/>
                  </a:lnTo>
                  <a:lnTo>
                    <a:pt x="521098" y="86934"/>
                  </a:lnTo>
                  <a:lnTo>
                    <a:pt x="528065" y="112775"/>
                  </a:lnTo>
                  <a:lnTo>
                    <a:pt x="521098" y="138657"/>
                  </a:lnTo>
                  <a:lnTo>
                    <a:pt x="470092" y="183342"/>
                  </a:lnTo>
                  <a:lnTo>
                    <a:pt x="429214" y="200799"/>
                  </a:lnTo>
                  <a:lnTo>
                    <a:pt x="380192" y="214102"/>
                  </a:lnTo>
                  <a:lnTo>
                    <a:pt x="324605" y="222577"/>
                  </a:lnTo>
                  <a:lnTo>
                    <a:pt x="264032" y="225551"/>
                  </a:lnTo>
                  <a:lnTo>
                    <a:pt x="203500" y="222577"/>
                  </a:lnTo>
                  <a:lnTo>
                    <a:pt x="147929" y="214102"/>
                  </a:lnTo>
                  <a:lnTo>
                    <a:pt x="98904" y="200799"/>
                  </a:lnTo>
                  <a:lnTo>
                    <a:pt x="58013" y="183342"/>
                  </a:lnTo>
                  <a:lnTo>
                    <a:pt x="6974" y="138657"/>
                  </a:lnTo>
                  <a:lnTo>
                    <a:pt x="0" y="112775"/>
                  </a:lnTo>
                  <a:close/>
                </a:path>
              </a:pathLst>
            </a:custGeom>
            <a:ln w="12700">
              <a:solidFill>
                <a:srgbClr val="454A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Visual</a:t>
            </a:r>
            <a:r>
              <a:rPr dirty="0" spc="-10"/>
              <a:t> </a:t>
            </a:r>
            <a:r>
              <a:rPr dirty="0"/>
              <a:t>Information</a:t>
            </a:r>
            <a:r>
              <a:rPr dirty="0" spc="-35"/>
              <a:t> </a:t>
            </a:r>
            <a:r>
              <a:rPr dirty="0" spc="-5"/>
              <a:t>Standardization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6018" y="410337"/>
            <a:ext cx="84512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37880" algn="l"/>
              </a:tabLst>
            </a:pPr>
            <a:r>
              <a:rPr dirty="0" sz="2000" spc="-5" i="1">
                <a:solidFill>
                  <a:srgbClr val="FF5F0D"/>
                </a:solidFill>
                <a:latin typeface="Arial"/>
                <a:cs typeface="Arial"/>
              </a:rPr>
              <a:t>I</a:t>
            </a:r>
            <a:r>
              <a:rPr dirty="0" u="sng" sz="2000" spc="-5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mage</a:t>
            </a:r>
            <a:r>
              <a:rPr dirty="0" u="sng" sz="2000" spc="-25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Usage</a:t>
            </a:r>
            <a:r>
              <a:rPr dirty="0" u="sng" sz="2000" spc="-3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Guidelines</a:t>
            </a:r>
            <a:r>
              <a:rPr dirty="0" u="sng" sz="2000" spc="-1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-</a:t>
            </a:r>
            <a:r>
              <a:rPr dirty="0" u="sng" sz="2000" spc="-2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i="1">
                <a:solidFill>
                  <a:srgbClr val="FF5F0D"/>
                </a:solidFill>
                <a:uFill>
                  <a:solidFill>
                    <a:srgbClr val="8B9499"/>
                  </a:solidFill>
                </a:uFill>
                <a:latin typeface="Arial"/>
                <a:cs typeface="Arial"/>
              </a:rPr>
              <a:t>ECAA	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480" y="774953"/>
            <a:ext cx="1257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solidFill>
                  <a:srgbClr val="4D4D4D"/>
                </a:solidFill>
                <a:latin typeface="Arial"/>
                <a:cs typeface="Arial"/>
              </a:rPr>
              <a:t>How</a:t>
            </a:r>
            <a:r>
              <a:rPr dirty="0" sz="900" spc="-15" b="1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b="1" i="1">
                <a:solidFill>
                  <a:srgbClr val="4D4D4D"/>
                </a:solidFill>
                <a:latin typeface="Arial"/>
                <a:cs typeface="Arial"/>
              </a:rPr>
              <a:t>to</a:t>
            </a:r>
            <a:r>
              <a:rPr dirty="0" sz="900" spc="-10" b="1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4D4D4D"/>
                </a:solidFill>
                <a:latin typeface="Arial"/>
                <a:cs typeface="Arial"/>
              </a:rPr>
              <a:t>use</a:t>
            </a:r>
            <a:r>
              <a:rPr dirty="0" sz="900" spc="-15" b="1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b="1" i="1">
                <a:solidFill>
                  <a:srgbClr val="4D4D4D"/>
                </a:solidFill>
                <a:latin typeface="Arial"/>
                <a:cs typeface="Arial"/>
              </a:rPr>
              <a:t>VIS</a:t>
            </a:r>
            <a:r>
              <a:rPr dirty="0" sz="900" spc="-20" b="1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4D4D4D"/>
                </a:solidFill>
                <a:latin typeface="Arial"/>
                <a:cs typeface="Arial"/>
              </a:rPr>
              <a:t>results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41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05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pc="-5"/>
              <a:t>Obtain</a:t>
            </a:r>
            <a:r>
              <a:rPr dirty="0" spc="-15"/>
              <a:t> </a:t>
            </a:r>
            <a:r>
              <a:rPr dirty="0"/>
              <a:t>case</a:t>
            </a:r>
            <a:r>
              <a:rPr dirty="0" spc="-25"/>
              <a:t> </a:t>
            </a:r>
            <a:r>
              <a:rPr dirty="0"/>
              <a:t>ID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5"/>
              <a:t>be</a:t>
            </a:r>
            <a:r>
              <a:rPr dirty="0" spc="-15"/>
              <a:t> </a:t>
            </a:r>
            <a:r>
              <a:rPr dirty="0" spc="-5"/>
              <a:t>reviewed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/>
              <a:t>ICUE</a:t>
            </a:r>
          </a:p>
          <a:p>
            <a:pPr marL="184785" indent="-172720">
              <a:lnSpc>
                <a:spcPct val="100000"/>
              </a:lnSpc>
              <a:spcBef>
                <a:spcPts val="409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/>
              <a:t>Search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ECAA</a:t>
            </a:r>
            <a:r>
              <a:rPr dirty="0" spc="-5"/>
              <a:t> with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ID and</a:t>
            </a:r>
            <a:r>
              <a:rPr dirty="0" spc="-15"/>
              <a:t> </a:t>
            </a:r>
            <a:r>
              <a:rPr dirty="0"/>
              <a:t>locate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file</a:t>
            </a:r>
            <a:r>
              <a:rPr dirty="0" spc="-10"/>
              <a:t> </a:t>
            </a:r>
            <a:r>
              <a:rPr dirty="0" spc="-5"/>
              <a:t>with</a:t>
            </a:r>
            <a:r>
              <a:rPr dirty="0"/>
              <a:t> name</a:t>
            </a:r>
            <a:r>
              <a:rPr dirty="0" spc="-10"/>
              <a:t> </a:t>
            </a:r>
            <a:r>
              <a:rPr dirty="0"/>
              <a:t>“</a:t>
            </a:r>
            <a:r>
              <a:rPr dirty="0" b="1">
                <a:latin typeface="Arial"/>
                <a:cs typeface="Arial"/>
              </a:rPr>
              <a:t>CASE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ID</a:t>
            </a:r>
            <a:r>
              <a:rPr dirty="0" b="1">
                <a:latin typeface="Arial"/>
                <a:cs typeface="Arial"/>
              </a:rPr>
              <a:t> VIS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result</a:t>
            </a:r>
            <a:r>
              <a:rPr dirty="0" spc="-5"/>
              <a:t>”</a:t>
            </a: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pc="-5"/>
              <a:t>The</a:t>
            </a:r>
            <a:r>
              <a:rPr dirty="0"/>
              <a:t> resultant</a:t>
            </a:r>
            <a:r>
              <a:rPr dirty="0" spc="-35"/>
              <a:t> </a:t>
            </a:r>
            <a:r>
              <a:rPr dirty="0"/>
              <a:t>PDF </a:t>
            </a:r>
            <a:r>
              <a:rPr dirty="0" spc="-5"/>
              <a:t>file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20"/>
              <a:t> </a:t>
            </a:r>
            <a:r>
              <a:rPr dirty="0" spc="-5"/>
              <a:t>have</a:t>
            </a:r>
            <a:r>
              <a:rPr dirty="0"/>
              <a:t> multiple</a:t>
            </a:r>
            <a:r>
              <a:rPr dirty="0" spc="-35"/>
              <a:t> </a:t>
            </a:r>
            <a:r>
              <a:rPr dirty="0"/>
              <a:t>images.</a:t>
            </a:r>
            <a:r>
              <a:rPr dirty="0" spc="-35"/>
              <a:t> </a:t>
            </a:r>
            <a:r>
              <a:rPr dirty="0"/>
              <a:t>Each</a:t>
            </a:r>
            <a:r>
              <a:rPr dirty="0" spc="-10"/>
              <a:t> </a:t>
            </a:r>
            <a:r>
              <a:rPr dirty="0"/>
              <a:t>image</a:t>
            </a:r>
            <a:r>
              <a:rPr dirty="0" spc="-20"/>
              <a:t> </a:t>
            </a:r>
            <a:r>
              <a:rPr dirty="0" spc="-5"/>
              <a:t>will</a:t>
            </a:r>
            <a:r>
              <a:rPr dirty="0"/>
              <a:t> </a:t>
            </a:r>
            <a:r>
              <a:rPr dirty="0" spc="-5"/>
              <a:t>have</a:t>
            </a:r>
            <a:r>
              <a:rPr dirty="0" spc="-10"/>
              <a:t> </a:t>
            </a:r>
            <a:r>
              <a:rPr dirty="0" spc="-5"/>
              <a:t>two</a:t>
            </a:r>
            <a:r>
              <a:rPr dirty="0" spc="15"/>
              <a:t> </a:t>
            </a:r>
            <a:r>
              <a:rPr dirty="0"/>
              <a:t>segments,</a:t>
            </a:r>
          </a:p>
          <a:p>
            <a:pPr lvl="1" marL="316865" indent="-132715">
              <a:lnSpc>
                <a:spcPct val="100000"/>
              </a:lnSpc>
              <a:buAutoNum type="arabicParenR"/>
              <a:tabLst>
                <a:tab pos="317500" algn="l"/>
              </a:tabLst>
            </a:pP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A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snapshot</a:t>
            </a:r>
            <a:r>
              <a:rPr dirty="0" sz="9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of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 eye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area</a:t>
            </a:r>
            <a:r>
              <a:rPr dirty="0" sz="9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2)</a:t>
            </a:r>
            <a:r>
              <a:rPr dirty="0" sz="900" spc="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A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complete</a:t>
            </a:r>
            <a:r>
              <a:rPr dirty="0" sz="9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facial</a:t>
            </a:r>
            <a:r>
              <a:rPr dirty="0" sz="9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picture</a:t>
            </a:r>
            <a:endParaRPr sz="900">
              <a:latin typeface="Arial MT"/>
              <a:cs typeface="Arial MT"/>
            </a:endParaRPr>
          </a:p>
          <a:p>
            <a:pPr marL="184785" marR="393700" indent="-172720">
              <a:lnSpc>
                <a:spcPct val="100000"/>
              </a:lnSpc>
              <a:spcBef>
                <a:spcPts val="400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/>
              <a:t>In</a:t>
            </a:r>
            <a:r>
              <a:rPr dirty="0" spc="-10"/>
              <a:t> </a:t>
            </a:r>
            <a:r>
              <a:rPr dirty="0"/>
              <a:t>case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multiple</a:t>
            </a:r>
            <a:r>
              <a:rPr dirty="0" spc="-35"/>
              <a:t> </a:t>
            </a:r>
            <a:r>
              <a:rPr dirty="0"/>
              <a:t>images,</a:t>
            </a:r>
            <a:r>
              <a:rPr dirty="0" spc="-35"/>
              <a:t> </a:t>
            </a:r>
            <a:r>
              <a:rPr dirty="0"/>
              <a:t>locate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best</a:t>
            </a:r>
            <a:r>
              <a:rPr dirty="0" spc="-5"/>
              <a:t> </a:t>
            </a:r>
            <a:r>
              <a:rPr dirty="0"/>
              <a:t>suitable</a:t>
            </a:r>
            <a:r>
              <a:rPr dirty="0" spc="-35"/>
              <a:t> </a:t>
            </a:r>
            <a:r>
              <a:rPr dirty="0"/>
              <a:t>image</a:t>
            </a:r>
            <a:r>
              <a:rPr dirty="0" spc="-20"/>
              <a:t> </a:t>
            </a:r>
            <a:r>
              <a:rPr dirty="0" spc="-5"/>
              <a:t>helpful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 spc="-5"/>
              <a:t>rendering </a:t>
            </a:r>
            <a:r>
              <a:rPr dirty="0" spc="-235"/>
              <a:t> </a:t>
            </a:r>
            <a:r>
              <a:rPr dirty="0"/>
              <a:t>decision.(In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PDF the</a:t>
            </a:r>
            <a:r>
              <a:rPr dirty="0" spc="-10"/>
              <a:t> </a:t>
            </a:r>
            <a:r>
              <a:rPr dirty="0"/>
              <a:t>images</a:t>
            </a:r>
            <a:r>
              <a:rPr dirty="0" spc="-20"/>
              <a:t> </a:t>
            </a:r>
            <a:r>
              <a:rPr dirty="0" spc="-5"/>
              <a:t>are ordered</a:t>
            </a:r>
            <a:r>
              <a:rPr dirty="0" spc="-20"/>
              <a:t> </a:t>
            </a:r>
            <a:r>
              <a:rPr dirty="0" spc="-5"/>
              <a:t>by</a:t>
            </a:r>
            <a:r>
              <a:rPr dirty="0" spc="-10"/>
              <a:t> </a:t>
            </a:r>
            <a:r>
              <a:rPr dirty="0" spc="-5"/>
              <a:t>quality</a:t>
            </a:r>
            <a:r>
              <a:rPr dirty="0" spc="-30"/>
              <a:t> </a:t>
            </a:r>
            <a:r>
              <a:rPr dirty="0" spc="-5"/>
              <a:t>high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5"/>
              <a:t> low)</a:t>
            </a:r>
          </a:p>
          <a:p>
            <a:pPr marL="184785" marR="31750" indent="-172720">
              <a:lnSpc>
                <a:spcPct val="100000"/>
              </a:lnSpc>
              <a:spcBef>
                <a:spcPts val="405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pc="-5"/>
              <a:t>Go </a:t>
            </a:r>
            <a:r>
              <a:rPr dirty="0"/>
              <a:t>to the snapshot </a:t>
            </a:r>
            <a:r>
              <a:rPr dirty="0" spc="-5"/>
              <a:t>view </a:t>
            </a:r>
            <a:r>
              <a:rPr dirty="0"/>
              <a:t>of suitable image </a:t>
            </a:r>
            <a:r>
              <a:rPr dirty="0" spc="-5"/>
              <a:t>and verify </a:t>
            </a:r>
            <a:r>
              <a:rPr dirty="0"/>
              <a:t>the location of </a:t>
            </a:r>
            <a:r>
              <a:rPr dirty="0" spc="-5"/>
              <a:t>inner </a:t>
            </a:r>
            <a:r>
              <a:rPr dirty="0"/>
              <a:t>intercanthal </a:t>
            </a:r>
            <a:r>
              <a:rPr dirty="0" spc="-235"/>
              <a:t> </a:t>
            </a:r>
            <a:r>
              <a:rPr dirty="0" spc="-5"/>
              <a:t>points</a:t>
            </a:r>
            <a:r>
              <a:rPr dirty="0" spc="-25"/>
              <a:t> </a:t>
            </a:r>
            <a:r>
              <a:rPr dirty="0" spc="-5"/>
              <a:t>horizontally</a:t>
            </a:r>
          </a:p>
          <a:p>
            <a:pPr marL="184785" indent="-172720">
              <a:lnSpc>
                <a:spcPct val="100000"/>
              </a:lnSpc>
              <a:spcBef>
                <a:spcPts val="400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pc="-5"/>
              <a:t>Squares</a:t>
            </a:r>
            <a:r>
              <a:rPr dirty="0" spc="-20"/>
              <a:t> </a:t>
            </a:r>
            <a:r>
              <a:rPr dirty="0"/>
              <a:t>created</a:t>
            </a:r>
            <a:r>
              <a:rPr dirty="0" spc="-15"/>
              <a:t> </a:t>
            </a:r>
            <a:r>
              <a:rPr dirty="0" spc="-5"/>
              <a:t>by red</a:t>
            </a:r>
            <a:r>
              <a:rPr dirty="0" spc="-10"/>
              <a:t> </a:t>
            </a:r>
            <a:r>
              <a:rPr dirty="0" spc="-5"/>
              <a:t>gridlines</a:t>
            </a:r>
            <a:r>
              <a:rPr dirty="0" spc="-25"/>
              <a:t> </a:t>
            </a:r>
            <a:r>
              <a:rPr dirty="0" spc="-5"/>
              <a:t>have </a:t>
            </a:r>
            <a:r>
              <a:rPr dirty="0"/>
              <a:t>scale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1mm</a:t>
            </a: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/>
              <a:t>Identify</a:t>
            </a:r>
            <a:r>
              <a:rPr dirty="0" spc="-30"/>
              <a:t> </a:t>
            </a:r>
            <a:r>
              <a:rPr dirty="0" spc="-5"/>
              <a:t>approximate</a:t>
            </a:r>
            <a:r>
              <a:rPr dirty="0" spc="-10"/>
              <a:t> </a:t>
            </a:r>
            <a:r>
              <a:rPr dirty="0"/>
              <a:t>center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iris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measure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distance</a:t>
            </a:r>
            <a:r>
              <a:rPr dirty="0" spc="-35"/>
              <a:t> </a:t>
            </a:r>
            <a:r>
              <a:rPr dirty="0"/>
              <a:t>to upper</a:t>
            </a:r>
            <a:r>
              <a:rPr dirty="0" spc="-15"/>
              <a:t> </a:t>
            </a:r>
            <a:r>
              <a:rPr dirty="0"/>
              <a:t>eyelid</a:t>
            </a:r>
            <a:r>
              <a:rPr dirty="0" spc="-10"/>
              <a:t> </a:t>
            </a:r>
            <a:r>
              <a:rPr dirty="0"/>
              <a:t>using</a:t>
            </a:r>
            <a:r>
              <a:rPr dirty="0" spc="-20"/>
              <a:t> </a:t>
            </a:r>
            <a:r>
              <a:rPr dirty="0"/>
              <a:t>this</a:t>
            </a:r>
          </a:p>
          <a:p>
            <a:pPr marL="184785">
              <a:lnSpc>
                <a:spcPct val="100000"/>
              </a:lnSpc>
            </a:pPr>
            <a:r>
              <a:rPr dirty="0"/>
              <a:t>square</a:t>
            </a:r>
            <a:r>
              <a:rPr dirty="0" spc="-55"/>
              <a:t> </a:t>
            </a:r>
            <a:r>
              <a:rPr dirty="0" spc="-5"/>
              <a:t>grid</a:t>
            </a:r>
          </a:p>
          <a:p>
            <a:pPr marL="184785" marR="181610" indent="-172720">
              <a:lnSpc>
                <a:spcPct val="100000"/>
              </a:lnSpc>
              <a:spcBef>
                <a:spcPts val="409"/>
              </a:spcBef>
              <a:buClr>
                <a:srgbClr val="00A8F7"/>
              </a:buClr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b="1">
                <a:latin typeface="Arial"/>
                <a:cs typeface="Arial"/>
              </a:rPr>
              <a:t>For example- </a:t>
            </a:r>
            <a:r>
              <a:rPr dirty="0"/>
              <a:t>If the </a:t>
            </a:r>
            <a:r>
              <a:rPr dirty="0" spc="-5"/>
              <a:t>upper eyelid is 2 </a:t>
            </a:r>
            <a:r>
              <a:rPr dirty="0"/>
              <a:t>squares </a:t>
            </a:r>
            <a:r>
              <a:rPr dirty="0" spc="-5"/>
              <a:t>away </a:t>
            </a:r>
            <a:r>
              <a:rPr dirty="0"/>
              <a:t>from </a:t>
            </a:r>
            <a:r>
              <a:rPr dirty="0" spc="-5"/>
              <a:t>iris </a:t>
            </a:r>
            <a:r>
              <a:rPr dirty="0"/>
              <a:t>center, the </a:t>
            </a:r>
            <a:r>
              <a:rPr dirty="0" spc="-5"/>
              <a:t>calculated </a:t>
            </a:r>
            <a:r>
              <a:rPr dirty="0" spc="-235"/>
              <a:t> </a:t>
            </a:r>
            <a:r>
              <a:rPr dirty="0"/>
              <a:t>distance</a:t>
            </a:r>
            <a:r>
              <a:rPr dirty="0" spc="-40"/>
              <a:t> </a:t>
            </a:r>
            <a:r>
              <a:rPr dirty="0" spc="-5"/>
              <a:t>will</a:t>
            </a:r>
            <a:r>
              <a:rPr dirty="0"/>
              <a:t> </a:t>
            </a:r>
            <a:r>
              <a:rPr dirty="0" spc="-5"/>
              <a:t>be</a:t>
            </a:r>
            <a:r>
              <a:rPr dirty="0" spc="-10"/>
              <a:t> </a:t>
            </a:r>
            <a:r>
              <a:rPr dirty="0"/>
              <a:t>2mm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5480" y="3340354"/>
            <a:ext cx="1163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 i="1">
                <a:solidFill>
                  <a:srgbClr val="4D4D4D"/>
                </a:solidFill>
                <a:latin typeface="Arial"/>
                <a:cs typeface="Arial"/>
              </a:rPr>
              <a:t>Things</a:t>
            </a:r>
            <a:r>
              <a:rPr dirty="0" sz="900" spc="-35" b="1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b="1" i="1">
                <a:solidFill>
                  <a:srgbClr val="4D4D4D"/>
                </a:solidFill>
                <a:latin typeface="Arial"/>
                <a:cs typeface="Arial"/>
              </a:rPr>
              <a:t>to</a:t>
            </a:r>
            <a:r>
              <a:rPr dirty="0" sz="900" spc="-30" b="1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4D4D4D"/>
                </a:solidFill>
                <a:latin typeface="Arial"/>
                <a:cs typeface="Arial"/>
              </a:rPr>
              <a:t>remember: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" y="3478657"/>
            <a:ext cx="4480560" cy="11893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00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Use</a:t>
            </a:r>
            <a:r>
              <a:rPr dirty="0" sz="9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best</a:t>
            </a:r>
            <a:r>
              <a:rPr dirty="0" sz="9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image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without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closed</a:t>
            </a:r>
            <a:r>
              <a:rPr dirty="0" sz="9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eyes or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side</a:t>
            </a:r>
            <a:r>
              <a:rPr dirty="0" sz="9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profile</a:t>
            </a:r>
            <a:endParaRPr sz="900">
              <a:latin typeface="Arial MT"/>
              <a:cs typeface="Arial MT"/>
            </a:endParaRPr>
          </a:p>
          <a:p>
            <a:pPr marL="184785" marR="158115" indent="-17272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ONLY verify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the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horizontal inner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intercanthal distance. Images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with eyelids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shifted </a:t>
            </a:r>
            <a:r>
              <a:rPr dirty="0" sz="900" spc="-2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vertically</a:t>
            </a:r>
            <a:r>
              <a:rPr dirty="0" sz="9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from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actual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eyelids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can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be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used</a:t>
            </a:r>
            <a:endParaRPr sz="900">
              <a:latin typeface="Arial MT"/>
              <a:cs typeface="Arial MT"/>
            </a:endParaRPr>
          </a:p>
          <a:p>
            <a:pPr marL="184785" marR="104139" indent="-17272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Measure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the distance from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iris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center to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drawn blue eyelid ONLY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if the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blue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marker </a:t>
            </a:r>
            <a:r>
              <a:rPr dirty="0" sz="900" spc="-2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follows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actual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eyelid</a:t>
            </a:r>
            <a:endParaRPr sz="90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  <a:spcBef>
                <a:spcPts val="409"/>
              </a:spcBef>
              <a:buClr>
                <a:srgbClr val="00A8F7"/>
              </a:buClr>
              <a:buChar char="•"/>
              <a:tabLst>
                <a:tab pos="184785" algn="l"/>
                <a:tab pos="185420" algn="l"/>
              </a:tabLst>
            </a:pP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Verify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suitable</a:t>
            </a:r>
            <a:r>
              <a:rPr dirty="0" sz="9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image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from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facial</a:t>
            </a:r>
            <a:r>
              <a:rPr dirty="0" sz="9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picture.</a:t>
            </a:r>
            <a:r>
              <a:rPr dirty="0" sz="9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Snapshot</a:t>
            </a:r>
            <a:r>
              <a:rPr dirty="0" sz="9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view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can</a:t>
            </a:r>
            <a:r>
              <a:rPr dirty="0" sz="9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be</a:t>
            </a:r>
            <a:r>
              <a:rPr dirty="0" sz="9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misleading</a:t>
            </a:r>
            <a:r>
              <a:rPr dirty="0" sz="900" spc="-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to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find </a:t>
            </a:r>
            <a:r>
              <a:rPr dirty="0" sz="900" spc="-2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correct</a:t>
            </a:r>
            <a:r>
              <a:rPr dirty="0" sz="9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image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480" y="4692497"/>
            <a:ext cx="84912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indent="-67945">
              <a:lnSpc>
                <a:spcPct val="100000"/>
              </a:lnSpc>
              <a:spcBef>
                <a:spcPts val="100"/>
              </a:spcBef>
              <a:buClr>
                <a:srgbClr val="00A8F7"/>
              </a:buClr>
              <a:buChar char="•"/>
              <a:tabLst>
                <a:tab pos="80645" algn="l"/>
                <a:tab pos="8477885" algn="l"/>
              </a:tabLst>
            </a:pP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 spc="7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Gridlines</a:t>
            </a:r>
            <a:r>
              <a:rPr dirty="0" u="sng" sz="900" spc="-25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are</a:t>
            </a:r>
            <a:r>
              <a:rPr dirty="0" u="sng" sz="900" spc="-1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scaled</a:t>
            </a:r>
            <a:r>
              <a:rPr dirty="0" u="sng" sz="900" spc="-35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at</a:t>
            </a:r>
            <a:r>
              <a:rPr dirty="0" u="sng" sz="900" spc="-5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1mm</a:t>
            </a:r>
            <a:r>
              <a:rPr dirty="0" u="sng" sz="900" spc="-2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using</a:t>
            </a:r>
            <a:r>
              <a:rPr dirty="0" u="sng" sz="900" spc="-2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inner</a:t>
            </a:r>
            <a:r>
              <a:rPr dirty="0" u="sng" sz="900" spc="-15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canthal</a:t>
            </a:r>
            <a:r>
              <a:rPr dirty="0" u="sng" sz="900" spc="-3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distance</a:t>
            </a:r>
            <a:r>
              <a:rPr dirty="0" u="sng" sz="900" spc="-35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of</a:t>
            </a:r>
            <a:r>
              <a:rPr dirty="0" u="sng" sz="900" spc="-5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>
                <a:solidFill>
                  <a:srgbClr val="4D4D4D"/>
                </a:solidFill>
                <a:uFill>
                  <a:solidFill>
                    <a:srgbClr val="8B9499"/>
                  </a:solidFill>
                </a:uFill>
                <a:latin typeface="Arial MT"/>
                <a:cs typeface="Arial MT"/>
              </a:rPr>
              <a:t>~33.5mm	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26379" y="1979676"/>
            <a:ext cx="3728720" cy="1734820"/>
            <a:chOff x="5326379" y="1979676"/>
            <a:chExt cx="3728720" cy="173482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3910" y="2107006"/>
              <a:ext cx="1175486" cy="7393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7278" y="2106980"/>
              <a:ext cx="1105230" cy="72880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6379" y="1979676"/>
              <a:ext cx="1373124" cy="10043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83910" y="2017141"/>
              <a:ext cx="1258570" cy="889635"/>
            </a:xfrm>
            <a:custGeom>
              <a:avLst/>
              <a:gdLst/>
              <a:ahLst/>
              <a:cxnLst/>
              <a:rect l="l" t="t" r="r" b="b"/>
              <a:pathLst>
                <a:path w="1258570" h="889635">
                  <a:moveTo>
                    <a:pt x="0" y="444881"/>
                  </a:moveTo>
                  <a:lnTo>
                    <a:pt x="2572" y="404381"/>
                  </a:lnTo>
                  <a:lnTo>
                    <a:pt x="10141" y="364901"/>
                  </a:lnTo>
                  <a:lnTo>
                    <a:pt x="22483" y="326598"/>
                  </a:lnTo>
                  <a:lnTo>
                    <a:pt x="39378" y="289629"/>
                  </a:lnTo>
                  <a:lnTo>
                    <a:pt x="60601" y="254151"/>
                  </a:lnTo>
                  <a:lnTo>
                    <a:pt x="85931" y="220321"/>
                  </a:lnTo>
                  <a:lnTo>
                    <a:pt x="115146" y="188295"/>
                  </a:lnTo>
                  <a:lnTo>
                    <a:pt x="148023" y="158231"/>
                  </a:lnTo>
                  <a:lnTo>
                    <a:pt x="184340" y="130286"/>
                  </a:lnTo>
                  <a:lnTo>
                    <a:pt x="223874" y="104615"/>
                  </a:lnTo>
                  <a:lnTo>
                    <a:pt x="266403" y="81378"/>
                  </a:lnTo>
                  <a:lnTo>
                    <a:pt x="311705" y="60729"/>
                  </a:lnTo>
                  <a:lnTo>
                    <a:pt x="359556" y="42827"/>
                  </a:lnTo>
                  <a:lnTo>
                    <a:pt x="409736" y="27827"/>
                  </a:lnTo>
                  <a:lnTo>
                    <a:pt x="462021" y="15888"/>
                  </a:lnTo>
                  <a:lnTo>
                    <a:pt x="516189" y="7166"/>
                  </a:lnTo>
                  <a:lnTo>
                    <a:pt x="572018" y="1817"/>
                  </a:lnTo>
                  <a:lnTo>
                    <a:pt x="629285" y="0"/>
                  </a:lnTo>
                  <a:lnTo>
                    <a:pt x="686570" y="1817"/>
                  </a:lnTo>
                  <a:lnTo>
                    <a:pt x="742414" y="7166"/>
                  </a:lnTo>
                  <a:lnTo>
                    <a:pt x="796592" y="15888"/>
                  </a:lnTo>
                  <a:lnTo>
                    <a:pt x="848884" y="27827"/>
                  </a:lnTo>
                  <a:lnTo>
                    <a:pt x="899068" y="42827"/>
                  </a:lnTo>
                  <a:lnTo>
                    <a:pt x="946921" y="60729"/>
                  </a:lnTo>
                  <a:lnTo>
                    <a:pt x="992221" y="81378"/>
                  </a:lnTo>
                  <a:lnTo>
                    <a:pt x="1034747" y="104615"/>
                  </a:lnTo>
                  <a:lnTo>
                    <a:pt x="1074277" y="130286"/>
                  </a:lnTo>
                  <a:lnTo>
                    <a:pt x="1110587" y="158231"/>
                  </a:lnTo>
                  <a:lnTo>
                    <a:pt x="1143458" y="188295"/>
                  </a:lnTo>
                  <a:lnTo>
                    <a:pt x="1172666" y="220321"/>
                  </a:lnTo>
                  <a:lnTo>
                    <a:pt x="1197989" y="254151"/>
                  </a:lnTo>
                  <a:lnTo>
                    <a:pt x="1219206" y="289629"/>
                  </a:lnTo>
                  <a:lnTo>
                    <a:pt x="1236095" y="326598"/>
                  </a:lnTo>
                  <a:lnTo>
                    <a:pt x="1248433" y="364901"/>
                  </a:lnTo>
                  <a:lnTo>
                    <a:pt x="1255998" y="404381"/>
                  </a:lnTo>
                  <a:lnTo>
                    <a:pt x="1258569" y="444881"/>
                  </a:lnTo>
                  <a:lnTo>
                    <a:pt x="1255998" y="485360"/>
                  </a:lnTo>
                  <a:lnTo>
                    <a:pt x="1248433" y="524822"/>
                  </a:lnTo>
                  <a:lnTo>
                    <a:pt x="1236095" y="563109"/>
                  </a:lnTo>
                  <a:lnTo>
                    <a:pt x="1219206" y="600064"/>
                  </a:lnTo>
                  <a:lnTo>
                    <a:pt x="1197989" y="635531"/>
                  </a:lnTo>
                  <a:lnTo>
                    <a:pt x="1172666" y="669351"/>
                  </a:lnTo>
                  <a:lnTo>
                    <a:pt x="1143458" y="701368"/>
                  </a:lnTo>
                  <a:lnTo>
                    <a:pt x="1110587" y="731425"/>
                  </a:lnTo>
                  <a:lnTo>
                    <a:pt x="1074277" y="759364"/>
                  </a:lnTo>
                  <a:lnTo>
                    <a:pt x="1034747" y="785030"/>
                  </a:lnTo>
                  <a:lnTo>
                    <a:pt x="992221" y="808264"/>
                  </a:lnTo>
                  <a:lnTo>
                    <a:pt x="946921" y="828910"/>
                  </a:lnTo>
                  <a:lnTo>
                    <a:pt x="899068" y="846810"/>
                  </a:lnTo>
                  <a:lnTo>
                    <a:pt x="848884" y="861808"/>
                  </a:lnTo>
                  <a:lnTo>
                    <a:pt x="796592" y="873747"/>
                  </a:lnTo>
                  <a:lnTo>
                    <a:pt x="742414" y="882468"/>
                  </a:lnTo>
                  <a:lnTo>
                    <a:pt x="686570" y="887817"/>
                  </a:lnTo>
                  <a:lnTo>
                    <a:pt x="629285" y="889634"/>
                  </a:lnTo>
                  <a:lnTo>
                    <a:pt x="572018" y="887817"/>
                  </a:lnTo>
                  <a:lnTo>
                    <a:pt x="516189" y="882468"/>
                  </a:lnTo>
                  <a:lnTo>
                    <a:pt x="462021" y="873747"/>
                  </a:lnTo>
                  <a:lnTo>
                    <a:pt x="409736" y="861808"/>
                  </a:lnTo>
                  <a:lnTo>
                    <a:pt x="359556" y="846810"/>
                  </a:lnTo>
                  <a:lnTo>
                    <a:pt x="311705" y="828910"/>
                  </a:lnTo>
                  <a:lnTo>
                    <a:pt x="266403" y="808264"/>
                  </a:lnTo>
                  <a:lnTo>
                    <a:pt x="223874" y="785030"/>
                  </a:lnTo>
                  <a:lnTo>
                    <a:pt x="184340" y="759364"/>
                  </a:lnTo>
                  <a:lnTo>
                    <a:pt x="148023" y="731425"/>
                  </a:lnTo>
                  <a:lnTo>
                    <a:pt x="115146" y="701368"/>
                  </a:lnTo>
                  <a:lnTo>
                    <a:pt x="85931" y="669351"/>
                  </a:lnTo>
                  <a:lnTo>
                    <a:pt x="60601" y="635531"/>
                  </a:lnTo>
                  <a:lnTo>
                    <a:pt x="39378" y="600064"/>
                  </a:lnTo>
                  <a:lnTo>
                    <a:pt x="22483" y="563109"/>
                  </a:lnTo>
                  <a:lnTo>
                    <a:pt x="10141" y="524822"/>
                  </a:lnTo>
                  <a:lnTo>
                    <a:pt x="2572" y="485360"/>
                  </a:lnTo>
                  <a:lnTo>
                    <a:pt x="0" y="44488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9532" y="2017141"/>
              <a:ext cx="487680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3910" y="3012719"/>
              <a:ext cx="3670681" cy="70177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97649" y="3517900"/>
              <a:ext cx="1261110" cy="111125"/>
            </a:xfrm>
            <a:custGeom>
              <a:avLst/>
              <a:gdLst/>
              <a:ahLst/>
              <a:cxnLst/>
              <a:rect l="l" t="t" r="r" b="b"/>
              <a:pathLst>
                <a:path w="1261109" h="111125">
                  <a:moveTo>
                    <a:pt x="94869" y="0"/>
                  </a:moveTo>
                  <a:lnTo>
                    <a:pt x="0" y="55244"/>
                  </a:lnTo>
                  <a:lnTo>
                    <a:pt x="94869" y="110616"/>
                  </a:lnTo>
                  <a:lnTo>
                    <a:pt x="100583" y="109093"/>
                  </a:lnTo>
                  <a:lnTo>
                    <a:pt x="105918" y="99949"/>
                  </a:lnTo>
                  <a:lnTo>
                    <a:pt x="104394" y="94234"/>
                  </a:lnTo>
                  <a:lnTo>
                    <a:pt x="53884" y="64769"/>
                  </a:lnTo>
                  <a:lnTo>
                    <a:pt x="18923" y="64769"/>
                  </a:lnTo>
                  <a:lnTo>
                    <a:pt x="18923" y="45719"/>
                  </a:lnTo>
                  <a:lnTo>
                    <a:pt x="54101" y="45719"/>
                  </a:lnTo>
                  <a:lnTo>
                    <a:pt x="104394" y="16383"/>
                  </a:lnTo>
                  <a:lnTo>
                    <a:pt x="105918" y="10540"/>
                  </a:lnTo>
                  <a:lnTo>
                    <a:pt x="103250" y="6096"/>
                  </a:lnTo>
                  <a:lnTo>
                    <a:pt x="100583" y="1524"/>
                  </a:lnTo>
                  <a:lnTo>
                    <a:pt x="94869" y="0"/>
                  </a:lnTo>
                  <a:close/>
                </a:path>
                <a:path w="1261109" h="111125">
                  <a:moveTo>
                    <a:pt x="1223064" y="55308"/>
                  </a:moveTo>
                  <a:lnTo>
                    <a:pt x="1156334" y="94234"/>
                  </a:lnTo>
                  <a:lnTo>
                    <a:pt x="1154810" y="99949"/>
                  </a:lnTo>
                  <a:lnTo>
                    <a:pt x="1157477" y="104521"/>
                  </a:lnTo>
                  <a:lnTo>
                    <a:pt x="1160018" y="109093"/>
                  </a:lnTo>
                  <a:lnTo>
                    <a:pt x="1165859" y="110616"/>
                  </a:lnTo>
                  <a:lnTo>
                    <a:pt x="1244409" y="64769"/>
                  </a:lnTo>
                  <a:lnTo>
                    <a:pt x="1241805" y="64769"/>
                  </a:lnTo>
                  <a:lnTo>
                    <a:pt x="1241805" y="63500"/>
                  </a:lnTo>
                  <a:lnTo>
                    <a:pt x="1237106" y="63500"/>
                  </a:lnTo>
                  <a:lnTo>
                    <a:pt x="1223064" y="55308"/>
                  </a:lnTo>
                  <a:close/>
                </a:path>
                <a:path w="1261109" h="111125">
                  <a:moveTo>
                    <a:pt x="54101" y="45719"/>
                  </a:moveTo>
                  <a:lnTo>
                    <a:pt x="18923" y="45719"/>
                  </a:lnTo>
                  <a:lnTo>
                    <a:pt x="18923" y="64769"/>
                  </a:lnTo>
                  <a:lnTo>
                    <a:pt x="53884" y="64769"/>
                  </a:lnTo>
                  <a:lnTo>
                    <a:pt x="51707" y="63500"/>
                  </a:lnTo>
                  <a:lnTo>
                    <a:pt x="23622" y="63500"/>
                  </a:lnTo>
                  <a:lnTo>
                    <a:pt x="23622" y="47116"/>
                  </a:lnTo>
                  <a:lnTo>
                    <a:pt x="51707" y="47116"/>
                  </a:lnTo>
                  <a:lnTo>
                    <a:pt x="54101" y="45719"/>
                  </a:lnTo>
                  <a:close/>
                </a:path>
                <a:path w="1261109" h="111125">
                  <a:moveTo>
                    <a:pt x="1206627" y="45719"/>
                  </a:moveTo>
                  <a:lnTo>
                    <a:pt x="54101" y="45719"/>
                  </a:lnTo>
                  <a:lnTo>
                    <a:pt x="37664" y="55308"/>
                  </a:lnTo>
                  <a:lnTo>
                    <a:pt x="53884" y="64769"/>
                  </a:lnTo>
                  <a:lnTo>
                    <a:pt x="1206844" y="64769"/>
                  </a:lnTo>
                  <a:lnTo>
                    <a:pt x="1223064" y="55308"/>
                  </a:lnTo>
                  <a:lnTo>
                    <a:pt x="1206627" y="45719"/>
                  </a:lnTo>
                  <a:close/>
                </a:path>
                <a:path w="1261109" h="111125">
                  <a:moveTo>
                    <a:pt x="1244370" y="45719"/>
                  </a:moveTo>
                  <a:lnTo>
                    <a:pt x="1241805" y="45719"/>
                  </a:lnTo>
                  <a:lnTo>
                    <a:pt x="1241805" y="64769"/>
                  </a:lnTo>
                  <a:lnTo>
                    <a:pt x="1244409" y="64769"/>
                  </a:lnTo>
                  <a:lnTo>
                    <a:pt x="1260728" y="55244"/>
                  </a:lnTo>
                  <a:lnTo>
                    <a:pt x="1244370" y="45719"/>
                  </a:lnTo>
                  <a:close/>
                </a:path>
                <a:path w="1261109" h="111125">
                  <a:moveTo>
                    <a:pt x="23622" y="47116"/>
                  </a:moveTo>
                  <a:lnTo>
                    <a:pt x="23622" y="63500"/>
                  </a:lnTo>
                  <a:lnTo>
                    <a:pt x="37664" y="55308"/>
                  </a:lnTo>
                  <a:lnTo>
                    <a:pt x="23622" y="47116"/>
                  </a:lnTo>
                  <a:close/>
                </a:path>
                <a:path w="1261109" h="111125">
                  <a:moveTo>
                    <a:pt x="37664" y="55308"/>
                  </a:moveTo>
                  <a:lnTo>
                    <a:pt x="23622" y="63500"/>
                  </a:lnTo>
                  <a:lnTo>
                    <a:pt x="51707" y="63500"/>
                  </a:lnTo>
                  <a:lnTo>
                    <a:pt x="37664" y="55308"/>
                  </a:lnTo>
                  <a:close/>
                </a:path>
                <a:path w="1261109" h="111125">
                  <a:moveTo>
                    <a:pt x="1237106" y="47116"/>
                  </a:moveTo>
                  <a:lnTo>
                    <a:pt x="1223064" y="55308"/>
                  </a:lnTo>
                  <a:lnTo>
                    <a:pt x="1237106" y="63500"/>
                  </a:lnTo>
                  <a:lnTo>
                    <a:pt x="1237106" y="47116"/>
                  </a:lnTo>
                  <a:close/>
                </a:path>
                <a:path w="1261109" h="111125">
                  <a:moveTo>
                    <a:pt x="1241805" y="47116"/>
                  </a:moveTo>
                  <a:lnTo>
                    <a:pt x="1237106" y="47116"/>
                  </a:lnTo>
                  <a:lnTo>
                    <a:pt x="1237106" y="63500"/>
                  </a:lnTo>
                  <a:lnTo>
                    <a:pt x="1241805" y="63500"/>
                  </a:lnTo>
                  <a:lnTo>
                    <a:pt x="1241805" y="47116"/>
                  </a:lnTo>
                  <a:close/>
                </a:path>
                <a:path w="1261109" h="111125">
                  <a:moveTo>
                    <a:pt x="51707" y="47116"/>
                  </a:moveTo>
                  <a:lnTo>
                    <a:pt x="23622" y="47116"/>
                  </a:lnTo>
                  <a:lnTo>
                    <a:pt x="37664" y="55308"/>
                  </a:lnTo>
                  <a:lnTo>
                    <a:pt x="51707" y="47116"/>
                  </a:lnTo>
                  <a:close/>
                </a:path>
                <a:path w="1261109" h="111125">
                  <a:moveTo>
                    <a:pt x="1165859" y="0"/>
                  </a:moveTo>
                  <a:lnTo>
                    <a:pt x="1160018" y="1524"/>
                  </a:lnTo>
                  <a:lnTo>
                    <a:pt x="1157477" y="6096"/>
                  </a:lnTo>
                  <a:lnTo>
                    <a:pt x="1154810" y="10540"/>
                  </a:lnTo>
                  <a:lnTo>
                    <a:pt x="1156334" y="16383"/>
                  </a:lnTo>
                  <a:lnTo>
                    <a:pt x="1223064" y="55308"/>
                  </a:lnTo>
                  <a:lnTo>
                    <a:pt x="1237106" y="47116"/>
                  </a:lnTo>
                  <a:lnTo>
                    <a:pt x="1241805" y="47116"/>
                  </a:lnTo>
                  <a:lnTo>
                    <a:pt x="1241805" y="45719"/>
                  </a:lnTo>
                  <a:lnTo>
                    <a:pt x="1244370" y="45719"/>
                  </a:lnTo>
                  <a:lnTo>
                    <a:pt x="1165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00416" y="2109444"/>
            <a:ext cx="1154315" cy="73687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008366" y="4062653"/>
            <a:ext cx="1046480" cy="729615"/>
            <a:chOff x="8008366" y="4062653"/>
            <a:chExt cx="1046480" cy="72961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8366" y="4062653"/>
              <a:ext cx="1046378" cy="7293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5955" y="4203090"/>
              <a:ext cx="491477" cy="3810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358638" y="4062653"/>
            <a:ext cx="2492375" cy="737235"/>
            <a:chOff x="5358638" y="4062653"/>
            <a:chExt cx="2492375" cy="73723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638" y="4062653"/>
              <a:ext cx="1162265" cy="7368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8549" y="4062653"/>
              <a:ext cx="1172019" cy="729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78550" y="4223131"/>
              <a:ext cx="491477" cy="3810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3345" y="4245927"/>
              <a:ext cx="491477" cy="3810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787388" y="3835705"/>
            <a:ext cx="8426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ncor</a:t>
            </a:r>
            <a:r>
              <a:rPr dirty="0" sz="800" spc="-5" b="1">
                <a:solidFill>
                  <a:srgbClr val="4D4D4D"/>
                </a:solidFill>
                <a:latin typeface="Arial"/>
                <a:cs typeface="Arial"/>
              </a:rPr>
              <a:t>rec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dirty="0" sz="800" spc="-5" b="1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ges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4158" y="3422650"/>
            <a:ext cx="2012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96788" y="3282696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5071" y="0"/>
                </a:lnTo>
              </a:path>
            </a:pathLst>
          </a:custGeom>
          <a:ln w="9525">
            <a:solidFill>
              <a:srgbClr val="00A8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792978" y="3234055"/>
            <a:ext cx="10585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9615" algn="l"/>
              </a:tabLst>
            </a:pPr>
            <a:r>
              <a:rPr dirty="0" u="sng" sz="800" b="1">
                <a:solidFill>
                  <a:srgbClr val="FFFFFF"/>
                </a:solidFill>
                <a:uFill>
                  <a:solidFill>
                    <a:srgbClr val="00A8F7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b="1">
                <a:solidFill>
                  <a:srgbClr val="FFFFFF"/>
                </a:solidFill>
                <a:uFill>
                  <a:solidFill>
                    <a:srgbClr val="00A8F7"/>
                  </a:solidFill>
                </a:uFill>
                <a:latin typeface="Arial"/>
                <a:cs typeface="Arial"/>
              </a:rPr>
              <a:t>	</a:t>
            </a:r>
            <a:r>
              <a:rPr dirty="0" sz="800" spc="1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46827" y="764336"/>
            <a:ext cx="3708400" cy="1252855"/>
            <a:chOff x="5346827" y="764336"/>
            <a:chExt cx="3708400" cy="125285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827" y="764336"/>
              <a:ext cx="3707892" cy="12528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53935" y="1216659"/>
              <a:ext cx="845185" cy="263525"/>
            </a:xfrm>
            <a:custGeom>
              <a:avLst/>
              <a:gdLst/>
              <a:ahLst/>
              <a:cxnLst/>
              <a:rect l="l" t="t" r="r" b="b"/>
              <a:pathLst>
                <a:path w="845184" h="263525">
                  <a:moveTo>
                    <a:pt x="0" y="131699"/>
                  </a:moveTo>
                  <a:lnTo>
                    <a:pt x="21533" y="90058"/>
                  </a:lnTo>
                  <a:lnTo>
                    <a:pt x="81495" y="53903"/>
                  </a:lnTo>
                  <a:lnTo>
                    <a:pt x="123713" y="38560"/>
                  </a:lnTo>
                  <a:lnTo>
                    <a:pt x="172931" y="25400"/>
                  </a:lnTo>
                  <a:lnTo>
                    <a:pt x="228278" y="14693"/>
                  </a:lnTo>
                  <a:lnTo>
                    <a:pt x="288885" y="6710"/>
                  </a:lnTo>
                  <a:lnTo>
                    <a:pt x="353883" y="1722"/>
                  </a:lnTo>
                  <a:lnTo>
                    <a:pt x="422401" y="0"/>
                  </a:lnTo>
                  <a:lnTo>
                    <a:pt x="490886" y="1722"/>
                  </a:lnTo>
                  <a:lnTo>
                    <a:pt x="555856" y="6710"/>
                  </a:lnTo>
                  <a:lnTo>
                    <a:pt x="616442" y="14693"/>
                  </a:lnTo>
                  <a:lnTo>
                    <a:pt x="671773" y="25400"/>
                  </a:lnTo>
                  <a:lnTo>
                    <a:pt x="720978" y="38560"/>
                  </a:lnTo>
                  <a:lnTo>
                    <a:pt x="763189" y="53903"/>
                  </a:lnTo>
                  <a:lnTo>
                    <a:pt x="797535" y="71160"/>
                  </a:lnTo>
                  <a:lnTo>
                    <a:pt x="839148" y="110328"/>
                  </a:lnTo>
                  <a:lnTo>
                    <a:pt x="844676" y="131699"/>
                  </a:lnTo>
                  <a:lnTo>
                    <a:pt x="839148" y="153069"/>
                  </a:lnTo>
                  <a:lnTo>
                    <a:pt x="797535" y="192237"/>
                  </a:lnTo>
                  <a:lnTo>
                    <a:pt x="763189" y="209494"/>
                  </a:lnTo>
                  <a:lnTo>
                    <a:pt x="720978" y="224837"/>
                  </a:lnTo>
                  <a:lnTo>
                    <a:pt x="671773" y="237997"/>
                  </a:lnTo>
                  <a:lnTo>
                    <a:pt x="616442" y="248704"/>
                  </a:lnTo>
                  <a:lnTo>
                    <a:pt x="555856" y="256687"/>
                  </a:lnTo>
                  <a:lnTo>
                    <a:pt x="490886" y="261675"/>
                  </a:lnTo>
                  <a:lnTo>
                    <a:pt x="422401" y="263398"/>
                  </a:lnTo>
                  <a:lnTo>
                    <a:pt x="353883" y="261675"/>
                  </a:lnTo>
                  <a:lnTo>
                    <a:pt x="288885" y="256687"/>
                  </a:lnTo>
                  <a:lnTo>
                    <a:pt x="228278" y="248704"/>
                  </a:lnTo>
                  <a:lnTo>
                    <a:pt x="172931" y="237998"/>
                  </a:lnTo>
                  <a:lnTo>
                    <a:pt x="123713" y="224837"/>
                  </a:lnTo>
                  <a:lnTo>
                    <a:pt x="81495" y="209494"/>
                  </a:lnTo>
                  <a:lnTo>
                    <a:pt x="47145" y="192237"/>
                  </a:lnTo>
                  <a:lnTo>
                    <a:pt x="5528" y="153069"/>
                  </a:lnTo>
                  <a:lnTo>
                    <a:pt x="0" y="131699"/>
                  </a:lnTo>
                  <a:close/>
                </a:path>
              </a:pathLst>
            </a:custGeom>
            <a:ln w="28575">
              <a:solidFill>
                <a:srgbClr val="0D1A5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0739" y="858392"/>
              <a:ext cx="487679" cy="36576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885813" y="791718"/>
            <a:ext cx="5264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dirty="0" sz="1400" spc="-10" b="1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dirty="0" sz="1400" spc="-30" b="1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dirty="0" sz="1400" b="1">
                <a:solidFill>
                  <a:srgbClr val="4D4D4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11753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</a:t>
            </a:r>
            <a:r>
              <a:rPr dirty="0" spc="-15"/>
              <a:t>n</a:t>
            </a:r>
            <a:r>
              <a:rPr dirty="0" spc="-5"/>
              <a:t>tent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9652" y="935837"/>
            <a:ext cx="3950970" cy="32118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Landscaping</a:t>
            </a:r>
            <a:r>
              <a:rPr dirty="0" sz="1400" spc="-5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the</a:t>
            </a:r>
            <a:r>
              <a:rPr dirty="0" sz="1400" spc="-4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Images</a:t>
            </a:r>
            <a:r>
              <a:rPr dirty="0" sz="1400" spc="-4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in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Health</a:t>
            </a:r>
            <a:r>
              <a:rPr dirty="0" sz="1400" spc="-2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Care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AI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applications</a:t>
            </a:r>
            <a:r>
              <a:rPr dirty="0" sz="1400" spc="-5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on</a:t>
            </a:r>
            <a:r>
              <a:rPr dirty="0" sz="1400" spc="-2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Clinical</a:t>
            </a:r>
            <a:r>
              <a:rPr dirty="0" sz="1400" spc="-3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Images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I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ma</a:t>
            </a: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g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e</a:t>
            </a:r>
            <a:r>
              <a:rPr dirty="0" sz="1400" spc="-10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Anal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y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ic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s</a:t>
            </a:r>
            <a:r>
              <a:rPr dirty="0" sz="1400" spc="-1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Lands</a:t>
            </a:r>
            <a:r>
              <a:rPr dirty="0" sz="1400" spc="5">
                <a:solidFill>
                  <a:srgbClr val="003CA0"/>
                </a:solidFill>
                <a:latin typeface="Arial MT"/>
                <a:cs typeface="Arial MT"/>
              </a:rPr>
              <a:t>c</a:t>
            </a:r>
            <a:r>
              <a:rPr dirty="0" sz="1400" spc="-15">
                <a:solidFill>
                  <a:srgbClr val="003CA0"/>
                </a:solidFill>
                <a:latin typeface="Arial MT"/>
                <a:cs typeface="Arial MT"/>
              </a:rPr>
              <a:t>a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pe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VIS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Introduction</a:t>
            </a:r>
            <a:r>
              <a:rPr dirty="0" sz="1400" spc="-6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&amp; Demo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VIS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solution</a:t>
            </a:r>
            <a:r>
              <a:rPr dirty="0" sz="1400" spc="-5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Maturity</a:t>
            </a:r>
            <a:r>
              <a:rPr dirty="0" sz="1400" spc="-5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Cycle</a:t>
            </a:r>
            <a:endParaRPr sz="14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VIS</a:t>
            </a:r>
            <a:r>
              <a:rPr dirty="0" sz="1400" spc="-1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Data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Science</a:t>
            </a:r>
            <a:r>
              <a:rPr dirty="0" sz="1400" spc="-3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Development</a:t>
            </a:r>
            <a:r>
              <a:rPr dirty="0" sz="1400" spc="-1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Process</a:t>
            </a:r>
            <a:endParaRPr sz="14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spcBef>
                <a:spcPts val="605"/>
              </a:spcBef>
              <a:buClr>
                <a:srgbClr val="00A8F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Learnings</a:t>
            </a:r>
            <a:r>
              <a:rPr dirty="0" sz="1400" spc="-5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from</a:t>
            </a:r>
            <a:r>
              <a:rPr dirty="0" sz="1400" spc="-5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past</a:t>
            </a:r>
            <a:r>
              <a:rPr dirty="0" sz="1400" spc="-3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use</a:t>
            </a:r>
            <a:r>
              <a:rPr dirty="0" sz="1400" spc="-3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Deployment</a:t>
            </a:r>
            <a:r>
              <a:rPr dirty="0" sz="1400" spc="-3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Process</a:t>
            </a:r>
            <a:r>
              <a:rPr dirty="0" sz="1400" spc="-55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Overview</a:t>
            </a:r>
            <a:endParaRPr sz="1400">
              <a:latin typeface="Arial MT"/>
              <a:cs typeface="Arial MT"/>
            </a:endParaRPr>
          </a:p>
          <a:p>
            <a:pPr lvl="1" marL="756285" indent="-287655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Establishing</a:t>
            </a:r>
            <a:r>
              <a:rPr dirty="0" sz="1400" spc="-8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Performance</a:t>
            </a:r>
            <a:r>
              <a:rPr dirty="0" sz="1400" spc="-9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CA0"/>
                </a:solidFill>
                <a:latin typeface="Arial MT"/>
                <a:cs typeface="Arial MT"/>
              </a:rPr>
              <a:t>Tracking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Proposed</a:t>
            </a:r>
            <a:r>
              <a:rPr dirty="0" sz="1400" spc="-6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RASCI</a:t>
            </a: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CA0"/>
                </a:solidFill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A8F7"/>
              </a:buClr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dirty="0" sz="1400" spc="-20">
                <a:solidFill>
                  <a:srgbClr val="003CA0"/>
                </a:solidFill>
                <a:latin typeface="Arial MT"/>
                <a:cs typeface="Arial MT"/>
              </a:rPr>
              <a:t>FAQs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2803" y="2578290"/>
            <a:ext cx="8614410" cy="2275205"/>
            <a:chOff x="532803" y="2578290"/>
            <a:chExt cx="8614410" cy="2275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65" y="2583052"/>
              <a:ext cx="3867937" cy="22220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7565" y="2583052"/>
              <a:ext cx="3868420" cy="2222500"/>
            </a:xfrm>
            <a:custGeom>
              <a:avLst/>
              <a:gdLst/>
              <a:ahLst/>
              <a:cxnLst/>
              <a:rect l="l" t="t" r="r" b="b"/>
              <a:pathLst>
                <a:path w="3868420" h="2222500">
                  <a:moveTo>
                    <a:pt x="0" y="143129"/>
                  </a:moveTo>
                  <a:lnTo>
                    <a:pt x="7297" y="97909"/>
                  </a:lnTo>
                  <a:lnTo>
                    <a:pt x="27617" y="58622"/>
                  </a:lnTo>
                  <a:lnTo>
                    <a:pt x="58602" y="27631"/>
                  </a:lnTo>
                  <a:lnTo>
                    <a:pt x="97896" y="7301"/>
                  </a:lnTo>
                  <a:lnTo>
                    <a:pt x="143141" y="0"/>
                  </a:lnTo>
                  <a:lnTo>
                    <a:pt x="3724808" y="0"/>
                  </a:lnTo>
                  <a:lnTo>
                    <a:pt x="3770027" y="7301"/>
                  </a:lnTo>
                  <a:lnTo>
                    <a:pt x="3809315" y="27631"/>
                  </a:lnTo>
                  <a:lnTo>
                    <a:pt x="3840306" y="58622"/>
                  </a:lnTo>
                  <a:lnTo>
                    <a:pt x="3860635" y="97909"/>
                  </a:lnTo>
                  <a:lnTo>
                    <a:pt x="3867937" y="143129"/>
                  </a:lnTo>
                  <a:lnTo>
                    <a:pt x="3867937" y="2078888"/>
                  </a:lnTo>
                  <a:lnTo>
                    <a:pt x="3860635" y="2124133"/>
                  </a:lnTo>
                  <a:lnTo>
                    <a:pt x="3840306" y="2163427"/>
                  </a:lnTo>
                  <a:lnTo>
                    <a:pt x="3809315" y="2194412"/>
                  </a:lnTo>
                  <a:lnTo>
                    <a:pt x="3770027" y="2214732"/>
                  </a:lnTo>
                  <a:lnTo>
                    <a:pt x="3724808" y="2222030"/>
                  </a:lnTo>
                  <a:lnTo>
                    <a:pt x="143141" y="2222030"/>
                  </a:lnTo>
                  <a:lnTo>
                    <a:pt x="97896" y="2214732"/>
                  </a:lnTo>
                  <a:lnTo>
                    <a:pt x="58602" y="2194412"/>
                  </a:lnTo>
                  <a:lnTo>
                    <a:pt x="27617" y="2163427"/>
                  </a:lnTo>
                  <a:lnTo>
                    <a:pt x="7297" y="2124133"/>
                  </a:lnTo>
                  <a:lnTo>
                    <a:pt x="0" y="2078888"/>
                  </a:lnTo>
                  <a:lnTo>
                    <a:pt x="0" y="143129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101" y="2583052"/>
              <a:ext cx="3867912" cy="22245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45101" y="2583052"/>
              <a:ext cx="3868420" cy="2225040"/>
            </a:xfrm>
            <a:custGeom>
              <a:avLst/>
              <a:gdLst/>
              <a:ahLst/>
              <a:cxnLst/>
              <a:rect l="l" t="t" r="r" b="b"/>
              <a:pathLst>
                <a:path w="3868420" h="2225040">
                  <a:moveTo>
                    <a:pt x="0" y="143383"/>
                  </a:moveTo>
                  <a:lnTo>
                    <a:pt x="7316" y="98088"/>
                  </a:lnTo>
                  <a:lnTo>
                    <a:pt x="27683" y="58731"/>
                  </a:lnTo>
                  <a:lnTo>
                    <a:pt x="58731" y="27683"/>
                  </a:lnTo>
                  <a:lnTo>
                    <a:pt x="98088" y="7316"/>
                  </a:lnTo>
                  <a:lnTo>
                    <a:pt x="143383" y="0"/>
                  </a:lnTo>
                  <a:lnTo>
                    <a:pt x="3724655" y="0"/>
                  </a:lnTo>
                  <a:lnTo>
                    <a:pt x="3769937" y="7316"/>
                  </a:lnTo>
                  <a:lnTo>
                    <a:pt x="3809262" y="27683"/>
                  </a:lnTo>
                  <a:lnTo>
                    <a:pt x="3840272" y="58731"/>
                  </a:lnTo>
                  <a:lnTo>
                    <a:pt x="3860608" y="98088"/>
                  </a:lnTo>
                  <a:lnTo>
                    <a:pt x="3867912" y="143383"/>
                  </a:lnTo>
                  <a:lnTo>
                    <a:pt x="3867912" y="2081263"/>
                  </a:lnTo>
                  <a:lnTo>
                    <a:pt x="3860608" y="2126559"/>
                  </a:lnTo>
                  <a:lnTo>
                    <a:pt x="3840272" y="2165898"/>
                  </a:lnTo>
                  <a:lnTo>
                    <a:pt x="3809262" y="2196920"/>
                  </a:lnTo>
                  <a:lnTo>
                    <a:pt x="3769937" y="2217264"/>
                  </a:lnTo>
                  <a:lnTo>
                    <a:pt x="3724655" y="2224570"/>
                  </a:lnTo>
                  <a:lnTo>
                    <a:pt x="143383" y="2224570"/>
                  </a:lnTo>
                  <a:lnTo>
                    <a:pt x="98088" y="2217264"/>
                  </a:lnTo>
                  <a:lnTo>
                    <a:pt x="58731" y="2196920"/>
                  </a:lnTo>
                  <a:lnTo>
                    <a:pt x="27683" y="2165898"/>
                  </a:lnTo>
                  <a:lnTo>
                    <a:pt x="7316" y="2126559"/>
                  </a:lnTo>
                  <a:lnTo>
                    <a:pt x="0" y="2081263"/>
                  </a:lnTo>
                  <a:lnTo>
                    <a:pt x="0" y="143383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7072" y="2607563"/>
              <a:ext cx="268224" cy="2712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0516" y="2599943"/>
              <a:ext cx="886967" cy="291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367" y="2599943"/>
              <a:ext cx="224027" cy="2910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0803" y="2599943"/>
              <a:ext cx="1363979" cy="2910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5808" y="2599943"/>
              <a:ext cx="224027" cy="2910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0859" y="2599943"/>
              <a:ext cx="1321307" cy="29108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31876" y="1618488"/>
            <a:ext cx="3878579" cy="615315"/>
            <a:chOff x="531876" y="1618488"/>
            <a:chExt cx="3878579" cy="61531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565" y="1631315"/>
              <a:ext cx="3867937" cy="5975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7565" y="1631315"/>
              <a:ext cx="3868420" cy="597535"/>
            </a:xfrm>
            <a:custGeom>
              <a:avLst/>
              <a:gdLst/>
              <a:ahLst/>
              <a:cxnLst/>
              <a:rect l="l" t="t" r="r" b="b"/>
              <a:pathLst>
                <a:path w="3868420" h="597535">
                  <a:moveTo>
                    <a:pt x="0" y="38481"/>
                  </a:moveTo>
                  <a:lnTo>
                    <a:pt x="3024" y="23467"/>
                  </a:lnTo>
                  <a:lnTo>
                    <a:pt x="11274" y="11239"/>
                  </a:lnTo>
                  <a:lnTo>
                    <a:pt x="23510" y="3012"/>
                  </a:lnTo>
                  <a:lnTo>
                    <a:pt x="38493" y="0"/>
                  </a:lnTo>
                  <a:lnTo>
                    <a:pt x="3829456" y="0"/>
                  </a:lnTo>
                  <a:lnTo>
                    <a:pt x="3844416" y="3012"/>
                  </a:lnTo>
                  <a:lnTo>
                    <a:pt x="3856650" y="11239"/>
                  </a:lnTo>
                  <a:lnTo>
                    <a:pt x="3864907" y="23467"/>
                  </a:lnTo>
                  <a:lnTo>
                    <a:pt x="3867937" y="38481"/>
                  </a:lnTo>
                  <a:lnTo>
                    <a:pt x="3867937" y="559054"/>
                  </a:lnTo>
                  <a:lnTo>
                    <a:pt x="3864907" y="574014"/>
                  </a:lnTo>
                  <a:lnTo>
                    <a:pt x="3856650" y="586247"/>
                  </a:lnTo>
                  <a:lnTo>
                    <a:pt x="3844416" y="594504"/>
                  </a:lnTo>
                  <a:lnTo>
                    <a:pt x="3829456" y="597535"/>
                  </a:lnTo>
                  <a:lnTo>
                    <a:pt x="38493" y="597535"/>
                  </a:lnTo>
                  <a:lnTo>
                    <a:pt x="23510" y="594504"/>
                  </a:lnTo>
                  <a:lnTo>
                    <a:pt x="11274" y="586247"/>
                  </a:lnTo>
                  <a:lnTo>
                    <a:pt x="3024" y="574014"/>
                  </a:lnTo>
                  <a:lnTo>
                    <a:pt x="0" y="559054"/>
                  </a:lnTo>
                  <a:lnTo>
                    <a:pt x="0" y="38481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876" y="1624584"/>
              <a:ext cx="256032" cy="2606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844" y="1618488"/>
              <a:ext cx="3022092" cy="2773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97580" y="1618488"/>
              <a:ext cx="214884" cy="2773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1108" y="1618488"/>
              <a:ext cx="504443" cy="2773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6844" y="1748028"/>
              <a:ext cx="1146047" cy="2773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1876" y="1941576"/>
              <a:ext cx="256032" cy="2606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6844" y="1935480"/>
              <a:ext cx="3531107" cy="2773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2023" y="1927860"/>
              <a:ext cx="240791" cy="29108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47965" y="1656968"/>
            <a:ext cx="3847465" cy="47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755" marR="466725" indent="-129539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99390" algn="l"/>
              </a:tabLst>
            </a:pP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At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 present</a:t>
            </a:r>
            <a:r>
              <a:rPr dirty="0" sz="850" spc="3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doctors</a:t>
            </a:r>
            <a:r>
              <a:rPr dirty="0" sz="850" spc="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manually</a:t>
            </a:r>
            <a:r>
              <a:rPr dirty="0" sz="850" spc="3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measure</a:t>
            </a:r>
            <a:r>
              <a:rPr dirty="0" sz="850" spc="1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the</a:t>
            </a:r>
            <a:r>
              <a:rPr dirty="0" sz="85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cobb’s</a:t>
            </a:r>
            <a:r>
              <a:rPr dirty="0" sz="850" spc="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angle</a:t>
            </a:r>
            <a:r>
              <a:rPr dirty="0" sz="850" spc="2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in</a:t>
            </a:r>
            <a:r>
              <a:rPr dirty="0" sz="850" spc="1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chest</a:t>
            </a:r>
            <a:r>
              <a:rPr dirty="0" sz="85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x-rays</a:t>
            </a:r>
            <a:r>
              <a:rPr dirty="0" sz="850" spc="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to </a:t>
            </a:r>
            <a:r>
              <a:rPr dirty="0" sz="850" spc="-17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diagnose</a:t>
            </a:r>
            <a:r>
              <a:rPr dirty="0" sz="850" spc="2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the</a:t>
            </a:r>
            <a:r>
              <a:rPr dirty="0" sz="850" spc="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problem</a:t>
            </a:r>
            <a:endParaRPr sz="850">
              <a:latin typeface="Calibri"/>
              <a:cs typeface="Calibri"/>
            </a:endParaRPr>
          </a:p>
          <a:p>
            <a:pPr marL="198755" indent="-130175">
              <a:lnSpc>
                <a:spcPct val="100000"/>
              </a:lnSpc>
              <a:spcBef>
                <a:spcPts val="405"/>
              </a:spcBef>
              <a:buFont typeface="Wingdings"/>
              <a:buChar char=""/>
              <a:tabLst>
                <a:tab pos="199390" algn="l"/>
              </a:tabLst>
            </a:pP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Spinal</a:t>
            </a:r>
            <a:r>
              <a:rPr dirty="0" sz="850" spc="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surgeries/</a:t>
            </a:r>
            <a:r>
              <a:rPr dirty="0" sz="850" spc="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DMEs</a:t>
            </a:r>
            <a:r>
              <a:rPr dirty="0" sz="850" spc="-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are</a:t>
            </a:r>
            <a:r>
              <a:rPr dirty="0" sz="85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used</a:t>
            </a:r>
            <a:r>
              <a:rPr dirty="0" sz="85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to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control</a:t>
            </a:r>
            <a:r>
              <a:rPr dirty="0" sz="850" spc="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growth</a:t>
            </a:r>
            <a:r>
              <a:rPr dirty="0" sz="85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and</a:t>
            </a:r>
            <a:r>
              <a:rPr dirty="0" sz="85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4D4D4D"/>
                </a:solidFill>
                <a:latin typeface="Calibri"/>
                <a:cs typeface="Calibri"/>
              </a:rPr>
              <a:t>remove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 the</a:t>
            </a:r>
            <a:r>
              <a:rPr dirty="0" sz="850" spc="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4D4D"/>
                </a:solidFill>
                <a:latin typeface="Calibri"/>
                <a:cs typeface="Calibri"/>
              </a:rPr>
              <a:t>deformit</a:t>
            </a:r>
            <a:r>
              <a:rPr dirty="0" sz="900">
                <a:solidFill>
                  <a:srgbClr val="4D4D4D"/>
                </a:solidFill>
                <a:latin typeface="Calibri"/>
                <a:cs typeface="Calibri"/>
              </a:rPr>
              <a:t>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43653" y="2613533"/>
            <a:ext cx="3523615" cy="67373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305"/>
              </a:spcBef>
              <a:buFont typeface="Wingdings"/>
              <a:buChar char=""/>
              <a:tabLst>
                <a:tab pos="142240" algn="l"/>
              </a:tabLst>
            </a:pPr>
            <a:r>
              <a:rPr dirty="0" sz="900" spc="-5" b="1" i="1">
                <a:solidFill>
                  <a:srgbClr val="4D4D4D"/>
                </a:solidFill>
                <a:latin typeface="Calibri"/>
                <a:cs typeface="Calibri"/>
              </a:rPr>
              <a:t>Image</a:t>
            </a:r>
            <a:r>
              <a:rPr dirty="0" sz="900" spc="-20" b="1" i="1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 b="1" i="1">
                <a:solidFill>
                  <a:srgbClr val="4D4D4D"/>
                </a:solidFill>
                <a:latin typeface="Calibri"/>
                <a:cs typeface="Calibri"/>
              </a:rPr>
              <a:t>Dataset</a:t>
            </a:r>
            <a:r>
              <a:rPr dirty="0" sz="900" spc="-10" b="1" i="1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D4D4D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~300</a:t>
            </a:r>
            <a:r>
              <a:rPr dirty="0" sz="900" spc="-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open</a:t>
            </a:r>
            <a:r>
              <a:rPr dirty="0" sz="90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source</a:t>
            </a:r>
            <a:r>
              <a:rPr dirty="0" sz="9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chest</a:t>
            </a:r>
            <a:r>
              <a:rPr dirty="0" sz="900" spc="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x-ray</a:t>
            </a:r>
            <a:r>
              <a:rPr dirty="0" sz="90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images</a:t>
            </a:r>
            <a:r>
              <a:rPr dirty="0" sz="900" spc="1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Calibri"/>
                <a:cs typeface="Calibri"/>
              </a:rPr>
              <a:t>downloaded</a:t>
            </a:r>
            <a:endParaRPr sz="900">
              <a:latin typeface="Calibri"/>
              <a:cs typeface="Calibri"/>
            </a:endParaRPr>
          </a:p>
          <a:p>
            <a:pPr marL="141605" marR="5080" indent="-129539">
              <a:lnSpc>
                <a:spcPct val="100000"/>
              </a:lnSpc>
              <a:spcBef>
                <a:spcPts val="204"/>
              </a:spcBef>
              <a:buFont typeface="Wingdings"/>
              <a:buChar char=""/>
              <a:tabLst>
                <a:tab pos="142240" algn="l"/>
              </a:tabLst>
            </a:pPr>
            <a:r>
              <a:rPr dirty="0" sz="900" spc="-5" b="1" i="1">
                <a:solidFill>
                  <a:srgbClr val="8B9499"/>
                </a:solidFill>
                <a:latin typeface="Calibri"/>
                <a:cs typeface="Calibri"/>
              </a:rPr>
              <a:t>Annotation</a:t>
            </a:r>
            <a:r>
              <a:rPr dirty="0" sz="900" b="1" i="1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–</a:t>
            </a:r>
            <a:r>
              <a:rPr dirty="0" sz="900" spc="19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CVAT</a:t>
            </a:r>
            <a:r>
              <a:rPr dirty="0" sz="900" spc="-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tool</a:t>
            </a:r>
            <a:r>
              <a:rPr dirty="0" sz="900" spc="-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developed</a:t>
            </a:r>
            <a:r>
              <a:rPr dirty="0" sz="900" spc="4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by</a:t>
            </a:r>
            <a:r>
              <a:rPr dirty="0" sz="90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Intel</a:t>
            </a:r>
            <a:r>
              <a:rPr dirty="0" sz="900" spc="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used</a:t>
            </a:r>
            <a:r>
              <a:rPr dirty="0" sz="900" spc="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for</a:t>
            </a:r>
            <a:r>
              <a:rPr dirty="0" sz="900" spc="-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mask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 creation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over </a:t>
            </a:r>
            <a:r>
              <a:rPr dirty="0" sz="900" spc="-19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180</a:t>
            </a:r>
            <a:r>
              <a:rPr dirty="0" sz="900" spc="-3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images</a:t>
            </a:r>
            <a:endParaRPr sz="900">
              <a:latin typeface="Calibri"/>
              <a:cs typeface="Calibri"/>
            </a:endParaRPr>
          </a:p>
          <a:p>
            <a:pPr marL="142240" indent="-129539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2240" algn="l"/>
              </a:tabLst>
            </a:pPr>
            <a:r>
              <a:rPr dirty="0" sz="900" spc="-5" b="1" i="1">
                <a:solidFill>
                  <a:srgbClr val="8B9499"/>
                </a:solidFill>
                <a:latin typeface="Calibri"/>
                <a:cs typeface="Calibri"/>
              </a:rPr>
              <a:t>First</a:t>
            </a:r>
            <a:r>
              <a:rPr dirty="0" sz="900" b="1" i="1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 b="1" i="1">
                <a:solidFill>
                  <a:srgbClr val="8B9499"/>
                </a:solidFill>
                <a:latin typeface="Calibri"/>
                <a:cs typeface="Calibri"/>
              </a:rPr>
              <a:t>Segmentation</a:t>
            </a:r>
            <a:r>
              <a:rPr dirty="0" sz="900" spc="-20" b="1" i="1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 b="1" i="1">
                <a:solidFill>
                  <a:srgbClr val="8B9499"/>
                </a:solidFill>
                <a:latin typeface="Calibri"/>
                <a:cs typeface="Calibri"/>
              </a:rPr>
              <a:t>Model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–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 Fast.ai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used</a:t>
            </a:r>
            <a:r>
              <a:rPr dirty="0" sz="900" spc="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8B9499"/>
                </a:solidFill>
                <a:latin typeface="Calibri"/>
                <a:cs typeface="Calibri"/>
              </a:rPr>
              <a:t>for</a:t>
            </a:r>
            <a:r>
              <a:rPr dirty="0" sz="900" spc="-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8B9499"/>
                </a:solidFill>
                <a:latin typeface="Calibri"/>
                <a:cs typeface="Calibri"/>
              </a:rPr>
              <a:t>development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76494" y="3420236"/>
            <a:ext cx="2404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latin typeface="Calibri"/>
                <a:cs typeface="Calibri"/>
              </a:rPr>
              <a:t>Below</a:t>
            </a:r>
            <a:r>
              <a:rPr dirty="0" sz="900" spc="-10" b="1" i="1">
                <a:latin typeface="Calibri"/>
                <a:cs typeface="Calibri"/>
              </a:rPr>
              <a:t> </a:t>
            </a:r>
            <a:r>
              <a:rPr dirty="0" sz="900" spc="-5" b="1" i="1">
                <a:latin typeface="Calibri"/>
                <a:cs typeface="Calibri"/>
              </a:rPr>
              <a:t>are initial</a:t>
            </a:r>
            <a:r>
              <a:rPr dirty="0" sz="900" spc="25" b="1" i="1">
                <a:latin typeface="Calibri"/>
                <a:cs typeface="Calibri"/>
              </a:rPr>
              <a:t> </a:t>
            </a:r>
            <a:r>
              <a:rPr dirty="0" sz="900" spc="-5" b="1" i="1">
                <a:latin typeface="Calibri"/>
                <a:cs typeface="Calibri"/>
              </a:rPr>
              <a:t>results</a:t>
            </a:r>
            <a:r>
              <a:rPr dirty="0" sz="900" spc="-15" b="1" i="1">
                <a:latin typeface="Calibri"/>
                <a:cs typeface="Calibri"/>
              </a:rPr>
              <a:t> </a:t>
            </a:r>
            <a:r>
              <a:rPr dirty="0" sz="900" spc="-5" b="1" i="1">
                <a:latin typeface="Calibri"/>
                <a:cs typeface="Calibri"/>
              </a:rPr>
              <a:t>from</a:t>
            </a:r>
            <a:r>
              <a:rPr dirty="0" sz="900" spc="5" b="1" i="1">
                <a:latin typeface="Calibri"/>
                <a:cs typeface="Calibri"/>
              </a:rPr>
              <a:t> </a:t>
            </a:r>
            <a:r>
              <a:rPr dirty="0" sz="900" spc="-5" b="1" i="1">
                <a:latin typeface="Calibri"/>
                <a:cs typeface="Calibri"/>
              </a:rPr>
              <a:t>segmentation</a:t>
            </a:r>
            <a:r>
              <a:rPr dirty="0" sz="900" spc="-40" b="1" i="1">
                <a:latin typeface="Calibri"/>
                <a:cs typeface="Calibri"/>
              </a:rPr>
              <a:t> </a:t>
            </a:r>
            <a:r>
              <a:rPr dirty="0" sz="900" spc="-5" b="1" i="1">
                <a:latin typeface="Calibri"/>
                <a:cs typeface="Calibri"/>
              </a:rPr>
              <a:t>Model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706018" y="246329"/>
            <a:ext cx="20396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VIS:</a:t>
            </a:r>
            <a:r>
              <a:rPr dirty="0" spc="-50"/>
              <a:t> </a:t>
            </a:r>
            <a:r>
              <a:rPr dirty="0" spc="-5"/>
              <a:t>Scoliosis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532803" y="1399095"/>
            <a:ext cx="3879850" cy="210185"/>
            <a:chOff x="532803" y="1399095"/>
            <a:chExt cx="3879850" cy="210185"/>
          </a:xfrm>
        </p:grpSpPr>
        <p:sp>
          <p:nvSpPr>
            <p:cNvPr id="34" name="object 34"/>
            <p:cNvSpPr/>
            <p:nvPr/>
          </p:nvSpPr>
          <p:spPr>
            <a:xfrm>
              <a:off x="537565" y="1403858"/>
              <a:ext cx="3870325" cy="200660"/>
            </a:xfrm>
            <a:custGeom>
              <a:avLst/>
              <a:gdLst/>
              <a:ahLst/>
              <a:cxnLst/>
              <a:rect l="l" t="t" r="r" b="b"/>
              <a:pathLst>
                <a:path w="3870325" h="200659">
                  <a:moveTo>
                    <a:pt x="3836822" y="0"/>
                  </a:moveTo>
                  <a:lnTo>
                    <a:pt x="33337" y="0"/>
                  </a:lnTo>
                  <a:lnTo>
                    <a:pt x="20359" y="2629"/>
                  </a:lnTo>
                  <a:lnTo>
                    <a:pt x="9763" y="9794"/>
                  </a:lnTo>
                  <a:lnTo>
                    <a:pt x="2619" y="20413"/>
                  </a:lnTo>
                  <a:lnTo>
                    <a:pt x="0" y="33400"/>
                  </a:lnTo>
                  <a:lnTo>
                    <a:pt x="0" y="200151"/>
                  </a:lnTo>
                  <a:lnTo>
                    <a:pt x="3870096" y="200151"/>
                  </a:lnTo>
                  <a:lnTo>
                    <a:pt x="3870096" y="33400"/>
                  </a:lnTo>
                  <a:lnTo>
                    <a:pt x="3867486" y="20413"/>
                  </a:lnTo>
                  <a:lnTo>
                    <a:pt x="3860365" y="9794"/>
                  </a:lnTo>
                  <a:lnTo>
                    <a:pt x="3849790" y="2629"/>
                  </a:lnTo>
                  <a:lnTo>
                    <a:pt x="3836822" y="0"/>
                  </a:lnTo>
                  <a:close/>
                </a:path>
              </a:pathLst>
            </a:custGeom>
            <a:solidFill>
              <a:srgbClr val="1222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37565" y="1403858"/>
              <a:ext cx="3870325" cy="200660"/>
            </a:xfrm>
            <a:custGeom>
              <a:avLst/>
              <a:gdLst/>
              <a:ahLst/>
              <a:cxnLst/>
              <a:rect l="l" t="t" r="r" b="b"/>
              <a:pathLst>
                <a:path w="3870325" h="200659">
                  <a:moveTo>
                    <a:pt x="33337" y="0"/>
                  </a:moveTo>
                  <a:lnTo>
                    <a:pt x="3836822" y="0"/>
                  </a:lnTo>
                  <a:lnTo>
                    <a:pt x="3849790" y="2629"/>
                  </a:lnTo>
                  <a:lnTo>
                    <a:pt x="3860365" y="9794"/>
                  </a:lnTo>
                  <a:lnTo>
                    <a:pt x="3867486" y="20413"/>
                  </a:lnTo>
                  <a:lnTo>
                    <a:pt x="3870096" y="33400"/>
                  </a:lnTo>
                  <a:lnTo>
                    <a:pt x="3870096" y="200151"/>
                  </a:lnTo>
                  <a:lnTo>
                    <a:pt x="0" y="200151"/>
                  </a:lnTo>
                  <a:lnTo>
                    <a:pt x="0" y="33400"/>
                  </a:lnTo>
                  <a:lnTo>
                    <a:pt x="2619" y="20413"/>
                  </a:lnTo>
                  <a:lnTo>
                    <a:pt x="9763" y="9794"/>
                  </a:lnTo>
                  <a:lnTo>
                    <a:pt x="20359" y="2629"/>
                  </a:lnTo>
                  <a:lnTo>
                    <a:pt x="33337" y="0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32803" y="2345880"/>
            <a:ext cx="3865879" cy="209550"/>
            <a:chOff x="532803" y="2345880"/>
            <a:chExt cx="3865879" cy="209550"/>
          </a:xfrm>
        </p:grpSpPr>
        <p:sp>
          <p:nvSpPr>
            <p:cNvPr id="37" name="object 37"/>
            <p:cNvSpPr/>
            <p:nvPr/>
          </p:nvSpPr>
          <p:spPr>
            <a:xfrm>
              <a:off x="537565" y="2350642"/>
              <a:ext cx="3856354" cy="200025"/>
            </a:xfrm>
            <a:custGeom>
              <a:avLst/>
              <a:gdLst/>
              <a:ahLst/>
              <a:cxnLst/>
              <a:rect l="l" t="t" r="r" b="b"/>
              <a:pathLst>
                <a:path w="3856354" h="200025">
                  <a:moveTo>
                    <a:pt x="3822979" y="0"/>
                  </a:moveTo>
                  <a:lnTo>
                    <a:pt x="33337" y="0"/>
                  </a:lnTo>
                  <a:lnTo>
                    <a:pt x="20359" y="2609"/>
                  </a:lnTo>
                  <a:lnTo>
                    <a:pt x="9763" y="9731"/>
                  </a:lnTo>
                  <a:lnTo>
                    <a:pt x="2619" y="20306"/>
                  </a:lnTo>
                  <a:lnTo>
                    <a:pt x="0" y="33274"/>
                  </a:lnTo>
                  <a:lnTo>
                    <a:pt x="0" y="200025"/>
                  </a:lnTo>
                  <a:lnTo>
                    <a:pt x="3856253" y="200025"/>
                  </a:lnTo>
                  <a:lnTo>
                    <a:pt x="3856253" y="33274"/>
                  </a:lnTo>
                  <a:lnTo>
                    <a:pt x="3853643" y="20306"/>
                  </a:lnTo>
                  <a:lnTo>
                    <a:pt x="3846522" y="9731"/>
                  </a:lnTo>
                  <a:lnTo>
                    <a:pt x="3835947" y="2609"/>
                  </a:lnTo>
                  <a:lnTo>
                    <a:pt x="3822979" y="0"/>
                  </a:lnTo>
                  <a:close/>
                </a:path>
              </a:pathLst>
            </a:custGeom>
            <a:solidFill>
              <a:srgbClr val="1222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7565" y="2350642"/>
              <a:ext cx="3856354" cy="200025"/>
            </a:xfrm>
            <a:custGeom>
              <a:avLst/>
              <a:gdLst/>
              <a:ahLst/>
              <a:cxnLst/>
              <a:rect l="l" t="t" r="r" b="b"/>
              <a:pathLst>
                <a:path w="3856354" h="200025">
                  <a:moveTo>
                    <a:pt x="33337" y="0"/>
                  </a:moveTo>
                  <a:lnTo>
                    <a:pt x="3822979" y="0"/>
                  </a:lnTo>
                  <a:lnTo>
                    <a:pt x="3835947" y="2609"/>
                  </a:lnTo>
                  <a:lnTo>
                    <a:pt x="3846522" y="9731"/>
                  </a:lnTo>
                  <a:lnTo>
                    <a:pt x="3853643" y="20306"/>
                  </a:lnTo>
                  <a:lnTo>
                    <a:pt x="3856253" y="33274"/>
                  </a:lnTo>
                  <a:lnTo>
                    <a:pt x="3856253" y="200025"/>
                  </a:lnTo>
                  <a:lnTo>
                    <a:pt x="0" y="200025"/>
                  </a:lnTo>
                  <a:lnTo>
                    <a:pt x="0" y="33274"/>
                  </a:lnTo>
                  <a:lnTo>
                    <a:pt x="2619" y="20306"/>
                  </a:lnTo>
                  <a:lnTo>
                    <a:pt x="9763" y="9731"/>
                  </a:lnTo>
                  <a:lnTo>
                    <a:pt x="20359" y="2609"/>
                  </a:lnTo>
                  <a:lnTo>
                    <a:pt x="33337" y="0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47209" y="2342134"/>
            <a:ext cx="383730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40338" y="2345880"/>
            <a:ext cx="3877945" cy="209550"/>
            <a:chOff x="4740338" y="2345880"/>
            <a:chExt cx="3877945" cy="209550"/>
          </a:xfrm>
        </p:grpSpPr>
        <p:sp>
          <p:nvSpPr>
            <p:cNvPr id="41" name="object 41"/>
            <p:cNvSpPr/>
            <p:nvPr/>
          </p:nvSpPr>
          <p:spPr>
            <a:xfrm>
              <a:off x="4745101" y="2350642"/>
              <a:ext cx="3868420" cy="200025"/>
            </a:xfrm>
            <a:custGeom>
              <a:avLst/>
              <a:gdLst/>
              <a:ahLst/>
              <a:cxnLst/>
              <a:rect l="l" t="t" r="r" b="b"/>
              <a:pathLst>
                <a:path w="3868420" h="200025">
                  <a:moveTo>
                    <a:pt x="3834638" y="0"/>
                  </a:moveTo>
                  <a:lnTo>
                    <a:pt x="33400" y="0"/>
                  </a:lnTo>
                  <a:lnTo>
                    <a:pt x="20413" y="2609"/>
                  </a:lnTo>
                  <a:lnTo>
                    <a:pt x="9794" y="9731"/>
                  </a:lnTo>
                  <a:lnTo>
                    <a:pt x="2629" y="20306"/>
                  </a:lnTo>
                  <a:lnTo>
                    <a:pt x="0" y="33274"/>
                  </a:lnTo>
                  <a:lnTo>
                    <a:pt x="0" y="200025"/>
                  </a:lnTo>
                  <a:lnTo>
                    <a:pt x="3867912" y="200025"/>
                  </a:lnTo>
                  <a:lnTo>
                    <a:pt x="3867912" y="33274"/>
                  </a:lnTo>
                  <a:lnTo>
                    <a:pt x="3865302" y="20306"/>
                  </a:lnTo>
                  <a:lnTo>
                    <a:pt x="3858180" y="9731"/>
                  </a:lnTo>
                  <a:lnTo>
                    <a:pt x="3847605" y="2609"/>
                  </a:lnTo>
                  <a:lnTo>
                    <a:pt x="3834638" y="0"/>
                  </a:lnTo>
                  <a:close/>
                </a:path>
              </a:pathLst>
            </a:custGeom>
            <a:solidFill>
              <a:srgbClr val="1222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45101" y="2350642"/>
              <a:ext cx="3868420" cy="200025"/>
            </a:xfrm>
            <a:custGeom>
              <a:avLst/>
              <a:gdLst/>
              <a:ahLst/>
              <a:cxnLst/>
              <a:rect l="l" t="t" r="r" b="b"/>
              <a:pathLst>
                <a:path w="3868420" h="200025">
                  <a:moveTo>
                    <a:pt x="33400" y="0"/>
                  </a:moveTo>
                  <a:lnTo>
                    <a:pt x="3834638" y="0"/>
                  </a:lnTo>
                  <a:lnTo>
                    <a:pt x="3847605" y="2609"/>
                  </a:lnTo>
                  <a:lnTo>
                    <a:pt x="3858180" y="9731"/>
                  </a:lnTo>
                  <a:lnTo>
                    <a:pt x="3865302" y="20306"/>
                  </a:lnTo>
                  <a:lnTo>
                    <a:pt x="3867912" y="33274"/>
                  </a:lnTo>
                  <a:lnTo>
                    <a:pt x="3867912" y="200025"/>
                  </a:lnTo>
                  <a:lnTo>
                    <a:pt x="0" y="200025"/>
                  </a:lnTo>
                  <a:lnTo>
                    <a:pt x="0" y="33274"/>
                  </a:lnTo>
                  <a:lnTo>
                    <a:pt x="2629" y="20306"/>
                  </a:lnTo>
                  <a:lnTo>
                    <a:pt x="9794" y="9731"/>
                  </a:lnTo>
                  <a:lnTo>
                    <a:pt x="20413" y="2609"/>
                  </a:lnTo>
                  <a:lnTo>
                    <a:pt x="33400" y="0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54760" y="2342134"/>
            <a:ext cx="3848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FFFFFF"/>
                </a:solidFill>
                <a:latin typeface="Calibri"/>
                <a:cs typeface="Calibri"/>
              </a:rPr>
              <a:t>Progress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32701" y="2701759"/>
            <a:ext cx="7789545" cy="2031364"/>
            <a:chOff x="632701" y="2701759"/>
            <a:chExt cx="7789545" cy="2031364"/>
          </a:xfrm>
        </p:grpSpPr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22011" y="3683761"/>
              <a:ext cx="1049032" cy="104903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47561" y="3683761"/>
              <a:ext cx="1049032" cy="10490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73112" y="3683761"/>
              <a:ext cx="1049032" cy="10490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2701" y="2701759"/>
              <a:ext cx="1131569" cy="99228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6566" y="2701759"/>
              <a:ext cx="1134046" cy="9922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78961" y="2701772"/>
              <a:ext cx="875195" cy="1011326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740338" y="1399095"/>
            <a:ext cx="3877945" cy="210185"/>
            <a:chOff x="4740338" y="1399095"/>
            <a:chExt cx="3877945" cy="210185"/>
          </a:xfrm>
        </p:grpSpPr>
        <p:sp>
          <p:nvSpPr>
            <p:cNvPr id="52" name="object 52"/>
            <p:cNvSpPr/>
            <p:nvPr/>
          </p:nvSpPr>
          <p:spPr>
            <a:xfrm>
              <a:off x="4745101" y="1403858"/>
              <a:ext cx="3868420" cy="200660"/>
            </a:xfrm>
            <a:custGeom>
              <a:avLst/>
              <a:gdLst/>
              <a:ahLst/>
              <a:cxnLst/>
              <a:rect l="l" t="t" r="r" b="b"/>
              <a:pathLst>
                <a:path w="3868420" h="200659">
                  <a:moveTo>
                    <a:pt x="3834638" y="0"/>
                  </a:moveTo>
                  <a:lnTo>
                    <a:pt x="33400" y="0"/>
                  </a:lnTo>
                  <a:lnTo>
                    <a:pt x="20413" y="2629"/>
                  </a:lnTo>
                  <a:lnTo>
                    <a:pt x="9794" y="9794"/>
                  </a:lnTo>
                  <a:lnTo>
                    <a:pt x="2629" y="20413"/>
                  </a:lnTo>
                  <a:lnTo>
                    <a:pt x="0" y="33400"/>
                  </a:lnTo>
                  <a:lnTo>
                    <a:pt x="0" y="200151"/>
                  </a:lnTo>
                  <a:lnTo>
                    <a:pt x="3867912" y="200151"/>
                  </a:lnTo>
                  <a:lnTo>
                    <a:pt x="3867912" y="33400"/>
                  </a:lnTo>
                  <a:lnTo>
                    <a:pt x="3865302" y="20413"/>
                  </a:lnTo>
                  <a:lnTo>
                    <a:pt x="3858180" y="9794"/>
                  </a:lnTo>
                  <a:lnTo>
                    <a:pt x="3847605" y="2629"/>
                  </a:lnTo>
                  <a:lnTo>
                    <a:pt x="3834638" y="0"/>
                  </a:lnTo>
                  <a:close/>
                </a:path>
              </a:pathLst>
            </a:custGeom>
            <a:solidFill>
              <a:srgbClr val="1222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45101" y="1403858"/>
              <a:ext cx="3868420" cy="200660"/>
            </a:xfrm>
            <a:custGeom>
              <a:avLst/>
              <a:gdLst/>
              <a:ahLst/>
              <a:cxnLst/>
              <a:rect l="l" t="t" r="r" b="b"/>
              <a:pathLst>
                <a:path w="3868420" h="200659">
                  <a:moveTo>
                    <a:pt x="33400" y="0"/>
                  </a:moveTo>
                  <a:lnTo>
                    <a:pt x="3834638" y="0"/>
                  </a:lnTo>
                  <a:lnTo>
                    <a:pt x="3847605" y="2629"/>
                  </a:lnTo>
                  <a:lnTo>
                    <a:pt x="3858180" y="9794"/>
                  </a:lnTo>
                  <a:lnTo>
                    <a:pt x="3865302" y="20413"/>
                  </a:lnTo>
                  <a:lnTo>
                    <a:pt x="3867912" y="33400"/>
                  </a:lnTo>
                  <a:lnTo>
                    <a:pt x="3867912" y="200151"/>
                  </a:lnTo>
                  <a:lnTo>
                    <a:pt x="0" y="200151"/>
                  </a:lnTo>
                  <a:lnTo>
                    <a:pt x="0" y="33400"/>
                  </a:lnTo>
                  <a:lnTo>
                    <a:pt x="2629" y="20413"/>
                  </a:lnTo>
                  <a:lnTo>
                    <a:pt x="9794" y="9794"/>
                  </a:lnTo>
                  <a:lnTo>
                    <a:pt x="20413" y="2629"/>
                  </a:lnTo>
                  <a:lnTo>
                    <a:pt x="33400" y="0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07898" y="791718"/>
            <a:ext cx="8095615" cy="7975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400"/>
              </a:spcBef>
              <a:buClr>
                <a:srgbClr val="00A8F7"/>
              </a:buClr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Scoliosis</a:t>
            </a:r>
            <a:r>
              <a:rPr dirty="0" sz="1200" spc="2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54A4E"/>
                </a:solidFill>
                <a:latin typeface="Calibri"/>
                <a:cs typeface="Calibri"/>
              </a:rPr>
              <a:t>sideways</a:t>
            </a:r>
            <a:r>
              <a:rPr dirty="0" sz="1200" spc="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54A4E"/>
                </a:solidFill>
                <a:latin typeface="Calibri"/>
                <a:cs typeface="Calibri"/>
              </a:rPr>
              <a:t>curvature</a:t>
            </a:r>
            <a:r>
              <a:rPr dirty="0" sz="1200" spc="-2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or</a:t>
            </a:r>
            <a:r>
              <a:rPr dirty="0" sz="1200" spc="1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a</a:t>
            </a:r>
            <a:r>
              <a:rPr dirty="0" sz="1200" spc="-1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three</a:t>
            </a:r>
            <a:r>
              <a:rPr dirty="0" sz="1200" spc="-1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dimensional</a:t>
            </a:r>
            <a:r>
              <a:rPr dirty="0" sz="1200" spc="-3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deformity</a:t>
            </a:r>
            <a:r>
              <a:rPr dirty="0" sz="1200" spc="-3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the</a:t>
            </a:r>
            <a:r>
              <a:rPr dirty="0" sz="1200" spc="-1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spine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with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 one or</a:t>
            </a:r>
            <a:r>
              <a:rPr dirty="0" sz="1200" spc="-1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more</a:t>
            </a:r>
            <a:r>
              <a:rPr dirty="0" sz="1200" spc="1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curves</a:t>
            </a:r>
            <a:endParaRPr sz="1200">
              <a:latin typeface="Calibri"/>
              <a:cs typeface="Calibri"/>
            </a:endParaRPr>
          </a:p>
          <a:p>
            <a:pPr marL="227329" indent="-215265">
              <a:lnSpc>
                <a:spcPct val="100000"/>
              </a:lnSpc>
              <a:spcBef>
                <a:spcPts val="300"/>
              </a:spcBef>
              <a:buClr>
                <a:srgbClr val="00A8F7"/>
              </a:buClr>
              <a:buFont typeface="Wingdings"/>
              <a:buChar char=""/>
              <a:tabLst>
                <a:tab pos="227329" algn="l"/>
                <a:tab pos="227965" algn="l"/>
              </a:tabLst>
            </a:pP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Cases</a:t>
            </a:r>
            <a:r>
              <a:rPr dirty="0" sz="1200" spc="1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with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angle</a:t>
            </a:r>
            <a:r>
              <a:rPr dirty="0" sz="1200" spc="-1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of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 curve</a:t>
            </a:r>
            <a:r>
              <a:rPr dirty="0" sz="1200" spc="-2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measuring</a:t>
            </a:r>
            <a:r>
              <a:rPr dirty="0" sz="1200" spc="-2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more</a:t>
            </a:r>
            <a:r>
              <a:rPr dirty="0" sz="1200" spc="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than</a:t>
            </a:r>
            <a:r>
              <a:rPr dirty="0" sz="1200" spc="-30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10</a:t>
            </a:r>
            <a:r>
              <a:rPr dirty="0" sz="1200" spc="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degrees</a:t>
            </a:r>
            <a:r>
              <a:rPr dirty="0" sz="1200" spc="-2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are considered</a:t>
            </a:r>
            <a:r>
              <a:rPr dirty="0" sz="1200" spc="-15">
                <a:solidFill>
                  <a:srgbClr val="454A4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54A4E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454A4E"/>
                </a:solidFill>
                <a:latin typeface="Calibri"/>
                <a:cs typeface="Calibri"/>
              </a:rPr>
              <a:t>“Scoliosis”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alibri"/>
              <a:cs typeface="Calibri"/>
            </a:endParaRPr>
          </a:p>
          <a:p>
            <a:pPr algn="ctr" marL="142240">
              <a:lnSpc>
                <a:spcPct val="100000"/>
              </a:lnSpc>
              <a:tabLst>
                <a:tab pos="4246245" algn="l"/>
              </a:tabLst>
            </a:pPr>
            <a:r>
              <a:rPr dirty="0" sz="1100" b="1">
                <a:solidFill>
                  <a:srgbClr val="FFFFFF"/>
                </a:solidFill>
                <a:latin typeface="Calibri"/>
                <a:cs typeface="Calibri"/>
              </a:rPr>
              <a:t>Background	</a:t>
            </a:r>
            <a:r>
              <a:rPr dirty="0" sz="1100" spc="-5" b="1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dirty="0" sz="11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8361" y="2726182"/>
            <a:ext cx="6781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8B9499"/>
                </a:solidFill>
                <a:latin typeface="Arial"/>
                <a:cs typeface="Arial"/>
              </a:rPr>
              <a:t>Cobb’s</a:t>
            </a:r>
            <a:r>
              <a:rPr dirty="0" sz="800" spc="-55" b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8B9499"/>
                </a:solidFill>
                <a:latin typeface="Arial"/>
                <a:cs typeface="Arial"/>
              </a:rPr>
              <a:t>Angle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72846" y="2668841"/>
            <a:ext cx="3502025" cy="467359"/>
            <a:chOff x="572846" y="2668841"/>
            <a:chExt cx="3502025" cy="467359"/>
          </a:xfrm>
        </p:grpSpPr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72306" y="2896235"/>
              <a:ext cx="102235" cy="23990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2846" y="2668841"/>
              <a:ext cx="223913" cy="22313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640486" y="2696972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886394" y="2668841"/>
            <a:ext cx="243459" cy="242569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963927" y="270644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2" name="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59264" y="2668841"/>
            <a:ext cx="243459" cy="242569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3337052" y="270644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740338" y="1626552"/>
            <a:ext cx="3877945" cy="607060"/>
            <a:chOff x="4740338" y="1626552"/>
            <a:chExt cx="3877945" cy="607060"/>
          </a:xfrm>
        </p:grpSpPr>
        <p:pic>
          <p:nvPicPr>
            <p:cNvPr id="65" name="object 6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45101" y="1631314"/>
              <a:ext cx="3867912" cy="59753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745101" y="1631314"/>
              <a:ext cx="3868420" cy="597535"/>
            </a:xfrm>
            <a:custGeom>
              <a:avLst/>
              <a:gdLst/>
              <a:ahLst/>
              <a:cxnLst/>
              <a:rect l="l" t="t" r="r" b="b"/>
              <a:pathLst>
                <a:path w="3868420" h="597535">
                  <a:moveTo>
                    <a:pt x="0" y="38481"/>
                  </a:moveTo>
                  <a:lnTo>
                    <a:pt x="3032" y="23467"/>
                  </a:lnTo>
                  <a:lnTo>
                    <a:pt x="11302" y="11239"/>
                  </a:lnTo>
                  <a:lnTo>
                    <a:pt x="23574" y="3012"/>
                  </a:lnTo>
                  <a:lnTo>
                    <a:pt x="38608" y="0"/>
                  </a:lnTo>
                  <a:lnTo>
                    <a:pt x="3829430" y="0"/>
                  </a:lnTo>
                  <a:lnTo>
                    <a:pt x="3844444" y="3012"/>
                  </a:lnTo>
                  <a:lnTo>
                    <a:pt x="3856672" y="11239"/>
                  </a:lnTo>
                  <a:lnTo>
                    <a:pt x="3864899" y="23467"/>
                  </a:lnTo>
                  <a:lnTo>
                    <a:pt x="3867912" y="38481"/>
                  </a:lnTo>
                  <a:lnTo>
                    <a:pt x="3867912" y="559054"/>
                  </a:lnTo>
                  <a:lnTo>
                    <a:pt x="3864899" y="574014"/>
                  </a:lnTo>
                  <a:lnTo>
                    <a:pt x="3856672" y="586247"/>
                  </a:lnTo>
                  <a:lnTo>
                    <a:pt x="3844444" y="594504"/>
                  </a:lnTo>
                  <a:lnTo>
                    <a:pt x="3829430" y="597535"/>
                  </a:lnTo>
                  <a:lnTo>
                    <a:pt x="38608" y="597535"/>
                  </a:lnTo>
                  <a:lnTo>
                    <a:pt x="23574" y="594504"/>
                  </a:lnTo>
                  <a:lnTo>
                    <a:pt x="11302" y="586247"/>
                  </a:lnTo>
                  <a:lnTo>
                    <a:pt x="3032" y="574014"/>
                  </a:lnTo>
                  <a:lnTo>
                    <a:pt x="0" y="559054"/>
                  </a:lnTo>
                  <a:lnTo>
                    <a:pt x="0" y="38481"/>
                  </a:lnTo>
                  <a:close/>
                </a:path>
              </a:pathLst>
            </a:custGeom>
            <a:ln w="9525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4755515" y="1656968"/>
            <a:ext cx="38474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138430" indent="-1727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2570" algn="l"/>
              </a:tabLst>
            </a:pP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Has</a:t>
            </a:r>
            <a:r>
              <a:rPr dirty="0" sz="850" spc="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~24K</a:t>
            </a:r>
            <a:r>
              <a:rPr dirty="0" sz="850" spc="-2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claims</a:t>
            </a:r>
            <a:r>
              <a:rPr dirty="0" sz="850" spc="2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with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$9M</a:t>
            </a:r>
            <a:r>
              <a:rPr dirty="0" sz="850" spc="-2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exposure</a:t>
            </a:r>
            <a:r>
              <a:rPr dirty="0" sz="850" spc="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between</a:t>
            </a:r>
            <a:r>
              <a:rPr dirty="0" sz="850" spc="2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Jan’19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 and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Jun’19</a:t>
            </a:r>
            <a:r>
              <a:rPr dirty="0" sz="850" spc="-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period</a:t>
            </a:r>
            <a:r>
              <a:rPr dirty="0" sz="850" spc="2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with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an </a:t>
            </a:r>
            <a:r>
              <a:rPr dirty="0" sz="850" spc="-17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average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of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 $375</a:t>
            </a:r>
            <a:r>
              <a:rPr dirty="0" sz="850" spc="-4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per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claim</a:t>
            </a:r>
            <a:endParaRPr sz="850">
              <a:latin typeface="Calibri"/>
              <a:cs typeface="Calibri"/>
            </a:endParaRPr>
          </a:p>
          <a:p>
            <a:pPr marL="242570" marR="144780" indent="-172720">
              <a:lnSpc>
                <a:spcPct val="100000"/>
              </a:lnSpc>
              <a:buFont typeface="Wingdings"/>
              <a:buChar char=""/>
              <a:tabLst>
                <a:tab pos="242570" algn="l"/>
              </a:tabLst>
            </a:pP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An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 Automated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approach</a:t>
            </a:r>
            <a:r>
              <a:rPr dirty="0" sz="850" spc="3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will</a:t>
            </a:r>
            <a:r>
              <a:rPr dirty="0" sz="850" spc="2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help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in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faster</a:t>
            </a:r>
            <a:r>
              <a:rPr dirty="0" sz="850" spc="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&amp;</a:t>
            </a:r>
            <a:r>
              <a:rPr dirty="0" sz="850" spc="-1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8B9499"/>
                </a:solidFill>
                <a:latin typeface="Calibri"/>
                <a:cs typeface="Calibri"/>
              </a:rPr>
              <a:t>accurate</a:t>
            </a:r>
            <a:r>
              <a:rPr dirty="0" sz="850" spc="2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decision</a:t>
            </a:r>
            <a:r>
              <a:rPr dirty="0" sz="850" spc="35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making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besides </a:t>
            </a:r>
            <a:r>
              <a:rPr dirty="0" sz="850" spc="-18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removing</a:t>
            </a:r>
            <a:r>
              <a:rPr dirty="0" sz="850" spc="10">
                <a:solidFill>
                  <a:srgbClr val="8B9499"/>
                </a:solidFill>
                <a:latin typeface="Calibri"/>
                <a:cs typeface="Calibri"/>
              </a:rPr>
              <a:t> </a:t>
            </a:r>
            <a:r>
              <a:rPr dirty="0" sz="850" spc="-5">
                <a:solidFill>
                  <a:srgbClr val="8B9499"/>
                </a:solidFill>
                <a:latin typeface="Calibri"/>
                <a:cs typeface="Calibri"/>
              </a:rPr>
              <a:t>human bias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19429" y="3754932"/>
            <a:ext cx="8902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 i="1">
                <a:solidFill>
                  <a:srgbClr val="8B9499"/>
                </a:solidFill>
                <a:latin typeface="Arial"/>
                <a:cs typeface="Arial"/>
              </a:rPr>
              <a:t>Spine</a:t>
            </a:r>
            <a:r>
              <a:rPr dirty="0" sz="900" spc="-5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Detection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4649" y="4029252"/>
            <a:ext cx="1168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Firstly,</a:t>
            </a:r>
            <a:r>
              <a:rPr dirty="0" sz="900" spc="25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A </a:t>
            </a:r>
            <a:r>
              <a:rPr dirty="0" sz="900" spc="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segmentation model is </a:t>
            </a:r>
            <a:r>
              <a:rPr dirty="0" sz="900" spc="-24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used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to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identify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the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 spine</a:t>
            </a:r>
            <a:r>
              <a:rPr dirty="0" sz="900" spc="-2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region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90089" y="3754932"/>
            <a:ext cx="11068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Vertebrae</a:t>
            </a:r>
            <a:r>
              <a:rPr dirty="0" sz="900" spc="-2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Detection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53514" y="4029252"/>
            <a:ext cx="113347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Second</a:t>
            </a:r>
            <a:r>
              <a:rPr dirty="0" sz="900" spc="-5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segmentation </a:t>
            </a:r>
            <a:r>
              <a:rPr dirty="0" sz="900" spc="-2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model is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used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to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 identify individual </a:t>
            </a:r>
            <a:r>
              <a:rPr dirty="0" sz="900" spc="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vertebrae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in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detected </a:t>
            </a:r>
            <a:r>
              <a:rPr dirty="0" sz="900" spc="-2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spinal</a:t>
            </a:r>
            <a:r>
              <a:rPr dirty="0" sz="900" spc="-2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area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98646" y="3754932"/>
            <a:ext cx="762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Cobb’s</a:t>
            </a:r>
            <a:r>
              <a:rPr dirty="0" sz="900" spc="-6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Angle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89858" y="4029252"/>
            <a:ext cx="113220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Finally,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an angle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(Cobb’s)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is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measured </a:t>
            </a:r>
            <a:r>
              <a:rPr dirty="0" sz="900" spc="-2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between lines drawn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 from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top and bottom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 vertebras</a:t>
            </a:r>
            <a:r>
              <a:rPr dirty="0" sz="900" spc="-5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of</a:t>
            </a:r>
            <a:r>
              <a:rPr dirty="0" sz="900" spc="-2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the</a:t>
            </a:r>
            <a:r>
              <a:rPr dirty="0" sz="900" spc="-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curve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5" y="742950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1621" y="4917744"/>
            <a:ext cx="4382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Proprietary</a:t>
            </a:r>
            <a:r>
              <a:rPr dirty="0" sz="600" spc="-1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information</a:t>
            </a:r>
            <a:r>
              <a:rPr dirty="0" sz="6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of UnitedHealth Group.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Do</a:t>
            </a:r>
            <a:r>
              <a:rPr dirty="0" sz="6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not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distribute</a:t>
            </a:r>
            <a:r>
              <a:rPr dirty="0" sz="6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or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 reproduce</a:t>
            </a:r>
            <a:r>
              <a:rPr dirty="0" sz="6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without</a:t>
            </a:r>
            <a:r>
              <a:rPr dirty="0" sz="6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express</a:t>
            </a:r>
            <a:r>
              <a:rPr dirty="0" sz="600" spc="2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permission</a:t>
            </a:r>
            <a:r>
              <a:rPr dirty="0" sz="6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of</a:t>
            </a:r>
            <a:r>
              <a:rPr dirty="0" sz="600" spc="-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8B9499"/>
                </a:solidFill>
                <a:latin typeface="Arial MT"/>
                <a:cs typeface="Arial MT"/>
              </a:rPr>
              <a:t>UnitedHealth Group.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125" y="4850028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6018" y="246329"/>
            <a:ext cx="41033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VIS:</a:t>
            </a:r>
            <a:r>
              <a:rPr dirty="0" spc="-20"/>
              <a:t> </a:t>
            </a:r>
            <a:r>
              <a:rPr dirty="0" spc="-5"/>
              <a:t>Sinusitis</a:t>
            </a:r>
            <a:r>
              <a:rPr dirty="0" spc="-50"/>
              <a:t> </a:t>
            </a:r>
            <a:r>
              <a:rPr dirty="0"/>
              <a:t>Determination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47354" y="4870500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8B9499"/>
                </a:solidFill>
                <a:latin typeface="Arial MT"/>
                <a:cs typeface="Arial MT"/>
              </a:rPr>
              <a:t>21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422" y="1488688"/>
            <a:ext cx="307476" cy="2922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1050" y="1518772"/>
            <a:ext cx="237057" cy="2535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599463" y="2155942"/>
            <a:ext cx="335280" cy="585470"/>
            <a:chOff x="3599463" y="2155942"/>
            <a:chExt cx="335280" cy="58547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463" y="2155942"/>
              <a:ext cx="334446" cy="4390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0482" y="2603106"/>
              <a:ext cx="323926" cy="13793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4662" y="2121494"/>
            <a:ext cx="393357" cy="589710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570033" y="1461909"/>
          <a:ext cx="887730" cy="130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/>
                <a:gridCol w="434975"/>
              </a:tblGrid>
              <a:tr h="626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B9499"/>
                      </a:solidFill>
                      <a:prstDash val="solid"/>
                    </a:lnL>
                    <a:lnR w="9525">
                      <a:solidFill>
                        <a:srgbClr val="8B9499"/>
                      </a:solidFill>
                      <a:prstDash val="solid"/>
                    </a:lnR>
                    <a:lnT w="9525">
                      <a:solidFill>
                        <a:srgbClr val="8B9499"/>
                      </a:solidFill>
                      <a:prstDash val="solid"/>
                    </a:lnT>
                    <a:lnB w="9525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B9499"/>
                      </a:solidFill>
                      <a:prstDash val="solid"/>
                    </a:lnL>
                    <a:lnR w="9525">
                      <a:solidFill>
                        <a:srgbClr val="8B9499"/>
                      </a:solidFill>
                      <a:prstDash val="solid"/>
                    </a:lnR>
                    <a:lnT w="9525">
                      <a:solidFill>
                        <a:srgbClr val="8B9499"/>
                      </a:solidFill>
                      <a:prstDash val="solid"/>
                    </a:lnT>
                    <a:lnB w="9525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670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B9499"/>
                      </a:solidFill>
                      <a:prstDash val="solid"/>
                    </a:lnL>
                    <a:lnR w="9525">
                      <a:solidFill>
                        <a:srgbClr val="8B9499"/>
                      </a:solidFill>
                      <a:prstDash val="solid"/>
                    </a:lnR>
                    <a:lnT w="9525">
                      <a:solidFill>
                        <a:srgbClr val="8B9499"/>
                      </a:solidFill>
                      <a:prstDash val="solid"/>
                    </a:lnT>
                    <a:lnB w="9525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B9499"/>
                      </a:solidFill>
                      <a:prstDash val="solid"/>
                    </a:lnL>
                    <a:lnR w="9525">
                      <a:solidFill>
                        <a:srgbClr val="8B9499"/>
                      </a:solidFill>
                      <a:prstDash val="solid"/>
                    </a:lnR>
                    <a:lnT w="9525">
                      <a:solidFill>
                        <a:srgbClr val="8B9499"/>
                      </a:solidFill>
                      <a:prstDash val="solid"/>
                    </a:lnT>
                    <a:lnB w="9525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2473" y="1713687"/>
            <a:ext cx="450631" cy="425246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462271" y="1414399"/>
            <a:ext cx="1779270" cy="1316355"/>
            <a:chOff x="4462271" y="1414399"/>
            <a:chExt cx="1779270" cy="131635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6201" y="1442720"/>
              <a:ext cx="814781" cy="12805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9268" y="1442643"/>
              <a:ext cx="596011" cy="12876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2271" y="1872996"/>
              <a:ext cx="376427" cy="4511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04562" y="1895983"/>
              <a:ext cx="292100" cy="365125"/>
            </a:xfrm>
            <a:custGeom>
              <a:avLst/>
              <a:gdLst/>
              <a:ahLst/>
              <a:cxnLst/>
              <a:rect l="l" t="t" r="r" b="b"/>
              <a:pathLst>
                <a:path w="292100" h="365125">
                  <a:moveTo>
                    <a:pt x="146050" y="0"/>
                  </a:moveTo>
                  <a:lnTo>
                    <a:pt x="146050" y="91186"/>
                  </a:lnTo>
                  <a:lnTo>
                    <a:pt x="0" y="91186"/>
                  </a:lnTo>
                  <a:lnTo>
                    <a:pt x="0" y="273812"/>
                  </a:lnTo>
                  <a:lnTo>
                    <a:pt x="146050" y="273812"/>
                  </a:lnTo>
                  <a:lnTo>
                    <a:pt x="146050" y="365125"/>
                  </a:lnTo>
                  <a:lnTo>
                    <a:pt x="292100" y="18249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02606" y="142709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6905" y="0"/>
                  </a:moveTo>
                  <a:lnTo>
                    <a:pt x="93650" y="6971"/>
                  </a:lnTo>
                  <a:lnTo>
                    <a:pt x="56071" y="26391"/>
                  </a:lnTo>
                  <a:lnTo>
                    <a:pt x="26428" y="56016"/>
                  </a:lnTo>
                  <a:lnTo>
                    <a:pt x="6983" y="93602"/>
                  </a:lnTo>
                  <a:lnTo>
                    <a:pt x="0" y="136905"/>
                  </a:lnTo>
                  <a:lnTo>
                    <a:pt x="6983" y="180161"/>
                  </a:lnTo>
                  <a:lnTo>
                    <a:pt x="26428" y="217740"/>
                  </a:lnTo>
                  <a:lnTo>
                    <a:pt x="56071" y="247383"/>
                  </a:lnTo>
                  <a:lnTo>
                    <a:pt x="93650" y="266828"/>
                  </a:lnTo>
                  <a:lnTo>
                    <a:pt x="136905" y="273812"/>
                  </a:lnTo>
                  <a:lnTo>
                    <a:pt x="180209" y="266828"/>
                  </a:lnTo>
                  <a:lnTo>
                    <a:pt x="217795" y="247383"/>
                  </a:lnTo>
                  <a:lnTo>
                    <a:pt x="247420" y="217740"/>
                  </a:lnTo>
                  <a:lnTo>
                    <a:pt x="266840" y="180161"/>
                  </a:lnTo>
                  <a:lnTo>
                    <a:pt x="273812" y="136905"/>
                  </a:lnTo>
                  <a:lnTo>
                    <a:pt x="266840" y="93602"/>
                  </a:lnTo>
                  <a:lnTo>
                    <a:pt x="247420" y="56016"/>
                  </a:lnTo>
                  <a:lnTo>
                    <a:pt x="217795" y="26391"/>
                  </a:lnTo>
                  <a:lnTo>
                    <a:pt x="180209" y="6971"/>
                  </a:lnTo>
                  <a:lnTo>
                    <a:pt x="1369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02606" y="142709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6905"/>
                  </a:moveTo>
                  <a:lnTo>
                    <a:pt x="6983" y="93602"/>
                  </a:lnTo>
                  <a:lnTo>
                    <a:pt x="26428" y="56016"/>
                  </a:lnTo>
                  <a:lnTo>
                    <a:pt x="56071" y="26391"/>
                  </a:lnTo>
                  <a:lnTo>
                    <a:pt x="93650" y="6971"/>
                  </a:lnTo>
                  <a:lnTo>
                    <a:pt x="136905" y="0"/>
                  </a:lnTo>
                  <a:lnTo>
                    <a:pt x="180209" y="6971"/>
                  </a:lnTo>
                  <a:lnTo>
                    <a:pt x="217795" y="26391"/>
                  </a:lnTo>
                  <a:lnTo>
                    <a:pt x="247420" y="56016"/>
                  </a:lnTo>
                  <a:lnTo>
                    <a:pt x="266840" y="93602"/>
                  </a:lnTo>
                  <a:lnTo>
                    <a:pt x="273812" y="136905"/>
                  </a:lnTo>
                  <a:lnTo>
                    <a:pt x="266840" y="180161"/>
                  </a:lnTo>
                  <a:lnTo>
                    <a:pt x="247420" y="217740"/>
                  </a:lnTo>
                  <a:lnTo>
                    <a:pt x="217795" y="247383"/>
                  </a:lnTo>
                  <a:lnTo>
                    <a:pt x="180209" y="266828"/>
                  </a:lnTo>
                  <a:lnTo>
                    <a:pt x="136905" y="273812"/>
                  </a:lnTo>
                  <a:lnTo>
                    <a:pt x="93650" y="266828"/>
                  </a:lnTo>
                  <a:lnTo>
                    <a:pt x="56071" y="247383"/>
                  </a:lnTo>
                  <a:lnTo>
                    <a:pt x="26428" y="217740"/>
                  </a:lnTo>
                  <a:lnTo>
                    <a:pt x="6983" y="180161"/>
                  </a:lnTo>
                  <a:lnTo>
                    <a:pt x="0" y="136905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298184" y="2142820"/>
            <a:ext cx="6280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4D4D4D"/>
                </a:solidFill>
                <a:latin typeface="Arial MT"/>
                <a:cs typeface="Arial MT"/>
              </a:rPr>
              <a:t>Sinus</a:t>
            </a:r>
            <a:r>
              <a:rPr dirty="0" sz="700" spc="-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4D4D4D"/>
                </a:solidFill>
                <a:latin typeface="Arial MT"/>
                <a:cs typeface="Arial MT"/>
              </a:rPr>
              <a:t>detection</a:t>
            </a:r>
            <a:endParaRPr sz="700">
              <a:latin typeface="Arial MT"/>
              <a:cs typeface="Arial MT"/>
            </a:endParaRPr>
          </a:p>
          <a:p>
            <a:pPr algn="ctr" marL="635">
              <a:lnSpc>
                <a:spcPct val="100000"/>
              </a:lnSpc>
            </a:pPr>
            <a:r>
              <a:rPr dirty="0" sz="700" spc="-5">
                <a:solidFill>
                  <a:srgbClr val="4D4D4D"/>
                </a:solidFill>
                <a:latin typeface="Arial MT"/>
                <a:cs typeface="Arial MT"/>
              </a:rPr>
              <a:t>model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14648" y="3145599"/>
            <a:ext cx="4338320" cy="1306195"/>
            <a:chOff x="3414648" y="3145599"/>
            <a:chExt cx="4338320" cy="1306195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6055" y="3169399"/>
              <a:ext cx="437311" cy="7515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301229" y="3164636"/>
              <a:ext cx="447040" cy="761365"/>
            </a:xfrm>
            <a:custGeom>
              <a:avLst/>
              <a:gdLst/>
              <a:ahLst/>
              <a:cxnLst/>
              <a:rect l="l" t="t" r="r" b="b"/>
              <a:pathLst>
                <a:path w="447040" h="761364">
                  <a:moveTo>
                    <a:pt x="0" y="761123"/>
                  </a:moveTo>
                  <a:lnTo>
                    <a:pt x="446836" y="761123"/>
                  </a:lnTo>
                  <a:lnTo>
                    <a:pt x="446836" y="0"/>
                  </a:lnTo>
                  <a:lnTo>
                    <a:pt x="0" y="0"/>
                  </a:lnTo>
                  <a:lnTo>
                    <a:pt x="0" y="761123"/>
                  </a:lnTo>
                  <a:close/>
                </a:path>
              </a:pathLst>
            </a:custGeom>
            <a:ln w="9525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3291" y="3155124"/>
              <a:ext cx="1387093" cy="128701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498464" y="3150361"/>
              <a:ext cx="1397000" cy="1296670"/>
            </a:xfrm>
            <a:custGeom>
              <a:avLst/>
              <a:gdLst/>
              <a:ahLst/>
              <a:cxnLst/>
              <a:rect l="l" t="t" r="r" b="b"/>
              <a:pathLst>
                <a:path w="1397000" h="1296670">
                  <a:moveTo>
                    <a:pt x="0" y="1296543"/>
                  </a:moveTo>
                  <a:lnTo>
                    <a:pt x="1396618" y="1296543"/>
                  </a:lnTo>
                  <a:lnTo>
                    <a:pt x="1396618" y="0"/>
                  </a:lnTo>
                  <a:lnTo>
                    <a:pt x="0" y="0"/>
                  </a:lnTo>
                  <a:lnTo>
                    <a:pt x="0" y="1296543"/>
                  </a:lnTo>
                  <a:close/>
                </a:path>
              </a:pathLst>
            </a:custGeom>
            <a:ln w="9525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20998" y="3621214"/>
              <a:ext cx="1720214" cy="408305"/>
            </a:xfrm>
            <a:custGeom>
              <a:avLst/>
              <a:gdLst/>
              <a:ahLst/>
              <a:cxnLst/>
              <a:rect l="l" t="t" r="r" b="b"/>
              <a:pathLst>
                <a:path w="1720214" h="408304">
                  <a:moveTo>
                    <a:pt x="0" y="407809"/>
                  </a:moveTo>
                  <a:lnTo>
                    <a:pt x="1719833" y="407809"/>
                  </a:lnTo>
                  <a:lnTo>
                    <a:pt x="1719833" y="0"/>
                  </a:lnTo>
                  <a:lnTo>
                    <a:pt x="0" y="0"/>
                  </a:lnTo>
                  <a:lnTo>
                    <a:pt x="0" y="407809"/>
                  </a:lnTo>
                  <a:close/>
                </a:path>
              </a:pathLst>
            </a:custGeom>
            <a:ln w="1270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8092884" y="3160217"/>
            <a:ext cx="412750" cy="770890"/>
            <a:chOff x="8092884" y="3160217"/>
            <a:chExt cx="412750" cy="77089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2472" y="3169742"/>
              <a:ext cx="393687" cy="7512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97646" y="3164979"/>
              <a:ext cx="403225" cy="761365"/>
            </a:xfrm>
            <a:custGeom>
              <a:avLst/>
              <a:gdLst/>
              <a:ahLst/>
              <a:cxnLst/>
              <a:rect l="l" t="t" r="r" b="b"/>
              <a:pathLst>
                <a:path w="403225" h="761364">
                  <a:moveTo>
                    <a:pt x="0" y="760793"/>
                  </a:moveTo>
                  <a:lnTo>
                    <a:pt x="403212" y="760793"/>
                  </a:lnTo>
                  <a:lnTo>
                    <a:pt x="403212" y="0"/>
                  </a:lnTo>
                  <a:lnTo>
                    <a:pt x="0" y="0"/>
                  </a:lnTo>
                  <a:lnTo>
                    <a:pt x="0" y="760793"/>
                  </a:lnTo>
                  <a:close/>
                </a:path>
              </a:pathLst>
            </a:custGeom>
            <a:ln w="9525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751834" y="3614216"/>
            <a:ext cx="111950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marR="5080" indent="-260985">
              <a:lnSpc>
                <a:spcPct val="127699"/>
              </a:lnSpc>
              <a:spcBef>
                <a:spcPts val="100"/>
              </a:spcBef>
            </a:pP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Sinu</a:t>
            </a:r>
            <a:r>
              <a:rPr dirty="0" sz="900" spc="5">
                <a:solidFill>
                  <a:srgbClr val="4D4D4D"/>
                </a:solidFill>
                <a:latin typeface="Arial MT"/>
                <a:cs typeface="Arial MT"/>
              </a:rPr>
              <a:t>s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i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</a:t>
            </a:r>
            <a:r>
              <a:rPr dirty="0" sz="900" spc="5">
                <a:solidFill>
                  <a:srgbClr val="4D4D4D"/>
                </a:solidFill>
                <a:latin typeface="Arial MT"/>
                <a:cs typeface="Arial MT"/>
              </a:rPr>
              <a:t>is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/</a:t>
            </a:r>
            <a:r>
              <a:rPr dirty="0" sz="900" spc="-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No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Sinu</a:t>
            </a:r>
            <a:r>
              <a:rPr dirty="0" sz="900" spc="5">
                <a:solidFill>
                  <a:srgbClr val="4D4D4D"/>
                </a:solidFill>
                <a:latin typeface="Arial MT"/>
                <a:cs typeface="Arial MT"/>
              </a:rPr>
              <a:t>s</a:t>
            </a:r>
            <a:r>
              <a:rPr dirty="0" sz="900" spc="-5">
                <a:solidFill>
                  <a:srgbClr val="4D4D4D"/>
                </a:solidFill>
                <a:latin typeface="Arial MT"/>
                <a:cs typeface="Arial MT"/>
              </a:rPr>
              <a:t>i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t</a:t>
            </a:r>
            <a:r>
              <a:rPr dirty="0" sz="900" spc="5">
                <a:solidFill>
                  <a:srgbClr val="4D4D4D"/>
                </a:solidFill>
                <a:latin typeface="Arial MT"/>
                <a:cs typeface="Arial MT"/>
              </a:rPr>
              <a:t>i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s  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Prediction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31998" y="1484045"/>
            <a:ext cx="1021080" cy="1280160"/>
            <a:chOff x="2531998" y="1484045"/>
            <a:chExt cx="1021080" cy="128016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7315" y="1895779"/>
              <a:ext cx="355183" cy="41009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31006" y="1895982"/>
              <a:ext cx="292100" cy="365125"/>
            </a:xfrm>
            <a:custGeom>
              <a:avLst/>
              <a:gdLst/>
              <a:ahLst/>
              <a:cxnLst/>
              <a:rect l="l" t="t" r="r" b="b"/>
              <a:pathLst>
                <a:path w="292100" h="365125">
                  <a:moveTo>
                    <a:pt x="146050" y="0"/>
                  </a:moveTo>
                  <a:lnTo>
                    <a:pt x="146050" y="91186"/>
                  </a:lnTo>
                  <a:lnTo>
                    <a:pt x="0" y="91186"/>
                  </a:lnTo>
                  <a:lnTo>
                    <a:pt x="0" y="273812"/>
                  </a:lnTo>
                  <a:lnTo>
                    <a:pt x="146050" y="273812"/>
                  </a:lnTo>
                  <a:lnTo>
                    <a:pt x="146050" y="365125"/>
                  </a:lnTo>
                  <a:lnTo>
                    <a:pt x="292100" y="18249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31998" y="1484045"/>
              <a:ext cx="332651" cy="65463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31998" y="2109520"/>
              <a:ext cx="332651" cy="654634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654927" y="1411605"/>
            <a:ext cx="1640205" cy="1311275"/>
            <a:chOff x="6654927" y="1411605"/>
            <a:chExt cx="1640205" cy="1311275"/>
          </a:xfrm>
        </p:grpSpPr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15531" y="1435608"/>
              <a:ext cx="1379220" cy="128701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667627" y="14243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6905" y="0"/>
                  </a:moveTo>
                  <a:lnTo>
                    <a:pt x="93602" y="6983"/>
                  </a:lnTo>
                  <a:lnTo>
                    <a:pt x="56016" y="26428"/>
                  </a:lnTo>
                  <a:lnTo>
                    <a:pt x="26391" y="56071"/>
                  </a:lnTo>
                  <a:lnTo>
                    <a:pt x="6971" y="93650"/>
                  </a:lnTo>
                  <a:lnTo>
                    <a:pt x="0" y="136906"/>
                  </a:lnTo>
                  <a:lnTo>
                    <a:pt x="6971" y="180209"/>
                  </a:lnTo>
                  <a:lnTo>
                    <a:pt x="26391" y="217795"/>
                  </a:lnTo>
                  <a:lnTo>
                    <a:pt x="56016" y="247420"/>
                  </a:lnTo>
                  <a:lnTo>
                    <a:pt x="93602" y="266840"/>
                  </a:lnTo>
                  <a:lnTo>
                    <a:pt x="136905" y="273812"/>
                  </a:lnTo>
                  <a:lnTo>
                    <a:pt x="180161" y="266840"/>
                  </a:lnTo>
                  <a:lnTo>
                    <a:pt x="217740" y="247420"/>
                  </a:lnTo>
                  <a:lnTo>
                    <a:pt x="247383" y="217795"/>
                  </a:lnTo>
                  <a:lnTo>
                    <a:pt x="266828" y="180209"/>
                  </a:lnTo>
                  <a:lnTo>
                    <a:pt x="273812" y="136906"/>
                  </a:lnTo>
                  <a:lnTo>
                    <a:pt x="266828" y="93650"/>
                  </a:lnTo>
                  <a:lnTo>
                    <a:pt x="247383" y="56071"/>
                  </a:lnTo>
                  <a:lnTo>
                    <a:pt x="217740" y="26428"/>
                  </a:lnTo>
                  <a:lnTo>
                    <a:pt x="180161" y="6983"/>
                  </a:lnTo>
                  <a:lnTo>
                    <a:pt x="1369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667627" y="14243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6906"/>
                  </a:moveTo>
                  <a:lnTo>
                    <a:pt x="6971" y="93650"/>
                  </a:lnTo>
                  <a:lnTo>
                    <a:pt x="26391" y="56071"/>
                  </a:lnTo>
                  <a:lnTo>
                    <a:pt x="56016" y="26428"/>
                  </a:lnTo>
                  <a:lnTo>
                    <a:pt x="93602" y="6983"/>
                  </a:lnTo>
                  <a:lnTo>
                    <a:pt x="136905" y="0"/>
                  </a:lnTo>
                  <a:lnTo>
                    <a:pt x="180161" y="6983"/>
                  </a:lnTo>
                  <a:lnTo>
                    <a:pt x="217740" y="26428"/>
                  </a:lnTo>
                  <a:lnTo>
                    <a:pt x="247383" y="56071"/>
                  </a:lnTo>
                  <a:lnTo>
                    <a:pt x="266828" y="93650"/>
                  </a:lnTo>
                  <a:lnTo>
                    <a:pt x="273812" y="136906"/>
                  </a:lnTo>
                  <a:lnTo>
                    <a:pt x="266828" y="180209"/>
                  </a:lnTo>
                  <a:lnTo>
                    <a:pt x="247383" y="217795"/>
                  </a:lnTo>
                  <a:lnTo>
                    <a:pt x="217740" y="247420"/>
                  </a:lnTo>
                  <a:lnTo>
                    <a:pt x="180161" y="266840"/>
                  </a:lnTo>
                  <a:lnTo>
                    <a:pt x="136905" y="273812"/>
                  </a:lnTo>
                  <a:lnTo>
                    <a:pt x="93602" y="266840"/>
                  </a:lnTo>
                  <a:lnTo>
                    <a:pt x="56016" y="247420"/>
                  </a:lnTo>
                  <a:lnTo>
                    <a:pt x="26391" y="217795"/>
                  </a:lnTo>
                  <a:lnTo>
                    <a:pt x="6971" y="180209"/>
                  </a:lnTo>
                  <a:lnTo>
                    <a:pt x="0" y="136906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179572" y="2781337"/>
            <a:ext cx="4740910" cy="1432560"/>
            <a:chOff x="3179572" y="2781337"/>
            <a:chExt cx="4740910" cy="1432560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3319" y="2781337"/>
              <a:ext cx="406907" cy="3534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533131" y="2795397"/>
              <a:ext cx="363220" cy="290830"/>
            </a:xfrm>
            <a:custGeom>
              <a:avLst/>
              <a:gdLst/>
              <a:ahLst/>
              <a:cxnLst/>
              <a:rect l="l" t="t" r="r" b="b"/>
              <a:pathLst>
                <a:path w="363220" h="290830">
                  <a:moveTo>
                    <a:pt x="272288" y="0"/>
                  </a:moveTo>
                  <a:lnTo>
                    <a:pt x="90804" y="0"/>
                  </a:lnTo>
                  <a:lnTo>
                    <a:pt x="90804" y="145160"/>
                  </a:lnTo>
                  <a:lnTo>
                    <a:pt x="0" y="145160"/>
                  </a:lnTo>
                  <a:lnTo>
                    <a:pt x="181483" y="290321"/>
                  </a:lnTo>
                  <a:lnTo>
                    <a:pt x="363093" y="145160"/>
                  </a:lnTo>
                  <a:lnTo>
                    <a:pt x="272288" y="145160"/>
                  </a:lnTo>
                  <a:lnTo>
                    <a:pt x="272288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65619" y="3451860"/>
              <a:ext cx="374903" cy="44805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08037" y="3474085"/>
              <a:ext cx="290195" cy="363220"/>
            </a:xfrm>
            <a:custGeom>
              <a:avLst/>
              <a:gdLst/>
              <a:ahLst/>
              <a:cxnLst/>
              <a:rect l="l" t="t" r="r" b="b"/>
              <a:pathLst>
                <a:path w="290195" h="363220">
                  <a:moveTo>
                    <a:pt x="145033" y="0"/>
                  </a:moveTo>
                  <a:lnTo>
                    <a:pt x="0" y="181609"/>
                  </a:lnTo>
                  <a:lnTo>
                    <a:pt x="145033" y="363092"/>
                  </a:lnTo>
                  <a:lnTo>
                    <a:pt x="145033" y="272414"/>
                  </a:lnTo>
                  <a:lnTo>
                    <a:pt x="290194" y="272414"/>
                  </a:lnTo>
                  <a:lnTo>
                    <a:pt x="290194" y="90804"/>
                  </a:lnTo>
                  <a:lnTo>
                    <a:pt x="145033" y="90804"/>
                  </a:lnTo>
                  <a:lnTo>
                    <a:pt x="145033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85588" y="3765804"/>
              <a:ext cx="377951" cy="44805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128895" y="3788537"/>
              <a:ext cx="292100" cy="363220"/>
            </a:xfrm>
            <a:custGeom>
              <a:avLst/>
              <a:gdLst/>
              <a:ahLst/>
              <a:cxnLst/>
              <a:rect l="l" t="t" r="r" b="b"/>
              <a:pathLst>
                <a:path w="292100" h="363220">
                  <a:moveTo>
                    <a:pt x="146050" y="0"/>
                  </a:moveTo>
                  <a:lnTo>
                    <a:pt x="0" y="181597"/>
                  </a:lnTo>
                  <a:lnTo>
                    <a:pt x="146050" y="363156"/>
                  </a:lnTo>
                  <a:lnTo>
                    <a:pt x="146050" y="272376"/>
                  </a:lnTo>
                  <a:lnTo>
                    <a:pt x="292100" y="272376"/>
                  </a:lnTo>
                  <a:lnTo>
                    <a:pt x="292100" y="90830"/>
                  </a:lnTo>
                  <a:lnTo>
                    <a:pt x="146050" y="9083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192272" y="360133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6905" y="0"/>
                  </a:moveTo>
                  <a:lnTo>
                    <a:pt x="93650" y="6983"/>
                  </a:lnTo>
                  <a:lnTo>
                    <a:pt x="56071" y="26428"/>
                  </a:lnTo>
                  <a:lnTo>
                    <a:pt x="26428" y="56071"/>
                  </a:lnTo>
                  <a:lnTo>
                    <a:pt x="6983" y="93650"/>
                  </a:lnTo>
                  <a:lnTo>
                    <a:pt x="0" y="136906"/>
                  </a:lnTo>
                  <a:lnTo>
                    <a:pt x="6983" y="180216"/>
                  </a:lnTo>
                  <a:lnTo>
                    <a:pt x="26428" y="217818"/>
                  </a:lnTo>
                  <a:lnTo>
                    <a:pt x="56071" y="247461"/>
                  </a:lnTo>
                  <a:lnTo>
                    <a:pt x="93650" y="266897"/>
                  </a:lnTo>
                  <a:lnTo>
                    <a:pt x="136905" y="273875"/>
                  </a:lnTo>
                  <a:lnTo>
                    <a:pt x="180209" y="266897"/>
                  </a:lnTo>
                  <a:lnTo>
                    <a:pt x="217795" y="247461"/>
                  </a:lnTo>
                  <a:lnTo>
                    <a:pt x="247420" y="217818"/>
                  </a:lnTo>
                  <a:lnTo>
                    <a:pt x="266840" y="180216"/>
                  </a:lnTo>
                  <a:lnTo>
                    <a:pt x="273812" y="136906"/>
                  </a:lnTo>
                  <a:lnTo>
                    <a:pt x="266840" y="93650"/>
                  </a:lnTo>
                  <a:lnTo>
                    <a:pt x="247420" y="56071"/>
                  </a:lnTo>
                  <a:lnTo>
                    <a:pt x="217795" y="26428"/>
                  </a:lnTo>
                  <a:lnTo>
                    <a:pt x="180209" y="6983"/>
                  </a:lnTo>
                  <a:lnTo>
                    <a:pt x="1369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192272" y="360133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6906"/>
                  </a:moveTo>
                  <a:lnTo>
                    <a:pt x="6983" y="93650"/>
                  </a:lnTo>
                  <a:lnTo>
                    <a:pt x="26428" y="56071"/>
                  </a:lnTo>
                  <a:lnTo>
                    <a:pt x="56071" y="26428"/>
                  </a:lnTo>
                  <a:lnTo>
                    <a:pt x="93650" y="6983"/>
                  </a:lnTo>
                  <a:lnTo>
                    <a:pt x="136905" y="0"/>
                  </a:lnTo>
                  <a:lnTo>
                    <a:pt x="180209" y="6983"/>
                  </a:lnTo>
                  <a:lnTo>
                    <a:pt x="217795" y="26428"/>
                  </a:lnTo>
                  <a:lnTo>
                    <a:pt x="247420" y="56071"/>
                  </a:lnTo>
                  <a:lnTo>
                    <a:pt x="266840" y="93650"/>
                  </a:lnTo>
                  <a:lnTo>
                    <a:pt x="273812" y="136906"/>
                  </a:lnTo>
                  <a:lnTo>
                    <a:pt x="266840" y="180216"/>
                  </a:lnTo>
                  <a:lnTo>
                    <a:pt x="247420" y="217818"/>
                  </a:lnTo>
                  <a:lnTo>
                    <a:pt x="217795" y="247461"/>
                  </a:lnTo>
                  <a:lnTo>
                    <a:pt x="180209" y="266897"/>
                  </a:lnTo>
                  <a:lnTo>
                    <a:pt x="136905" y="273875"/>
                  </a:lnTo>
                  <a:lnTo>
                    <a:pt x="93650" y="266897"/>
                  </a:lnTo>
                  <a:lnTo>
                    <a:pt x="56071" y="247461"/>
                  </a:lnTo>
                  <a:lnTo>
                    <a:pt x="26428" y="217818"/>
                  </a:lnTo>
                  <a:lnTo>
                    <a:pt x="6983" y="180216"/>
                  </a:lnTo>
                  <a:lnTo>
                    <a:pt x="0" y="136906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592070" y="2194306"/>
            <a:ext cx="82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93567" y="2109520"/>
            <a:ext cx="332651" cy="654634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3042285" y="2180590"/>
            <a:ext cx="82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306573" y="1406144"/>
            <a:ext cx="1317625" cy="732790"/>
            <a:chOff x="2306573" y="1406144"/>
            <a:chExt cx="1317625" cy="732790"/>
          </a:xfrm>
        </p:grpSpPr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3567" y="1484045"/>
              <a:ext cx="332651" cy="65463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319273" y="141884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136906" y="0"/>
                  </a:moveTo>
                  <a:lnTo>
                    <a:pt x="93602" y="6983"/>
                  </a:lnTo>
                  <a:lnTo>
                    <a:pt x="56016" y="26428"/>
                  </a:lnTo>
                  <a:lnTo>
                    <a:pt x="26391" y="56071"/>
                  </a:lnTo>
                  <a:lnTo>
                    <a:pt x="6971" y="93650"/>
                  </a:lnTo>
                  <a:lnTo>
                    <a:pt x="0" y="136905"/>
                  </a:lnTo>
                  <a:lnTo>
                    <a:pt x="6971" y="180209"/>
                  </a:lnTo>
                  <a:lnTo>
                    <a:pt x="26391" y="217795"/>
                  </a:lnTo>
                  <a:lnTo>
                    <a:pt x="56016" y="247420"/>
                  </a:lnTo>
                  <a:lnTo>
                    <a:pt x="93602" y="266840"/>
                  </a:lnTo>
                  <a:lnTo>
                    <a:pt x="136906" y="273811"/>
                  </a:lnTo>
                  <a:lnTo>
                    <a:pt x="180161" y="266840"/>
                  </a:lnTo>
                  <a:lnTo>
                    <a:pt x="217740" y="247420"/>
                  </a:lnTo>
                  <a:lnTo>
                    <a:pt x="247383" y="217795"/>
                  </a:lnTo>
                  <a:lnTo>
                    <a:pt x="266828" y="180209"/>
                  </a:lnTo>
                  <a:lnTo>
                    <a:pt x="273812" y="136905"/>
                  </a:lnTo>
                  <a:lnTo>
                    <a:pt x="266828" y="93650"/>
                  </a:lnTo>
                  <a:lnTo>
                    <a:pt x="247383" y="56071"/>
                  </a:lnTo>
                  <a:lnTo>
                    <a:pt x="217740" y="26428"/>
                  </a:lnTo>
                  <a:lnTo>
                    <a:pt x="180161" y="6983"/>
                  </a:lnTo>
                  <a:lnTo>
                    <a:pt x="136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319273" y="141884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19">
                  <a:moveTo>
                    <a:pt x="0" y="136905"/>
                  </a:moveTo>
                  <a:lnTo>
                    <a:pt x="6971" y="93650"/>
                  </a:lnTo>
                  <a:lnTo>
                    <a:pt x="26391" y="56071"/>
                  </a:lnTo>
                  <a:lnTo>
                    <a:pt x="56016" y="26428"/>
                  </a:lnTo>
                  <a:lnTo>
                    <a:pt x="93602" y="6983"/>
                  </a:lnTo>
                  <a:lnTo>
                    <a:pt x="136906" y="0"/>
                  </a:lnTo>
                  <a:lnTo>
                    <a:pt x="180161" y="6983"/>
                  </a:lnTo>
                  <a:lnTo>
                    <a:pt x="217740" y="26428"/>
                  </a:lnTo>
                  <a:lnTo>
                    <a:pt x="247383" y="56071"/>
                  </a:lnTo>
                  <a:lnTo>
                    <a:pt x="266828" y="93650"/>
                  </a:lnTo>
                  <a:lnTo>
                    <a:pt x="273812" y="136905"/>
                  </a:lnTo>
                  <a:lnTo>
                    <a:pt x="266828" y="180209"/>
                  </a:lnTo>
                  <a:lnTo>
                    <a:pt x="247383" y="217795"/>
                  </a:lnTo>
                  <a:lnTo>
                    <a:pt x="217740" y="247420"/>
                  </a:lnTo>
                  <a:lnTo>
                    <a:pt x="180161" y="266840"/>
                  </a:lnTo>
                  <a:lnTo>
                    <a:pt x="136906" y="273811"/>
                  </a:lnTo>
                  <a:lnTo>
                    <a:pt x="93602" y="266840"/>
                  </a:lnTo>
                  <a:lnTo>
                    <a:pt x="56016" y="247420"/>
                  </a:lnTo>
                  <a:lnTo>
                    <a:pt x="26391" y="217795"/>
                  </a:lnTo>
                  <a:lnTo>
                    <a:pt x="6971" y="180209"/>
                  </a:lnTo>
                  <a:lnTo>
                    <a:pt x="0" y="136905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337559" y="142163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032" y="0"/>
                  </a:moveTo>
                  <a:lnTo>
                    <a:pt x="93715" y="6971"/>
                  </a:lnTo>
                  <a:lnTo>
                    <a:pt x="56098" y="26391"/>
                  </a:lnTo>
                  <a:lnTo>
                    <a:pt x="26436" y="56016"/>
                  </a:lnTo>
                  <a:lnTo>
                    <a:pt x="6985" y="93602"/>
                  </a:lnTo>
                  <a:lnTo>
                    <a:pt x="0" y="136906"/>
                  </a:lnTo>
                  <a:lnTo>
                    <a:pt x="6985" y="180161"/>
                  </a:lnTo>
                  <a:lnTo>
                    <a:pt x="26436" y="217740"/>
                  </a:lnTo>
                  <a:lnTo>
                    <a:pt x="56098" y="247383"/>
                  </a:lnTo>
                  <a:lnTo>
                    <a:pt x="93715" y="266828"/>
                  </a:lnTo>
                  <a:lnTo>
                    <a:pt x="137032" y="273812"/>
                  </a:lnTo>
                  <a:lnTo>
                    <a:pt x="180288" y="266828"/>
                  </a:lnTo>
                  <a:lnTo>
                    <a:pt x="217867" y="247383"/>
                  </a:lnTo>
                  <a:lnTo>
                    <a:pt x="247510" y="217740"/>
                  </a:lnTo>
                  <a:lnTo>
                    <a:pt x="266955" y="180161"/>
                  </a:lnTo>
                  <a:lnTo>
                    <a:pt x="273938" y="136906"/>
                  </a:lnTo>
                  <a:lnTo>
                    <a:pt x="266955" y="93602"/>
                  </a:lnTo>
                  <a:lnTo>
                    <a:pt x="247510" y="56016"/>
                  </a:lnTo>
                  <a:lnTo>
                    <a:pt x="217867" y="26391"/>
                  </a:lnTo>
                  <a:lnTo>
                    <a:pt x="180288" y="6971"/>
                  </a:lnTo>
                  <a:lnTo>
                    <a:pt x="137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337559" y="142163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6906"/>
                  </a:moveTo>
                  <a:lnTo>
                    <a:pt x="6985" y="93602"/>
                  </a:lnTo>
                  <a:lnTo>
                    <a:pt x="26436" y="56016"/>
                  </a:lnTo>
                  <a:lnTo>
                    <a:pt x="56098" y="26391"/>
                  </a:lnTo>
                  <a:lnTo>
                    <a:pt x="93715" y="6971"/>
                  </a:lnTo>
                  <a:lnTo>
                    <a:pt x="137032" y="0"/>
                  </a:lnTo>
                  <a:lnTo>
                    <a:pt x="180288" y="6971"/>
                  </a:lnTo>
                  <a:lnTo>
                    <a:pt x="217867" y="26391"/>
                  </a:lnTo>
                  <a:lnTo>
                    <a:pt x="247510" y="56016"/>
                  </a:lnTo>
                  <a:lnTo>
                    <a:pt x="266955" y="93602"/>
                  </a:lnTo>
                  <a:lnTo>
                    <a:pt x="273938" y="136906"/>
                  </a:lnTo>
                  <a:lnTo>
                    <a:pt x="266955" y="180161"/>
                  </a:lnTo>
                  <a:lnTo>
                    <a:pt x="247510" y="217740"/>
                  </a:lnTo>
                  <a:lnTo>
                    <a:pt x="217867" y="247383"/>
                  </a:lnTo>
                  <a:lnTo>
                    <a:pt x="180288" y="266828"/>
                  </a:lnTo>
                  <a:lnTo>
                    <a:pt x="137032" y="273812"/>
                  </a:lnTo>
                  <a:lnTo>
                    <a:pt x="93715" y="266828"/>
                  </a:lnTo>
                  <a:lnTo>
                    <a:pt x="56098" y="247383"/>
                  </a:lnTo>
                  <a:lnTo>
                    <a:pt x="26436" y="217740"/>
                  </a:lnTo>
                  <a:lnTo>
                    <a:pt x="6985" y="180161"/>
                  </a:lnTo>
                  <a:lnTo>
                    <a:pt x="0" y="136906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329793" y="823087"/>
            <a:ext cx="8169275" cy="908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8B9499"/>
                </a:solidFill>
                <a:latin typeface="Arial"/>
                <a:cs typeface="Arial"/>
              </a:rPr>
              <a:t>Sinusitis</a:t>
            </a:r>
            <a:r>
              <a:rPr dirty="0" sz="1100" spc="-25" b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8B9499"/>
                </a:solidFill>
                <a:latin typeface="Arial"/>
                <a:cs typeface="Arial"/>
              </a:rPr>
              <a:t>or</a:t>
            </a:r>
            <a:r>
              <a:rPr dirty="0" sz="1100" spc="15" b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8B9499"/>
                </a:solidFill>
                <a:latin typeface="Arial"/>
                <a:cs typeface="Arial"/>
              </a:rPr>
              <a:t>Sinus</a:t>
            </a:r>
            <a:r>
              <a:rPr dirty="0" sz="1100" spc="15" b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8B9499"/>
                </a:solidFill>
                <a:latin typeface="Arial"/>
                <a:cs typeface="Arial"/>
              </a:rPr>
              <a:t>infection</a:t>
            </a:r>
            <a:r>
              <a:rPr dirty="0" sz="1100" spc="-15" b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is</a:t>
            </a:r>
            <a:r>
              <a:rPr dirty="0" sz="1100" spc="3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a</a:t>
            </a:r>
            <a:r>
              <a:rPr dirty="0" sz="11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common</a:t>
            </a:r>
            <a:r>
              <a:rPr dirty="0" sz="11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problem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that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occurs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as</a:t>
            </a:r>
            <a:r>
              <a:rPr dirty="0" sz="1100" spc="1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an</a:t>
            </a:r>
            <a:r>
              <a:rPr dirty="0" sz="11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inflammation</a:t>
            </a:r>
            <a:r>
              <a:rPr dirty="0" sz="11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of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membranes</a:t>
            </a:r>
            <a:r>
              <a:rPr dirty="0" sz="1100" spc="-2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or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swelling</a:t>
            </a:r>
            <a:r>
              <a:rPr dirty="0" sz="1100" spc="6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of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tissue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linings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inside</a:t>
            </a:r>
            <a:r>
              <a:rPr dirty="0" sz="1100" spc="2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sinuses.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Human body has total</a:t>
            </a:r>
            <a:r>
              <a:rPr dirty="0" sz="1100" spc="-1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of</a:t>
            </a:r>
            <a:r>
              <a:rPr dirty="0" sz="11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4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pair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of</a:t>
            </a:r>
            <a:r>
              <a:rPr dirty="0" sz="11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sinuses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which</a:t>
            </a:r>
            <a:r>
              <a:rPr dirty="0" sz="1100" spc="3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are</a:t>
            </a:r>
            <a:r>
              <a:rPr dirty="0" sz="11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basically</a:t>
            </a:r>
            <a:r>
              <a:rPr dirty="0" sz="1100" spc="2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air-cavities,</a:t>
            </a:r>
            <a:r>
              <a:rPr dirty="0" sz="1100" spc="5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hidden</a:t>
            </a:r>
            <a:r>
              <a:rPr dirty="0" sz="11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8B9499"/>
                </a:solidFill>
                <a:latin typeface="Arial MT"/>
                <a:cs typeface="Arial MT"/>
              </a:rPr>
              <a:t>behind</a:t>
            </a:r>
            <a:r>
              <a:rPr dirty="0" sz="1100" spc="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cheekbones</a:t>
            </a:r>
            <a:r>
              <a:rPr dirty="0" sz="1100" spc="-10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8B9499"/>
                </a:solidFill>
                <a:latin typeface="Arial MT"/>
                <a:cs typeface="Arial MT"/>
              </a:rPr>
              <a:t>and forehead.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algn="ctr" marL="457834">
              <a:lnSpc>
                <a:spcPct val="100000"/>
              </a:lnSpc>
              <a:spcBef>
                <a:spcPts val="765"/>
              </a:spcBef>
              <a:tabLst>
                <a:tab pos="1110615" algn="l"/>
                <a:tab pos="1476375" algn="l"/>
                <a:tab pos="2755265" algn="l"/>
                <a:tab pos="4813300" algn="l"/>
              </a:tabLst>
            </a:pPr>
            <a:r>
              <a:rPr dirty="0" sz="1800">
                <a:solidFill>
                  <a:srgbClr val="8B9499"/>
                </a:solidFill>
                <a:latin typeface="Arial MT"/>
                <a:cs typeface="Arial MT"/>
              </a:rPr>
              <a:t>1</a:t>
            </a:r>
            <a:r>
              <a:rPr dirty="0" sz="1800" spc="434">
                <a:solidFill>
                  <a:srgbClr val="8B9499"/>
                </a:solidFill>
                <a:latin typeface="Arial MT"/>
                <a:cs typeface="Arial MT"/>
              </a:rPr>
              <a:t> </a:t>
            </a:r>
            <a:r>
              <a:rPr dirty="0" baseline="6944" sz="1200" b="1">
                <a:solidFill>
                  <a:srgbClr val="4D4D4D"/>
                </a:solidFill>
                <a:latin typeface="Arial"/>
                <a:cs typeface="Arial"/>
              </a:rPr>
              <a:t>1	</a:t>
            </a:r>
            <a:r>
              <a:rPr dirty="0" sz="800" b="1">
                <a:solidFill>
                  <a:srgbClr val="4D4D4D"/>
                </a:solidFill>
                <a:latin typeface="Arial"/>
                <a:cs typeface="Arial"/>
              </a:rPr>
              <a:t>2	</a:t>
            </a:r>
            <a:r>
              <a:rPr dirty="0" sz="1800">
                <a:solidFill>
                  <a:srgbClr val="8B9499"/>
                </a:solidFill>
                <a:latin typeface="Arial MT"/>
                <a:cs typeface="Arial MT"/>
              </a:rPr>
              <a:t>2	</a:t>
            </a:r>
            <a:r>
              <a:rPr dirty="0" baseline="-3086" sz="2700" spc="-7">
                <a:solidFill>
                  <a:srgbClr val="8B9499"/>
                </a:solidFill>
                <a:latin typeface="Arial MT"/>
                <a:cs typeface="Arial MT"/>
              </a:rPr>
              <a:t>3	4</a:t>
            </a:r>
            <a:endParaRPr baseline="-3086" sz="27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76346" y="362846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B9499"/>
                </a:solidFill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241290" y="3109848"/>
            <a:ext cx="299720" cy="299720"/>
            <a:chOff x="5241290" y="3109848"/>
            <a:chExt cx="299720" cy="299720"/>
          </a:xfrm>
        </p:grpSpPr>
        <p:sp>
          <p:nvSpPr>
            <p:cNvPr id="68" name="object 68"/>
            <p:cNvSpPr/>
            <p:nvPr/>
          </p:nvSpPr>
          <p:spPr>
            <a:xfrm>
              <a:off x="5253990" y="312254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6906" y="0"/>
                  </a:moveTo>
                  <a:lnTo>
                    <a:pt x="93602" y="6983"/>
                  </a:lnTo>
                  <a:lnTo>
                    <a:pt x="56016" y="26428"/>
                  </a:lnTo>
                  <a:lnTo>
                    <a:pt x="26391" y="56071"/>
                  </a:lnTo>
                  <a:lnTo>
                    <a:pt x="6971" y="93650"/>
                  </a:lnTo>
                  <a:lnTo>
                    <a:pt x="0" y="136906"/>
                  </a:lnTo>
                  <a:lnTo>
                    <a:pt x="6971" y="180209"/>
                  </a:lnTo>
                  <a:lnTo>
                    <a:pt x="26391" y="217795"/>
                  </a:lnTo>
                  <a:lnTo>
                    <a:pt x="56016" y="247420"/>
                  </a:lnTo>
                  <a:lnTo>
                    <a:pt x="93602" y="266840"/>
                  </a:lnTo>
                  <a:lnTo>
                    <a:pt x="136906" y="273812"/>
                  </a:lnTo>
                  <a:lnTo>
                    <a:pt x="180161" y="266840"/>
                  </a:lnTo>
                  <a:lnTo>
                    <a:pt x="217740" y="247420"/>
                  </a:lnTo>
                  <a:lnTo>
                    <a:pt x="247383" y="217795"/>
                  </a:lnTo>
                  <a:lnTo>
                    <a:pt x="266828" y="180209"/>
                  </a:lnTo>
                  <a:lnTo>
                    <a:pt x="273812" y="136906"/>
                  </a:lnTo>
                  <a:lnTo>
                    <a:pt x="266828" y="93650"/>
                  </a:lnTo>
                  <a:lnTo>
                    <a:pt x="247383" y="56071"/>
                  </a:lnTo>
                  <a:lnTo>
                    <a:pt x="217740" y="26428"/>
                  </a:lnTo>
                  <a:lnTo>
                    <a:pt x="180161" y="6983"/>
                  </a:lnTo>
                  <a:lnTo>
                    <a:pt x="136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253990" y="3122548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6906"/>
                  </a:moveTo>
                  <a:lnTo>
                    <a:pt x="6971" y="93650"/>
                  </a:lnTo>
                  <a:lnTo>
                    <a:pt x="26391" y="56071"/>
                  </a:lnTo>
                  <a:lnTo>
                    <a:pt x="56016" y="26428"/>
                  </a:lnTo>
                  <a:lnTo>
                    <a:pt x="93602" y="6983"/>
                  </a:lnTo>
                  <a:lnTo>
                    <a:pt x="136906" y="0"/>
                  </a:lnTo>
                  <a:lnTo>
                    <a:pt x="180161" y="6983"/>
                  </a:lnTo>
                  <a:lnTo>
                    <a:pt x="217740" y="26428"/>
                  </a:lnTo>
                  <a:lnTo>
                    <a:pt x="247383" y="56071"/>
                  </a:lnTo>
                  <a:lnTo>
                    <a:pt x="266828" y="93650"/>
                  </a:lnTo>
                  <a:lnTo>
                    <a:pt x="273812" y="136906"/>
                  </a:lnTo>
                  <a:lnTo>
                    <a:pt x="266828" y="180209"/>
                  </a:lnTo>
                  <a:lnTo>
                    <a:pt x="247383" y="217795"/>
                  </a:lnTo>
                  <a:lnTo>
                    <a:pt x="217740" y="247420"/>
                  </a:lnTo>
                  <a:lnTo>
                    <a:pt x="180161" y="266840"/>
                  </a:lnTo>
                  <a:lnTo>
                    <a:pt x="136906" y="273812"/>
                  </a:lnTo>
                  <a:lnTo>
                    <a:pt x="93602" y="266840"/>
                  </a:lnTo>
                  <a:lnTo>
                    <a:pt x="56016" y="247420"/>
                  </a:lnTo>
                  <a:lnTo>
                    <a:pt x="26391" y="217795"/>
                  </a:lnTo>
                  <a:lnTo>
                    <a:pt x="6971" y="180209"/>
                  </a:lnTo>
                  <a:lnTo>
                    <a:pt x="0" y="136906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5331333" y="314261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8B9499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077202" y="3097022"/>
            <a:ext cx="299720" cy="299720"/>
            <a:chOff x="7077202" y="3097022"/>
            <a:chExt cx="299720" cy="299720"/>
          </a:xfrm>
        </p:grpSpPr>
        <p:sp>
          <p:nvSpPr>
            <p:cNvPr id="72" name="object 72"/>
            <p:cNvSpPr/>
            <p:nvPr/>
          </p:nvSpPr>
          <p:spPr>
            <a:xfrm>
              <a:off x="7089902" y="310972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032" y="0"/>
                  </a:moveTo>
                  <a:lnTo>
                    <a:pt x="93715" y="6983"/>
                  </a:lnTo>
                  <a:lnTo>
                    <a:pt x="56098" y="26428"/>
                  </a:lnTo>
                  <a:lnTo>
                    <a:pt x="26436" y="56071"/>
                  </a:lnTo>
                  <a:lnTo>
                    <a:pt x="6984" y="93650"/>
                  </a:lnTo>
                  <a:lnTo>
                    <a:pt x="0" y="136905"/>
                  </a:lnTo>
                  <a:lnTo>
                    <a:pt x="6984" y="180223"/>
                  </a:lnTo>
                  <a:lnTo>
                    <a:pt x="26436" y="217840"/>
                  </a:lnTo>
                  <a:lnTo>
                    <a:pt x="56098" y="247502"/>
                  </a:lnTo>
                  <a:lnTo>
                    <a:pt x="93715" y="266953"/>
                  </a:lnTo>
                  <a:lnTo>
                    <a:pt x="137032" y="273938"/>
                  </a:lnTo>
                  <a:lnTo>
                    <a:pt x="180288" y="266953"/>
                  </a:lnTo>
                  <a:lnTo>
                    <a:pt x="217867" y="247502"/>
                  </a:lnTo>
                  <a:lnTo>
                    <a:pt x="247510" y="217840"/>
                  </a:lnTo>
                  <a:lnTo>
                    <a:pt x="266955" y="180223"/>
                  </a:lnTo>
                  <a:lnTo>
                    <a:pt x="273939" y="136905"/>
                  </a:lnTo>
                  <a:lnTo>
                    <a:pt x="266955" y="93650"/>
                  </a:lnTo>
                  <a:lnTo>
                    <a:pt x="247510" y="56071"/>
                  </a:lnTo>
                  <a:lnTo>
                    <a:pt x="217867" y="26428"/>
                  </a:lnTo>
                  <a:lnTo>
                    <a:pt x="180288" y="6983"/>
                  </a:lnTo>
                  <a:lnTo>
                    <a:pt x="137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089902" y="3109722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6905"/>
                  </a:moveTo>
                  <a:lnTo>
                    <a:pt x="6984" y="93650"/>
                  </a:lnTo>
                  <a:lnTo>
                    <a:pt x="26436" y="56071"/>
                  </a:lnTo>
                  <a:lnTo>
                    <a:pt x="56098" y="26428"/>
                  </a:lnTo>
                  <a:lnTo>
                    <a:pt x="93715" y="6983"/>
                  </a:lnTo>
                  <a:lnTo>
                    <a:pt x="137032" y="0"/>
                  </a:lnTo>
                  <a:lnTo>
                    <a:pt x="180288" y="6983"/>
                  </a:lnTo>
                  <a:lnTo>
                    <a:pt x="217867" y="26428"/>
                  </a:lnTo>
                  <a:lnTo>
                    <a:pt x="247510" y="56071"/>
                  </a:lnTo>
                  <a:lnTo>
                    <a:pt x="266955" y="93650"/>
                  </a:lnTo>
                  <a:lnTo>
                    <a:pt x="273939" y="136905"/>
                  </a:lnTo>
                  <a:lnTo>
                    <a:pt x="266955" y="180223"/>
                  </a:lnTo>
                  <a:lnTo>
                    <a:pt x="247510" y="217840"/>
                  </a:lnTo>
                  <a:lnTo>
                    <a:pt x="217867" y="247502"/>
                  </a:lnTo>
                  <a:lnTo>
                    <a:pt x="180288" y="266953"/>
                  </a:lnTo>
                  <a:lnTo>
                    <a:pt x="137032" y="273938"/>
                  </a:lnTo>
                  <a:lnTo>
                    <a:pt x="93715" y="266953"/>
                  </a:lnTo>
                  <a:lnTo>
                    <a:pt x="56098" y="247502"/>
                  </a:lnTo>
                  <a:lnTo>
                    <a:pt x="26436" y="217840"/>
                  </a:lnTo>
                  <a:lnTo>
                    <a:pt x="6984" y="180223"/>
                  </a:lnTo>
                  <a:lnTo>
                    <a:pt x="0" y="136905"/>
                  </a:lnTo>
                  <a:close/>
                </a:path>
              </a:pathLst>
            </a:custGeom>
            <a:ln w="25400">
              <a:solidFill>
                <a:srgbClr val="003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7167498" y="313677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8B9499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91579" y="710921"/>
            <a:ext cx="2757424" cy="443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77480"/>
            <a:ext cx="8404225" cy="3676015"/>
            <a:chOff x="742950" y="1177480"/>
            <a:chExt cx="8404225" cy="3676015"/>
          </a:xfrm>
        </p:grpSpPr>
        <p:sp>
          <p:nvSpPr>
            <p:cNvPr id="3" name="object 3"/>
            <p:cNvSpPr/>
            <p:nvPr/>
          </p:nvSpPr>
          <p:spPr>
            <a:xfrm>
              <a:off x="6372605" y="1182242"/>
              <a:ext cx="2573655" cy="3646170"/>
            </a:xfrm>
            <a:custGeom>
              <a:avLst/>
              <a:gdLst/>
              <a:ahLst/>
              <a:cxnLst/>
              <a:rect l="l" t="t" r="r" b="b"/>
              <a:pathLst>
                <a:path w="2573654" h="3646170">
                  <a:moveTo>
                    <a:pt x="2296160" y="0"/>
                  </a:moveTo>
                  <a:lnTo>
                    <a:pt x="276987" y="0"/>
                  </a:lnTo>
                  <a:lnTo>
                    <a:pt x="227216" y="4460"/>
                  </a:lnTo>
                  <a:lnTo>
                    <a:pt x="180364" y="17322"/>
                  </a:lnTo>
                  <a:lnTo>
                    <a:pt x="137216" y="37803"/>
                  </a:lnTo>
                  <a:lnTo>
                    <a:pt x="98555" y="65124"/>
                  </a:lnTo>
                  <a:lnTo>
                    <a:pt x="65166" y="98503"/>
                  </a:lnTo>
                  <a:lnTo>
                    <a:pt x="37831" y="137160"/>
                  </a:lnTo>
                  <a:lnTo>
                    <a:pt x="17336" y="180313"/>
                  </a:lnTo>
                  <a:lnTo>
                    <a:pt x="4464" y="227182"/>
                  </a:lnTo>
                  <a:lnTo>
                    <a:pt x="0" y="276987"/>
                  </a:lnTo>
                  <a:lnTo>
                    <a:pt x="0" y="3369208"/>
                  </a:lnTo>
                  <a:lnTo>
                    <a:pt x="4464" y="3418995"/>
                  </a:lnTo>
                  <a:lnTo>
                    <a:pt x="17336" y="3465853"/>
                  </a:lnTo>
                  <a:lnTo>
                    <a:pt x="37831" y="3509000"/>
                  </a:lnTo>
                  <a:lnTo>
                    <a:pt x="65166" y="3547655"/>
                  </a:lnTo>
                  <a:lnTo>
                    <a:pt x="98555" y="3581035"/>
                  </a:lnTo>
                  <a:lnTo>
                    <a:pt x="137216" y="3608358"/>
                  </a:lnTo>
                  <a:lnTo>
                    <a:pt x="180364" y="3628843"/>
                  </a:lnTo>
                  <a:lnTo>
                    <a:pt x="227216" y="3641708"/>
                  </a:lnTo>
                  <a:lnTo>
                    <a:pt x="276987" y="3646170"/>
                  </a:lnTo>
                  <a:lnTo>
                    <a:pt x="2296160" y="3646170"/>
                  </a:lnTo>
                  <a:lnTo>
                    <a:pt x="2345930" y="3641708"/>
                  </a:lnTo>
                  <a:lnTo>
                    <a:pt x="2392782" y="3628843"/>
                  </a:lnTo>
                  <a:lnTo>
                    <a:pt x="2435930" y="3608358"/>
                  </a:lnTo>
                  <a:lnTo>
                    <a:pt x="2474591" y="3581035"/>
                  </a:lnTo>
                  <a:lnTo>
                    <a:pt x="2507980" y="3547655"/>
                  </a:lnTo>
                  <a:lnTo>
                    <a:pt x="2535315" y="3509000"/>
                  </a:lnTo>
                  <a:lnTo>
                    <a:pt x="2555810" y="3465853"/>
                  </a:lnTo>
                  <a:lnTo>
                    <a:pt x="2568682" y="3418995"/>
                  </a:lnTo>
                  <a:lnTo>
                    <a:pt x="2573147" y="3369208"/>
                  </a:lnTo>
                  <a:lnTo>
                    <a:pt x="2573147" y="276987"/>
                  </a:lnTo>
                  <a:lnTo>
                    <a:pt x="2568682" y="227182"/>
                  </a:lnTo>
                  <a:lnTo>
                    <a:pt x="2555810" y="180313"/>
                  </a:lnTo>
                  <a:lnTo>
                    <a:pt x="2535315" y="137160"/>
                  </a:lnTo>
                  <a:lnTo>
                    <a:pt x="2507980" y="98503"/>
                  </a:lnTo>
                  <a:lnTo>
                    <a:pt x="2474591" y="65124"/>
                  </a:lnTo>
                  <a:lnTo>
                    <a:pt x="2435930" y="37803"/>
                  </a:lnTo>
                  <a:lnTo>
                    <a:pt x="2392782" y="17322"/>
                  </a:lnTo>
                  <a:lnTo>
                    <a:pt x="2345930" y="4460"/>
                  </a:lnTo>
                  <a:lnTo>
                    <a:pt x="229616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72605" y="1182242"/>
              <a:ext cx="2573655" cy="3646170"/>
            </a:xfrm>
            <a:custGeom>
              <a:avLst/>
              <a:gdLst/>
              <a:ahLst/>
              <a:cxnLst/>
              <a:rect l="l" t="t" r="r" b="b"/>
              <a:pathLst>
                <a:path w="2573654" h="3646170">
                  <a:moveTo>
                    <a:pt x="0" y="276987"/>
                  </a:moveTo>
                  <a:lnTo>
                    <a:pt x="4464" y="227182"/>
                  </a:lnTo>
                  <a:lnTo>
                    <a:pt x="17336" y="180313"/>
                  </a:lnTo>
                  <a:lnTo>
                    <a:pt x="37831" y="137160"/>
                  </a:lnTo>
                  <a:lnTo>
                    <a:pt x="65166" y="98503"/>
                  </a:lnTo>
                  <a:lnTo>
                    <a:pt x="98555" y="65124"/>
                  </a:lnTo>
                  <a:lnTo>
                    <a:pt x="137216" y="37803"/>
                  </a:lnTo>
                  <a:lnTo>
                    <a:pt x="180364" y="17322"/>
                  </a:lnTo>
                  <a:lnTo>
                    <a:pt x="227216" y="4460"/>
                  </a:lnTo>
                  <a:lnTo>
                    <a:pt x="276987" y="0"/>
                  </a:lnTo>
                  <a:lnTo>
                    <a:pt x="2296160" y="0"/>
                  </a:lnTo>
                  <a:lnTo>
                    <a:pt x="2345930" y="4460"/>
                  </a:lnTo>
                  <a:lnTo>
                    <a:pt x="2392782" y="17322"/>
                  </a:lnTo>
                  <a:lnTo>
                    <a:pt x="2435930" y="37803"/>
                  </a:lnTo>
                  <a:lnTo>
                    <a:pt x="2474591" y="65124"/>
                  </a:lnTo>
                  <a:lnTo>
                    <a:pt x="2507980" y="98503"/>
                  </a:lnTo>
                  <a:lnTo>
                    <a:pt x="2535315" y="137160"/>
                  </a:lnTo>
                  <a:lnTo>
                    <a:pt x="2555810" y="180313"/>
                  </a:lnTo>
                  <a:lnTo>
                    <a:pt x="2568682" y="227182"/>
                  </a:lnTo>
                  <a:lnTo>
                    <a:pt x="2573147" y="276987"/>
                  </a:lnTo>
                  <a:lnTo>
                    <a:pt x="2573147" y="3369208"/>
                  </a:lnTo>
                  <a:lnTo>
                    <a:pt x="2568682" y="3418995"/>
                  </a:lnTo>
                  <a:lnTo>
                    <a:pt x="2555810" y="3465853"/>
                  </a:lnTo>
                  <a:lnTo>
                    <a:pt x="2535315" y="3509000"/>
                  </a:lnTo>
                  <a:lnTo>
                    <a:pt x="2507980" y="3547655"/>
                  </a:lnTo>
                  <a:lnTo>
                    <a:pt x="2474591" y="3581035"/>
                  </a:lnTo>
                  <a:lnTo>
                    <a:pt x="2435930" y="3608358"/>
                  </a:lnTo>
                  <a:lnTo>
                    <a:pt x="2392782" y="3628843"/>
                  </a:lnTo>
                  <a:lnTo>
                    <a:pt x="2345930" y="3641708"/>
                  </a:lnTo>
                  <a:lnTo>
                    <a:pt x="2296160" y="3646170"/>
                  </a:lnTo>
                  <a:lnTo>
                    <a:pt x="276987" y="3646170"/>
                  </a:lnTo>
                  <a:lnTo>
                    <a:pt x="227216" y="3641708"/>
                  </a:lnTo>
                  <a:lnTo>
                    <a:pt x="180364" y="3628843"/>
                  </a:lnTo>
                  <a:lnTo>
                    <a:pt x="137216" y="3608358"/>
                  </a:lnTo>
                  <a:lnTo>
                    <a:pt x="98555" y="3581035"/>
                  </a:lnTo>
                  <a:lnTo>
                    <a:pt x="65166" y="3547655"/>
                  </a:lnTo>
                  <a:lnTo>
                    <a:pt x="37831" y="3509000"/>
                  </a:lnTo>
                  <a:lnTo>
                    <a:pt x="17336" y="3465853"/>
                  </a:lnTo>
                  <a:lnTo>
                    <a:pt x="4464" y="3418995"/>
                  </a:lnTo>
                  <a:lnTo>
                    <a:pt x="0" y="3369208"/>
                  </a:lnTo>
                  <a:lnTo>
                    <a:pt x="0" y="276987"/>
                  </a:lnTo>
                  <a:close/>
                </a:path>
              </a:pathLst>
            </a:custGeom>
            <a:ln w="9525">
              <a:solidFill>
                <a:srgbClr val="8B949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5708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Landscaping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 spc="-15"/>
              <a:t> </a:t>
            </a:r>
            <a:r>
              <a:rPr dirty="0" spc="-5"/>
              <a:t>Images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25"/>
              <a:t> </a:t>
            </a:r>
            <a:r>
              <a:rPr dirty="0" spc="-5"/>
              <a:t>Health</a:t>
            </a:r>
            <a:r>
              <a:rPr dirty="0" spc="-10"/>
              <a:t> Care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36563" y="1285748"/>
            <a:ext cx="2244725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870585" marR="5080" indent="-858519">
              <a:lnSpc>
                <a:spcPts val="1730"/>
              </a:lnSpc>
              <a:spcBef>
                <a:spcPts val="310"/>
              </a:spcBef>
            </a:pPr>
            <a:r>
              <a:rPr dirty="0" sz="1600" spc="-5" b="1">
                <a:latin typeface="Calibri"/>
                <a:cs typeface="Calibri"/>
              </a:rPr>
              <a:t>Manual </a:t>
            </a:r>
            <a:r>
              <a:rPr dirty="0" sz="1600" spc="-10" b="1">
                <a:latin typeface="Calibri"/>
                <a:cs typeface="Calibri"/>
              </a:rPr>
              <a:t>Clinical Evaluation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Issues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3515" y="2038604"/>
            <a:ext cx="2155190" cy="260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Font typeface="Wingdings"/>
              <a:buChar char=""/>
              <a:tabLst>
                <a:tab pos="185420" algn="l"/>
              </a:tabLst>
            </a:pPr>
            <a:r>
              <a:rPr dirty="0" sz="1400" spc="-5" i="1">
                <a:latin typeface="Calibri"/>
                <a:cs typeface="Calibri"/>
              </a:rPr>
              <a:t>Inaccurate</a:t>
            </a:r>
            <a:r>
              <a:rPr dirty="0" sz="1400" spc="-3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Decision</a:t>
            </a: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0"/>
              </a:spcBef>
              <a:buClr>
                <a:srgbClr val="0A1F64"/>
              </a:buClr>
              <a:buFont typeface="Wingdings"/>
              <a:buChar char=""/>
              <a:tabLst>
                <a:tab pos="185420" algn="l"/>
              </a:tabLst>
            </a:pPr>
            <a:r>
              <a:rPr dirty="0" sz="1400" spc="-10" i="1">
                <a:latin typeface="Calibri"/>
                <a:cs typeface="Calibri"/>
              </a:rPr>
              <a:t>I</a:t>
            </a:r>
            <a:r>
              <a:rPr dirty="0" sz="1400" spc="-5" i="1">
                <a:latin typeface="Calibri"/>
                <a:cs typeface="Calibri"/>
              </a:rPr>
              <a:t>n</a:t>
            </a:r>
            <a:r>
              <a:rPr dirty="0" sz="1400" spc="-15" i="1">
                <a:latin typeface="Calibri"/>
                <a:cs typeface="Calibri"/>
              </a:rPr>
              <a:t>c</a:t>
            </a:r>
            <a:r>
              <a:rPr dirty="0" sz="1400" spc="-5" i="1">
                <a:latin typeface="Calibri"/>
                <a:cs typeface="Calibri"/>
              </a:rPr>
              <a:t>on</a:t>
            </a:r>
            <a:r>
              <a:rPr dirty="0" sz="1400" i="1">
                <a:latin typeface="Calibri"/>
                <a:cs typeface="Calibri"/>
              </a:rPr>
              <a:t>si</a:t>
            </a:r>
            <a:r>
              <a:rPr dirty="0" sz="1400" spc="-10" i="1">
                <a:latin typeface="Calibri"/>
                <a:cs typeface="Calibri"/>
              </a:rPr>
              <a:t>s</a:t>
            </a:r>
            <a:r>
              <a:rPr dirty="0" sz="1400" spc="-20" i="1">
                <a:latin typeface="Calibri"/>
                <a:cs typeface="Calibri"/>
              </a:rPr>
              <a:t>t</a:t>
            </a:r>
            <a:r>
              <a:rPr dirty="0" sz="1400" i="1">
                <a:latin typeface="Calibri"/>
                <a:cs typeface="Calibri"/>
              </a:rPr>
              <a:t>e</a:t>
            </a:r>
            <a:r>
              <a:rPr dirty="0" sz="1400" spc="-15" i="1">
                <a:latin typeface="Calibri"/>
                <a:cs typeface="Calibri"/>
              </a:rPr>
              <a:t>n</a:t>
            </a:r>
            <a:r>
              <a:rPr dirty="0" sz="1400" i="1">
                <a:latin typeface="Calibri"/>
                <a:cs typeface="Calibri"/>
              </a:rPr>
              <a:t>t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Deci</a:t>
            </a:r>
            <a:r>
              <a:rPr dirty="0" sz="1400" spc="5" i="1">
                <a:latin typeface="Calibri"/>
                <a:cs typeface="Calibri"/>
              </a:rPr>
              <a:t>s</a:t>
            </a:r>
            <a:r>
              <a:rPr dirty="0" sz="1400" i="1">
                <a:latin typeface="Calibri"/>
                <a:cs typeface="Calibri"/>
              </a:rPr>
              <a:t>ion</a:t>
            </a: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30"/>
              </a:spcBef>
              <a:buClr>
                <a:srgbClr val="0A1F64"/>
              </a:buClr>
              <a:buFont typeface="Wingdings"/>
              <a:buChar char=""/>
              <a:tabLst>
                <a:tab pos="185420" algn="l"/>
              </a:tabLst>
            </a:pPr>
            <a:r>
              <a:rPr dirty="0" sz="1400" spc="-5" i="1">
                <a:latin typeface="Calibri"/>
                <a:cs typeface="Calibri"/>
              </a:rPr>
              <a:t>Sub</a:t>
            </a:r>
            <a:r>
              <a:rPr dirty="0" sz="1400" spc="-25" i="1">
                <a:latin typeface="Calibri"/>
                <a:cs typeface="Calibri"/>
              </a:rPr>
              <a:t> </a:t>
            </a:r>
            <a:r>
              <a:rPr dirty="0" sz="1400" spc="-10" i="1">
                <a:latin typeface="Calibri"/>
                <a:cs typeface="Calibri"/>
              </a:rPr>
              <a:t>Standard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Images</a:t>
            </a: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45"/>
              </a:spcBef>
              <a:buClr>
                <a:srgbClr val="0A1F64"/>
              </a:buClr>
              <a:buFont typeface="Wingdings"/>
              <a:buChar char=""/>
              <a:tabLst>
                <a:tab pos="185420" algn="l"/>
              </a:tabLst>
            </a:pPr>
            <a:r>
              <a:rPr dirty="0" sz="1400" spc="-5" i="1">
                <a:latin typeface="Calibri"/>
                <a:cs typeface="Calibri"/>
              </a:rPr>
              <a:t>Low</a:t>
            </a:r>
            <a:r>
              <a:rPr dirty="0" sz="1400" spc="-3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adherence</a:t>
            </a:r>
            <a:r>
              <a:rPr dirty="0" sz="1400" spc="-25" i="1">
                <a:latin typeface="Calibri"/>
                <a:cs typeface="Calibri"/>
              </a:rPr>
              <a:t> </a:t>
            </a:r>
            <a:r>
              <a:rPr dirty="0" sz="1400" spc="-10" i="1">
                <a:latin typeface="Calibri"/>
                <a:cs typeface="Calibri"/>
              </a:rPr>
              <a:t>to</a:t>
            </a:r>
            <a:r>
              <a:rPr dirty="0" sz="1400" spc="-20" i="1">
                <a:latin typeface="Calibri"/>
                <a:cs typeface="Calibri"/>
              </a:rPr>
              <a:t> </a:t>
            </a:r>
            <a:r>
              <a:rPr dirty="0" sz="1400" spc="-10" i="1">
                <a:latin typeface="Calibri"/>
                <a:cs typeface="Calibri"/>
              </a:rPr>
              <a:t>standard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845"/>
              </a:spcBef>
            </a:pPr>
            <a:r>
              <a:rPr dirty="0" sz="1400" i="1">
                <a:latin typeface="Calibri"/>
                <a:cs typeface="Calibri"/>
              </a:rPr>
              <a:t>Radiology</a:t>
            </a:r>
            <a:r>
              <a:rPr dirty="0" sz="1400" spc="-4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guidelines</a:t>
            </a: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40"/>
              </a:spcBef>
              <a:buClr>
                <a:srgbClr val="0A1F64"/>
              </a:buClr>
              <a:buFont typeface="Wingdings"/>
              <a:buChar char=""/>
              <a:tabLst>
                <a:tab pos="185420" algn="l"/>
              </a:tabLst>
            </a:pPr>
            <a:r>
              <a:rPr dirty="0" sz="1400" spc="-5" i="1">
                <a:latin typeface="Calibri"/>
                <a:cs typeface="Calibri"/>
              </a:rPr>
              <a:t>High</a:t>
            </a:r>
            <a:r>
              <a:rPr dirty="0" sz="1400" spc="-35" i="1">
                <a:latin typeface="Calibri"/>
                <a:cs typeface="Calibri"/>
              </a:rPr>
              <a:t> </a:t>
            </a:r>
            <a:r>
              <a:rPr dirty="0" sz="1400" spc="-85" i="1">
                <a:latin typeface="Calibri"/>
                <a:cs typeface="Calibri"/>
              </a:rPr>
              <a:t>TATs</a:t>
            </a:r>
            <a:endParaRPr sz="1400">
              <a:latin typeface="Calibri"/>
              <a:cs typeface="Calibri"/>
            </a:endParaRPr>
          </a:p>
          <a:p>
            <a:pPr marL="184785" marR="330200" indent="-172720">
              <a:lnSpc>
                <a:spcPct val="150100"/>
              </a:lnSpc>
              <a:spcBef>
                <a:spcPts val="190"/>
              </a:spcBef>
              <a:buClr>
                <a:srgbClr val="0A1F64"/>
              </a:buClr>
              <a:buFont typeface="Wingdings"/>
              <a:buChar char=""/>
              <a:tabLst>
                <a:tab pos="185420" algn="l"/>
              </a:tabLst>
            </a:pPr>
            <a:r>
              <a:rPr dirty="0" sz="1400" spc="-5" i="1">
                <a:latin typeface="Calibri"/>
                <a:cs typeface="Calibri"/>
              </a:rPr>
              <a:t>Low</a:t>
            </a:r>
            <a:r>
              <a:rPr dirty="0" sz="1400" spc="-4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possibility</a:t>
            </a:r>
            <a:r>
              <a:rPr dirty="0" sz="1400" spc="-2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of</a:t>
            </a:r>
            <a:r>
              <a:rPr dirty="0" sz="1400" spc="-35" i="1">
                <a:latin typeface="Calibri"/>
                <a:cs typeface="Calibri"/>
              </a:rPr>
              <a:t> </a:t>
            </a:r>
            <a:r>
              <a:rPr dirty="0" sz="1400" spc="-10" i="1">
                <a:latin typeface="Calibri"/>
                <a:cs typeface="Calibri"/>
              </a:rPr>
              <a:t>Early </a:t>
            </a:r>
            <a:r>
              <a:rPr dirty="0" sz="1400" spc="-30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detection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6839" y="1040891"/>
            <a:ext cx="3892550" cy="3918585"/>
            <a:chOff x="1386839" y="1040891"/>
            <a:chExt cx="3892550" cy="39185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067" y="3357371"/>
              <a:ext cx="1706880" cy="15941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87778" y="3476878"/>
              <a:ext cx="1487805" cy="1374775"/>
            </a:xfrm>
            <a:custGeom>
              <a:avLst/>
              <a:gdLst/>
              <a:ahLst/>
              <a:cxnLst/>
              <a:rect l="l" t="t" r="r" b="b"/>
              <a:pathLst>
                <a:path w="1487804" h="1374775">
                  <a:moveTo>
                    <a:pt x="821435" y="0"/>
                  </a:moveTo>
                  <a:lnTo>
                    <a:pt x="0" y="603643"/>
                  </a:lnTo>
                  <a:lnTo>
                    <a:pt x="30047" y="643153"/>
                  </a:lnTo>
                  <a:lnTo>
                    <a:pt x="61021" y="681760"/>
                  </a:lnTo>
                  <a:lnTo>
                    <a:pt x="92900" y="719452"/>
                  </a:lnTo>
                  <a:lnTo>
                    <a:pt x="125663" y="756218"/>
                  </a:lnTo>
                  <a:lnTo>
                    <a:pt x="159287" y="792046"/>
                  </a:lnTo>
                  <a:lnTo>
                    <a:pt x="193752" y="826925"/>
                  </a:lnTo>
                  <a:lnTo>
                    <a:pt x="229035" y="860843"/>
                  </a:lnTo>
                  <a:lnTo>
                    <a:pt x="265115" y="893790"/>
                  </a:lnTo>
                  <a:lnTo>
                    <a:pt x="301970" y="925753"/>
                  </a:lnTo>
                  <a:lnTo>
                    <a:pt x="339578" y="956721"/>
                  </a:lnTo>
                  <a:lnTo>
                    <a:pt x="377918" y="986683"/>
                  </a:lnTo>
                  <a:lnTo>
                    <a:pt x="416968" y="1015627"/>
                  </a:lnTo>
                  <a:lnTo>
                    <a:pt x="456706" y="1043543"/>
                  </a:lnTo>
                  <a:lnTo>
                    <a:pt x="497110" y="1070417"/>
                  </a:lnTo>
                  <a:lnTo>
                    <a:pt x="538159" y="1096240"/>
                  </a:lnTo>
                  <a:lnTo>
                    <a:pt x="579832" y="1121000"/>
                  </a:lnTo>
                  <a:lnTo>
                    <a:pt x="622105" y="1144684"/>
                  </a:lnTo>
                  <a:lnTo>
                    <a:pt x="664959" y="1167283"/>
                  </a:lnTo>
                  <a:lnTo>
                    <a:pt x="708370" y="1188784"/>
                  </a:lnTo>
                  <a:lnTo>
                    <a:pt x="752318" y="1209176"/>
                  </a:lnTo>
                  <a:lnTo>
                    <a:pt x="796780" y="1228447"/>
                  </a:lnTo>
                  <a:lnTo>
                    <a:pt x="841735" y="1246587"/>
                  </a:lnTo>
                  <a:lnTo>
                    <a:pt x="887162" y="1263583"/>
                  </a:lnTo>
                  <a:lnTo>
                    <a:pt x="933038" y="1279425"/>
                  </a:lnTo>
                  <a:lnTo>
                    <a:pt x="979342" y="1294100"/>
                  </a:lnTo>
                  <a:lnTo>
                    <a:pt x="1026052" y="1307598"/>
                  </a:lnTo>
                  <a:lnTo>
                    <a:pt x="1073146" y="1319907"/>
                  </a:lnTo>
                  <a:lnTo>
                    <a:pt x="1120603" y="1331015"/>
                  </a:lnTo>
                  <a:lnTo>
                    <a:pt x="1168401" y="1340912"/>
                  </a:lnTo>
                  <a:lnTo>
                    <a:pt x="1216518" y="1349585"/>
                  </a:lnTo>
                  <a:lnTo>
                    <a:pt x="1264933" y="1357024"/>
                  </a:lnTo>
                  <a:lnTo>
                    <a:pt x="1313624" y="1363216"/>
                  </a:lnTo>
                  <a:lnTo>
                    <a:pt x="1362569" y="1368151"/>
                  </a:lnTo>
                  <a:lnTo>
                    <a:pt x="1411746" y="1371817"/>
                  </a:lnTo>
                  <a:lnTo>
                    <a:pt x="1461134" y="1374203"/>
                  </a:lnTo>
                  <a:lnTo>
                    <a:pt x="1487296" y="355092"/>
                  </a:lnTo>
                  <a:lnTo>
                    <a:pt x="1438321" y="351426"/>
                  </a:lnTo>
                  <a:lnTo>
                    <a:pt x="1389854" y="345037"/>
                  </a:lnTo>
                  <a:lnTo>
                    <a:pt x="1341997" y="335980"/>
                  </a:lnTo>
                  <a:lnTo>
                    <a:pt x="1294852" y="324308"/>
                  </a:lnTo>
                  <a:lnTo>
                    <a:pt x="1248519" y="310075"/>
                  </a:lnTo>
                  <a:lnTo>
                    <a:pt x="1203100" y="293336"/>
                  </a:lnTo>
                  <a:lnTo>
                    <a:pt x="1158696" y="274145"/>
                  </a:lnTo>
                  <a:lnTo>
                    <a:pt x="1115409" y="252555"/>
                  </a:lnTo>
                  <a:lnTo>
                    <a:pt x="1073339" y="228621"/>
                  </a:lnTo>
                  <a:lnTo>
                    <a:pt x="1032587" y="202398"/>
                  </a:lnTo>
                  <a:lnTo>
                    <a:pt x="993255" y="173938"/>
                  </a:lnTo>
                  <a:lnTo>
                    <a:pt x="955444" y="143297"/>
                  </a:lnTo>
                  <a:lnTo>
                    <a:pt x="919256" y="110529"/>
                  </a:lnTo>
                  <a:lnTo>
                    <a:pt x="884791" y="75687"/>
                  </a:lnTo>
                  <a:lnTo>
                    <a:pt x="852150" y="38826"/>
                  </a:lnTo>
                  <a:lnTo>
                    <a:pt x="821435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2896" y="1048525"/>
              <a:ext cx="1665695" cy="15513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7277" y="1134490"/>
              <a:ext cx="1487805" cy="1374775"/>
            </a:xfrm>
            <a:custGeom>
              <a:avLst/>
              <a:gdLst/>
              <a:ahLst/>
              <a:cxnLst/>
              <a:rect l="l" t="t" r="r" b="b"/>
              <a:pathLst>
                <a:path w="1487804" h="1374775">
                  <a:moveTo>
                    <a:pt x="26162" y="0"/>
                  </a:moveTo>
                  <a:lnTo>
                    <a:pt x="0" y="1019175"/>
                  </a:lnTo>
                  <a:lnTo>
                    <a:pt x="48975" y="1022840"/>
                  </a:lnTo>
                  <a:lnTo>
                    <a:pt x="97442" y="1029229"/>
                  </a:lnTo>
                  <a:lnTo>
                    <a:pt x="145299" y="1038286"/>
                  </a:lnTo>
                  <a:lnTo>
                    <a:pt x="192444" y="1049958"/>
                  </a:lnTo>
                  <a:lnTo>
                    <a:pt x="238777" y="1064191"/>
                  </a:lnTo>
                  <a:lnTo>
                    <a:pt x="284196" y="1080930"/>
                  </a:lnTo>
                  <a:lnTo>
                    <a:pt x="328600" y="1100121"/>
                  </a:lnTo>
                  <a:lnTo>
                    <a:pt x="371887" y="1121711"/>
                  </a:lnTo>
                  <a:lnTo>
                    <a:pt x="413957" y="1145645"/>
                  </a:lnTo>
                  <a:lnTo>
                    <a:pt x="454709" y="1171868"/>
                  </a:lnTo>
                  <a:lnTo>
                    <a:pt x="494041" y="1200328"/>
                  </a:lnTo>
                  <a:lnTo>
                    <a:pt x="531852" y="1230969"/>
                  </a:lnTo>
                  <a:lnTo>
                    <a:pt x="568040" y="1263737"/>
                  </a:lnTo>
                  <a:lnTo>
                    <a:pt x="602505" y="1298579"/>
                  </a:lnTo>
                  <a:lnTo>
                    <a:pt x="635146" y="1335440"/>
                  </a:lnTo>
                  <a:lnTo>
                    <a:pt x="665861" y="1374267"/>
                  </a:lnTo>
                  <a:lnTo>
                    <a:pt x="1487297" y="770509"/>
                  </a:lnTo>
                  <a:lnTo>
                    <a:pt x="1457249" y="731006"/>
                  </a:lnTo>
                  <a:lnTo>
                    <a:pt x="1426275" y="692405"/>
                  </a:lnTo>
                  <a:lnTo>
                    <a:pt x="1394396" y="654720"/>
                  </a:lnTo>
                  <a:lnTo>
                    <a:pt x="1361633" y="617959"/>
                  </a:lnTo>
                  <a:lnTo>
                    <a:pt x="1328009" y="582136"/>
                  </a:lnTo>
                  <a:lnTo>
                    <a:pt x="1293544" y="547262"/>
                  </a:lnTo>
                  <a:lnTo>
                    <a:pt x="1258261" y="513348"/>
                  </a:lnTo>
                  <a:lnTo>
                    <a:pt x="1222181" y="480405"/>
                  </a:lnTo>
                  <a:lnTo>
                    <a:pt x="1185326" y="448445"/>
                  </a:lnTo>
                  <a:lnTo>
                    <a:pt x="1147718" y="417480"/>
                  </a:lnTo>
                  <a:lnTo>
                    <a:pt x="1109378" y="387520"/>
                  </a:lnTo>
                  <a:lnTo>
                    <a:pt x="1070328" y="358578"/>
                  </a:lnTo>
                  <a:lnTo>
                    <a:pt x="1030590" y="330664"/>
                  </a:lnTo>
                  <a:lnTo>
                    <a:pt x="990186" y="303791"/>
                  </a:lnTo>
                  <a:lnTo>
                    <a:pt x="949137" y="277969"/>
                  </a:lnTo>
                  <a:lnTo>
                    <a:pt x="907464" y="253210"/>
                  </a:lnTo>
                  <a:lnTo>
                    <a:pt x="865191" y="229526"/>
                  </a:lnTo>
                  <a:lnTo>
                    <a:pt x="822337" y="206928"/>
                  </a:lnTo>
                  <a:lnTo>
                    <a:pt x="778926" y="185427"/>
                  </a:lnTo>
                  <a:lnTo>
                    <a:pt x="734978" y="165035"/>
                  </a:lnTo>
                  <a:lnTo>
                    <a:pt x="690516" y="145763"/>
                  </a:lnTo>
                  <a:lnTo>
                    <a:pt x="645561" y="127623"/>
                  </a:lnTo>
                  <a:lnTo>
                    <a:pt x="600134" y="110626"/>
                  </a:lnTo>
                  <a:lnTo>
                    <a:pt x="554258" y="94784"/>
                  </a:lnTo>
                  <a:lnTo>
                    <a:pt x="507954" y="80108"/>
                  </a:lnTo>
                  <a:lnTo>
                    <a:pt x="461244" y="66609"/>
                  </a:lnTo>
                  <a:lnTo>
                    <a:pt x="414150" y="54300"/>
                  </a:lnTo>
                  <a:lnTo>
                    <a:pt x="366693" y="43191"/>
                  </a:lnTo>
                  <a:lnTo>
                    <a:pt x="318895" y="33293"/>
                  </a:lnTo>
                  <a:lnTo>
                    <a:pt x="270778" y="24619"/>
                  </a:lnTo>
                  <a:lnTo>
                    <a:pt x="222363" y="17180"/>
                  </a:lnTo>
                  <a:lnTo>
                    <a:pt x="173672" y="10987"/>
                  </a:lnTo>
                  <a:lnTo>
                    <a:pt x="124727" y="6052"/>
                  </a:lnTo>
                  <a:lnTo>
                    <a:pt x="75550" y="2385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4891" y="2249424"/>
              <a:ext cx="1537716" cy="15255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74111" y="2346833"/>
              <a:ext cx="1318260" cy="1306195"/>
            </a:xfrm>
            <a:custGeom>
              <a:avLst/>
              <a:gdLst/>
              <a:ahLst/>
              <a:cxnLst/>
              <a:rect l="l" t="t" r="r" b="b"/>
              <a:pathLst>
                <a:path w="1318260" h="1306195">
                  <a:moveTo>
                    <a:pt x="659129" y="0"/>
                  </a:moveTo>
                  <a:lnTo>
                    <a:pt x="609944" y="1791"/>
                  </a:lnTo>
                  <a:lnTo>
                    <a:pt x="561738" y="7080"/>
                  </a:lnTo>
                  <a:lnTo>
                    <a:pt x="514642" y="15740"/>
                  </a:lnTo>
                  <a:lnTo>
                    <a:pt x="468781" y="27647"/>
                  </a:lnTo>
                  <a:lnTo>
                    <a:pt x="424283" y="42672"/>
                  </a:lnTo>
                  <a:lnTo>
                    <a:pt x="381277" y="60691"/>
                  </a:lnTo>
                  <a:lnTo>
                    <a:pt x="339888" y="81576"/>
                  </a:lnTo>
                  <a:lnTo>
                    <a:pt x="300246" y="105202"/>
                  </a:lnTo>
                  <a:lnTo>
                    <a:pt x="262478" y="131443"/>
                  </a:lnTo>
                  <a:lnTo>
                    <a:pt x="226710" y="160171"/>
                  </a:lnTo>
                  <a:lnTo>
                    <a:pt x="193071" y="191262"/>
                  </a:lnTo>
                  <a:lnTo>
                    <a:pt x="161688" y="224587"/>
                  </a:lnTo>
                  <a:lnTo>
                    <a:pt x="132689" y="260023"/>
                  </a:lnTo>
                  <a:lnTo>
                    <a:pt x="106201" y="297441"/>
                  </a:lnTo>
                  <a:lnTo>
                    <a:pt x="82351" y="336716"/>
                  </a:lnTo>
                  <a:lnTo>
                    <a:pt x="61268" y="377722"/>
                  </a:lnTo>
                  <a:lnTo>
                    <a:pt x="43078" y="420333"/>
                  </a:lnTo>
                  <a:lnTo>
                    <a:pt x="27910" y="464422"/>
                  </a:lnTo>
                  <a:lnTo>
                    <a:pt x="15891" y="509862"/>
                  </a:lnTo>
                  <a:lnTo>
                    <a:pt x="7147" y="556529"/>
                  </a:lnTo>
                  <a:lnTo>
                    <a:pt x="1808" y="604294"/>
                  </a:lnTo>
                  <a:lnTo>
                    <a:pt x="0" y="653034"/>
                  </a:lnTo>
                  <a:lnTo>
                    <a:pt x="1808" y="701789"/>
                  </a:lnTo>
                  <a:lnTo>
                    <a:pt x="7147" y="749570"/>
                  </a:lnTo>
                  <a:lnTo>
                    <a:pt x="15891" y="796250"/>
                  </a:lnTo>
                  <a:lnTo>
                    <a:pt x="27910" y="841703"/>
                  </a:lnTo>
                  <a:lnTo>
                    <a:pt x="43078" y="885802"/>
                  </a:lnTo>
                  <a:lnTo>
                    <a:pt x="61268" y="928423"/>
                  </a:lnTo>
                  <a:lnTo>
                    <a:pt x="82351" y="969437"/>
                  </a:lnTo>
                  <a:lnTo>
                    <a:pt x="106201" y="1008720"/>
                  </a:lnTo>
                  <a:lnTo>
                    <a:pt x="132689" y="1046145"/>
                  </a:lnTo>
                  <a:lnTo>
                    <a:pt x="161688" y="1081586"/>
                  </a:lnTo>
                  <a:lnTo>
                    <a:pt x="193071" y="1114917"/>
                  </a:lnTo>
                  <a:lnTo>
                    <a:pt x="226710" y="1146011"/>
                  </a:lnTo>
                  <a:lnTo>
                    <a:pt x="262478" y="1174743"/>
                  </a:lnTo>
                  <a:lnTo>
                    <a:pt x="300246" y="1200985"/>
                  </a:lnTo>
                  <a:lnTo>
                    <a:pt x="339888" y="1224613"/>
                  </a:lnTo>
                  <a:lnTo>
                    <a:pt x="381277" y="1245500"/>
                  </a:lnTo>
                  <a:lnTo>
                    <a:pt x="424283" y="1263520"/>
                  </a:lnTo>
                  <a:lnTo>
                    <a:pt x="468781" y="1278546"/>
                  </a:lnTo>
                  <a:lnTo>
                    <a:pt x="514642" y="1290453"/>
                  </a:lnTo>
                  <a:lnTo>
                    <a:pt x="561738" y="1299114"/>
                  </a:lnTo>
                  <a:lnTo>
                    <a:pt x="609944" y="1304403"/>
                  </a:lnTo>
                  <a:lnTo>
                    <a:pt x="659129" y="1306195"/>
                  </a:lnTo>
                  <a:lnTo>
                    <a:pt x="708315" y="1304403"/>
                  </a:lnTo>
                  <a:lnTo>
                    <a:pt x="756518" y="1299114"/>
                  </a:lnTo>
                  <a:lnTo>
                    <a:pt x="803611" y="1290453"/>
                  </a:lnTo>
                  <a:lnTo>
                    <a:pt x="849467" y="1278546"/>
                  </a:lnTo>
                  <a:lnTo>
                    <a:pt x="893959" y="1263520"/>
                  </a:lnTo>
                  <a:lnTo>
                    <a:pt x="936959" y="1245500"/>
                  </a:lnTo>
                  <a:lnTo>
                    <a:pt x="978340" y="1224613"/>
                  </a:lnTo>
                  <a:lnTo>
                    <a:pt x="1017974" y="1200985"/>
                  </a:lnTo>
                  <a:lnTo>
                    <a:pt x="1055735" y="1174743"/>
                  </a:lnTo>
                  <a:lnTo>
                    <a:pt x="1091494" y="1146011"/>
                  </a:lnTo>
                  <a:lnTo>
                    <a:pt x="1125124" y="1114917"/>
                  </a:lnTo>
                  <a:lnTo>
                    <a:pt x="1156499" y="1081586"/>
                  </a:lnTo>
                  <a:lnTo>
                    <a:pt x="1185489" y="1046145"/>
                  </a:lnTo>
                  <a:lnTo>
                    <a:pt x="1211969" y="1008720"/>
                  </a:lnTo>
                  <a:lnTo>
                    <a:pt x="1235811" y="969437"/>
                  </a:lnTo>
                  <a:lnTo>
                    <a:pt x="1256887" y="928423"/>
                  </a:lnTo>
                  <a:lnTo>
                    <a:pt x="1275070" y="885802"/>
                  </a:lnTo>
                  <a:lnTo>
                    <a:pt x="1290233" y="841703"/>
                  </a:lnTo>
                  <a:lnTo>
                    <a:pt x="1302248" y="796250"/>
                  </a:lnTo>
                  <a:lnTo>
                    <a:pt x="1310988" y="749570"/>
                  </a:lnTo>
                  <a:lnTo>
                    <a:pt x="1316325" y="701789"/>
                  </a:lnTo>
                  <a:lnTo>
                    <a:pt x="1318133" y="653034"/>
                  </a:lnTo>
                  <a:lnTo>
                    <a:pt x="1316325" y="604294"/>
                  </a:lnTo>
                  <a:lnTo>
                    <a:pt x="1310988" y="556529"/>
                  </a:lnTo>
                  <a:lnTo>
                    <a:pt x="1302248" y="509862"/>
                  </a:lnTo>
                  <a:lnTo>
                    <a:pt x="1290233" y="464422"/>
                  </a:lnTo>
                  <a:lnTo>
                    <a:pt x="1275070" y="420333"/>
                  </a:lnTo>
                  <a:lnTo>
                    <a:pt x="1256887" y="377722"/>
                  </a:lnTo>
                  <a:lnTo>
                    <a:pt x="1235811" y="336716"/>
                  </a:lnTo>
                  <a:lnTo>
                    <a:pt x="1211969" y="297441"/>
                  </a:lnTo>
                  <a:lnTo>
                    <a:pt x="1185489" y="260023"/>
                  </a:lnTo>
                  <a:lnTo>
                    <a:pt x="1156499" y="224587"/>
                  </a:lnTo>
                  <a:lnTo>
                    <a:pt x="1125124" y="191261"/>
                  </a:lnTo>
                  <a:lnTo>
                    <a:pt x="1091494" y="160171"/>
                  </a:lnTo>
                  <a:lnTo>
                    <a:pt x="1055735" y="131443"/>
                  </a:lnTo>
                  <a:lnTo>
                    <a:pt x="1017974" y="105202"/>
                  </a:lnTo>
                  <a:lnTo>
                    <a:pt x="978340" y="81576"/>
                  </a:lnTo>
                  <a:lnTo>
                    <a:pt x="936959" y="60691"/>
                  </a:lnTo>
                  <a:lnTo>
                    <a:pt x="893959" y="42672"/>
                  </a:lnTo>
                  <a:lnTo>
                    <a:pt x="849467" y="27647"/>
                  </a:lnTo>
                  <a:lnTo>
                    <a:pt x="803611" y="15740"/>
                  </a:lnTo>
                  <a:lnTo>
                    <a:pt x="756518" y="7080"/>
                  </a:lnTo>
                  <a:lnTo>
                    <a:pt x="708315" y="1791"/>
                  </a:lnTo>
                  <a:lnTo>
                    <a:pt x="659129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2588" y="2017775"/>
              <a:ext cx="1336548" cy="18699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64507" y="2130425"/>
              <a:ext cx="1117600" cy="1651000"/>
            </a:xfrm>
            <a:custGeom>
              <a:avLst/>
              <a:gdLst/>
              <a:ahLst/>
              <a:cxnLst/>
              <a:rect l="l" t="t" r="r" b="b"/>
              <a:pathLst>
                <a:path w="1117600" h="1651000">
                  <a:moveTo>
                    <a:pt x="895730" y="0"/>
                  </a:moveTo>
                  <a:lnTo>
                    <a:pt x="0" y="486918"/>
                  </a:lnTo>
                  <a:lnTo>
                    <a:pt x="21316" y="531160"/>
                  </a:lnTo>
                  <a:lnTo>
                    <a:pt x="40018" y="576323"/>
                  </a:lnTo>
                  <a:lnTo>
                    <a:pt x="56102" y="622293"/>
                  </a:lnTo>
                  <a:lnTo>
                    <a:pt x="69566" y="668954"/>
                  </a:lnTo>
                  <a:lnTo>
                    <a:pt x="80405" y="716192"/>
                  </a:lnTo>
                  <a:lnTo>
                    <a:pt x="88615" y="763892"/>
                  </a:lnTo>
                  <a:lnTo>
                    <a:pt x="94195" y="811939"/>
                  </a:lnTo>
                  <a:lnTo>
                    <a:pt x="97139" y="860218"/>
                  </a:lnTo>
                  <a:lnTo>
                    <a:pt x="97444" y="908615"/>
                  </a:lnTo>
                  <a:lnTo>
                    <a:pt x="95107" y="957015"/>
                  </a:lnTo>
                  <a:lnTo>
                    <a:pt x="90124" y="1005302"/>
                  </a:lnTo>
                  <a:lnTo>
                    <a:pt x="82492" y="1053363"/>
                  </a:lnTo>
                  <a:lnTo>
                    <a:pt x="72207" y="1101083"/>
                  </a:lnTo>
                  <a:lnTo>
                    <a:pt x="59266" y="1148346"/>
                  </a:lnTo>
                  <a:lnTo>
                    <a:pt x="43664" y="1195038"/>
                  </a:lnTo>
                  <a:lnTo>
                    <a:pt x="25400" y="1241044"/>
                  </a:lnTo>
                  <a:lnTo>
                    <a:pt x="958850" y="1650619"/>
                  </a:lnTo>
                  <a:lnTo>
                    <a:pt x="978049" y="1604845"/>
                  </a:lnTo>
                  <a:lnTo>
                    <a:pt x="996002" y="1558721"/>
                  </a:lnTo>
                  <a:lnTo>
                    <a:pt x="1012710" y="1512270"/>
                  </a:lnTo>
                  <a:lnTo>
                    <a:pt x="1028174" y="1465517"/>
                  </a:lnTo>
                  <a:lnTo>
                    <a:pt x="1042394" y="1418486"/>
                  </a:lnTo>
                  <a:lnTo>
                    <a:pt x="1055373" y="1371202"/>
                  </a:lnTo>
                  <a:lnTo>
                    <a:pt x="1067109" y="1323689"/>
                  </a:lnTo>
                  <a:lnTo>
                    <a:pt x="1077606" y="1275972"/>
                  </a:lnTo>
                  <a:lnTo>
                    <a:pt x="1086863" y="1228076"/>
                  </a:lnTo>
                  <a:lnTo>
                    <a:pt x="1094882" y="1180024"/>
                  </a:lnTo>
                  <a:lnTo>
                    <a:pt x="1101663" y="1131842"/>
                  </a:lnTo>
                  <a:lnTo>
                    <a:pt x="1107208" y="1083553"/>
                  </a:lnTo>
                  <a:lnTo>
                    <a:pt x="1111517" y="1035183"/>
                  </a:lnTo>
                  <a:lnTo>
                    <a:pt x="1114592" y="986756"/>
                  </a:lnTo>
                  <a:lnTo>
                    <a:pt x="1116434" y="938296"/>
                  </a:lnTo>
                  <a:lnTo>
                    <a:pt x="1117042" y="889828"/>
                  </a:lnTo>
                  <a:lnTo>
                    <a:pt x="1116420" y="841377"/>
                  </a:lnTo>
                  <a:lnTo>
                    <a:pt x="1114566" y="792967"/>
                  </a:lnTo>
                  <a:lnTo>
                    <a:pt x="1111484" y="744622"/>
                  </a:lnTo>
                  <a:lnTo>
                    <a:pt x="1107172" y="696366"/>
                  </a:lnTo>
                  <a:lnTo>
                    <a:pt x="1101633" y="648226"/>
                  </a:lnTo>
                  <a:lnTo>
                    <a:pt x="1094867" y="600224"/>
                  </a:lnTo>
                  <a:lnTo>
                    <a:pt x="1086876" y="552386"/>
                  </a:lnTo>
                  <a:lnTo>
                    <a:pt x="1077660" y="504736"/>
                  </a:lnTo>
                  <a:lnTo>
                    <a:pt x="1067220" y="457298"/>
                  </a:lnTo>
                  <a:lnTo>
                    <a:pt x="1055557" y="410097"/>
                  </a:lnTo>
                  <a:lnTo>
                    <a:pt x="1042673" y="363158"/>
                  </a:lnTo>
                  <a:lnTo>
                    <a:pt x="1028567" y="316505"/>
                  </a:lnTo>
                  <a:lnTo>
                    <a:pt x="1013242" y="270162"/>
                  </a:lnTo>
                  <a:lnTo>
                    <a:pt x="996698" y="224154"/>
                  </a:lnTo>
                  <a:lnTo>
                    <a:pt x="978937" y="178506"/>
                  </a:lnTo>
                  <a:lnTo>
                    <a:pt x="959958" y="133242"/>
                  </a:lnTo>
                  <a:lnTo>
                    <a:pt x="939763" y="88387"/>
                  </a:lnTo>
                  <a:lnTo>
                    <a:pt x="918354" y="43964"/>
                  </a:lnTo>
                  <a:lnTo>
                    <a:pt x="895730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4032" y="3326891"/>
              <a:ext cx="1729739" cy="16322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17950" y="3449319"/>
              <a:ext cx="1510030" cy="1412875"/>
            </a:xfrm>
            <a:custGeom>
              <a:avLst/>
              <a:gdLst/>
              <a:ahLst/>
              <a:cxnLst/>
              <a:rect l="l" t="t" r="r" b="b"/>
              <a:pathLst>
                <a:path w="1510029" h="1412875">
                  <a:moveTo>
                    <a:pt x="640334" y="0"/>
                  </a:moveTo>
                  <a:lnTo>
                    <a:pt x="612675" y="40578"/>
                  </a:lnTo>
                  <a:lnTo>
                    <a:pt x="582914" y="79356"/>
                  </a:lnTo>
                  <a:lnTo>
                    <a:pt x="551149" y="116274"/>
                  </a:lnTo>
                  <a:lnTo>
                    <a:pt x="517475" y="151270"/>
                  </a:lnTo>
                  <a:lnTo>
                    <a:pt x="481991" y="184283"/>
                  </a:lnTo>
                  <a:lnTo>
                    <a:pt x="444793" y="215252"/>
                  </a:lnTo>
                  <a:lnTo>
                    <a:pt x="405980" y="244115"/>
                  </a:lnTo>
                  <a:lnTo>
                    <a:pt x="365648" y="270811"/>
                  </a:lnTo>
                  <a:lnTo>
                    <a:pt x="323895" y="295279"/>
                  </a:lnTo>
                  <a:lnTo>
                    <a:pt x="280818" y="317459"/>
                  </a:lnTo>
                  <a:lnTo>
                    <a:pt x="236514" y="337287"/>
                  </a:lnTo>
                  <a:lnTo>
                    <a:pt x="191081" y="354705"/>
                  </a:lnTo>
                  <a:lnTo>
                    <a:pt x="144616" y="369649"/>
                  </a:lnTo>
                  <a:lnTo>
                    <a:pt x="97215" y="382059"/>
                  </a:lnTo>
                  <a:lnTo>
                    <a:pt x="48978" y="391875"/>
                  </a:lnTo>
                  <a:lnTo>
                    <a:pt x="0" y="399033"/>
                  </a:lnTo>
                  <a:lnTo>
                    <a:pt x="112013" y="1412316"/>
                  </a:lnTo>
                  <a:lnTo>
                    <a:pt x="161260" y="1406049"/>
                  </a:lnTo>
                  <a:lnTo>
                    <a:pt x="210186" y="1398528"/>
                  </a:lnTo>
                  <a:lnTo>
                    <a:pt x="258772" y="1389766"/>
                  </a:lnTo>
                  <a:lnTo>
                    <a:pt x="306997" y="1379776"/>
                  </a:lnTo>
                  <a:lnTo>
                    <a:pt x="354839" y="1368571"/>
                  </a:lnTo>
                  <a:lnTo>
                    <a:pt x="402279" y="1356165"/>
                  </a:lnTo>
                  <a:lnTo>
                    <a:pt x="449296" y="1342569"/>
                  </a:lnTo>
                  <a:lnTo>
                    <a:pt x="495869" y="1327798"/>
                  </a:lnTo>
                  <a:lnTo>
                    <a:pt x="541977" y="1311864"/>
                  </a:lnTo>
                  <a:lnTo>
                    <a:pt x="587599" y="1294781"/>
                  </a:lnTo>
                  <a:lnTo>
                    <a:pt x="632716" y="1276560"/>
                  </a:lnTo>
                  <a:lnTo>
                    <a:pt x="677305" y="1257217"/>
                  </a:lnTo>
                  <a:lnTo>
                    <a:pt x="721348" y="1236763"/>
                  </a:lnTo>
                  <a:lnTo>
                    <a:pt x="764822" y="1215211"/>
                  </a:lnTo>
                  <a:lnTo>
                    <a:pt x="807707" y="1192575"/>
                  </a:lnTo>
                  <a:lnTo>
                    <a:pt x="849983" y="1168868"/>
                  </a:lnTo>
                  <a:lnTo>
                    <a:pt x="891629" y="1144102"/>
                  </a:lnTo>
                  <a:lnTo>
                    <a:pt x="932623" y="1118291"/>
                  </a:lnTo>
                  <a:lnTo>
                    <a:pt x="972947" y="1091448"/>
                  </a:lnTo>
                  <a:lnTo>
                    <a:pt x="1012578" y="1063586"/>
                  </a:lnTo>
                  <a:lnTo>
                    <a:pt x="1051495" y="1034718"/>
                  </a:lnTo>
                  <a:lnTo>
                    <a:pt x="1089680" y="1004857"/>
                  </a:lnTo>
                  <a:lnTo>
                    <a:pt x="1127110" y="974015"/>
                  </a:lnTo>
                  <a:lnTo>
                    <a:pt x="1163765" y="942207"/>
                  </a:lnTo>
                  <a:lnTo>
                    <a:pt x="1199624" y="909445"/>
                  </a:lnTo>
                  <a:lnTo>
                    <a:pt x="1234667" y="875742"/>
                  </a:lnTo>
                  <a:lnTo>
                    <a:pt x="1268873" y="841111"/>
                  </a:lnTo>
                  <a:lnTo>
                    <a:pt x="1302221" y="805566"/>
                  </a:lnTo>
                  <a:lnTo>
                    <a:pt x="1334691" y="769119"/>
                  </a:lnTo>
                  <a:lnTo>
                    <a:pt x="1366261" y="731783"/>
                  </a:lnTo>
                  <a:lnTo>
                    <a:pt x="1396912" y="693571"/>
                  </a:lnTo>
                  <a:lnTo>
                    <a:pt x="1426622" y="654498"/>
                  </a:lnTo>
                  <a:lnTo>
                    <a:pt x="1455371" y="614574"/>
                  </a:lnTo>
                  <a:lnTo>
                    <a:pt x="1483138" y="573814"/>
                  </a:lnTo>
                  <a:lnTo>
                    <a:pt x="1509902" y="532231"/>
                  </a:lnTo>
                  <a:lnTo>
                    <a:pt x="640334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6839" y="2112263"/>
              <a:ext cx="1336548" cy="18699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83853" y="2218816"/>
              <a:ext cx="1117600" cy="1651000"/>
            </a:xfrm>
            <a:custGeom>
              <a:avLst/>
              <a:gdLst/>
              <a:ahLst/>
              <a:cxnLst/>
              <a:rect l="l" t="t" r="r" b="b"/>
              <a:pathLst>
                <a:path w="1117600" h="1651000">
                  <a:moveTo>
                    <a:pt x="158129" y="0"/>
                  </a:moveTo>
                  <a:lnTo>
                    <a:pt x="138940" y="45773"/>
                  </a:lnTo>
                  <a:lnTo>
                    <a:pt x="120996" y="91897"/>
                  </a:lnTo>
                  <a:lnTo>
                    <a:pt x="104296" y="138348"/>
                  </a:lnTo>
                  <a:lnTo>
                    <a:pt x="88839" y="185101"/>
                  </a:lnTo>
                  <a:lnTo>
                    <a:pt x="74624" y="232132"/>
                  </a:lnTo>
                  <a:lnTo>
                    <a:pt x="61651" y="279416"/>
                  </a:lnTo>
                  <a:lnTo>
                    <a:pt x="49919" y="326929"/>
                  </a:lnTo>
                  <a:lnTo>
                    <a:pt x="39426" y="374646"/>
                  </a:lnTo>
                  <a:lnTo>
                    <a:pt x="30172" y="422542"/>
                  </a:lnTo>
                  <a:lnTo>
                    <a:pt x="22155" y="470594"/>
                  </a:lnTo>
                  <a:lnTo>
                    <a:pt x="15376" y="518776"/>
                  </a:lnTo>
                  <a:lnTo>
                    <a:pt x="9832" y="567065"/>
                  </a:lnTo>
                  <a:lnTo>
                    <a:pt x="5524" y="615435"/>
                  </a:lnTo>
                  <a:lnTo>
                    <a:pt x="2449" y="663862"/>
                  </a:lnTo>
                  <a:lnTo>
                    <a:pt x="608" y="712322"/>
                  </a:lnTo>
                  <a:lnTo>
                    <a:pt x="0" y="760790"/>
                  </a:lnTo>
                  <a:lnTo>
                    <a:pt x="622" y="809241"/>
                  </a:lnTo>
                  <a:lnTo>
                    <a:pt x="2475" y="857651"/>
                  </a:lnTo>
                  <a:lnTo>
                    <a:pt x="5558" y="905996"/>
                  </a:lnTo>
                  <a:lnTo>
                    <a:pt x="9870" y="954252"/>
                  </a:lnTo>
                  <a:lnTo>
                    <a:pt x="15409" y="1002392"/>
                  </a:lnTo>
                  <a:lnTo>
                    <a:pt x="22176" y="1050394"/>
                  </a:lnTo>
                  <a:lnTo>
                    <a:pt x="30168" y="1098232"/>
                  </a:lnTo>
                  <a:lnTo>
                    <a:pt x="39386" y="1145882"/>
                  </a:lnTo>
                  <a:lnTo>
                    <a:pt x="49827" y="1193320"/>
                  </a:lnTo>
                  <a:lnTo>
                    <a:pt x="61492" y="1240521"/>
                  </a:lnTo>
                  <a:lnTo>
                    <a:pt x="74379" y="1287460"/>
                  </a:lnTo>
                  <a:lnTo>
                    <a:pt x="88488" y="1334113"/>
                  </a:lnTo>
                  <a:lnTo>
                    <a:pt x="103818" y="1380456"/>
                  </a:lnTo>
                  <a:lnTo>
                    <a:pt x="120367" y="1426464"/>
                  </a:lnTo>
                  <a:lnTo>
                    <a:pt x="138134" y="1472112"/>
                  </a:lnTo>
                  <a:lnTo>
                    <a:pt x="157120" y="1517376"/>
                  </a:lnTo>
                  <a:lnTo>
                    <a:pt x="177323" y="1562231"/>
                  </a:lnTo>
                  <a:lnTo>
                    <a:pt x="198741" y="1606654"/>
                  </a:lnTo>
                  <a:lnTo>
                    <a:pt x="221375" y="1650619"/>
                  </a:lnTo>
                  <a:lnTo>
                    <a:pt x="1116979" y="1163701"/>
                  </a:lnTo>
                  <a:lnTo>
                    <a:pt x="1095684" y="1119458"/>
                  </a:lnTo>
                  <a:lnTo>
                    <a:pt x="1076997" y="1074295"/>
                  </a:lnTo>
                  <a:lnTo>
                    <a:pt x="1060923" y="1028325"/>
                  </a:lnTo>
                  <a:lnTo>
                    <a:pt x="1047466" y="981664"/>
                  </a:lnTo>
                  <a:lnTo>
                    <a:pt x="1036630" y="934426"/>
                  </a:lnTo>
                  <a:lnTo>
                    <a:pt x="1028419" y="886726"/>
                  </a:lnTo>
                  <a:lnTo>
                    <a:pt x="1022837" y="838679"/>
                  </a:lnTo>
                  <a:lnTo>
                    <a:pt x="1019887" y="790400"/>
                  </a:lnTo>
                  <a:lnTo>
                    <a:pt x="1019576" y="742003"/>
                  </a:lnTo>
                  <a:lnTo>
                    <a:pt x="1021905" y="693603"/>
                  </a:lnTo>
                  <a:lnTo>
                    <a:pt x="1026880" y="645316"/>
                  </a:lnTo>
                  <a:lnTo>
                    <a:pt x="1034504" y="597255"/>
                  </a:lnTo>
                  <a:lnTo>
                    <a:pt x="1044782" y="549535"/>
                  </a:lnTo>
                  <a:lnTo>
                    <a:pt x="1057718" y="502272"/>
                  </a:lnTo>
                  <a:lnTo>
                    <a:pt x="1073316" y="455580"/>
                  </a:lnTo>
                  <a:lnTo>
                    <a:pt x="1091579" y="409575"/>
                  </a:lnTo>
                  <a:lnTo>
                    <a:pt x="158129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8487" y="1040891"/>
              <a:ext cx="1729739" cy="16322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24151" y="1138173"/>
              <a:ext cx="1510030" cy="1412875"/>
            </a:xfrm>
            <a:custGeom>
              <a:avLst/>
              <a:gdLst/>
              <a:ahLst/>
              <a:cxnLst/>
              <a:rect l="l" t="t" r="r" b="b"/>
              <a:pathLst>
                <a:path w="1510030" h="1412875">
                  <a:moveTo>
                    <a:pt x="1397889" y="0"/>
                  </a:moveTo>
                  <a:lnTo>
                    <a:pt x="1348652" y="6270"/>
                  </a:lnTo>
                  <a:lnTo>
                    <a:pt x="1299735" y="13794"/>
                  </a:lnTo>
                  <a:lnTo>
                    <a:pt x="1251157" y="22559"/>
                  </a:lnTo>
                  <a:lnTo>
                    <a:pt x="1202939" y="32552"/>
                  </a:lnTo>
                  <a:lnTo>
                    <a:pt x="1155103" y="43760"/>
                  </a:lnTo>
                  <a:lnTo>
                    <a:pt x="1107667" y="56170"/>
                  </a:lnTo>
                  <a:lnTo>
                    <a:pt x="1060655" y="69768"/>
                  </a:lnTo>
                  <a:lnTo>
                    <a:pt x="1014085" y="84542"/>
                  </a:lnTo>
                  <a:lnTo>
                    <a:pt x="967979" y="100479"/>
                  </a:lnTo>
                  <a:lnTo>
                    <a:pt x="922358" y="117565"/>
                  </a:lnTo>
                  <a:lnTo>
                    <a:pt x="877243" y="135788"/>
                  </a:lnTo>
                  <a:lnTo>
                    <a:pt x="832653" y="155134"/>
                  </a:lnTo>
                  <a:lnTo>
                    <a:pt x="788610" y="175590"/>
                  </a:lnTo>
                  <a:lnTo>
                    <a:pt x="745135" y="197144"/>
                  </a:lnTo>
                  <a:lnTo>
                    <a:pt x="702248" y="219782"/>
                  </a:lnTo>
                  <a:lnTo>
                    <a:pt x="659970" y="243491"/>
                  </a:lnTo>
                  <a:lnTo>
                    <a:pt x="618322" y="268258"/>
                  </a:lnTo>
                  <a:lnTo>
                    <a:pt x="577325" y="294071"/>
                  </a:lnTo>
                  <a:lnTo>
                    <a:pt x="536999" y="320915"/>
                  </a:lnTo>
                  <a:lnTo>
                    <a:pt x="497364" y="348778"/>
                  </a:lnTo>
                  <a:lnTo>
                    <a:pt x="458443" y="377647"/>
                  </a:lnTo>
                  <a:lnTo>
                    <a:pt x="420255" y="407508"/>
                  </a:lnTo>
                  <a:lnTo>
                    <a:pt x="382822" y="438350"/>
                  </a:lnTo>
                  <a:lnTo>
                    <a:pt x="346163" y="470158"/>
                  </a:lnTo>
                  <a:lnTo>
                    <a:pt x="310300" y="502919"/>
                  </a:lnTo>
                  <a:lnTo>
                    <a:pt x="275254" y="536622"/>
                  </a:lnTo>
                  <a:lnTo>
                    <a:pt x="241045" y="571251"/>
                  </a:lnTo>
                  <a:lnTo>
                    <a:pt x="207693" y="606795"/>
                  </a:lnTo>
                  <a:lnTo>
                    <a:pt x="175221" y="643241"/>
                  </a:lnTo>
                  <a:lnTo>
                    <a:pt x="143648" y="680574"/>
                  </a:lnTo>
                  <a:lnTo>
                    <a:pt x="112995" y="718783"/>
                  </a:lnTo>
                  <a:lnTo>
                    <a:pt x="83283" y="757854"/>
                  </a:lnTo>
                  <a:lnTo>
                    <a:pt x="54532" y="797774"/>
                  </a:lnTo>
                  <a:lnTo>
                    <a:pt x="26764" y="838530"/>
                  </a:lnTo>
                  <a:lnTo>
                    <a:pt x="0" y="880109"/>
                  </a:lnTo>
                  <a:lnTo>
                    <a:pt x="869569" y="1412367"/>
                  </a:lnTo>
                  <a:lnTo>
                    <a:pt x="897228" y="1371788"/>
                  </a:lnTo>
                  <a:lnTo>
                    <a:pt x="926993" y="1333010"/>
                  </a:lnTo>
                  <a:lnTo>
                    <a:pt x="958765" y="1296092"/>
                  </a:lnTo>
                  <a:lnTo>
                    <a:pt x="992447" y="1261096"/>
                  </a:lnTo>
                  <a:lnTo>
                    <a:pt x="1027941" y="1228083"/>
                  </a:lnTo>
                  <a:lnTo>
                    <a:pt x="1065149" y="1197114"/>
                  </a:lnTo>
                  <a:lnTo>
                    <a:pt x="1103973" y="1168251"/>
                  </a:lnTo>
                  <a:lnTo>
                    <a:pt x="1144317" y="1141555"/>
                  </a:lnTo>
                  <a:lnTo>
                    <a:pt x="1186082" y="1117087"/>
                  </a:lnTo>
                  <a:lnTo>
                    <a:pt x="1229171" y="1094907"/>
                  </a:lnTo>
                  <a:lnTo>
                    <a:pt x="1273485" y="1075079"/>
                  </a:lnTo>
                  <a:lnTo>
                    <a:pt x="1318928" y="1057661"/>
                  </a:lnTo>
                  <a:lnTo>
                    <a:pt x="1365402" y="1042717"/>
                  </a:lnTo>
                  <a:lnTo>
                    <a:pt x="1412808" y="1030307"/>
                  </a:lnTo>
                  <a:lnTo>
                    <a:pt x="1461050" y="1020491"/>
                  </a:lnTo>
                  <a:lnTo>
                    <a:pt x="1510030" y="1013332"/>
                  </a:lnTo>
                  <a:lnTo>
                    <a:pt x="1397889" y="0"/>
                  </a:lnTo>
                  <a:close/>
                </a:path>
              </a:pathLst>
            </a:custGeom>
            <a:solidFill>
              <a:srgbClr val="0046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921254" y="2732913"/>
            <a:ext cx="847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2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lth</a:t>
            </a: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care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7189" y="2819527"/>
            <a:ext cx="702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Ultrasound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5589" y="1665477"/>
            <a:ext cx="86042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hs/ 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Videos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24478" y="1642999"/>
            <a:ext cx="5702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CT</a:t>
            </a:r>
            <a:r>
              <a:rPr dirty="0" sz="1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Scan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3229" y="2831084"/>
            <a:ext cx="8197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hy 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rays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48814" y="4053332"/>
            <a:ext cx="2965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PET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3058" y="4010659"/>
            <a:ext cx="2794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0880" y="1172717"/>
            <a:ext cx="5967730" cy="3654425"/>
          </a:xfrm>
          <a:custGeom>
            <a:avLst/>
            <a:gdLst/>
            <a:ahLst/>
            <a:cxnLst/>
            <a:rect l="l" t="t" r="r" b="b"/>
            <a:pathLst>
              <a:path w="5967730" h="3654425">
                <a:moveTo>
                  <a:pt x="6350" y="230378"/>
                </a:moveTo>
                <a:lnTo>
                  <a:pt x="11031" y="183943"/>
                </a:lnTo>
                <a:lnTo>
                  <a:pt x="24459" y="140696"/>
                </a:lnTo>
                <a:lnTo>
                  <a:pt x="45707" y="101562"/>
                </a:lnTo>
                <a:lnTo>
                  <a:pt x="73847" y="67468"/>
                </a:lnTo>
                <a:lnTo>
                  <a:pt x="107953" y="39339"/>
                </a:lnTo>
                <a:lnTo>
                  <a:pt x="147099" y="18101"/>
                </a:lnTo>
                <a:lnTo>
                  <a:pt x="190358" y="4679"/>
                </a:lnTo>
                <a:lnTo>
                  <a:pt x="236804" y="0"/>
                </a:lnTo>
                <a:lnTo>
                  <a:pt x="2361933" y="0"/>
                </a:lnTo>
                <a:lnTo>
                  <a:pt x="2408373" y="4679"/>
                </a:lnTo>
                <a:lnTo>
                  <a:pt x="2451634" y="18101"/>
                </a:lnTo>
                <a:lnTo>
                  <a:pt x="2490788" y="39339"/>
                </a:lnTo>
                <a:lnTo>
                  <a:pt x="2524906" y="67468"/>
                </a:lnTo>
                <a:lnTo>
                  <a:pt x="2553058" y="101562"/>
                </a:lnTo>
                <a:lnTo>
                  <a:pt x="2574316" y="140696"/>
                </a:lnTo>
                <a:lnTo>
                  <a:pt x="2587753" y="183943"/>
                </a:lnTo>
                <a:lnTo>
                  <a:pt x="2592438" y="230378"/>
                </a:lnTo>
                <a:lnTo>
                  <a:pt x="2592438" y="671195"/>
                </a:lnTo>
                <a:lnTo>
                  <a:pt x="2587753" y="717635"/>
                </a:lnTo>
                <a:lnTo>
                  <a:pt x="2574316" y="760896"/>
                </a:lnTo>
                <a:lnTo>
                  <a:pt x="2553058" y="800050"/>
                </a:lnTo>
                <a:lnTo>
                  <a:pt x="2524906" y="834167"/>
                </a:lnTo>
                <a:lnTo>
                  <a:pt x="2490788" y="862320"/>
                </a:lnTo>
                <a:lnTo>
                  <a:pt x="2451634" y="883578"/>
                </a:lnTo>
                <a:lnTo>
                  <a:pt x="2408373" y="897014"/>
                </a:lnTo>
                <a:lnTo>
                  <a:pt x="2361933" y="901700"/>
                </a:lnTo>
                <a:lnTo>
                  <a:pt x="236804" y="901700"/>
                </a:lnTo>
                <a:lnTo>
                  <a:pt x="190358" y="897014"/>
                </a:lnTo>
                <a:lnTo>
                  <a:pt x="147099" y="883578"/>
                </a:lnTo>
                <a:lnTo>
                  <a:pt x="107953" y="862320"/>
                </a:lnTo>
                <a:lnTo>
                  <a:pt x="73847" y="834167"/>
                </a:lnTo>
                <a:lnTo>
                  <a:pt x="45707" y="800050"/>
                </a:lnTo>
                <a:lnTo>
                  <a:pt x="24459" y="760896"/>
                </a:lnTo>
                <a:lnTo>
                  <a:pt x="11031" y="717635"/>
                </a:lnTo>
                <a:lnTo>
                  <a:pt x="6350" y="671195"/>
                </a:lnTo>
                <a:lnTo>
                  <a:pt x="6350" y="230378"/>
                </a:lnTo>
                <a:close/>
              </a:path>
              <a:path w="5967730" h="3654425">
                <a:moveTo>
                  <a:pt x="0" y="1631188"/>
                </a:moveTo>
                <a:lnTo>
                  <a:pt x="4104" y="1585385"/>
                </a:lnTo>
                <a:lnTo>
                  <a:pt x="15940" y="1542271"/>
                </a:lnTo>
                <a:lnTo>
                  <a:pt x="34786" y="1502565"/>
                </a:lnTo>
                <a:lnTo>
                  <a:pt x="59923" y="1466989"/>
                </a:lnTo>
                <a:lnTo>
                  <a:pt x="90632" y="1436263"/>
                </a:lnTo>
                <a:lnTo>
                  <a:pt x="126194" y="1411111"/>
                </a:lnTo>
                <a:lnTo>
                  <a:pt x="165889" y="1392251"/>
                </a:lnTo>
                <a:lnTo>
                  <a:pt x="208997" y="1380407"/>
                </a:lnTo>
                <a:lnTo>
                  <a:pt x="254800" y="1376299"/>
                </a:lnTo>
                <a:lnTo>
                  <a:pt x="1893049" y="1376299"/>
                </a:lnTo>
                <a:lnTo>
                  <a:pt x="1938851" y="1380407"/>
                </a:lnTo>
                <a:lnTo>
                  <a:pt x="1981966" y="1392251"/>
                </a:lnTo>
                <a:lnTo>
                  <a:pt x="2021672" y="1411111"/>
                </a:lnTo>
                <a:lnTo>
                  <a:pt x="2057248" y="1436263"/>
                </a:lnTo>
                <a:lnTo>
                  <a:pt x="2087973" y="1466989"/>
                </a:lnTo>
                <a:lnTo>
                  <a:pt x="2113126" y="1502565"/>
                </a:lnTo>
                <a:lnTo>
                  <a:pt x="2131985" y="1542271"/>
                </a:lnTo>
                <a:lnTo>
                  <a:pt x="2143829" y="1585385"/>
                </a:lnTo>
                <a:lnTo>
                  <a:pt x="2147938" y="1631188"/>
                </a:lnTo>
                <a:lnTo>
                  <a:pt x="2147938" y="2118487"/>
                </a:lnTo>
                <a:lnTo>
                  <a:pt x="2143829" y="2164284"/>
                </a:lnTo>
                <a:lnTo>
                  <a:pt x="2131985" y="2207387"/>
                </a:lnTo>
                <a:lnTo>
                  <a:pt x="2113126" y="2247076"/>
                </a:lnTo>
                <a:lnTo>
                  <a:pt x="2087973" y="2282633"/>
                </a:lnTo>
                <a:lnTo>
                  <a:pt x="2057248" y="2313337"/>
                </a:lnTo>
                <a:lnTo>
                  <a:pt x="2021672" y="2338469"/>
                </a:lnTo>
                <a:lnTo>
                  <a:pt x="1981966" y="2357312"/>
                </a:lnTo>
                <a:lnTo>
                  <a:pt x="1938851" y="2369144"/>
                </a:lnTo>
                <a:lnTo>
                  <a:pt x="1893049" y="2373249"/>
                </a:lnTo>
                <a:lnTo>
                  <a:pt x="254800" y="2373249"/>
                </a:lnTo>
                <a:lnTo>
                  <a:pt x="208997" y="2369144"/>
                </a:lnTo>
                <a:lnTo>
                  <a:pt x="165889" y="2357312"/>
                </a:lnTo>
                <a:lnTo>
                  <a:pt x="126194" y="2338469"/>
                </a:lnTo>
                <a:lnTo>
                  <a:pt x="90632" y="2313337"/>
                </a:lnTo>
                <a:lnTo>
                  <a:pt x="59923" y="2282633"/>
                </a:lnTo>
                <a:lnTo>
                  <a:pt x="34786" y="2247076"/>
                </a:lnTo>
                <a:lnTo>
                  <a:pt x="15940" y="2207387"/>
                </a:lnTo>
                <a:lnTo>
                  <a:pt x="4104" y="2164284"/>
                </a:lnTo>
                <a:lnTo>
                  <a:pt x="0" y="2118487"/>
                </a:lnTo>
                <a:lnTo>
                  <a:pt x="0" y="1631188"/>
                </a:lnTo>
                <a:close/>
              </a:path>
              <a:path w="5967730" h="3654425">
                <a:moveTo>
                  <a:pt x="12700" y="2991688"/>
                </a:moveTo>
                <a:lnTo>
                  <a:pt x="17200" y="2947044"/>
                </a:lnTo>
                <a:lnTo>
                  <a:pt x="30107" y="2905462"/>
                </a:lnTo>
                <a:lnTo>
                  <a:pt x="50531" y="2867833"/>
                </a:lnTo>
                <a:lnTo>
                  <a:pt x="77581" y="2835047"/>
                </a:lnTo>
                <a:lnTo>
                  <a:pt x="110365" y="2807996"/>
                </a:lnTo>
                <a:lnTo>
                  <a:pt x="147995" y="2787571"/>
                </a:lnTo>
                <a:lnTo>
                  <a:pt x="189579" y="2774662"/>
                </a:lnTo>
                <a:lnTo>
                  <a:pt x="234226" y="2770162"/>
                </a:lnTo>
                <a:lnTo>
                  <a:pt x="2661399" y="2770162"/>
                </a:lnTo>
                <a:lnTo>
                  <a:pt x="2706030" y="2774662"/>
                </a:lnTo>
                <a:lnTo>
                  <a:pt x="2747602" y="2787571"/>
                </a:lnTo>
                <a:lnTo>
                  <a:pt x="2785225" y="2807996"/>
                </a:lnTo>
                <a:lnTo>
                  <a:pt x="2818006" y="2835047"/>
                </a:lnTo>
                <a:lnTo>
                  <a:pt x="2845054" y="2867833"/>
                </a:lnTo>
                <a:lnTo>
                  <a:pt x="2865478" y="2905462"/>
                </a:lnTo>
                <a:lnTo>
                  <a:pt x="2878386" y="2947044"/>
                </a:lnTo>
                <a:lnTo>
                  <a:pt x="2882887" y="2991688"/>
                </a:lnTo>
                <a:lnTo>
                  <a:pt x="2882887" y="3415411"/>
                </a:lnTo>
                <a:lnTo>
                  <a:pt x="2878386" y="3460054"/>
                </a:lnTo>
                <a:lnTo>
                  <a:pt x="2865478" y="3501636"/>
                </a:lnTo>
                <a:lnTo>
                  <a:pt x="2845054" y="3539265"/>
                </a:lnTo>
                <a:lnTo>
                  <a:pt x="2818006" y="3572051"/>
                </a:lnTo>
                <a:lnTo>
                  <a:pt x="2785225" y="3599102"/>
                </a:lnTo>
                <a:lnTo>
                  <a:pt x="2747602" y="3619527"/>
                </a:lnTo>
                <a:lnTo>
                  <a:pt x="2706030" y="3632436"/>
                </a:lnTo>
                <a:lnTo>
                  <a:pt x="2661399" y="3636937"/>
                </a:lnTo>
                <a:lnTo>
                  <a:pt x="234226" y="3636937"/>
                </a:lnTo>
                <a:lnTo>
                  <a:pt x="189579" y="3632436"/>
                </a:lnTo>
                <a:lnTo>
                  <a:pt x="147995" y="3619527"/>
                </a:lnTo>
                <a:lnTo>
                  <a:pt x="110365" y="3599102"/>
                </a:lnTo>
                <a:lnTo>
                  <a:pt x="77581" y="3572051"/>
                </a:lnTo>
                <a:lnTo>
                  <a:pt x="50531" y="3539265"/>
                </a:lnTo>
                <a:lnTo>
                  <a:pt x="30107" y="3501636"/>
                </a:lnTo>
                <a:lnTo>
                  <a:pt x="17200" y="3460054"/>
                </a:lnTo>
                <a:lnTo>
                  <a:pt x="12700" y="3415411"/>
                </a:lnTo>
                <a:lnTo>
                  <a:pt x="12700" y="2991688"/>
                </a:lnTo>
                <a:close/>
              </a:path>
              <a:path w="5967730" h="3654425">
                <a:moveTo>
                  <a:pt x="3373488" y="239903"/>
                </a:moveTo>
                <a:lnTo>
                  <a:pt x="3378167" y="193468"/>
                </a:lnTo>
                <a:lnTo>
                  <a:pt x="3391589" y="150221"/>
                </a:lnTo>
                <a:lnTo>
                  <a:pt x="3412828" y="111087"/>
                </a:lnTo>
                <a:lnTo>
                  <a:pt x="3440957" y="76993"/>
                </a:lnTo>
                <a:lnTo>
                  <a:pt x="3475051" y="48864"/>
                </a:lnTo>
                <a:lnTo>
                  <a:pt x="3514184" y="27626"/>
                </a:lnTo>
                <a:lnTo>
                  <a:pt x="3557431" y="14204"/>
                </a:lnTo>
                <a:lnTo>
                  <a:pt x="3603866" y="9525"/>
                </a:lnTo>
                <a:lnTo>
                  <a:pt x="5728957" y="9525"/>
                </a:lnTo>
                <a:lnTo>
                  <a:pt x="5775434" y="14204"/>
                </a:lnTo>
                <a:lnTo>
                  <a:pt x="5818712" y="27626"/>
                </a:lnTo>
                <a:lnTo>
                  <a:pt x="5857868" y="48864"/>
                </a:lnTo>
                <a:lnTo>
                  <a:pt x="5891977" y="76993"/>
                </a:lnTo>
                <a:lnTo>
                  <a:pt x="5920115" y="111087"/>
                </a:lnTo>
                <a:lnTo>
                  <a:pt x="5941358" y="150221"/>
                </a:lnTo>
                <a:lnTo>
                  <a:pt x="5954782" y="193468"/>
                </a:lnTo>
                <a:lnTo>
                  <a:pt x="5959462" y="239903"/>
                </a:lnTo>
                <a:lnTo>
                  <a:pt x="5959462" y="680720"/>
                </a:lnTo>
                <a:lnTo>
                  <a:pt x="5954782" y="727160"/>
                </a:lnTo>
                <a:lnTo>
                  <a:pt x="5941358" y="770421"/>
                </a:lnTo>
                <a:lnTo>
                  <a:pt x="5920115" y="809575"/>
                </a:lnTo>
                <a:lnTo>
                  <a:pt x="5891977" y="843692"/>
                </a:lnTo>
                <a:lnTo>
                  <a:pt x="5857868" y="871845"/>
                </a:lnTo>
                <a:lnTo>
                  <a:pt x="5818712" y="893103"/>
                </a:lnTo>
                <a:lnTo>
                  <a:pt x="5775434" y="906539"/>
                </a:lnTo>
                <a:lnTo>
                  <a:pt x="5728957" y="911225"/>
                </a:lnTo>
                <a:lnTo>
                  <a:pt x="3603866" y="911225"/>
                </a:lnTo>
                <a:lnTo>
                  <a:pt x="3557431" y="906539"/>
                </a:lnTo>
                <a:lnTo>
                  <a:pt x="3514184" y="893103"/>
                </a:lnTo>
                <a:lnTo>
                  <a:pt x="3475051" y="871845"/>
                </a:lnTo>
                <a:lnTo>
                  <a:pt x="3440957" y="843692"/>
                </a:lnTo>
                <a:lnTo>
                  <a:pt x="3412828" y="809575"/>
                </a:lnTo>
                <a:lnTo>
                  <a:pt x="3391589" y="770421"/>
                </a:lnTo>
                <a:lnTo>
                  <a:pt x="3378167" y="727160"/>
                </a:lnTo>
                <a:lnTo>
                  <a:pt x="3373488" y="680720"/>
                </a:lnTo>
                <a:lnTo>
                  <a:pt x="3373488" y="239903"/>
                </a:lnTo>
                <a:close/>
              </a:path>
              <a:path w="5967730" h="3654425">
                <a:moveTo>
                  <a:pt x="3894188" y="1640078"/>
                </a:moveTo>
                <a:lnTo>
                  <a:pt x="3898867" y="1593643"/>
                </a:lnTo>
                <a:lnTo>
                  <a:pt x="3912289" y="1550396"/>
                </a:lnTo>
                <a:lnTo>
                  <a:pt x="3933528" y="1511262"/>
                </a:lnTo>
                <a:lnTo>
                  <a:pt x="3961657" y="1477168"/>
                </a:lnTo>
                <a:lnTo>
                  <a:pt x="3995751" y="1449039"/>
                </a:lnTo>
                <a:lnTo>
                  <a:pt x="4034884" y="1427801"/>
                </a:lnTo>
                <a:lnTo>
                  <a:pt x="4078131" y="1414379"/>
                </a:lnTo>
                <a:lnTo>
                  <a:pt x="4124566" y="1409700"/>
                </a:lnTo>
                <a:lnTo>
                  <a:pt x="5721083" y="1409700"/>
                </a:lnTo>
                <a:lnTo>
                  <a:pt x="5767523" y="1414379"/>
                </a:lnTo>
                <a:lnTo>
                  <a:pt x="5810784" y="1427801"/>
                </a:lnTo>
                <a:lnTo>
                  <a:pt x="5849938" y="1449039"/>
                </a:lnTo>
                <a:lnTo>
                  <a:pt x="5884056" y="1477168"/>
                </a:lnTo>
                <a:lnTo>
                  <a:pt x="5912208" y="1511262"/>
                </a:lnTo>
                <a:lnTo>
                  <a:pt x="5933466" y="1550396"/>
                </a:lnTo>
                <a:lnTo>
                  <a:pt x="5946903" y="1593643"/>
                </a:lnTo>
                <a:lnTo>
                  <a:pt x="5951588" y="1640078"/>
                </a:lnTo>
                <a:lnTo>
                  <a:pt x="5951588" y="2080895"/>
                </a:lnTo>
                <a:lnTo>
                  <a:pt x="5946903" y="2127335"/>
                </a:lnTo>
                <a:lnTo>
                  <a:pt x="5933466" y="2170596"/>
                </a:lnTo>
                <a:lnTo>
                  <a:pt x="5912208" y="2209750"/>
                </a:lnTo>
                <a:lnTo>
                  <a:pt x="5884056" y="2243867"/>
                </a:lnTo>
                <a:lnTo>
                  <a:pt x="5849938" y="2272020"/>
                </a:lnTo>
                <a:lnTo>
                  <a:pt x="5810784" y="2293278"/>
                </a:lnTo>
                <a:lnTo>
                  <a:pt x="5767523" y="2306714"/>
                </a:lnTo>
                <a:lnTo>
                  <a:pt x="5721083" y="2311400"/>
                </a:lnTo>
                <a:lnTo>
                  <a:pt x="4124566" y="2311400"/>
                </a:lnTo>
                <a:lnTo>
                  <a:pt x="4078131" y="2306714"/>
                </a:lnTo>
                <a:lnTo>
                  <a:pt x="4034884" y="2293278"/>
                </a:lnTo>
                <a:lnTo>
                  <a:pt x="3995751" y="2272020"/>
                </a:lnTo>
                <a:lnTo>
                  <a:pt x="3961657" y="2243867"/>
                </a:lnTo>
                <a:lnTo>
                  <a:pt x="3933528" y="2209750"/>
                </a:lnTo>
                <a:lnTo>
                  <a:pt x="3912289" y="2170596"/>
                </a:lnTo>
                <a:lnTo>
                  <a:pt x="3898867" y="2127335"/>
                </a:lnTo>
                <a:lnTo>
                  <a:pt x="3894188" y="2080895"/>
                </a:lnTo>
                <a:lnTo>
                  <a:pt x="3894188" y="1640078"/>
                </a:lnTo>
                <a:close/>
              </a:path>
              <a:path w="5967730" h="3654425">
                <a:moveTo>
                  <a:pt x="3249663" y="2983153"/>
                </a:moveTo>
                <a:lnTo>
                  <a:pt x="3254342" y="2936708"/>
                </a:lnTo>
                <a:lnTo>
                  <a:pt x="3267764" y="2893449"/>
                </a:lnTo>
                <a:lnTo>
                  <a:pt x="3289003" y="2854303"/>
                </a:lnTo>
                <a:lnTo>
                  <a:pt x="3317132" y="2820196"/>
                </a:lnTo>
                <a:lnTo>
                  <a:pt x="3351226" y="2792056"/>
                </a:lnTo>
                <a:lnTo>
                  <a:pt x="3390359" y="2770809"/>
                </a:lnTo>
                <a:lnTo>
                  <a:pt x="3433606" y="2757381"/>
                </a:lnTo>
                <a:lnTo>
                  <a:pt x="3480041" y="2752699"/>
                </a:lnTo>
                <a:lnTo>
                  <a:pt x="5736958" y="2752699"/>
                </a:lnTo>
                <a:lnTo>
                  <a:pt x="5783398" y="2757381"/>
                </a:lnTo>
                <a:lnTo>
                  <a:pt x="5826659" y="2770809"/>
                </a:lnTo>
                <a:lnTo>
                  <a:pt x="5865813" y="2792056"/>
                </a:lnTo>
                <a:lnTo>
                  <a:pt x="5899931" y="2820196"/>
                </a:lnTo>
                <a:lnTo>
                  <a:pt x="5928083" y="2854303"/>
                </a:lnTo>
                <a:lnTo>
                  <a:pt x="5949341" y="2893449"/>
                </a:lnTo>
                <a:lnTo>
                  <a:pt x="5962778" y="2936708"/>
                </a:lnTo>
                <a:lnTo>
                  <a:pt x="5967463" y="2983153"/>
                </a:lnTo>
                <a:lnTo>
                  <a:pt x="5967463" y="3423945"/>
                </a:lnTo>
                <a:lnTo>
                  <a:pt x="5962778" y="3470390"/>
                </a:lnTo>
                <a:lnTo>
                  <a:pt x="5949341" y="3513649"/>
                </a:lnTo>
                <a:lnTo>
                  <a:pt x="5928083" y="3552795"/>
                </a:lnTo>
                <a:lnTo>
                  <a:pt x="5899931" y="3586902"/>
                </a:lnTo>
                <a:lnTo>
                  <a:pt x="5865813" y="3615042"/>
                </a:lnTo>
                <a:lnTo>
                  <a:pt x="5826659" y="3636289"/>
                </a:lnTo>
                <a:lnTo>
                  <a:pt x="5783398" y="3649717"/>
                </a:lnTo>
                <a:lnTo>
                  <a:pt x="5736958" y="3654399"/>
                </a:lnTo>
                <a:lnTo>
                  <a:pt x="3480041" y="3654399"/>
                </a:lnTo>
                <a:lnTo>
                  <a:pt x="3433606" y="3649717"/>
                </a:lnTo>
                <a:lnTo>
                  <a:pt x="3390359" y="3636289"/>
                </a:lnTo>
                <a:lnTo>
                  <a:pt x="3351226" y="3615042"/>
                </a:lnTo>
                <a:lnTo>
                  <a:pt x="3317132" y="3586902"/>
                </a:lnTo>
                <a:lnTo>
                  <a:pt x="3289003" y="3552795"/>
                </a:lnTo>
                <a:lnTo>
                  <a:pt x="3267764" y="3513649"/>
                </a:lnTo>
                <a:lnTo>
                  <a:pt x="3254342" y="3470390"/>
                </a:lnTo>
                <a:lnTo>
                  <a:pt x="3249663" y="3423945"/>
                </a:lnTo>
                <a:lnTo>
                  <a:pt x="3249663" y="2983153"/>
                </a:lnTo>
                <a:close/>
              </a:path>
            </a:pathLst>
          </a:custGeom>
          <a:ln w="28575">
            <a:solidFill>
              <a:srgbClr val="0046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12165" y="2618359"/>
            <a:ext cx="10864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86995" indent="-17272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Cysts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in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Liver,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Spleen,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Pancreas</a:t>
            </a:r>
            <a:endParaRPr sz="800">
              <a:latin typeface="Arial MT"/>
              <a:cs typeface="Arial MT"/>
            </a:endParaRPr>
          </a:p>
          <a:p>
            <a:pPr marL="184785" marR="201295" indent="-17272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Enlargement of </a:t>
            </a:r>
            <a:r>
              <a:rPr dirty="0" sz="800" spc="-2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Spleen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9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Fatty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Liver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8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Gallstone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21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Gallbladder</a:t>
            </a:r>
            <a:r>
              <a:rPr dirty="0" sz="800" spc="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surgery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13689" y="3985361"/>
            <a:ext cx="10998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6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Oncology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7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Alzheimer's</a:t>
            </a:r>
            <a:r>
              <a:rPr dirty="0" sz="800" spc="-4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disease</a:t>
            </a:r>
            <a:endParaRPr sz="800">
              <a:latin typeface="Arial MT"/>
              <a:cs typeface="Arial MT"/>
            </a:endParaRPr>
          </a:p>
          <a:p>
            <a:pPr marL="184785" marR="90805" indent="-17272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Used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in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Molecular </a:t>
            </a:r>
            <a:r>
              <a:rPr dirty="0" sz="800" spc="-2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Biology</a:t>
            </a:r>
            <a:endParaRPr sz="800">
              <a:latin typeface="Arial MT"/>
              <a:cs typeface="Arial MT"/>
            </a:endParaRPr>
          </a:p>
          <a:p>
            <a:pPr marL="184785" marR="283210" indent="-17272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Cognitive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Neu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r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o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sc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ie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n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c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0950" y="1228725"/>
            <a:ext cx="122745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97155" indent="-17272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Complex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bone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fractures</a:t>
            </a:r>
            <a:r>
              <a:rPr dirty="0" sz="800" spc="-2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tumors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7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Emphysema</a:t>
            </a:r>
            <a:endParaRPr sz="80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204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Scans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of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Tumors</a:t>
            </a:r>
            <a:r>
              <a:rPr dirty="0" sz="800" spc="-2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while </a:t>
            </a:r>
            <a:r>
              <a:rPr dirty="0" sz="800" spc="-2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dirty="0" sz="800" spc="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Chemotherapy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20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Liver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Masses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9982" y="2608580"/>
            <a:ext cx="96456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254635" indent="-17272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15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Pneumonia </a:t>
            </a:r>
            <a:r>
              <a:rPr dirty="0" sz="800" spc="-2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Detection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8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COVID</a:t>
            </a:r>
            <a:r>
              <a:rPr dirty="0" sz="800" spc="-2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-19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9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Medical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Implants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204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Breast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Cancer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54929" y="3996639"/>
            <a:ext cx="9817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9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Brain</a:t>
            </a:r>
            <a:r>
              <a:rPr dirty="0" sz="800" spc="-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Tumors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7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Heart</a:t>
            </a:r>
            <a:r>
              <a:rPr dirty="0" sz="800" spc="-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Damage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7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Lung</a:t>
            </a:r>
            <a:r>
              <a:rPr dirty="0" sz="800" spc="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Damage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7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Spinal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Tumors</a:t>
            </a:r>
            <a:endParaRPr sz="80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</a:t>
            </a:r>
            <a:r>
              <a:rPr dirty="0" sz="800" spc="19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Bone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Diseases</a:t>
            </a:r>
            <a:r>
              <a:rPr dirty="0" sz="800" spc="-1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&amp; </a:t>
            </a:r>
            <a:r>
              <a:rPr dirty="0" sz="800" spc="-21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Condition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9117" y="1236726"/>
            <a:ext cx="100584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204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Blepharoptosis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7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Panniculectomy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21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Blepharoplasty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95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Muscle</a:t>
            </a:r>
            <a:r>
              <a:rPr dirty="0" sz="800" spc="-2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Flap</a:t>
            </a:r>
            <a:endParaRPr sz="800">
              <a:latin typeface="Arial MT"/>
              <a:cs typeface="Arial MT"/>
            </a:endParaRPr>
          </a:p>
          <a:p>
            <a:pPr marL="184785">
              <a:lnSpc>
                <a:spcPct val="100000"/>
              </a:lnSpc>
            </a:pP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Procedures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7C0D00"/>
                </a:solidFill>
                <a:latin typeface="Arial MT"/>
                <a:cs typeface="Arial MT"/>
              </a:rPr>
              <a:t>»  </a:t>
            </a:r>
            <a:r>
              <a:rPr dirty="0" sz="800" spc="190">
                <a:solidFill>
                  <a:srgbClr val="7C0D00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92929"/>
                </a:solidFill>
                <a:latin typeface="Arial MT"/>
                <a:cs typeface="Arial MT"/>
              </a:rPr>
              <a:t>Cosmetic</a:t>
            </a:r>
            <a:r>
              <a:rPr dirty="0" sz="800" spc="-35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dirty="0" sz="800" spc="-5">
                <a:solidFill>
                  <a:srgbClr val="292929"/>
                </a:solidFill>
                <a:latin typeface="Arial MT"/>
                <a:cs typeface="Arial MT"/>
              </a:rPr>
              <a:t>Surgery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292" y="745997"/>
            <a:ext cx="773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Clinical Images are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vital information to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evaluate the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medical condition existence and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extent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in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subject under </a:t>
            </a:r>
            <a:r>
              <a:rPr dirty="0" sz="1200" spc="-3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consideration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9243" y="755269"/>
          <a:ext cx="14954250" cy="400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545"/>
                <a:gridCol w="1614170"/>
                <a:gridCol w="1710055"/>
                <a:gridCol w="1670685"/>
                <a:gridCol w="1659254"/>
              </a:tblGrid>
              <a:tr h="303910">
                <a:tc>
                  <a:txBody>
                    <a:bodyPr/>
                    <a:lstStyle/>
                    <a:p>
                      <a:pPr algn="ctr" marL="62865" marR="6632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Diabetic</a:t>
                      </a:r>
                      <a:r>
                        <a:rPr dirty="0" sz="1000" spc="-2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Retinopathy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63500" marR="6632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(Virtual</a:t>
                      </a:r>
                      <a:r>
                        <a:rPr dirty="0" sz="800" spc="-3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Visit)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kin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le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Vi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ual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Vi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Blepharoptosis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(Prior</a:t>
                      </a:r>
                      <a:r>
                        <a:rPr dirty="0" sz="800" spc="-4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Authorization)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347980"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Panniculectomy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38455"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rior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4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horiz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ion)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Spinal</a:t>
                      </a:r>
                      <a:r>
                        <a:rPr dirty="0" sz="1000" spc="-6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Deformity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(Decision</a:t>
                      </a:r>
                      <a:r>
                        <a:rPr dirty="0" sz="8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Assistance)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950087">
                <a:tc>
                  <a:txBody>
                    <a:bodyPr/>
                    <a:lstStyle/>
                    <a:p>
                      <a:pPr marR="66325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90752">
                <a:tc>
                  <a:txBody>
                    <a:bodyPr/>
                    <a:lstStyle/>
                    <a:p>
                      <a:pPr marL="156845" marR="6793865">
                        <a:lnSpc>
                          <a:spcPts val="96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Early</a:t>
                      </a:r>
                      <a:r>
                        <a:rPr dirty="0" sz="800" spc="-2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identification</a:t>
                      </a:r>
                      <a:r>
                        <a:rPr dirty="0" sz="800" spc="-3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damage </a:t>
                      </a:r>
                      <a:r>
                        <a:rPr dirty="0" sz="800" spc="-2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blood</a:t>
                      </a:r>
                      <a:r>
                        <a:rPr dirty="0" sz="800" spc="2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vessels</a:t>
                      </a:r>
                      <a:r>
                        <a:rPr dirty="0" sz="800" spc="-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tissue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at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back of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eye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(retina).due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to high</a:t>
                      </a:r>
                      <a:r>
                        <a:rPr dirty="0" sz="800" spc="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blood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34925">
                        <a:lnSpc>
                          <a:spcPts val="930"/>
                        </a:lnSpc>
                        <a:tabLst>
                          <a:tab pos="8294370" algn="l"/>
                        </a:tabLst>
                      </a:pPr>
                      <a:r>
                        <a:rPr dirty="0" u="sng" sz="800">
                          <a:solidFill>
                            <a:srgbClr val="7E7E7E"/>
                          </a:solidFill>
                          <a:uFill>
                            <a:solidFill>
                              <a:srgbClr val="8B9499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800">
                          <a:solidFill>
                            <a:srgbClr val="7E7E7E"/>
                          </a:solidFill>
                          <a:uFill>
                            <a:solidFill>
                              <a:srgbClr val="8B9499"/>
                            </a:solidFill>
                          </a:uFill>
                          <a:latin typeface="Arial MT"/>
                          <a:cs typeface="Arial MT"/>
                        </a:rPr>
                        <a:t>  </a:t>
                      </a:r>
                      <a:r>
                        <a:rPr dirty="0" u="sng" sz="800" spc="65">
                          <a:solidFill>
                            <a:srgbClr val="7E7E7E"/>
                          </a:solidFill>
                          <a:uFill>
                            <a:solidFill>
                              <a:srgbClr val="8B9499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sng" sz="800" spc="-5">
                          <a:solidFill>
                            <a:srgbClr val="7E7E7E"/>
                          </a:solidFill>
                          <a:uFill>
                            <a:solidFill>
                              <a:srgbClr val="8B9499"/>
                            </a:solidFill>
                          </a:uFill>
                          <a:latin typeface="Arial MT"/>
                          <a:cs typeface="Arial MT"/>
                        </a:rPr>
                        <a:t>sugar	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 marR="161290">
                        <a:lnSpc>
                          <a:spcPts val="96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Early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detection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malignant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skin lesion to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prevent cancer </a:t>
                      </a:r>
                      <a:r>
                        <a:rPr dirty="0" sz="800" spc="-2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progression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marR="247015">
                        <a:lnSpc>
                          <a:spcPts val="96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Measurement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MRD1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800" spc="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dirty="0" sz="800" spc="-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dirty="0" sz="800" spc="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medical</a:t>
                      </a:r>
                      <a:r>
                        <a:rPr dirty="0" sz="800" spc="-3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reviewer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objectively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289560">
                        <a:lnSpc>
                          <a:spcPts val="96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Measurement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extent</a:t>
                      </a:r>
                      <a:r>
                        <a:rPr dirty="0" sz="800" spc="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sagged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skin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decision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to</a:t>
                      </a:r>
                      <a:r>
                        <a:rPr dirty="0" sz="800" spc="-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medical</a:t>
                      </a:r>
                      <a:r>
                        <a:rPr dirty="0" sz="800" spc="-3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reviewer </a:t>
                      </a:r>
                      <a:r>
                        <a:rPr dirty="0" sz="800" spc="-204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objectively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252729">
                        <a:lnSpc>
                          <a:spcPts val="96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Mea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ng</a:t>
                      </a:r>
                      <a:r>
                        <a:rPr dirty="0" sz="800" spc="-5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he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-3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den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y 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he</a:t>
                      </a:r>
                      <a:r>
                        <a:rPr dirty="0" sz="800" spc="-4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800" spc="-3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ne</a:t>
                      </a:r>
                      <a:r>
                        <a:rPr dirty="0" sz="800" spc="-5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336423">
                <a:tc>
                  <a:txBody>
                    <a:bodyPr/>
                    <a:lstStyle/>
                    <a:p>
                      <a:pPr algn="ctr" marR="6636384">
                        <a:lnSpc>
                          <a:spcPts val="1180"/>
                        </a:lnSpc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Lung</a:t>
                      </a:r>
                      <a:r>
                        <a:rPr dirty="0" sz="1000" spc="-4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6635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(Accuracy</a:t>
                      </a:r>
                      <a:r>
                        <a:rPr dirty="0" sz="800" spc="3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800" spc="-3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Validate)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1295"/>
                        </a:lnSpc>
                      </a:pPr>
                      <a:r>
                        <a:rPr dirty="0" sz="11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Sinusitis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 marL="444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(Decision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Assistance)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1180"/>
                        </a:lnSpc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Spinal</a:t>
                      </a:r>
                      <a:r>
                        <a:rPr dirty="0" sz="1000" spc="-4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surgery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43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(Decision</a:t>
                      </a: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Assistance)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 marR="3175">
                        <a:lnSpc>
                          <a:spcPts val="1180"/>
                        </a:lnSpc>
                      </a:pP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Kn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/Hip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su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2260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(Decision</a:t>
                      </a:r>
                      <a:r>
                        <a:rPr dirty="0" sz="8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Assistance)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180"/>
                        </a:lnSpc>
                      </a:pP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Spinal</a:t>
                      </a:r>
                      <a:r>
                        <a:rPr dirty="0" sz="1000" spc="-3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Implants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4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(Fraud</a:t>
                      </a:r>
                      <a:r>
                        <a:rPr dirty="0" sz="800" spc="-3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detection)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lnB w="12700">
                      <a:solidFill>
                        <a:srgbClr val="8B9499"/>
                      </a:solidFill>
                      <a:prstDash val="solid"/>
                    </a:lnB>
                  </a:tcPr>
                </a:tc>
              </a:tr>
              <a:tr h="45453">
                <a:tc>
                  <a:txBody>
                    <a:bodyPr/>
                    <a:lstStyle/>
                    <a:p>
                      <a:pPr marR="66325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B9499"/>
                      </a:solidFill>
                      <a:prstDash val="solid"/>
                    </a:lnT>
                    <a:solidFill>
                      <a:srgbClr val="E7E9EA"/>
                    </a:solidFill>
                  </a:tcPr>
                </a:tc>
              </a:tr>
              <a:tr h="873518">
                <a:tc>
                  <a:txBody>
                    <a:bodyPr/>
                    <a:lstStyle/>
                    <a:p>
                      <a:pPr marR="66325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1272">
                <a:tc>
                  <a:txBody>
                    <a:bodyPr/>
                    <a:lstStyle/>
                    <a:p>
                      <a:pPr marR="66325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7E9EA"/>
                    </a:solidFill>
                  </a:tcPr>
                </a:tc>
              </a:tr>
              <a:tr h="728675">
                <a:tc>
                  <a:txBody>
                    <a:bodyPr/>
                    <a:lstStyle/>
                    <a:p>
                      <a:pPr algn="just" marL="118110" marR="6752590">
                        <a:lnSpc>
                          <a:spcPts val="96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800" spc="-3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800" spc="-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800" spc="-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800" spc="-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 spc="-2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ha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800" spc="-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be 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 spc="-4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-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 spc="-2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3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 spc="-4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ss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800" spc="-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in 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lungs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R="66325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01090" marR="6558915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VI</a:t>
                      </a:r>
                      <a:r>
                        <a:rPr dirty="0" sz="1000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000" spc="-10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Develop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1285" marR="208915">
                        <a:lnSpc>
                          <a:spcPts val="960"/>
                        </a:lnSpc>
                        <a:spcBef>
                          <a:spcPts val="20"/>
                        </a:spcBef>
                      </a:pP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Measurement</a:t>
                      </a:r>
                      <a:r>
                        <a:rPr dirty="0" sz="800" spc="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extent</a:t>
                      </a:r>
                      <a:r>
                        <a:rPr dirty="0" sz="800" spc="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sinus</a:t>
                      </a:r>
                      <a:r>
                        <a:rPr dirty="0" sz="800" spc="-3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blockage</a:t>
                      </a:r>
                      <a:r>
                        <a:rPr dirty="0" sz="800" spc="-2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800" spc="-1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DICOM </a:t>
                      </a:r>
                      <a:r>
                        <a:rPr dirty="0" sz="800" spc="-2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images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ment</a:t>
                      </a:r>
                      <a:r>
                        <a:rPr dirty="0" sz="1000" spc="-1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Statistics</a:t>
                      </a:r>
                      <a:r>
                        <a:rPr dirty="0" sz="1000" spc="10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000" spc="-1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developme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just" marL="168910" marR="113030">
                        <a:lnSpc>
                          <a:spcPts val="960"/>
                        </a:lnSpc>
                        <a:spcBef>
                          <a:spcPts val="20"/>
                        </a:spcBef>
                      </a:pP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Assisting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medical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practitioner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8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measuring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extent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 spc="-5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Spine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8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cord 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8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compression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000" spc="-1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10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above</a:t>
                      </a:r>
                      <a:r>
                        <a:rPr dirty="0" sz="1000" spc="20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1000" b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r>
                        <a:rPr dirty="0" sz="1000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Deployed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just" marL="120650" marR="121920">
                        <a:lnSpc>
                          <a:spcPts val="960"/>
                        </a:lnSpc>
                        <a:spcBef>
                          <a:spcPts val="20"/>
                        </a:spcBef>
                      </a:pP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Assisting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medical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practitioner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8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measuring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extent</a:t>
                      </a: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800" spc="-5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joint</a:t>
                      </a:r>
                      <a:r>
                        <a:rPr dirty="0" sz="800" spc="-5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8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space </a:t>
                      </a:r>
                      <a:r>
                        <a:rPr dirty="0" sz="800" spc="-8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edu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800" spc="-4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nee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800" spc="-3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800" spc="-4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j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1000" spc="-10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1 ; </a:t>
                      </a:r>
                      <a:r>
                        <a:rPr dirty="0" sz="1000" spc="-10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POC</a:t>
                      </a:r>
                      <a:r>
                        <a:rPr dirty="0" sz="1000" spc="10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dirty="0" sz="1000" spc="204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- 4 ; Rest</a:t>
                      </a:r>
                      <a:r>
                        <a:rPr dirty="0" sz="1000" spc="-10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are i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1285" marR="111760">
                        <a:lnSpc>
                          <a:spcPts val="960"/>
                        </a:lnSpc>
                        <a:spcBef>
                          <a:spcPts val="20"/>
                        </a:spcBef>
                      </a:pPr>
                      <a:r>
                        <a:rPr dirty="0" sz="800" spc="-6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Validating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7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count</a:t>
                      </a:r>
                      <a:r>
                        <a:rPr dirty="0" sz="800" spc="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6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800" spc="-7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implants</a:t>
                      </a:r>
                      <a:r>
                        <a:rPr dirty="0" sz="800" spc="8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8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used </a:t>
                      </a:r>
                      <a:r>
                        <a:rPr dirty="0" sz="800" spc="-2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800" spc="-4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ne</a:t>
                      </a:r>
                      <a:r>
                        <a:rPr dirty="0" sz="800" spc="-5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ge</a:t>
                      </a:r>
                      <a:r>
                        <a:rPr dirty="0" sz="800" spc="-5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800">
                          <a:solidFill>
                            <a:srgbClr val="7E7E7E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000" spc="-3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 i="1">
                          <a:solidFill>
                            <a:srgbClr val="072B5F"/>
                          </a:solidFill>
                          <a:latin typeface="Calibri"/>
                          <a:cs typeface="Calibri"/>
                        </a:rPr>
                        <a:t>pipeline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25373" y="4401642"/>
            <a:ext cx="8310245" cy="0"/>
          </a:xfrm>
          <a:custGeom>
            <a:avLst/>
            <a:gdLst/>
            <a:ahLst/>
            <a:cxnLst/>
            <a:rect l="l" t="t" r="r" b="b"/>
            <a:pathLst>
              <a:path w="8310245" h="0">
                <a:moveTo>
                  <a:pt x="0" y="0"/>
                </a:moveTo>
                <a:lnTo>
                  <a:pt x="8310143" y="0"/>
                </a:lnTo>
              </a:path>
            </a:pathLst>
          </a:custGeom>
          <a:ln w="1270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6018" y="219836"/>
            <a:ext cx="55695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/>
              <a:t>AI</a:t>
            </a:r>
            <a:r>
              <a:rPr dirty="0" sz="2700" spc="-10"/>
              <a:t> </a:t>
            </a:r>
            <a:r>
              <a:rPr dirty="0" sz="2700" spc="-5"/>
              <a:t>applications</a:t>
            </a:r>
            <a:r>
              <a:rPr dirty="0" sz="2700" spc="5"/>
              <a:t> </a:t>
            </a:r>
            <a:r>
              <a:rPr dirty="0" sz="2700"/>
              <a:t>on</a:t>
            </a:r>
            <a:r>
              <a:rPr dirty="0" sz="2700" spc="-20"/>
              <a:t> </a:t>
            </a:r>
            <a:r>
              <a:rPr dirty="0" sz="2700"/>
              <a:t>Clinical</a:t>
            </a:r>
            <a:r>
              <a:rPr dirty="0" sz="2700" spc="-5"/>
              <a:t> Images</a:t>
            </a:r>
            <a:endParaRPr sz="2700"/>
          </a:p>
        </p:txBody>
      </p:sp>
      <p:sp>
        <p:nvSpPr>
          <p:cNvPr id="10" name="object 10"/>
          <p:cNvSpPr/>
          <p:nvPr/>
        </p:nvSpPr>
        <p:spPr>
          <a:xfrm>
            <a:off x="564502" y="764412"/>
            <a:ext cx="8260080" cy="0"/>
          </a:xfrm>
          <a:custGeom>
            <a:avLst/>
            <a:gdLst/>
            <a:ahLst/>
            <a:cxnLst/>
            <a:rect l="l" t="t" r="r" b="b"/>
            <a:pathLst>
              <a:path w="8260080" h="0">
                <a:moveTo>
                  <a:pt x="0" y="0"/>
                </a:moveTo>
                <a:lnTo>
                  <a:pt x="8259457" y="0"/>
                </a:lnTo>
              </a:path>
            </a:pathLst>
          </a:custGeom>
          <a:ln w="12700">
            <a:solidFill>
              <a:srgbClr val="8B949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9084" y="3086658"/>
            <a:ext cx="538873" cy="86399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25373" y="3036404"/>
            <a:ext cx="8310245" cy="990600"/>
            <a:chOff x="525373" y="3036404"/>
            <a:chExt cx="8310245" cy="990600"/>
          </a:xfrm>
        </p:grpSpPr>
        <p:sp>
          <p:nvSpPr>
            <p:cNvPr id="13" name="object 13"/>
            <p:cNvSpPr/>
            <p:nvPr/>
          </p:nvSpPr>
          <p:spPr>
            <a:xfrm>
              <a:off x="525373" y="3036404"/>
              <a:ext cx="8310245" cy="990600"/>
            </a:xfrm>
            <a:custGeom>
              <a:avLst/>
              <a:gdLst/>
              <a:ahLst/>
              <a:cxnLst/>
              <a:rect l="l" t="t" r="r" b="b"/>
              <a:pathLst>
                <a:path w="8310245" h="990600">
                  <a:moveTo>
                    <a:pt x="1662049" y="0"/>
                  </a:moveTo>
                  <a:lnTo>
                    <a:pt x="0" y="0"/>
                  </a:lnTo>
                  <a:lnTo>
                    <a:pt x="0" y="990282"/>
                  </a:lnTo>
                  <a:lnTo>
                    <a:pt x="1662049" y="990282"/>
                  </a:lnTo>
                  <a:lnTo>
                    <a:pt x="1662049" y="0"/>
                  </a:lnTo>
                  <a:close/>
                </a:path>
                <a:path w="8310245" h="990600">
                  <a:moveTo>
                    <a:pt x="8310143" y="0"/>
                  </a:moveTo>
                  <a:lnTo>
                    <a:pt x="8310143" y="0"/>
                  </a:lnTo>
                  <a:lnTo>
                    <a:pt x="1662074" y="0"/>
                  </a:lnTo>
                  <a:lnTo>
                    <a:pt x="1662074" y="990282"/>
                  </a:lnTo>
                  <a:lnTo>
                    <a:pt x="8310143" y="990282"/>
                  </a:lnTo>
                  <a:lnTo>
                    <a:pt x="8310143" y="0"/>
                  </a:lnTo>
                  <a:close/>
                </a:path>
              </a:pathLst>
            </a:custGeom>
            <a:solidFill>
              <a:srgbClr val="8B94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7493" y="3104857"/>
              <a:ext cx="1022870" cy="8555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103" y="3099803"/>
              <a:ext cx="1036942" cy="8639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4673" y="3132632"/>
              <a:ext cx="1043254" cy="8595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944" y="3083775"/>
              <a:ext cx="524179" cy="8800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74257" y="3081896"/>
              <a:ext cx="548640" cy="873760"/>
            </a:xfrm>
            <a:custGeom>
              <a:avLst/>
              <a:gdLst/>
              <a:ahLst/>
              <a:cxnLst/>
              <a:rect l="l" t="t" r="r" b="b"/>
              <a:pathLst>
                <a:path w="548639" h="873760">
                  <a:moveTo>
                    <a:pt x="0" y="873518"/>
                  </a:moveTo>
                  <a:lnTo>
                    <a:pt x="548398" y="873518"/>
                  </a:lnTo>
                  <a:lnTo>
                    <a:pt x="548398" y="0"/>
                  </a:lnTo>
                  <a:lnTo>
                    <a:pt x="0" y="0"/>
                  </a:lnTo>
                  <a:lnTo>
                    <a:pt x="0" y="8735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5263" y="3083763"/>
              <a:ext cx="444741" cy="88004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19795" y="3090214"/>
            <a:ext cx="408343" cy="87819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64502" y="1052830"/>
            <a:ext cx="8260080" cy="956944"/>
            <a:chOff x="564502" y="1052830"/>
            <a:chExt cx="8260080" cy="956944"/>
          </a:xfrm>
        </p:grpSpPr>
        <p:sp>
          <p:nvSpPr>
            <p:cNvPr id="22" name="object 22"/>
            <p:cNvSpPr/>
            <p:nvPr/>
          </p:nvSpPr>
          <p:spPr>
            <a:xfrm>
              <a:off x="564502" y="1059154"/>
              <a:ext cx="8260080" cy="950594"/>
            </a:xfrm>
            <a:custGeom>
              <a:avLst/>
              <a:gdLst/>
              <a:ahLst/>
              <a:cxnLst/>
              <a:rect l="l" t="t" r="r" b="b"/>
              <a:pathLst>
                <a:path w="8260080" h="950594">
                  <a:moveTo>
                    <a:pt x="1651889" y="0"/>
                  </a:moveTo>
                  <a:lnTo>
                    <a:pt x="0" y="0"/>
                  </a:lnTo>
                  <a:lnTo>
                    <a:pt x="0" y="950112"/>
                  </a:lnTo>
                  <a:lnTo>
                    <a:pt x="1651889" y="950112"/>
                  </a:lnTo>
                  <a:lnTo>
                    <a:pt x="1651889" y="0"/>
                  </a:lnTo>
                  <a:close/>
                </a:path>
                <a:path w="8260080" h="950594">
                  <a:moveTo>
                    <a:pt x="4955667" y="0"/>
                  </a:moveTo>
                  <a:lnTo>
                    <a:pt x="3303790" y="0"/>
                  </a:lnTo>
                  <a:lnTo>
                    <a:pt x="1651901" y="0"/>
                  </a:lnTo>
                  <a:lnTo>
                    <a:pt x="1651901" y="950112"/>
                  </a:lnTo>
                  <a:lnTo>
                    <a:pt x="3303790" y="950112"/>
                  </a:lnTo>
                  <a:lnTo>
                    <a:pt x="4955667" y="950112"/>
                  </a:lnTo>
                  <a:lnTo>
                    <a:pt x="4955667" y="0"/>
                  </a:lnTo>
                  <a:close/>
                </a:path>
                <a:path w="8260080" h="950594">
                  <a:moveTo>
                    <a:pt x="8259458" y="0"/>
                  </a:moveTo>
                  <a:lnTo>
                    <a:pt x="6607569" y="0"/>
                  </a:lnTo>
                  <a:lnTo>
                    <a:pt x="4955679" y="0"/>
                  </a:lnTo>
                  <a:lnTo>
                    <a:pt x="4955679" y="950112"/>
                  </a:lnTo>
                  <a:lnTo>
                    <a:pt x="6607569" y="950112"/>
                  </a:lnTo>
                  <a:lnTo>
                    <a:pt x="8259458" y="950112"/>
                  </a:lnTo>
                  <a:lnTo>
                    <a:pt x="8259458" y="0"/>
                  </a:lnTo>
                  <a:close/>
                </a:path>
              </a:pathLst>
            </a:custGeom>
            <a:solidFill>
              <a:srgbClr val="8B94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4502" y="1059180"/>
              <a:ext cx="8260080" cy="0"/>
            </a:xfrm>
            <a:custGeom>
              <a:avLst/>
              <a:gdLst/>
              <a:ahLst/>
              <a:cxnLst/>
              <a:rect l="l" t="t" r="r" b="b"/>
              <a:pathLst>
                <a:path w="8260080" h="0">
                  <a:moveTo>
                    <a:pt x="0" y="0"/>
                  </a:moveTo>
                  <a:lnTo>
                    <a:pt x="8259457" y="0"/>
                  </a:lnTo>
                </a:path>
              </a:pathLst>
            </a:custGeom>
            <a:ln w="1270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9848" y="1129753"/>
              <a:ext cx="847966" cy="8370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0741" y="1112723"/>
              <a:ext cx="1026680" cy="8555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0696" y="1082611"/>
              <a:ext cx="1042073" cy="8587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6285" y="1108379"/>
              <a:ext cx="1036942" cy="8771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31183" y="1128420"/>
              <a:ext cx="1026680" cy="84782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18922" y="4478972"/>
            <a:ext cx="8272145" cy="278130"/>
            <a:chOff x="518922" y="4478972"/>
            <a:chExt cx="8272145" cy="278130"/>
          </a:xfrm>
        </p:grpSpPr>
        <p:sp>
          <p:nvSpPr>
            <p:cNvPr id="30" name="object 30"/>
            <p:cNvSpPr/>
            <p:nvPr/>
          </p:nvSpPr>
          <p:spPr>
            <a:xfrm>
              <a:off x="520509" y="4480559"/>
              <a:ext cx="8268970" cy="274955"/>
            </a:xfrm>
            <a:custGeom>
              <a:avLst/>
              <a:gdLst/>
              <a:ahLst/>
              <a:cxnLst/>
              <a:rect l="l" t="t" r="r" b="b"/>
              <a:pathLst>
                <a:path w="8268970" h="274954">
                  <a:moveTo>
                    <a:pt x="8222932" y="0"/>
                  </a:moveTo>
                  <a:lnTo>
                    <a:pt x="45796" y="0"/>
                  </a:lnTo>
                  <a:lnTo>
                    <a:pt x="27967" y="3599"/>
                  </a:lnTo>
                  <a:lnTo>
                    <a:pt x="13411" y="13415"/>
                  </a:lnTo>
                  <a:lnTo>
                    <a:pt x="3598" y="27973"/>
                  </a:lnTo>
                  <a:lnTo>
                    <a:pt x="0" y="45796"/>
                  </a:lnTo>
                  <a:lnTo>
                    <a:pt x="0" y="229006"/>
                  </a:lnTo>
                  <a:lnTo>
                    <a:pt x="3598" y="246829"/>
                  </a:lnTo>
                  <a:lnTo>
                    <a:pt x="13411" y="261386"/>
                  </a:lnTo>
                  <a:lnTo>
                    <a:pt x="27967" y="271202"/>
                  </a:lnTo>
                  <a:lnTo>
                    <a:pt x="45796" y="274802"/>
                  </a:lnTo>
                  <a:lnTo>
                    <a:pt x="8222932" y="274802"/>
                  </a:lnTo>
                  <a:lnTo>
                    <a:pt x="8240811" y="271202"/>
                  </a:lnTo>
                  <a:lnTo>
                    <a:pt x="8255381" y="261386"/>
                  </a:lnTo>
                  <a:lnTo>
                    <a:pt x="8265187" y="246829"/>
                  </a:lnTo>
                  <a:lnTo>
                    <a:pt x="8268779" y="229006"/>
                  </a:lnTo>
                  <a:lnTo>
                    <a:pt x="8268779" y="45796"/>
                  </a:lnTo>
                  <a:lnTo>
                    <a:pt x="8265187" y="27973"/>
                  </a:lnTo>
                  <a:lnTo>
                    <a:pt x="8255381" y="13415"/>
                  </a:lnTo>
                  <a:lnTo>
                    <a:pt x="8240811" y="3599"/>
                  </a:lnTo>
                  <a:lnTo>
                    <a:pt x="8222932" y="0"/>
                  </a:lnTo>
                  <a:close/>
                </a:path>
              </a:pathLst>
            </a:custGeom>
            <a:solidFill>
              <a:srgbClr val="C0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0509" y="4480559"/>
              <a:ext cx="8268970" cy="274955"/>
            </a:xfrm>
            <a:custGeom>
              <a:avLst/>
              <a:gdLst/>
              <a:ahLst/>
              <a:cxnLst/>
              <a:rect l="l" t="t" r="r" b="b"/>
              <a:pathLst>
                <a:path w="8268970" h="274954">
                  <a:moveTo>
                    <a:pt x="0" y="45796"/>
                  </a:moveTo>
                  <a:lnTo>
                    <a:pt x="3598" y="27973"/>
                  </a:lnTo>
                  <a:lnTo>
                    <a:pt x="13411" y="13415"/>
                  </a:lnTo>
                  <a:lnTo>
                    <a:pt x="27967" y="3599"/>
                  </a:lnTo>
                  <a:lnTo>
                    <a:pt x="45796" y="0"/>
                  </a:lnTo>
                  <a:lnTo>
                    <a:pt x="8222932" y="0"/>
                  </a:lnTo>
                  <a:lnTo>
                    <a:pt x="8240811" y="3599"/>
                  </a:lnTo>
                  <a:lnTo>
                    <a:pt x="8255381" y="13415"/>
                  </a:lnTo>
                  <a:lnTo>
                    <a:pt x="8265187" y="27973"/>
                  </a:lnTo>
                  <a:lnTo>
                    <a:pt x="8268779" y="45796"/>
                  </a:lnTo>
                  <a:lnTo>
                    <a:pt x="8268779" y="229006"/>
                  </a:lnTo>
                  <a:lnTo>
                    <a:pt x="8265187" y="246829"/>
                  </a:lnTo>
                  <a:lnTo>
                    <a:pt x="8255381" y="261386"/>
                  </a:lnTo>
                  <a:lnTo>
                    <a:pt x="8240811" y="271202"/>
                  </a:lnTo>
                  <a:lnTo>
                    <a:pt x="8222932" y="274802"/>
                  </a:lnTo>
                  <a:lnTo>
                    <a:pt x="45796" y="274802"/>
                  </a:lnTo>
                  <a:lnTo>
                    <a:pt x="27967" y="271202"/>
                  </a:lnTo>
                  <a:lnTo>
                    <a:pt x="13411" y="261386"/>
                  </a:lnTo>
                  <a:lnTo>
                    <a:pt x="3598" y="246829"/>
                  </a:lnTo>
                  <a:lnTo>
                    <a:pt x="0" y="229006"/>
                  </a:lnTo>
                  <a:lnTo>
                    <a:pt x="0" y="45796"/>
                  </a:lnTo>
                  <a:close/>
                </a:path>
              </a:pathLst>
            </a:custGeom>
            <a:ln w="3175">
              <a:solidFill>
                <a:srgbClr val="0091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4009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-125"/>
              <a:t> </a:t>
            </a:r>
            <a:r>
              <a:rPr dirty="0" spc="-5"/>
              <a:t>Analytics</a:t>
            </a:r>
            <a:r>
              <a:rPr dirty="0" spc="-10"/>
              <a:t> </a:t>
            </a:r>
            <a:r>
              <a:rPr dirty="0" spc="-5"/>
              <a:t>Landscape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92097" y="3759047"/>
            <a:ext cx="1250950" cy="954405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63525" indent="-172720">
              <a:lnSpc>
                <a:spcPct val="100000"/>
              </a:lnSpc>
              <a:spcBef>
                <a:spcPts val="350"/>
              </a:spcBef>
              <a:buChar char="•"/>
              <a:tabLst>
                <a:tab pos="263525" algn="l"/>
                <a:tab pos="264160" algn="l"/>
              </a:tabLst>
            </a:pPr>
            <a:r>
              <a:rPr dirty="0" sz="700" spc="-5">
                <a:solidFill>
                  <a:srgbClr val="8B9499"/>
                </a:solidFill>
                <a:latin typeface="Arial MT"/>
                <a:cs typeface="Arial MT"/>
              </a:rPr>
              <a:t>Resize</a:t>
            </a:r>
            <a:endParaRPr sz="700">
              <a:latin typeface="Arial MT"/>
              <a:cs typeface="Arial MT"/>
            </a:endParaRPr>
          </a:p>
          <a:p>
            <a:pPr marL="26352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263525" algn="l"/>
                <a:tab pos="264160" algn="l"/>
              </a:tabLst>
            </a:pPr>
            <a:r>
              <a:rPr dirty="0" sz="700" spc="-5">
                <a:solidFill>
                  <a:srgbClr val="8B9499"/>
                </a:solidFill>
                <a:latin typeface="Arial MT"/>
                <a:cs typeface="Arial MT"/>
              </a:rPr>
              <a:t>Binarisation</a:t>
            </a:r>
            <a:endParaRPr sz="700">
              <a:latin typeface="Arial MT"/>
              <a:cs typeface="Arial MT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Gaussian</a:t>
            </a:r>
            <a:r>
              <a:rPr dirty="0" sz="700" spc="-10" i="1">
                <a:solidFill>
                  <a:srgbClr val="8B9499"/>
                </a:solidFill>
                <a:latin typeface="Arial"/>
                <a:cs typeface="Arial"/>
              </a:rPr>
              <a:t> Smoothing</a:t>
            </a:r>
            <a:endParaRPr sz="700">
              <a:latin typeface="Arial"/>
              <a:cs typeface="Arial"/>
            </a:endParaRPr>
          </a:p>
          <a:p>
            <a:pPr marL="263525" marR="501650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Histogram </a:t>
            </a:r>
            <a:r>
              <a:rPr dirty="0" sz="70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700" spc="-10" i="1">
                <a:solidFill>
                  <a:srgbClr val="8B9499"/>
                </a:solidFill>
                <a:latin typeface="Arial"/>
                <a:cs typeface="Arial"/>
              </a:rPr>
              <a:t>qua</a:t>
            </a: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li</a:t>
            </a:r>
            <a:r>
              <a:rPr dirty="0" sz="700" spc="-30" i="1">
                <a:solidFill>
                  <a:srgbClr val="8B9499"/>
                </a:solidFill>
                <a:latin typeface="Arial"/>
                <a:cs typeface="Arial"/>
              </a:rPr>
              <a:t>z</a:t>
            </a:r>
            <a:r>
              <a:rPr dirty="0" sz="700" spc="-10" i="1">
                <a:solidFill>
                  <a:srgbClr val="8B9499"/>
                </a:solidFill>
                <a:latin typeface="Arial"/>
                <a:cs typeface="Arial"/>
              </a:rPr>
              <a:t>a</a:t>
            </a: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ti</a:t>
            </a:r>
            <a:r>
              <a:rPr dirty="0" sz="700" spc="-10" i="1">
                <a:solidFill>
                  <a:srgbClr val="8B9499"/>
                </a:solidFill>
                <a:latin typeface="Arial"/>
                <a:cs typeface="Arial"/>
              </a:rPr>
              <a:t>o</a:t>
            </a: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Color</a:t>
            </a:r>
            <a:r>
              <a:rPr dirty="0" sz="700" spc="-2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8B9499"/>
                </a:solidFill>
                <a:latin typeface="Arial"/>
                <a:cs typeface="Arial"/>
              </a:rPr>
              <a:t>Segmentation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Erosion/Dilation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Blob</a:t>
            </a:r>
            <a:r>
              <a:rPr dirty="0" sz="700" spc="-4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Detection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8178" y="1133093"/>
            <a:ext cx="1135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Feature</a:t>
            </a:r>
            <a:r>
              <a:rPr dirty="0" sz="1000" spc="-6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Extraction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7615" y="2015489"/>
            <a:ext cx="862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Segmentation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8283" y="2849372"/>
            <a:ext cx="847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Classification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627" y="1780057"/>
            <a:ext cx="1336040" cy="784860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64795" marR="229235" indent="-17272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Bo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unda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ry</a:t>
            </a:r>
            <a:r>
              <a:rPr dirty="0" sz="900" spc="-2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ba</a:t>
            </a:r>
            <a:r>
              <a:rPr dirty="0" sz="900" spc="5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ed 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Segmentation</a:t>
            </a:r>
            <a:endParaRPr sz="900">
              <a:latin typeface="Arial"/>
              <a:cs typeface="Arial"/>
            </a:endParaRPr>
          </a:p>
          <a:p>
            <a:pPr marL="264795" marR="356235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Reg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on</a:t>
            </a:r>
            <a:r>
              <a:rPr dirty="0" sz="900" spc="-2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ba</a:t>
            </a:r>
            <a:r>
              <a:rPr dirty="0" sz="900" spc="5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ed 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Se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g</a:t>
            </a:r>
            <a:r>
              <a:rPr dirty="0" sz="900" spc="-10" i="1">
                <a:solidFill>
                  <a:srgbClr val="8B9499"/>
                </a:solidFill>
                <a:latin typeface="Arial"/>
                <a:cs typeface="Arial"/>
              </a:rPr>
              <a:t>m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entat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  <a:p>
            <a:pPr marL="264795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Template</a:t>
            </a:r>
            <a:r>
              <a:rPr dirty="0" sz="900" spc="-4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Matching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2977" y="2688056"/>
            <a:ext cx="1336040" cy="646430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64795" indent="-17272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Clustering</a:t>
            </a:r>
            <a:endParaRPr sz="900">
              <a:latin typeface="Arial"/>
              <a:cs typeface="Arial"/>
            </a:endParaRPr>
          </a:p>
          <a:p>
            <a:pPr marL="264795" marR="561340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Similarity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8B9499"/>
                </a:solidFill>
                <a:latin typeface="Arial"/>
                <a:cs typeface="Arial"/>
              </a:rPr>
              <a:t>M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ea</a:t>
            </a:r>
            <a:r>
              <a:rPr dirty="0" sz="900" spc="5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ure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64795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De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c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900" spc="5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on</a:t>
            </a:r>
            <a:r>
              <a:rPr dirty="0" sz="900" spc="-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Tr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8785" y="849020"/>
            <a:ext cx="1336040" cy="784860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Shape</a:t>
            </a:r>
            <a:r>
              <a:rPr dirty="0" sz="900" spc="-4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Features</a:t>
            </a:r>
            <a:endParaRPr sz="900">
              <a:latin typeface="Arial"/>
              <a:cs typeface="Arial"/>
            </a:endParaRPr>
          </a:p>
          <a:p>
            <a:pPr marL="264160" marR="483234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Edges and </a:t>
            </a:r>
            <a:r>
              <a:rPr dirty="0" sz="900" spc="-2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Bo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undarie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64160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Spatial</a:t>
            </a:r>
            <a:r>
              <a:rPr dirty="0" sz="900" spc="-4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Features</a:t>
            </a:r>
            <a:endParaRPr sz="900">
              <a:latin typeface="Arial"/>
              <a:cs typeface="Arial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Texture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4298" y="3767048"/>
            <a:ext cx="1336040" cy="954405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63525" indent="-17272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Flip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Rotation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Scale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Crop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Translation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Gaussian</a:t>
            </a:r>
            <a:r>
              <a:rPr dirty="0" sz="700" spc="-2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Noise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Jitter</a:t>
            </a:r>
            <a:endParaRPr sz="700">
              <a:latin typeface="Arial"/>
              <a:cs typeface="Arial"/>
            </a:endParaRPr>
          </a:p>
          <a:p>
            <a:pPr marL="263525" indent="-17272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160" algn="l"/>
              </a:tabLst>
            </a:pPr>
            <a:r>
              <a:rPr dirty="0" sz="700" spc="-5" i="1">
                <a:solidFill>
                  <a:srgbClr val="8B9499"/>
                </a:solidFill>
                <a:latin typeface="Arial"/>
                <a:cs typeface="Arial"/>
              </a:rPr>
              <a:t>Brightness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6496" y="991044"/>
            <a:ext cx="796925" cy="615315"/>
            <a:chOff x="366496" y="991044"/>
            <a:chExt cx="796925" cy="61531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19" y="1363027"/>
              <a:ext cx="259372" cy="1936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2985" y="1417574"/>
              <a:ext cx="285750" cy="134620"/>
            </a:xfrm>
            <a:custGeom>
              <a:avLst/>
              <a:gdLst/>
              <a:ahLst/>
              <a:cxnLst/>
              <a:rect l="l" t="t" r="r" b="b"/>
              <a:pathLst>
                <a:path w="285750" h="134619">
                  <a:moveTo>
                    <a:pt x="278460" y="0"/>
                  </a:moveTo>
                  <a:lnTo>
                    <a:pt x="113271" y="0"/>
                  </a:lnTo>
                  <a:lnTo>
                    <a:pt x="106563" y="1063"/>
                  </a:lnTo>
                  <a:lnTo>
                    <a:pt x="5905" y="114173"/>
                  </a:lnTo>
                  <a:lnTo>
                    <a:pt x="0" y="124840"/>
                  </a:lnTo>
                  <a:lnTo>
                    <a:pt x="1181" y="129666"/>
                  </a:lnTo>
                  <a:lnTo>
                    <a:pt x="3543" y="133223"/>
                  </a:lnTo>
                  <a:lnTo>
                    <a:pt x="5905" y="134365"/>
                  </a:lnTo>
                  <a:lnTo>
                    <a:pt x="176987" y="134365"/>
                  </a:lnTo>
                  <a:lnTo>
                    <a:pt x="10617" y="124840"/>
                  </a:lnTo>
                  <a:lnTo>
                    <a:pt x="10617" y="123698"/>
                  </a:lnTo>
                  <a:lnTo>
                    <a:pt x="11798" y="122427"/>
                  </a:lnTo>
                  <a:lnTo>
                    <a:pt x="12979" y="120141"/>
                  </a:lnTo>
                  <a:lnTo>
                    <a:pt x="94399" y="21462"/>
                  </a:lnTo>
                  <a:lnTo>
                    <a:pt x="99110" y="14350"/>
                  </a:lnTo>
                  <a:lnTo>
                    <a:pt x="108559" y="10795"/>
                  </a:lnTo>
                  <a:lnTo>
                    <a:pt x="285282" y="10795"/>
                  </a:lnTo>
                  <a:lnTo>
                    <a:pt x="285534" y="9525"/>
                  </a:lnTo>
                  <a:lnTo>
                    <a:pt x="284353" y="4825"/>
                  </a:lnTo>
                  <a:lnTo>
                    <a:pt x="282003" y="2412"/>
                  </a:lnTo>
                  <a:lnTo>
                    <a:pt x="278460" y="0"/>
                  </a:lnTo>
                  <a:close/>
                </a:path>
                <a:path w="285750" h="134619">
                  <a:moveTo>
                    <a:pt x="285282" y="10795"/>
                  </a:moveTo>
                  <a:lnTo>
                    <a:pt x="273735" y="10795"/>
                  </a:lnTo>
                  <a:lnTo>
                    <a:pt x="273735" y="13080"/>
                  </a:lnTo>
                  <a:lnTo>
                    <a:pt x="271373" y="14350"/>
                  </a:lnTo>
                  <a:lnTo>
                    <a:pt x="191147" y="114173"/>
                  </a:lnTo>
                  <a:lnTo>
                    <a:pt x="186423" y="118872"/>
                  </a:lnTo>
                  <a:lnTo>
                    <a:pt x="179349" y="123698"/>
                  </a:lnTo>
                  <a:lnTo>
                    <a:pt x="174625" y="124840"/>
                  </a:lnTo>
                  <a:lnTo>
                    <a:pt x="194219" y="124840"/>
                  </a:lnTo>
                  <a:lnTo>
                    <a:pt x="198221" y="120141"/>
                  </a:lnTo>
                  <a:lnTo>
                    <a:pt x="279641" y="21462"/>
                  </a:lnTo>
                  <a:lnTo>
                    <a:pt x="284353" y="15493"/>
                  </a:lnTo>
                  <a:lnTo>
                    <a:pt x="285282" y="10795"/>
                  </a:lnTo>
                  <a:close/>
                </a:path>
              </a:pathLst>
            </a:custGeom>
            <a:solidFill>
              <a:srgbClr val="E878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2985" y="1417574"/>
              <a:ext cx="285750" cy="134620"/>
            </a:xfrm>
            <a:custGeom>
              <a:avLst/>
              <a:gdLst/>
              <a:ahLst/>
              <a:cxnLst/>
              <a:rect l="l" t="t" r="r" b="b"/>
              <a:pathLst>
                <a:path w="285750" h="134619">
                  <a:moveTo>
                    <a:pt x="172262" y="134365"/>
                  </a:moveTo>
                  <a:lnTo>
                    <a:pt x="172262" y="134365"/>
                  </a:lnTo>
                  <a:lnTo>
                    <a:pt x="5905" y="134365"/>
                  </a:lnTo>
                  <a:lnTo>
                    <a:pt x="3543" y="133223"/>
                  </a:lnTo>
                  <a:lnTo>
                    <a:pt x="1181" y="129666"/>
                  </a:lnTo>
                  <a:lnTo>
                    <a:pt x="0" y="124840"/>
                  </a:lnTo>
                  <a:lnTo>
                    <a:pt x="1181" y="120141"/>
                  </a:lnTo>
                  <a:lnTo>
                    <a:pt x="5905" y="114173"/>
                  </a:lnTo>
                  <a:lnTo>
                    <a:pt x="52968" y="56463"/>
                  </a:lnTo>
                  <a:lnTo>
                    <a:pt x="77136" y="26828"/>
                  </a:lnTo>
                  <a:lnTo>
                    <a:pt x="106563" y="1063"/>
                  </a:lnTo>
                  <a:lnTo>
                    <a:pt x="113271" y="0"/>
                  </a:lnTo>
                  <a:lnTo>
                    <a:pt x="206722" y="0"/>
                  </a:lnTo>
                  <a:lnTo>
                    <a:pt x="254711" y="0"/>
                  </a:lnTo>
                  <a:lnTo>
                    <a:pt x="272391" y="0"/>
                  </a:lnTo>
                  <a:lnTo>
                    <a:pt x="274916" y="0"/>
                  </a:lnTo>
                  <a:lnTo>
                    <a:pt x="278460" y="0"/>
                  </a:lnTo>
                  <a:lnTo>
                    <a:pt x="282003" y="2412"/>
                  </a:lnTo>
                  <a:lnTo>
                    <a:pt x="284353" y="4825"/>
                  </a:lnTo>
                  <a:lnTo>
                    <a:pt x="285534" y="9525"/>
                  </a:lnTo>
                  <a:lnTo>
                    <a:pt x="284353" y="15493"/>
                  </a:lnTo>
                  <a:lnTo>
                    <a:pt x="279641" y="21462"/>
                  </a:lnTo>
                  <a:lnTo>
                    <a:pt x="232570" y="78511"/>
                  </a:lnTo>
                  <a:lnTo>
                    <a:pt x="208399" y="107807"/>
                  </a:lnTo>
                  <a:lnTo>
                    <a:pt x="199493" y="118600"/>
                  </a:lnTo>
                  <a:lnTo>
                    <a:pt x="198221" y="120141"/>
                  </a:lnTo>
                  <a:lnTo>
                    <a:pt x="193910" y="125204"/>
                  </a:lnTo>
                  <a:lnTo>
                    <a:pt x="188490" y="129492"/>
                  </a:lnTo>
                  <a:lnTo>
                    <a:pt x="182626" y="132661"/>
                  </a:lnTo>
                  <a:lnTo>
                    <a:pt x="176987" y="134365"/>
                  </a:lnTo>
                  <a:lnTo>
                    <a:pt x="175806" y="134365"/>
                  </a:lnTo>
                  <a:lnTo>
                    <a:pt x="173443" y="134365"/>
                  </a:lnTo>
                  <a:lnTo>
                    <a:pt x="172262" y="134365"/>
                  </a:lnTo>
                  <a:close/>
                </a:path>
                <a:path w="285750" h="134619">
                  <a:moveTo>
                    <a:pt x="10617" y="124840"/>
                  </a:moveTo>
                  <a:lnTo>
                    <a:pt x="104068" y="124840"/>
                  </a:lnTo>
                  <a:lnTo>
                    <a:pt x="173443" y="124840"/>
                  </a:lnTo>
                  <a:lnTo>
                    <a:pt x="174625" y="124840"/>
                  </a:lnTo>
                  <a:lnTo>
                    <a:pt x="179349" y="123698"/>
                  </a:lnTo>
                  <a:lnTo>
                    <a:pt x="186423" y="118872"/>
                  </a:lnTo>
                  <a:lnTo>
                    <a:pt x="191147" y="114173"/>
                  </a:lnTo>
                  <a:lnTo>
                    <a:pt x="237528" y="56463"/>
                  </a:lnTo>
                  <a:lnTo>
                    <a:pt x="261345" y="26828"/>
                  </a:lnTo>
                  <a:lnTo>
                    <a:pt x="270120" y="15910"/>
                  </a:lnTo>
                  <a:lnTo>
                    <a:pt x="271373" y="14350"/>
                  </a:lnTo>
                  <a:lnTo>
                    <a:pt x="273735" y="13080"/>
                  </a:lnTo>
                  <a:lnTo>
                    <a:pt x="273735" y="10795"/>
                  </a:lnTo>
                  <a:lnTo>
                    <a:pt x="274916" y="10795"/>
                  </a:lnTo>
                  <a:lnTo>
                    <a:pt x="274916" y="10795"/>
                  </a:lnTo>
                  <a:lnTo>
                    <a:pt x="108559" y="10795"/>
                  </a:lnTo>
                  <a:lnTo>
                    <a:pt x="99110" y="14350"/>
                  </a:lnTo>
                  <a:lnTo>
                    <a:pt x="94399" y="21462"/>
                  </a:lnTo>
                  <a:lnTo>
                    <a:pt x="47328" y="78511"/>
                  </a:lnTo>
                  <a:lnTo>
                    <a:pt x="23156" y="107807"/>
                  </a:lnTo>
                  <a:lnTo>
                    <a:pt x="14251" y="118600"/>
                  </a:lnTo>
                  <a:lnTo>
                    <a:pt x="12979" y="120141"/>
                  </a:lnTo>
                  <a:lnTo>
                    <a:pt x="11798" y="122427"/>
                  </a:lnTo>
                  <a:lnTo>
                    <a:pt x="10617" y="123698"/>
                  </a:lnTo>
                  <a:lnTo>
                    <a:pt x="10617" y="124840"/>
                  </a:lnTo>
                  <a:close/>
                </a:path>
              </a:pathLst>
            </a:custGeom>
            <a:ln w="9525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7618" y="1013968"/>
              <a:ext cx="216535" cy="273685"/>
            </a:xfrm>
            <a:custGeom>
              <a:avLst/>
              <a:gdLst/>
              <a:ahLst/>
              <a:cxnLst/>
              <a:rect l="l" t="t" r="r" b="b"/>
              <a:pathLst>
                <a:path w="216534" h="273684">
                  <a:moveTo>
                    <a:pt x="151442" y="0"/>
                  </a:moveTo>
                  <a:lnTo>
                    <a:pt x="64866" y="0"/>
                  </a:lnTo>
                  <a:lnTo>
                    <a:pt x="64866" y="140970"/>
                  </a:lnTo>
                  <a:lnTo>
                    <a:pt x="62720" y="145161"/>
                  </a:lnTo>
                  <a:lnTo>
                    <a:pt x="61653" y="147320"/>
                  </a:lnTo>
                  <a:lnTo>
                    <a:pt x="49230" y="164578"/>
                  </a:lnTo>
                  <a:lnTo>
                    <a:pt x="7145" y="221996"/>
                  </a:lnTo>
                  <a:lnTo>
                    <a:pt x="2137" y="230834"/>
                  </a:lnTo>
                  <a:lnTo>
                    <a:pt x="2" y="239379"/>
                  </a:lnTo>
                  <a:lnTo>
                    <a:pt x="0" y="240601"/>
                  </a:lnTo>
                  <a:lnTo>
                    <a:pt x="537" y="248463"/>
                  </a:lnTo>
                  <a:lnTo>
                    <a:pt x="32799" y="273304"/>
                  </a:lnTo>
                  <a:lnTo>
                    <a:pt x="182430" y="273304"/>
                  </a:lnTo>
                  <a:lnTo>
                    <a:pt x="192234" y="272286"/>
                  </a:lnTo>
                  <a:lnTo>
                    <a:pt x="200736" y="269160"/>
                  </a:lnTo>
                  <a:lnTo>
                    <a:pt x="200968" y="268986"/>
                  </a:lnTo>
                  <a:lnTo>
                    <a:pt x="182430" y="268986"/>
                  </a:lnTo>
                  <a:lnTo>
                    <a:pt x="181363" y="264795"/>
                  </a:lnTo>
                  <a:lnTo>
                    <a:pt x="22105" y="264795"/>
                  </a:lnTo>
                  <a:lnTo>
                    <a:pt x="15692" y="260477"/>
                  </a:lnTo>
                  <a:lnTo>
                    <a:pt x="11425" y="252984"/>
                  </a:lnTo>
                  <a:lnTo>
                    <a:pt x="8617" y="246745"/>
                  </a:lnTo>
                  <a:lnTo>
                    <a:pt x="8215" y="240601"/>
                  </a:lnTo>
                  <a:lnTo>
                    <a:pt x="10217" y="234267"/>
                  </a:lnTo>
                  <a:lnTo>
                    <a:pt x="14625" y="227457"/>
                  </a:lnTo>
                  <a:lnTo>
                    <a:pt x="29289" y="207196"/>
                  </a:lnTo>
                  <a:lnTo>
                    <a:pt x="68067" y="152654"/>
                  </a:lnTo>
                  <a:lnTo>
                    <a:pt x="71280" y="148462"/>
                  </a:lnTo>
                  <a:lnTo>
                    <a:pt x="73413" y="141986"/>
                  </a:lnTo>
                  <a:lnTo>
                    <a:pt x="73413" y="8509"/>
                  </a:lnTo>
                  <a:lnTo>
                    <a:pt x="151444" y="8509"/>
                  </a:lnTo>
                  <a:lnTo>
                    <a:pt x="151442" y="0"/>
                  </a:lnTo>
                  <a:close/>
                </a:path>
                <a:path w="216534" h="273684">
                  <a:moveTo>
                    <a:pt x="151444" y="8509"/>
                  </a:moveTo>
                  <a:lnTo>
                    <a:pt x="142882" y="8509"/>
                  </a:lnTo>
                  <a:lnTo>
                    <a:pt x="142899" y="66071"/>
                  </a:lnTo>
                  <a:lnTo>
                    <a:pt x="143017" y="89662"/>
                  </a:lnTo>
                  <a:lnTo>
                    <a:pt x="143338" y="113252"/>
                  </a:lnTo>
                  <a:lnTo>
                    <a:pt x="143962" y="136652"/>
                  </a:lnTo>
                  <a:lnTo>
                    <a:pt x="143962" y="141986"/>
                  </a:lnTo>
                  <a:lnTo>
                    <a:pt x="175888" y="191627"/>
                  </a:lnTo>
                  <a:lnTo>
                    <a:pt x="201671" y="226314"/>
                  </a:lnTo>
                  <a:lnTo>
                    <a:pt x="205495" y="233340"/>
                  </a:lnTo>
                  <a:lnTo>
                    <a:pt x="207416" y="239950"/>
                  </a:lnTo>
                  <a:lnTo>
                    <a:pt x="207534" y="246155"/>
                  </a:lnTo>
                  <a:lnTo>
                    <a:pt x="205951" y="251968"/>
                  </a:lnTo>
                  <a:lnTo>
                    <a:pt x="201674" y="257561"/>
                  </a:lnTo>
                  <a:lnTo>
                    <a:pt x="196595" y="261572"/>
                  </a:lnTo>
                  <a:lnTo>
                    <a:pt x="190315" y="263987"/>
                  </a:lnTo>
                  <a:lnTo>
                    <a:pt x="182430" y="264795"/>
                  </a:lnTo>
                  <a:lnTo>
                    <a:pt x="182430" y="268986"/>
                  </a:lnTo>
                  <a:lnTo>
                    <a:pt x="200968" y="268986"/>
                  </a:lnTo>
                  <a:lnTo>
                    <a:pt x="207835" y="263820"/>
                  </a:lnTo>
                  <a:lnTo>
                    <a:pt x="213431" y="256159"/>
                  </a:lnTo>
                  <a:lnTo>
                    <a:pt x="216205" y="247965"/>
                  </a:lnTo>
                  <a:lnTo>
                    <a:pt x="216373" y="239379"/>
                  </a:lnTo>
                  <a:lnTo>
                    <a:pt x="213733" y="230387"/>
                  </a:lnTo>
                  <a:lnTo>
                    <a:pt x="208084" y="220980"/>
                  </a:lnTo>
                  <a:lnTo>
                    <a:pt x="195695" y="204237"/>
                  </a:lnTo>
                  <a:lnTo>
                    <a:pt x="182702" y="186293"/>
                  </a:lnTo>
                  <a:lnTo>
                    <a:pt x="155709" y="148462"/>
                  </a:lnTo>
                  <a:lnTo>
                    <a:pt x="153576" y="145161"/>
                  </a:lnTo>
                  <a:lnTo>
                    <a:pt x="152509" y="139827"/>
                  </a:lnTo>
                  <a:lnTo>
                    <a:pt x="152509" y="136652"/>
                  </a:lnTo>
                  <a:lnTo>
                    <a:pt x="151892" y="113252"/>
                  </a:lnTo>
                  <a:lnTo>
                    <a:pt x="151576" y="89662"/>
                  </a:lnTo>
                  <a:lnTo>
                    <a:pt x="151453" y="42672"/>
                  </a:lnTo>
                  <a:lnTo>
                    <a:pt x="151444" y="8509"/>
                  </a:lnTo>
                  <a:close/>
                </a:path>
              </a:pathLst>
            </a:custGeom>
            <a:solidFill>
              <a:srgbClr val="E77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7553" y="1013968"/>
              <a:ext cx="216535" cy="273685"/>
            </a:xfrm>
            <a:custGeom>
              <a:avLst/>
              <a:gdLst/>
              <a:ahLst/>
              <a:cxnLst/>
              <a:rect l="l" t="t" r="r" b="b"/>
              <a:pathLst>
                <a:path w="216534" h="273684">
                  <a:moveTo>
                    <a:pt x="182495" y="273304"/>
                  </a:moveTo>
                  <a:lnTo>
                    <a:pt x="182495" y="273304"/>
                  </a:lnTo>
                  <a:lnTo>
                    <a:pt x="32864" y="273304"/>
                  </a:lnTo>
                  <a:lnTo>
                    <a:pt x="23244" y="272303"/>
                  </a:lnTo>
                  <a:lnTo>
                    <a:pt x="0" y="239649"/>
                  </a:lnTo>
                  <a:lnTo>
                    <a:pt x="2202" y="230834"/>
                  </a:lnTo>
                  <a:lnTo>
                    <a:pt x="7210" y="221996"/>
                  </a:lnTo>
                  <a:lnTo>
                    <a:pt x="22040" y="201808"/>
                  </a:lnTo>
                  <a:lnTo>
                    <a:pt x="36069" y="182705"/>
                  </a:lnTo>
                  <a:lnTo>
                    <a:pt x="49296" y="164578"/>
                  </a:lnTo>
                  <a:lnTo>
                    <a:pt x="61718" y="147320"/>
                  </a:lnTo>
                  <a:lnTo>
                    <a:pt x="62785" y="145161"/>
                  </a:lnTo>
                  <a:lnTo>
                    <a:pt x="64931" y="140970"/>
                  </a:lnTo>
                  <a:lnTo>
                    <a:pt x="64931" y="0"/>
                  </a:lnTo>
                  <a:lnTo>
                    <a:pt x="114983" y="0"/>
                  </a:lnTo>
                  <a:lnTo>
                    <a:pt x="140685" y="0"/>
                  </a:lnTo>
                  <a:lnTo>
                    <a:pt x="150155" y="0"/>
                  </a:lnTo>
                  <a:lnTo>
                    <a:pt x="151507" y="0"/>
                  </a:lnTo>
                  <a:lnTo>
                    <a:pt x="151507" y="24669"/>
                  </a:lnTo>
                  <a:lnTo>
                    <a:pt x="151507" y="37337"/>
                  </a:lnTo>
                  <a:lnTo>
                    <a:pt x="151507" y="42005"/>
                  </a:lnTo>
                  <a:lnTo>
                    <a:pt x="151507" y="42672"/>
                  </a:lnTo>
                  <a:lnTo>
                    <a:pt x="151524" y="66071"/>
                  </a:lnTo>
                  <a:lnTo>
                    <a:pt x="151641" y="89662"/>
                  </a:lnTo>
                  <a:lnTo>
                    <a:pt x="151957" y="113252"/>
                  </a:lnTo>
                  <a:lnTo>
                    <a:pt x="152574" y="136652"/>
                  </a:lnTo>
                  <a:lnTo>
                    <a:pt x="152574" y="139827"/>
                  </a:lnTo>
                  <a:lnTo>
                    <a:pt x="182767" y="186293"/>
                  </a:lnTo>
                  <a:lnTo>
                    <a:pt x="208149" y="220980"/>
                  </a:lnTo>
                  <a:lnTo>
                    <a:pt x="213798" y="230387"/>
                  </a:lnTo>
                  <a:lnTo>
                    <a:pt x="216438" y="239379"/>
                  </a:lnTo>
                  <a:lnTo>
                    <a:pt x="216270" y="247965"/>
                  </a:lnTo>
                  <a:lnTo>
                    <a:pt x="213496" y="256159"/>
                  </a:lnTo>
                  <a:lnTo>
                    <a:pt x="207900" y="263820"/>
                  </a:lnTo>
                  <a:lnTo>
                    <a:pt x="200801" y="269160"/>
                  </a:lnTo>
                  <a:lnTo>
                    <a:pt x="192299" y="272286"/>
                  </a:lnTo>
                  <a:lnTo>
                    <a:pt x="182495" y="273304"/>
                  </a:lnTo>
                  <a:close/>
                </a:path>
                <a:path w="216534" h="273684">
                  <a:moveTo>
                    <a:pt x="102333" y="264795"/>
                  </a:moveTo>
                  <a:lnTo>
                    <a:pt x="122357" y="264795"/>
                  </a:lnTo>
                  <a:lnTo>
                    <a:pt x="142281" y="264795"/>
                  </a:lnTo>
                  <a:lnTo>
                    <a:pt x="162005" y="264795"/>
                  </a:lnTo>
                  <a:lnTo>
                    <a:pt x="181429" y="264795"/>
                  </a:lnTo>
                  <a:lnTo>
                    <a:pt x="182495" y="268986"/>
                  </a:lnTo>
                  <a:lnTo>
                    <a:pt x="182495" y="264795"/>
                  </a:lnTo>
                  <a:lnTo>
                    <a:pt x="190380" y="263987"/>
                  </a:lnTo>
                  <a:lnTo>
                    <a:pt x="196661" y="261572"/>
                  </a:lnTo>
                  <a:lnTo>
                    <a:pt x="201739" y="257561"/>
                  </a:lnTo>
                  <a:lnTo>
                    <a:pt x="206016" y="251968"/>
                  </a:lnTo>
                  <a:lnTo>
                    <a:pt x="207599" y="246155"/>
                  </a:lnTo>
                  <a:lnTo>
                    <a:pt x="207481" y="239950"/>
                  </a:lnTo>
                  <a:lnTo>
                    <a:pt x="205560" y="233340"/>
                  </a:lnTo>
                  <a:lnTo>
                    <a:pt x="201736" y="226314"/>
                  </a:lnTo>
                  <a:lnTo>
                    <a:pt x="189196" y="209571"/>
                  </a:lnTo>
                  <a:lnTo>
                    <a:pt x="175953" y="191627"/>
                  </a:lnTo>
                  <a:lnTo>
                    <a:pt x="162508" y="172896"/>
                  </a:lnTo>
                  <a:lnTo>
                    <a:pt x="149361" y="153797"/>
                  </a:lnTo>
                  <a:lnTo>
                    <a:pt x="146161" y="148462"/>
                  </a:lnTo>
                  <a:lnTo>
                    <a:pt x="144027" y="141986"/>
                  </a:lnTo>
                  <a:lnTo>
                    <a:pt x="144027" y="136652"/>
                  </a:lnTo>
                  <a:lnTo>
                    <a:pt x="143403" y="113252"/>
                  </a:lnTo>
                  <a:lnTo>
                    <a:pt x="143082" y="89662"/>
                  </a:lnTo>
                  <a:lnTo>
                    <a:pt x="142964" y="66071"/>
                  </a:lnTo>
                  <a:lnTo>
                    <a:pt x="142948" y="42672"/>
                  </a:lnTo>
                  <a:lnTo>
                    <a:pt x="142948" y="22921"/>
                  </a:lnTo>
                  <a:lnTo>
                    <a:pt x="142948" y="12779"/>
                  </a:lnTo>
                  <a:lnTo>
                    <a:pt x="142948" y="9042"/>
                  </a:lnTo>
                  <a:lnTo>
                    <a:pt x="142948" y="8509"/>
                  </a:lnTo>
                  <a:lnTo>
                    <a:pt x="102786" y="8509"/>
                  </a:lnTo>
                  <a:lnTo>
                    <a:pt x="82162" y="8509"/>
                  </a:lnTo>
                  <a:lnTo>
                    <a:pt x="74564" y="8509"/>
                  </a:lnTo>
                  <a:lnTo>
                    <a:pt x="73479" y="8509"/>
                  </a:lnTo>
                  <a:lnTo>
                    <a:pt x="73479" y="28259"/>
                  </a:lnTo>
                  <a:lnTo>
                    <a:pt x="73479" y="141986"/>
                  </a:lnTo>
                  <a:lnTo>
                    <a:pt x="71345" y="148462"/>
                  </a:lnTo>
                  <a:lnTo>
                    <a:pt x="68132" y="152654"/>
                  </a:lnTo>
                  <a:lnTo>
                    <a:pt x="55876" y="169914"/>
                  </a:lnTo>
                  <a:lnTo>
                    <a:pt x="43016" y="188055"/>
                  </a:lnTo>
                  <a:lnTo>
                    <a:pt x="29354" y="207196"/>
                  </a:lnTo>
                  <a:lnTo>
                    <a:pt x="14690" y="227457"/>
                  </a:lnTo>
                  <a:lnTo>
                    <a:pt x="10283" y="234267"/>
                  </a:lnTo>
                  <a:lnTo>
                    <a:pt x="8280" y="240601"/>
                  </a:lnTo>
                  <a:lnTo>
                    <a:pt x="8682" y="246745"/>
                  </a:lnTo>
                  <a:lnTo>
                    <a:pt x="11490" y="252984"/>
                  </a:lnTo>
                  <a:lnTo>
                    <a:pt x="15757" y="260477"/>
                  </a:lnTo>
                  <a:lnTo>
                    <a:pt x="22171" y="264795"/>
                  </a:lnTo>
                  <a:lnTo>
                    <a:pt x="32864" y="264795"/>
                  </a:lnTo>
                  <a:lnTo>
                    <a:pt x="50330" y="264795"/>
                  </a:lnTo>
                  <a:lnTo>
                    <a:pt x="67598" y="264795"/>
                  </a:lnTo>
                  <a:lnTo>
                    <a:pt x="84867" y="264795"/>
                  </a:lnTo>
                  <a:lnTo>
                    <a:pt x="102333" y="264795"/>
                  </a:lnTo>
                  <a:close/>
                </a:path>
              </a:pathLst>
            </a:custGeom>
            <a:ln w="9525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6514" y="1063625"/>
              <a:ext cx="161290" cy="303530"/>
            </a:xfrm>
            <a:custGeom>
              <a:avLst/>
              <a:gdLst/>
              <a:ahLst/>
              <a:cxnLst/>
              <a:rect l="l" t="t" r="r" b="b"/>
              <a:pathLst>
                <a:path w="161290" h="303530">
                  <a:moveTo>
                    <a:pt x="79997" y="0"/>
                  </a:moveTo>
                  <a:lnTo>
                    <a:pt x="64512" y="3145"/>
                  </a:lnTo>
                  <a:lnTo>
                    <a:pt x="51855" y="11731"/>
                  </a:lnTo>
                  <a:lnTo>
                    <a:pt x="43315" y="24485"/>
                  </a:lnTo>
                  <a:lnTo>
                    <a:pt x="40182" y="40132"/>
                  </a:lnTo>
                  <a:lnTo>
                    <a:pt x="41589" y="50710"/>
                  </a:lnTo>
                  <a:lnTo>
                    <a:pt x="45577" y="60277"/>
                  </a:lnTo>
                  <a:lnTo>
                    <a:pt x="51798" y="68439"/>
                  </a:lnTo>
                  <a:lnTo>
                    <a:pt x="59905" y="74802"/>
                  </a:lnTo>
                  <a:lnTo>
                    <a:pt x="35945" y="85405"/>
                  </a:lnTo>
                  <a:lnTo>
                    <a:pt x="16975" y="102854"/>
                  </a:lnTo>
                  <a:lnTo>
                    <a:pt x="4493" y="125612"/>
                  </a:lnTo>
                  <a:lnTo>
                    <a:pt x="0" y="152146"/>
                  </a:lnTo>
                  <a:lnTo>
                    <a:pt x="0" y="216788"/>
                  </a:lnTo>
                  <a:lnTo>
                    <a:pt x="34226" y="216788"/>
                  </a:lnTo>
                  <a:lnTo>
                    <a:pt x="34226" y="303022"/>
                  </a:lnTo>
                  <a:lnTo>
                    <a:pt x="43154" y="303022"/>
                  </a:lnTo>
                  <a:lnTo>
                    <a:pt x="43154" y="207899"/>
                  </a:lnTo>
                  <a:lnTo>
                    <a:pt x="8928" y="207899"/>
                  </a:lnTo>
                  <a:lnTo>
                    <a:pt x="8928" y="152146"/>
                  </a:lnTo>
                  <a:lnTo>
                    <a:pt x="14479" y="124590"/>
                  </a:lnTo>
                  <a:lnTo>
                    <a:pt x="29622" y="102108"/>
                  </a:lnTo>
                  <a:lnTo>
                    <a:pt x="52090" y="86959"/>
                  </a:lnTo>
                  <a:lnTo>
                    <a:pt x="79616" y="81407"/>
                  </a:lnTo>
                  <a:lnTo>
                    <a:pt x="115417" y="81407"/>
                  </a:lnTo>
                  <a:lnTo>
                    <a:pt x="100456" y="74802"/>
                  </a:lnTo>
                  <a:lnTo>
                    <a:pt x="105796" y="70612"/>
                  </a:lnTo>
                  <a:lnTo>
                    <a:pt x="79997" y="70612"/>
                  </a:lnTo>
                  <a:lnTo>
                    <a:pt x="68161" y="68206"/>
                  </a:lnTo>
                  <a:lnTo>
                    <a:pt x="58456" y="61658"/>
                  </a:lnTo>
                  <a:lnTo>
                    <a:pt x="51892" y="51966"/>
                  </a:lnTo>
                  <a:lnTo>
                    <a:pt x="49479" y="40132"/>
                  </a:lnTo>
                  <a:lnTo>
                    <a:pt x="51892" y="28130"/>
                  </a:lnTo>
                  <a:lnTo>
                    <a:pt x="58456" y="18319"/>
                  </a:lnTo>
                  <a:lnTo>
                    <a:pt x="68161" y="11699"/>
                  </a:lnTo>
                  <a:lnTo>
                    <a:pt x="79997" y="9271"/>
                  </a:lnTo>
                  <a:lnTo>
                    <a:pt x="104802" y="9271"/>
                  </a:lnTo>
                  <a:lnTo>
                    <a:pt x="95694" y="3145"/>
                  </a:lnTo>
                  <a:lnTo>
                    <a:pt x="79997" y="0"/>
                  </a:lnTo>
                  <a:close/>
                </a:path>
                <a:path w="161290" h="303530">
                  <a:moveTo>
                    <a:pt x="127990" y="188595"/>
                  </a:moveTo>
                  <a:lnTo>
                    <a:pt x="119062" y="188595"/>
                  </a:lnTo>
                  <a:lnTo>
                    <a:pt x="119062" y="303022"/>
                  </a:lnTo>
                  <a:lnTo>
                    <a:pt x="127990" y="303022"/>
                  </a:lnTo>
                  <a:lnTo>
                    <a:pt x="127990" y="216788"/>
                  </a:lnTo>
                  <a:lnTo>
                    <a:pt x="160731" y="216788"/>
                  </a:lnTo>
                  <a:lnTo>
                    <a:pt x="160731" y="207899"/>
                  </a:lnTo>
                  <a:lnTo>
                    <a:pt x="127990" y="207899"/>
                  </a:lnTo>
                  <a:lnTo>
                    <a:pt x="127990" y="188595"/>
                  </a:lnTo>
                  <a:close/>
                </a:path>
                <a:path w="161290" h="303530">
                  <a:moveTo>
                    <a:pt x="43154" y="188595"/>
                  </a:moveTo>
                  <a:lnTo>
                    <a:pt x="34226" y="188595"/>
                  </a:lnTo>
                  <a:lnTo>
                    <a:pt x="34226" y="207899"/>
                  </a:lnTo>
                  <a:lnTo>
                    <a:pt x="43154" y="207899"/>
                  </a:lnTo>
                  <a:lnTo>
                    <a:pt x="43154" y="188595"/>
                  </a:lnTo>
                  <a:close/>
                </a:path>
                <a:path w="161290" h="303530">
                  <a:moveTo>
                    <a:pt x="115417" y="81407"/>
                  </a:moveTo>
                  <a:lnTo>
                    <a:pt x="79616" y="81407"/>
                  </a:lnTo>
                  <a:lnTo>
                    <a:pt x="107149" y="86959"/>
                  </a:lnTo>
                  <a:lnTo>
                    <a:pt x="129620" y="102108"/>
                  </a:lnTo>
                  <a:lnTo>
                    <a:pt x="144765" y="124590"/>
                  </a:lnTo>
                  <a:lnTo>
                    <a:pt x="150317" y="152146"/>
                  </a:lnTo>
                  <a:lnTo>
                    <a:pt x="150317" y="207899"/>
                  </a:lnTo>
                  <a:lnTo>
                    <a:pt x="160731" y="207899"/>
                  </a:lnTo>
                  <a:lnTo>
                    <a:pt x="160731" y="152146"/>
                  </a:lnTo>
                  <a:lnTo>
                    <a:pt x="156180" y="125612"/>
                  </a:lnTo>
                  <a:lnTo>
                    <a:pt x="143571" y="102854"/>
                  </a:lnTo>
                  <a:lnTo>
                    <a:pt x="124474" y="85405"/>
                  </a:lnTo>
                  <a:lnTo>
                    <a:pt x="115417" y="81407"/>
                  </a:lnTo>
                  <a:close/>
                </a:path>
                <a:path w="161290" h="303530">
                  <a:moveTo>
                    <a:pt x="113106" y="137922"/>
                  </a:moveTo>
                  <a:lnTo>
                    <a:pt x="104178" y="137922"/>
                  </a:lnTo>
                  <a:lnTo>
                    <a:pt x="104178" y="152908"/>
                  </a:lnTo>
                  <a:lnTo>
                    <a:pt x="113106" y="152908"/>
                  </a:lnTo>
                  <a:lnTo>
                    <a:pt x="113106" y="137922"/>
                  </a:lnTo>
                  <a:close/>
                </a:path>
                <a:path w="161290" h="303530">
                  <a:moveTo>
                    <a:pt x="127990" y="129032"/>
                  </a:moveTo>
                  <a:lnTo>
                    <a:pt x="89293" y="129032"/>
                  </a:lnTo>
                  <a:lnTo>
                    <a:pt x="89293" y="137922"/>
                  </a:lnTo>
                  <a:lnTo>
                    <a:pt x="127990" y="137922"/>
                  </a:lnTo>
                  <a:lnTo>
                    <a:pt x="127990" y="129032"/>
                  </a:lnTo>
                  <a:close/>
                </a:path>
                <a:path w="161290" h="303530">
                  <a:moveTo>
                    <a:pt x="113106" y="114173"/>
                  </a:moveTo>
                  <a:lnTo>
                    <a:pt x="104178" y="114173"/>
                  </a:lnTo>
                  <a:lnTo>
                    <a:pt x="104178" y="129032"/>
                  </a:lnTo>
                  <a:lnTo>
                    <a:pt x="113106" y="129032"/>
                  </a:lnTo>
                  <a:lnTo>
                    <a:pt x="113106" y="114173"/>
                  </a:lnTo>
                  <a:close/>
                </a:path>
                <a:path w="161290" h="303530">
                  <a:moveTo>
                    <a:pt x="104802" y="9271"/>
                  </a:moveTo>
                  <a:lnTo>
                    <a:pt x="79997" y="9271"/>
                  </a:lnTo>
                  <a:lnTo>
                    <a:pt x="92038" y="11699"/>
                  </a:lnTo>
                  <a:lnTo>
                    <a:pt x="101849" y="18319"/>
                  </a:lnTo>
                  <a:lnTo>
                    <a:pt x="108452" y="28130"/>
                  </a:lnTo>
                  <a:lnTo>
                    <a:pt x="110870" y="40132"/>
                  </a:lnTo>
                  <a:lnTo>
                    <a:pt x="108452" y="51966"/>
                  </a:lnTo>
                  <a:lnTo>
                    <a:pt x="101849" y="61658"/>
                  </a:lnTo>
                  <a:lnTo>
                    <a:pt x="92038" y="68206"/>
                  </a:lnTo>
                  <a:lnTo>
                    <a:pt x="79997" y="70612"/>
                  </a:lnTo>
                  <a:lnTo>
                    <a:pt x="105796" y="70612"/>
                  </a:lnTo>
                  <a:lnTo>
                    <a:pt x="108564" y="68439"/>
                  </a:lnTo>
                  <a:lnTo>
                    <a:pt x="114785" y="60277"/>
                  </a:lnTo>
                  <a:lnTo>
                    <a:pt x="118773" y="50710"/>
                  </a:lnTo>
                  <a:lnTo>
                    <a:pt x="120180" y="40132"/>
                  </a:lnTo>
                  <a:lnTo>
                    <a:pt x="117041" y="24485"/>
                  </a:lnTo>
                  <a:lnTo>
                    <a:pt x="108461" y="11731"/>
                  </a:lnTo>
                  <a:lnTo>
                    <a:pt x="104802" y="9271"/>
                  </a:lnTo>
                  <a:close/>
                </a:path>
              </a:pathLst>
            </a:custGeom>
            <a:solidFill>
              <a:srgbClr val="E877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6514" y="1063625"/>
              <a:ext cx="161290" cy="303530"/>
            </a:xfrm>
            <a:custGeom>
              <a:avLst/>
              <a:gdLst/>
              <a:ahLst/>
              <a:cxnLst/>
              <a:rect l="l" t="t" r="r" b="b"/>
              <a:pathLst>
                <a:path w="161290" h="303530">
                  <a:moveTo>
                    <a:pt x="127990" y="137922"/>
                  </a:moveTo>
                  <a:lnTo>
                    <a:pt x="113106" y="137922"/>
                  </a:lnTo>
                  <a:lnTo>
                    <a:pt x="113106" y="152908"/>
                  </a:lnTo>
                  <a:lnTo>
                    <a:pt x="104178" y="152908"/>
                  </a:lnTo>
                  <a:lnTo>
                    <a:pt x="104178" y="137922"/>
                  </a:lnTo>
                  <a:lnTo>
                    <a:pt x="89293" y="137922"/>
                  </a:lnTo>
                  <a:lnTo>
                    <a:pt x="89293" y="129032"/>
                  </a:lnTo>
                  <a:lnTo>
                    <a:pt x="104178" y="129032"/>
                  </a:lnTo>
                  <a:lnTo>
                    <a:pt x="104178" y="114173"/>
                  </a:lnTo>
                  <a:lnTo>
                    <a:pt x="113106" y="114173"/>
                  </a:lnTo>
                  <a:lnTo>
                    <a:pt x="113106" y="129032"/>
                  </a:lnTo>
                  <a:lnTo>
                    <a:pt x="127990" y="129032"/>
                  </a:lnTo>
                  <a:lnTo>
                    <a:pt x="127990" y="137922"/>
                  </a:lnTo>
                  <a:close/>
                </a:path>
                <a:path w="161290" h="303530">
                  <a:moveTo>
                    <a:pt x="160731" y="216788"/>
                  </a:moveTo>
                  <a:lnTo>
                    <a:pt x="141803" y="216788"/>
                  </a:lnTo>
                  <a:lnTo>
                    <a:pt x="132083" y="216788"/>
                  </a:lnTo>
                  <a:lnTo>
                    <a:pt x="128502" y="216788"/>
                  </a:lnTo>
                  <a:lnTo>
                    <a:pt x="127990" y="216788"/>
                  </a:lnTo>
                  <a:lnTo>
                    <a:pt x="127990" y="266642"/>
                  </a:lnTo>
                  <a:lnTo>
                    <a:pt x="127990" y="292242"/>
                  </a:lnTo>
                  <a:lnTo>
                    <a:pt x="127990" y="301674"/>
                  </a:lnTo>
                  <a:lnTo>
                    <a:pt x="127990" y="303022"/>
                  </a:lnTo>
                  <a:lnTo>
                    <a:pt x="119062" y="303022"/>
                  </a:lnTo>
                  <a:lnTo>
                    <a:pt x="119062" y="236868"/>
                  </a:lnTo>
                  <a:lnTo>
                    <a:pt x="119062" y="202898"/>
                  </a:lnTo>
                  <a:lnTo>
                    <a:pt x="119062" y="190382"/>
                  </a:lnTo>
                  <a:lnTo>
                    <a:pt x="119062" y="188595"/>
                  </a:lnTo>
                  <a:lnTo>
                    <a:pt x="127990" y="188595"/>
                  </a:lnTo>
                  <a:lnTo>
                    <a:pt x="127990" y="207899"/>
                  </a:lnTo>
                  <a:lnTo>
                    <a:pt x="150317" y="207899"/>
                  </a:lnTo>
                  <a:lnTo>
                    <a:pt x="150317" y="175666"/>
                  </a:lnTo>
                  <a:lnTo>
                    <a:pt x="150317" y="159115"/>
                  </a:lnTo>
                  <a:lnTo>
                    <a:pt x="150317" y="153017"/>
                  </a:lnTo>
                  <a:lnTo>
                    <a:pt x="150317" y="152146"/>
                  </a:lnTo>
                  <a:lnTo>
                    <a:pt x="144765" y="124590"/>
                  </a:lnTo>
                  <a:lnTo>
                    <a:pt x="129620" y="102108"/>
                  </a:lnTo>
                  <a:lnTo>
                    <a:pt x="107149" y="86959"/>
                  </a:lnTo>
                  <a:lnTo>
                    <a:pt x="79616" y="81407"/>
                  </a:lnTo>
                  <a:lnTo>
                    <a:pt x="52090" y="86959"/>
                  </a:lnTo>
                  <a:lnTo>
                    <a:pt x="29622" y="102108"/>
                  </a:lnTo>
                  <a:lnTo>
                    <a:pt x="14479" y="124590"/>
                  </a:lnTo>
                  <a:lnTo>
                    <a:pt x="8928" y="152146"/>
                  </a:lnTo>
                  <a:lnTo>
                    <a:pt x="8928" y="184378"/>
                  </a:lnTo>
                  <a:lnTo>
                    <a:pt x="8928" y="200929"/>
                  </a:lnTo>
                  <a:lnTo>
                    <a:pt x="8928" y="207027"/>
                  </a:lnTo>
                  <a:lnTo>
                    <a:pt x="8928" y="207899"/>
                  </a:lnTo>
                  <a:lnTo>
                    <a:pt x="34226" y="207899"/>
                  </a:lnTo>
                  <a:lnTo>
                    <a:pt x="34226" y="188595"/>
                  </a:lnTo>
                  <a:lnTo>
                    <a:pt x="43154" y="188595"/>
                  </a:lnTo>
                  <a:lnTo>
                    <a:pt x="43154" y="254748"/>
                  </a:lnTo>
                  <a:lnTo>
                    <a:pt x="43154" y="288718"/>
                  </a:lnTo>
                  <a:lnTo>
                    <a:pt x="43154" y="301234"/>
                  </a:lnTo>
                  <a:lnTo>
                    <a:pt x="43154" y="303022"/>
                  </a:lnTo>
                  <a:lnTo>
                    <a:pt x="34226" y="303022"/>
                  </a:lnTo>
                  <a:lnTo>
                    <a:pt x="34226" y="253168"/>
                  </a:lnTo>
                  <a:lnTo>
                    <a:pt x="34226" y="227568"/>
                  </a:lnTo>
                  <a:lnTo>
                    <a:pt x="34226" y="218136"/>
                  </a:lnTo>
                  <a:lnTo>
                    <a:pt x="34226" y="216788"/>
                  </a:lnTo>
                  <a:lnTo>
                    <a:pt x="14439" y="216788"/>
                  </a:lnTo>
                  <a:lnTo>
                    <a:pt x="4278" y="216788"/>
                  </a:lnTo>
                  <a:lnTo>
                    <a:pt x="534" y="216788"/>
                  </a:lnTo>
                  <a:lnTo>
                    <a:pt x="0" y="216788"/>
                  </a:lnTo>
                  <a:lnTo>
                    <a:pt x="0" y="179417"/>
                  </a:lnTo>
                  <a:lnTo>
                    <a:pt x="0" y="160226"/>
                  </a:lnTo>
                  <a:lnTo>
                    <a:pt x="0" y="153156"/>
                  </a:lnTo>
                  <a:lnTo>
                    <a:pt x="0" y="152146"/>
                  </a:lnTo>
                  <a:lnTo>
                    <a:pt x="4493" y="125612"/>
                  </a:lnTo>
                  <a:lnTo>
                    <a:pt x="16975" y="102854"/>
                  </a:lnTo>
                  <a:lnTo>
                    <a:pt x="35945" y="85405"/>
                  </a:lnTo>
                  <a:lnTo>
                    <a:pt x="59905" y="74802"/>
                  </a:lnTo>
                  <a:lnTo>
                    <a:pt x="51798" y="68439"/>
                  </a:lnTo>
                  <a:lnTo>
                    <a:pt x="45577" y="60277"/>
                  </a:lnTo>
                  <a:lnTo>
                    <a:pt x="41589" y="50710"/>
                  </a:lnTo>
                  <a:lnTo>
                    <a:pt x="40182" y="40132"/>
                  </a:lnTo>
                  <a:lnTo>
                    <a:pt x="43315" y="24485"/>
                  </a:lnTo>
                  <a:lnTo>
                    <a:pt x="51855" y="11731"/>
                  </a:lnTo>
                  <a:lnTo>
                    <a:pt x="64512" y="3145"/>
                  </a:lnTo>
                  <a:lnTo>
                    <a:pt x="79997" y="0"/>
                  </a:lnTo>
                  <a:lnTo>
                    <a:pt x="95694" y="3145"/>
                  </a:lnTo>
                  <a:lnTo>
                    <a:pt x="108461" y="11731"/>
                  </a:lnTo>
                  <a:lnTo>
                    <a:pt x="117041" y="24485"/>
                  </a:lnTo>
                  <a:lnTo>
                    <a:pt x="120180" y="40132"/>
                  </a:lnTo>
                  <a:lnTo>
                    <a:pt x="118773" y="50710"/>
                  </a:lnTo>
                  <a:lnTo>
                    <a:pt x="114785" y="60277"/>
                  </a:lnTo>
                  <a:lnTo>
                    <a:pt x="108564" y="68439"/>
                  </a:lnTo>
                  <a:lnTo>
                    <a:pt x="100456" y="74802"/>
                  </a:lnTo>
                  <a:lnTo>
                    <a:pt x="124474" y="85405"/>
                  </a:lnTo>
                  <a:lnTo>
                    <a:pt x="143571" y="102854"/>
                  </a:lnTo>
                  <a:lnTo>
                    <a:pt x="156180" y="125612"/>
                  </a:lnTo>
                  <a:lnTo>
                    <a:pt x="160731" y="152146"/>
                  </a:lnTo>
                  <a:lnTo>
                    <a:pt x="160731" y="216788"/>
                  </a:lnTo>
                  <a:close/>
                </a:path>
              </a:pathLst>
            </a:custGeom>
            <a:ln w="9525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496" y="1068133"/>
              <a:ext cx="155651" cy="1677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121" y="1348740"/>
              <a:ext cx="197573" cy="2527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14121" y="1348359"/>
              <a:ext cx="198120" cy="253365"/>
            </a:xfrm>
            <a:custGeom>
              <a:avLst/>
              <a:gdLst/>
              <a:ahLst/>
              <a:cxnLst/>
              <a:rect l="l" t="t" r="r" b="b"/>
              <a:pathLst>
                <a:path w="198120" h="253365">
                  <a:moveTo>
                    <a:pt x="197573" y="252856"/>
                  </a:moveTo>
                  <a:lnTo>
                    <a:pt x="0" y="252856"/>
                  </a:lnTo>
                  <a:lnTo>
                    <a:pt x="0" y="0"/>
                  </a:lnTo>
                  <a:lnTo>
                    <a:pt x="197573" y="0"/>
                  </a:lnTo>
                  <a:lnTo>
                    <a:pt x="197573" y="252856"/>
                  </a:lnTo>
                  <a:close/>
                </a:path>
                <a:path w="198120" h="253365">
                  <a:moveTo>
                    <a:pt x="7531" y="245237"/>
                  </a:moveTo>
                  <a:lnTo>
                    <a:pt x="189191" y="245237"/>
                  </a:lnTo>
                  <a:lnTo>
                    <a:pt x="189191" y="7492"/>
                  </a:lnTo>
                  <a:lnTo>
                    <a:pt x="7531" y="7492"/>
                  </a:lnTo>
                  <a:lnTo>
                    <a:pt x="7531" y="245237"/>
                  </a:lnTo>
                  <a:close/>
                </a:path>
                <a:path w="198120" h="253365">
                  <a:moveTo>
                    <a:pt x="165760" y="43561"/>
                  </a:moveTo>
                  <a:lnTo>
                    <a:pt x="145669" y="43561"/>
                  </a:lnTo>
                  <a:lnTo>
                    <a:pt x="145669" y="22605"/>
                  </a:lnTo>
                  <a:lnTo>
                    <a:pt x="137286" y="22605"/>
                  </a:lnTo>
                  <a:lnTo>
                    <a:pt x="137286" y="43561"/>
                  </a:lnTo>
                  <a:lnTo>
                    <a:pt x="117195" y="43561"/>
                  </a:lnTo>
                  <a:lnTo>
                    <a:pt x="117195" y="51053"/>
                  </a:lnTo>
                  <a:lnTo>
                    <a:pt x="137286" y="51053"/>
                  </a:lnTo>
                  <a:lnTo>
                    <a:pt x="137286" y="71119"/>
                  </a:lnTo>
                  <a:lnTo>
                    <a:pt x="145669" y="71119"/>
                  </a:lnTo>
                  <a:lnTo>
                    <a:pt x="145669" y="51053"/>
                  </a:lnTo>
                  <a:lnTo>
                    <a:pt x="165760" y="51053"/>
                  </a:lnTo>
                  <a:lnTo>
                    <a:pt x="165760" y="43561"/>
                  </a:lnTo>
                  <a:close/>
                </a:path>
              </a:pathLst>
            </a:custGeom>
            <a:ln w="9525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98144" y="995679"/>
              <a:ext cx="219710" cy="290830"/>
            </a:xfrm>
            <a:custGeom>
              <a:avLst/>
              <a:gdLst/>
              <a:ahLst/>
              <a:cxnLst/>
              <a:rect l="l" t="t" r="r" b="b"/>
              <a:pathLst>
                <a:path w="219709" h="290830">
                  <a:moveTo>
                    <a:pt x="219163" y="72390"/>
                  </a:moveTo>
                  <a:lnTo>
                    <a:pt x="209956" y="72390"/>
                  </a:lnTo>
                  <a:lnTo>
                    <a:pt x="209956" y="82550"/>
                  </a:lnTo>
                  <a:lnTo>
                    <a:pt x="209956" y="104140"/>
                  </a:lnTo>
                  <a:lnTo>
                    <a:pt x="9207" y="104140"/>
                  </a:lnTo>
                  <a:lnTo>
                    <a:pt x="9207" y="82550"/>
                  </a:lnTo>
                  <a:lnTo>
                    <a:pt x="209956" y="82550"/>
                  </a:lnTo>
                  <a:lnTo>
                    <a:pt x="209956" y="72390"/>
                  </a:lnTo>
                  <a:lnTo>
                    <a:pt x="164833" y="72390"/>
                  </a:lnTo>
                  <a:lnTo>
                    <a:pt x="164833" y="9271"/>
                  </a:lnTo>
                  <a:lnTo>
                    <a:pt x="155625" y="9271"/>
                  </a:lnTo>
                  <a:lnTo>
                    <a:pt x="155625" y="72390"/>
                  </a:lnTo>
                  <a:lnTo>
                    <a:pt x="64452" y="72390"/>
                  </a:lnTo>
                  <a:lnTo>
                    <a:pt x="64452" y="8890"/>
                  </a:lnTo>
                  <a:lnTo>
                    <a:pt x="164833" y="8890"/>
                  </a:lnTo>
                  <a:lnTo>
                    <a:pt x="164833" y="0"/>
                  </a:lnTo>
                  <a:lnTo>
                    <a:pt x="55245" y="0"/>
                  </a:lnTo>
                  <a:lnTo>
                    <a:pt x="55245" y="8890"/>
                  </a:lnTo>
                  <a:lnTo>
                    <a:pt x="55245" y="72390"/>
                  </a:lnTo>
                  <a:lnTo>
                    <a:pt x="0" y="72390"/>
                  </a:lnTo>
                  <a:lnTo>
                    <a:pt x="0" y="82550"/>
                  </a:lnTo>
                  <a:lnTo>
                    <a:pt x="0" y="104140"/>
                  </a:lnTo>
                  <a:lnTo>
                    <a:pt x="0" y="113030"/>
                  </a:lnTo>
                  <a:lnTo>
                    <a:pt x="0" y="280670"/>
                  </a:lnTo>
                  <a:lnTo>
                    <a:pt x="0" y="290830"/>
                  </a:lnTo>
                  <a:lnTo>
                    <a:pt x="219163" y="290830"/>
                  </a:lnTo>
                  <a:lnTo>
                    <a:pt x="219163" y="280924"/>
                  </a:lnTo>
                  <a:lnTo>
                    <a:pt x="219163" y="280670"/>
                  </a:lnTo>
                  <a:lnTo>
                    <a:pt x="219163" y="113411"/>
                  </a:lnTo>
                  <a:lnTo>
                    <a:pt x="209956" y="113411"/>
                  </a:lnTo>
                  <a:lnTo>
                    <a:pt x="209956" y="280670"/>
                  </a:lnTo>
                  <a:lnTo>
                    <a:pt x="132600" y="280670"/>
                  </a:lnTo>
                  <a:lnTo>
                    <a:pt x="132600" y="153924"/>
                  </a:lnTo>
                  <a:lnTo>
                    <a:pt x="123393" y="153924"/>
                  </a:lnTo>
                  <a:lnTo>
                    <a:pt x="123393" y="280670"/>
                  </a:lnTo>
                  <a:lnTo>
                    <a:pt x="95770" y="280670"/>
                  </a:lnTo>
                  <a:lnTo>
                    <a:pt x="95770" y="153670"/>
                  </a:lnTo>
                  <a:lnTo>
                    <a:pt x="132600" y="153670"/>
                  </a:lnTo>
                  <a:lnTo>
                    <a:pt x="132600" y="146050"/>
                  </a:lnTo>
                  <a:lnTo>
                    <a:pt x="86550" y="146050"/>
                  </a:lnTo>
                  <a:lnTo>
                    <a:pt x="86550" y="153670"/>
                  </a:lnTo>
                  <a:lnTo>
                    <a:pt x="86550" y="280670"/>
                  </a:lnTo>
                  <a:lnTo>
                    <a:pt x="9207" y="280670"/>
                  </a:lnTo>
                  <a:lnTo>
                    <a:pt x="9207" y="113030"/>
                  </a:lnTo>
                  <a:lnTo>
                    <a:pt x="219163" y="113030"/>
                  </a:lnTo>
                  <a:lnTo>
                    <a:pt x="219163" y="104140"/>
                  </a:lnTo>
                  <a:lnTo>
                    <a:pt x="219163" y="82550"/>
                  </a:lnTo>
                  <a:lnTo>
                    <a:pt x="219163" y="82042"/>
                  </a:lnTo>
                  <a:lnTo>
                    <a:pt x="219163" y="72390"/>
                  </a:lnTo>
                  <a:close/>
                </a:path>
              </a:pathLst>
            </a:custGeom>
            <a:solidFill>
              <a:srgbClr val="8989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8143" y="995807"/>
              <a:ext cx="219710" cy="290195"/>
            </a:xfrm>
            <a:custGeom>
              <a:avLst/>
              <a:gdLst/>
              <a:ahLst/>
              <a:cxnLst/>
              <a:rect l="l" t="t" r="r" b="b"/>
              <a:pathLst>
                <a:path w="219709" h="290194">
                  <a:moveTo>
                    <a:pt x="164833" y="72770"/>
                  </a:moveTo>
                  <a:lnTo>
                    <a:pt x="164833" y="0"/>
                  </a:lnTo>
                  <a:lnTo>
                    <a:pt x="55244" y="0"/>
                  </a:lnTo>
                  <a:lnTo>
                    <a:pt x="55244" y="72770"/>
                  </a:lnTo>
                  <a:lnTo>
                    <a:pt x="0" y="72770"/>
                  </a:lnTo>
                  <a:lnTo>
                    <a:pt x="0" y="290067"/>
                  </a:lnTo>
                  <a:lnTo>
                    <a:pt x="219163" y="290067"/>
                  </a:lnTo>
                  <a:lnTo>
                    <a:pt x="219163" y="72770"/>
                  </a:lnTo>
                  <a:lnTo>
                    <a:pt x="164833" y="72770"/>
                  </a:lnTo>
                  <a:close/>
                </a:path>
              </a:pathLst>
            </a:custGeom>
            <a:ln w="9525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589" y="1000188"/>
              <a:ext cx="210273" cy="28117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828800" y="1226311"/>
            <a:ext cx="1226185" cy="906144"/>
            <a:chOff x="1828800" y="1226311"/>
            <a:chExt cx="1226185" cy="906144"/>
          </a:xfrm>
        </p:grpSpPr>
        <p:sp>
          <p:nvSpPr>
            <p:cNvPr id="31" name="object 31"/>
            <p:cNvSpPr/>
            <p:nvPr/>
          </p:nvSpPr>
          <p:spPr>
            <a:xfrm>
              <a:off x="1828800" y="1226311"/>
              <a:ext cx="1226185" cy="906144"/>
            </a:xfrm>
            <a:custGeom>
              <a:avLst/>
              <a:gdLst/>
              <a:ahLst/>
              <a:cxnLst/>
              <a:rect l="l" t="t" r="r" b="b"/>
              <a:pathLst>
                <a:path w="1226185" h="906144">
                  <a:moveTo>
                    <a:pt x="1206899" y="855726"/>
                  </a:moveTo>
                  <a:lnTo>
                    <a:pt x="1137666" y="896112"/>
                  </a:lnTo>
                  <a:lnTo>
                    <a:pt x="1135380" y="897382"/>
                  </a:lnTo>
                  <a:lnTo>
                    <a:pt x="1134618" y="900302"/>
                  </a:lnTo>
                  <a:lnTo>
                    <a:pt x="1136014" y="902588"/>
                  </a:lnTo>
                  <a:lnTo>
                    <a:pt x="1137285" y="904875"/>
                  </a:lnTo>
                  <a:lnTo>
                    <a:pt x="1140206" y="905637"/>
                  </a:lnTo>
                  <a:lnTo>
                    <a:pt x="1142492" y="904239"/>
                  </a:lnTo>
                  <a:lnTo>
                    <a:pt x="1217402" y="860551"/>
                  </a:lnTo>
                  <a:lnTo>
                    <a:pt x="1216279" y="860551"/>
                  </a:lnTo>
                  <a:lnTo>
                    <a:pt x="1216279" y="859789"/>
                  </a:lnTo>
                  <a:lnTo>
                    <a:pt x="1213866" y="859789"/>
                  </a:lnTo>
                  <a:lnTo>
                    <a:pt x="1206899" y="855726"/>
                  </a:lnTo>
                  <a:close/>
                </a:path>
                <a:path w="1226185" h="906144">
                  <a:moveTo>
                    <a:pt x="608076" y="4825"/>
                  </a:moveTo>
                  <a:lnTo>
                    <a:pt x="608076" y="858393"/>
                  </a:lnTo>
                  <a:lnTo>
                    <a:pt x="610235" y="860551"/>
                  </a:lnTo>
                  <a:lnTo>
                    <a:pt x="1198626" y="860551"/>
                  </a:lnTo>
                  <a:lnTo>
                    <a:pt x="1206899" y="855726"/>
                  </a:lnTo>
                  <a:lnTo>
                    <a:pt x="617601" y="855726"/>
                  </a:lnTo>
                  <a:lnTo>
                    <a:pt x="612901" y="851026"/>
                  </a:lnTo>
                  <a:lnTo>
                    <a:pt x="617601" y="851026"/>
                  </a:lnTo>
                  <a:lnTo>
                    <a:pt x="617601" y="9525"/>
                  </a:lnTo>
                  <a:lnTo>
                    <a:pt x="612901" y="9525"/>
                  </a:lnTo>
                  <a:lnTo>
                    <a:pt x="608076" y="4825"/>
                  </a:lnTo>
                  <a:close/>
                </a:path>
                <a:path w="1226185" h="906144">
                  <a:moveTo>
                    <a:pt x="1217619" y="851026"/>
                  </a:moveTo>
                  <a:lnTo>
                    <a:pt x="1216279" y="851026"/>
                  </a:lnTo>
                  <a:lnTo>
                    <a:pt x="1216279" y="860551"/>
                  </a:lnTo>
                  <a:lnTo>
                    <a:pt x="1217402" y="860551"/>
                  </a:lnTo>
                  <a:lnTo>
                    <a:pt x="1225677" y="855726"/>
                  </a:lnTo>
                  <a:lnTo>
                    <a:pt x="1217619" y="851026"/>
                  </a:lnTo>
                  <a:close/>
                </a:path>
                <a:path w="1226185" h="906144">
                  <a:moveTo>
                    <a:pt x="1213866" y="851662"/>
                  </a:moveTo>
                  <a:lnTo>
                    <a:pt x="1206899" y="855726"/>
                  </a:lnTo>
                  <a:lnTo>
                    <a:pt x="1213866" y="859789"/>
                  </a:lnTo>
                  <a:lnTo>
                    <a:pt x="1213866" y="851662"/>
                  </a:lnTo>
                  <a:close/>
                </a:path>
                <a:path w="1226185" h="906144">
                  <a:moveTo>
                    <a:pt x="1216279" y="851662"/>
                  </a:moveTo>
                  <a:lnTo>
                    <a:pt x="1213866" y="851662"/>
                  </a:lnTo>
                  <a:lnTo>
                    <a:pt x="1213866" y="859789"/>
                  </a:lnTo>
                  <a:lnTo>
                    <a:pt x="1216279" y="859789"/>
                  </a:lnTo>
                  <a:lnTo>
                    <a:pt x="1216279" y="851662"/>
                  </a:lnTo>
                  <a:close/>
                </a:path>
                <a:path w="1226185" h="906144">
                  <a:moveTo>
                    <a:pt x="617601" y="851026"/>
                  </a:moveTo>
                  <a:lnTo>
                    <a:pt x="612901" y="851026"/>
                  </a:lnTo>
                  <a:lnTo>
                    <a:pt x="617601" y="855726"/>
                  </a:lnTo>
                  <a:lnTo>
                    <a:pt x="617601" y="851026"/>
                  </a:lnTo>
                  <a:close/>
                </a:path>
                <a:path w="1226185" h="906144">
                  <a:moveTo>
                    <a:pt x="1198843" y="851026"/>
                  </a:moveTo>
                  <a:lnTo>
                    <a:pt x="617601" y="851026"/>
                  </a:lnTo>
                  <a:lnTo>
                    <a:pt x="617601" y="855726"/>
                  </a:lnTo>
                  <a:lnTo>
                    <a:pt x="1206899" y="855726"/>
                  </a:lnTo>
                  <a:lnTo>
                    <a:pt x="1198843" y="851026"/>
                  </a:lnTo>
                  <a:close/>
                </a:path>
                <a:path w="1226185" h="906144">
                  <a:moveTo>
                    <a:pt x="1140206" y="805814"/>
                  </a:moveTo>
                  <a:lnTo>
                    <a:pt x="1137285" y="806576"/>
                  </a:lnTo>
                  <a:lnTo>
                    <a:pt x="1136014" y="808863"/>
                  </a:lnTo>
                  <a:lnTo>
                    <a:pt x="1134618" y="811149"/>
                  </a:lnTo>
                  <a:lnTo>
                    <a:pt x="1135380" y="814069"/>
                  </a:lnTo>
                  <a:lnTo>
                    <a:pt x="1137666" y="815339"/>
                  </a:lnTo>
                  <a:lnTo>
                    <a:pt x="1206899" y="855726"/>
                  </a:lnTo>
                  <a:lnTo>
                    <a:pt x="1213866" y="851662"/>
                  </a:lnTo>
                  <a:lnTo>
                    <a:pt x="1216279" y="851662"/>
                  </a:lnTo>
                  <a:lnTo>
                    <a:pt x="1216279" y="851026"/>
                  </a:lnTo>
                  <a:lnTo>
                    <a:pt x="1217619" y="851026"/>
                  </a:lnTo>
                  <a:lnTo>
                    <a:pt x="1142492" y="807212"/>
                  </a:lnTo>
                  <a:lnTo>
                    <a:pt x="1140206" y="805814"/>
                  </a:lnTo>
                  <a:close/>
                </a:path>
                <a:path w="1226185" h="906144">
                  <a:moveTo>
                    <a:pt x="61544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8076" y="9525"/>
                  </a:lnTo>
                  <a:lnTo>
                    <a:pt x="608076" y="4825"/>
                  </a:lnTo>
                  <a:lnTo>
                    <a:pt x="617601" y="4825"/>
                  </a:lnTo>
                  <a:lnTo>
                    <a:pt x="617601" y="2159"/>
                  </a:lnTo>
                  <a:lnTo>
                    <a:pt x="615442" y="0"/>
                  </a:lnTo>
                  <a:close/>
                </a:path>
                <a:path w="1226185" h="906144">
                  <a:moveTo>
                    <a:pt x="617601" y="4825"/>
                  </a:moveTo>
                  <a:lnTo>
                    <a:pt x="608076" y="4825"/>
                  </a:lnTo>
                  <a:lnTo>
                    <a:pt x="612901" y="9525"/>
                  </a:lnTo>
                  <a:lnTo>
                    <a:pt x="617601" y="9525"/>
                  </a:lnTo>
                  <a:lnTo>
                    <a:pt x="617601" y="4825"/>
                  </a:lnTo>
                  <a:close/>
                </a:path>
              </a:pathLst>
            </a:custGeom>
            <a:solidFill>
              <a:srgbClr val="942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65248" y="1387449"/>
              <a:ext cx="1160780" cy="554355"/>
            </a:xfrm>
            <a:custGeom>
              <a:avLst/>
              <a:gdLst/>
              <a:ahLst/>
              <a:cxnLst/>
              <a:rect l="l" t="t" r="r" b="b"/>
              <a:pathLst>
                <a:path w="1160780" h="554355">
                  <a:moveTo>
                    <a:pt x="1160614" y="0"/>
                  </a:moveTo>
                  <a:lnTo>
                    <a:pt x="0" y="0"/>
                  </a:lnTo>
                  <a:lnTo>
                    <a:pt x="0" y="553999"/>
                  </a:lnTo>
                  <a:lnTo>
                    <a:pt x="1160614" y="553999"/>
                  </a:lnTo>
                  <a:lnTo>
                    <a:pt x="1160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935479" y="2461514"/>
            <a:ext cx="1160780" cy="800100"/>
            <a:chOff x="1935479" y="2461514"/>
            <a:chExt cx="1160780" cy="800100"/>
          </a:xfrm>
        </p:grpSpPr>
        <p:sp>
          <p:nvSpPr>
            <p:cNvPr id="34" name="object 34"/>
            <p:cNvSpPr/>
            <p:nvPr/>
          </p:nvSpPr>
          <p:spPr>
            <a:xfrm>
              <a:off x="1977008" y="2461514"/>
              <a:ext cx="1077595" cy="800100"/>
            </a:xfrm>
            <a:custGeom>
              <a:avLst/>
              <a:gdLst/>
              <a:ahLst/>
              <a:cxnLst/>
              <a:rect l="l" t="t" r="r" b="b"/>
              <a:pathLst>
                <a:path w="1077595" h="800100">
                  <a:moveTo>
                    <a:pt x="534035" y="790067"/>
                  </a:moveTo>
                  <a:lnTo>
                    <a:pt x="0" y="790067"/>
                  </a:lnTo>
                  <a:lnTo>
                    <a:pt x="0" y="799592"/>
                  </a:lnTo>
                  <a:lnTo>
                    <a:pt x="541401" y="799592"/>
                  </a:lnTo>
                  <a:lnTo>
                    <a:pt x="543560" y="797433"/>
                  </a:lnTo>
                  <a:lnTo>
                    <a:pt x="543560" y="794893"/>
                  </a:lnTo>
                  <a:lnTo>
                    <a:pt x="534035" y="794893"/>
                  </a:lnTo>
                  <a:lnTo>
                    <a:pt x="534035" y="790067"/>
                  </a:lnTo>
                  <a:close/>
                </a:path>
                <a:path w="1077595" h="800100">
                  <a:moveTo>
                    <a:pt x="1050417" y="45085"/>
                  </a:moveTo>
                  <a:lnTo>
                    <a:pt x="536067" y="45085"/>
                  </a:lnTo>
                  <a:lnTo>
                    <a:pt x="534035" y="47243"/>
                  </a:lnTo>
                  <a:lnTo>
                    <a:pt x="534035" y="794893"/>
                  </a:lnTo>
                  <a:lnTo>
                    <a:pt x="538734" y="790067"/>
                  </a:lnTo>
                  <a:lnTo>
                    <a:pt x="543560" y="790067"/>
                  </a:lnTo>
                  <a:lnTo>
                    <a:pt x="543560" y="54610"/>
                  </a:lnTo>
                  <a:lnTo>
                    <a:pt x="538734" y="54610"/>
                  </a:lnTo>
                  <a:lnTo>
                    <a:pt x="543560" y="49911"/>
                  </a:lnTo>
                  <a:lnTo>
                    <a:pt x="1058472" y="49911"/>
                  </a:lnTo>
                  <a:lnTo>
                    <a:pt x="1050417" y="45085"/>
                  </a:lnTo>
                  <a:close/>
                </a:path>
                <a:path w="1077595" h="800100">
                  <a:moveTo>
                    <a:pt x="543560" y="790067"/>
                  </a:moveTo>
                  <a:lnTo>
                    <a:pt x="538734" y="790067"/>
                  </a:lnTo>
                  <a:lnTo>
                    <a:pt x="534035" y="794893"/>
                  </a:lnTo>
                  <a:lnTo>
                    <a:pt x="543560" y="794893"/>
                  </a:lnTo>
                  <a:lnTo>
                    <a:pt x="543560" y="790067"/>
                  </a:lnTo>
                  <a:close/>
                </a:path>
                <a:path w="1077595" h="800100">
                  <a:moveTo>
                    <a:pt x="1058581" y="49847"/>
                  </a:moveTo>
                  <a:lnTo>
                    <a:pt x="989457" y="90169"/>
                  </a:lnTo>
                  <a:lnTo>
                    <a:pt x="987171" y="91567"/>
                  </a:lnTo>
                  <a:lnTo>
                    <a:pt x="986409" y="94487"/>
                  </a:lnTo>
                  <a:lnTo>
                    <a:pt x="987806" y="96774"/>
                  </a:lnTo>
                  <a:lnTo>
                    <a:pt x="989076" y="98933"/>
                  </a:lnTo>
                  <a:lnTo>
                    <a:pt x="991997" y="99822"/>
                  </a:lnTo>
                  <a:lnTo>
                    <a:pt x="994283" y="98425"/>
                  </a:lnTo>
                  <a:lnTo>
                    <a:pt x="1069410" y="54610"/>
                  </a:lnTo>
                  <a:lnTo>
                    <a:pt x="1068070" y="54610"/>
                  </a:lnTo>
                  <a:lnTo>
                    <a:pt x="1068070" y="53975"/>
                  </a:lnTo>
                  <a:lnTo>
                    <a:pt x="1065657" y="53975"/>
                  </a:lnTo>
                  <a:lnTo>
                    <a:pt x="1058581" y="49847"/>
                  </a:lnTo>
                  <a:close/>
                </a:path>
                <a:path w="1077595" h="800100">
                  <a:moveTo>
                    <a:pt x="543560" y="49911"/>
                  </a:moveTo>
                  <a:lnTo>
                    <a:pt x="538734" y="54610"/>
                  </a:lnTo>
                  <a:lnTo>
                    <a:pt x="543560" y="54610"/>
                  </a:lnTo>
                  <a:lnTo>
                    <a:pt x="543560" y="49911"/>
                  </a:lnTo>
                  <a:close/>
                </a:path>
                <a:path w="1077595" h="800100">
                  <a:moveTo>
                    <a:pt x="1058472" y="49911"/>
                  </a:moveTo>
                  <a:lnTo>
                    <a:pt x="543560" y="49911"/>
                  </a:lnTo>
                  <a:lnTo>
                    <a:pt x="543560" y="54610"/>
                  </a:lnTo>
                  <a:lnTo>
                    <a:pt x="1050417" y="54610"/>
                  </a:lnTo>
                  <a:lnTo>
                    <a:pt x="1058472" y="49911"/>
                  </a:lnTo>
                  <a:close/>
                </a:path>
                <a:path w="1077595" h="800100">
                  <a:moveTo>
                    <a:pt x="1069214" y="45085"/>
                  </a:moveTo>
                  <a:lnTo>
                    <a:pt x="1068070" y="45085"/>
                  </a:lnTo>
                  <a:lnTo>
                    <a:pt x="1068070" y="54610"/>
                  </a:lnTo>
                  <a:lnTo>
                    <a:pt x="1069410" y="54610"/>
                  </a:lnTo>
                  <a:lnTo>
                    <a:pt x="1077468" y="49911"/>
                  </a:lnTo>
                  <a:lnTo>
                    <a:pt x="1069214" y="45085"/>
                  </a:lnTo>
                  <a:close/>
                </a:path>
                <a:path w="1077595" h="800100">
                  <a:moveTo>
                    <a:pt x="1065657" y="45719"/>
                  </a:moveTo>
                  <a:lnTo>
                    <a:pt x="1058581" y="49847"/>
                  </a:lnTo>
                  <a:lnTo>
                    <a:pt x="1065657" y="53975"/>
                  </a:lnTo>
                  <a:lnTo>
                    <a:pt x="1065657" y="45719"/>
                  </a:lnTo>
                  <a:close/>
                </a:path>
                <a:path w="1077595" h="800100">
                  <a:moveTo>
                    <a:pt x="1068070" y="45719"/>
                  </a:moveTo>
                  <a:lnTo>
                    <a:pt x="1065657" y="45719"/>
                  </a:lnTo>
                  <a:lnTo>
                    <a:pt x="1065657" y="53975"/>
                  </a:lnTo>
                  <a:lnTo>
                    <a:pt x="1068070" y="53975"/>
                  </a:lnTo>
                  <a:lnTo>
                    <a:pt x="1068070" y="45719"/>
                  </a:lnTo>
                  <a:close/>
                </a:path>
                <a:path w="1077595" h="800100">
                  <a:moveTo>
                    <a:pt x="991997" y="0"/>
                  </a:moveTo>
                  <a:lnTo>
                    <a:pt x="989076" y="762"/>
                  </a:lnTo>
                  <a:lnTo>
                    <a:pt x="987806" y="3048"/>
                  </a:lnTo>
                  <a:lnTo>
                    <a:pt x="986409" y="5334"/>
                  </a:lnTo>
                  <a:lnTo>
                    <a:pt x="987171" y="8255"/>
                  </a:lnTo>
                  <a:lnTo>
                    <a:pt x="989457" y="9525"/>
                  </a:lnTo>
                  <a:lnTo>
                    <a:pt x="1058581" y="49847"/>
                  </a:lnTo>
                  <a:lnTo>
                    <a:pt x="1065657" y="45719"/>
                  </a:lnTo>
                  <a:lnTo>
                    <a:pt x="1068070" y="45719"/>
                  </a:lnTo>
                  <a:lnTo>
                    <a:pt x="1068070" y="45085"/>
                  </a:lnTo>
                  <a:lnTo>
                    <a:pt x="1069214" y="45085"/>
                  </a:lnTo>
                  <a:lnTo>
                    <a:pt x="994283" y="1269"/>
                  </a:lnTo>
                  <a:lnTo>
                    <a:pt x="991997" y="0"/>
                  </a:lnTo>
                  <a:close/>
                </a:path>
              </a:pathLst>
            </a:custGeom>
            <a:solidFill>
              <a:srgbClr val="942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35479" y="2651226"/>
              <a:ext cx="1160780" cy="554355"/>
            </a:xfrm>
            <a:custGeom>
              <a:avLst/>
              <a:gdLst/>
              <a:ahLst/>
              <a:cxnLst/>
              <a:rect l="l" t="t" r="r" b="b"/>
              <a:pathLst>
                <a:path w="1160780" h="554355">
                  <a:moveTo>
                    <a:pt x="1160614" y="0"/>
                  </a:moveTo>
                  <a:lnTo>
                    <a:pt x="0" y="0"/>
                  </a:lnTo>
                  <a:lnTo>
                    <a:pt x="0" y="553999"/>
                  </a:lnTo>
                  <a:lnTo>
                    <a:pt x="1160614" y="553999"/>
                  </a:lnTo>
                  <a:lnTo>
                    <a:pt x="1160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421030" y="2575115"/>
            <a:ext cx="335280" cy="274955"/>
            <a:chOff x="421030" y="2575115"/>
            <a:chExt cx="335280" cy="274955"/>
          </a:xfrm>
        </p:grpSpPr>
        <p:sp>
          <p:nvSpPr>
            <p:cNvPr id="37" name="object 37"/>
            <p:cNvSpPr/>
            <p:nvPr/>
          </p:nvSpPr>
          <p:spPr>
            <a:xfrm>
              <a:off x="425792" y="2579369"/>
              <a:ext cx="325755" cy="265430"/>
            </a:xfrm>
            <a:custGeom>
              <a:avLst/>
              <a:gdLst/>
              <a:ahLst/>
              <a:cxnLst/>
              <a:rect l="l" t="t" r="r" b="b"/>
              <a:pathLst>
                <a:path w="325755" h="265430">
                  <a:moveTo>
                    <a:pt x="231775" y="219964"/>
                  </a:moveTo>
                  <a:lnTo>
                    <a:pt x="222859" y="219964"/>
                  </a:lnTo>
                  <a:lnTo>
                    <a:pt x="222859" y="235585"/>
                  </a:lnTo>
                  <a:lnTo>
                    <a:pt x="231775" y="235585"/>
                  </a:lnTo>
                  <a:lnTo>
                    <a:pt x="231775" y="219964"/>
                  </a:lnTo>
                  <a:close/>
                </a:path>
                <a:path w="325755" h="265430">
                  <a:moveTo>
                    <a:pt x="325374" y="10541"/>
                  </a:moveTo>
                  <a:lnTo>
                    <a:pt x="316458" y="10541"/>
                  </a:lnTo>
                  <a:lnTo>
                    <a:pt x="316458" y="204343"/>
                  </a:lnTo>
                  <a:lnTo>
                    <a:pt x="325374" y="204343"/>
                  </a:lnTo>
                  <a:lnTo>
                    <a:pt x="325374" y="10541"/>
                  </a:lnTo>
                  <a:close/>
                </a:path>
                <a:path w="325755" h="265430">
                  <a:moveTo>
                    <a:pt x="32537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204470"/>
                  </a:lnTo>
                  <a:lnTo>
                    <a:pt x="0" y="214630"/>
                  </a:lnTo>
                  <a:lnTo>
                    <a:pt x="96951" y="214630"/>
                  </a:lnTo>
                  <a:lnTo>
                    <a:pt x="96951" y="219710"/>
                  </a:lnTo>
                  <a:lnTo>
                    <a:pt x="96951" y="236220"/>
                  </a:lnTo>
                  <a:lnTo>
                    <a:pt x="52374" y="236220"/>
                  </a:lnTo>
                  <a:lnTo>
                    <a:pt x="52374" y="245110"/>
                  </a:lnTo>
                  <a:lnTo>
                    <a:pt x="52374" y="254000"/>
                  </a:lnTo>
                  <a:lnTo>
                    <a:pt x="52374" y="265430"/>
                  </a:lnTo>
                  <a:lnTo>
                    <a:pt x="277456" y="265430"/>
                  </a:lnTo>
                  <a:lnTo>
                    <a:pt x="277456" y="254508"/>
                  </a:lnTo>
                  <a:lnTo>
                    <a:pt x="277456" y="254000"/>
                  </a:lnTo>
                  <a:lnTo>
                    <a:pt x="277456" y="245618"/>
                  </a:lnTo>
                  <a:lnTo>
                    <a:pt x="267423" y="245618"/>
                  </a:lnTo>
                  <a:lnTo>
                    <a:pt x="267423" y="254000"/>
                  </a:lnTo>
                  <a:lnTo>
                    <a:pt x="61290" y="254000"/>
                  </a:lnTo>
                  <a:lnTo>
                    <a:pt x="61290" y="245110"/>
                  </a:lnTo>
                  <a:lnTo>
                    <a:pt x="277456" y="245110"/>
                  </a:lnTo>
                  <a:lnTo>
                    <a:pt x="277456" y="236220"/>
                  </a:lnTo>
                  <a:lnTo>
                    <a:pt x="105854" y="236220"/>
                  </a:lnTo>
                  <a:lnTo>
                    <a:pt x="105854" y="219710"/>
                  </a:lnTo>
                  <a:lnTo>
                    <a:pt x="231775" y="219710"/>
                  </a:lnTo>
                  <a:lnTo>
                    <a:pt x="231775" y="214630"/>
                  </a:lnTo>
                  <a:lnTo>
                    <a:pt x="325374" y="214630"/>
                  </a:lnTo>
                  <a:lnTo>
                    <a:pt x="325374" y="204470"/>
                  </a:lnTo>
                  <a:lnTo>
                    <a:pt x="8915" y="204470"/>
                  </a:lnTo>
                  <a:lnTo>
                    <a:pt x="8915" y="10160"/>
                  </a:lnTo>
                  <a:lnTo>
                    <a:pt x="325374" y="10160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8989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5792" y="2579877"/>
              <a:ext cx="325755" cy="265430"/>
            </a:xfrm>
            <a:custGeom>
              <a:avLst/>
              <a:gdLst/>
              <a:ahLst/>
              <a:cxnLst/>
              <a:rect l="l" t="t" r="r" b="b"/>
              <a:pathLst>
                <a:path w="325755" h="265430">
                  <a:moveTo>
                    <a:pt x="325373" y="213868"/>
                  </a:moveTo>
                  <a:lnTo>
                    <a:pt x="325373" y="0"/>
                  </a:lnTo>
                  <a:lnTo>
                    <a:pt x="0" y="0"/>
                  </a:lnTo>
                  <a:lnTo>
                    <a:pt x="0" y="213868"/>
                  </a:lnTo>
                  <a:lnTo>
                    <a:pt x="96951" y="213868"/>
                  </a:lnTo>
                  <a:lnTo>
                    <a:pt x="96951" y="235077"/>
                  </a:lnTo>
                  <a:lnTo>
                    <a:pt x="52374" y="235077"/>
                  </a:lnTo>
                  <a:lnTo>
                    <a:pt x="52374" y="265176"/>
                  </a:lnTo>
                  <a:lnTo>
                    <a:pt x="277456" y="265176"/>
                  </a:lnTo>
                  <a:lnTo>
                    <a:pt x="277456" y="235077"/>
                  </a:lnTo>
                  <a:lnTo>
                    <a:pt x="231775" y="235077"/>
                  </a:lnTo>
                  <a:lnTo>
                    <a:pt x="231775" y="213868"/>
                  </a:lnTo>
                  <a:lnTo>
                    <a:pt x="325373" y="213868"/>
                  </a:lnTo>
                  <a:close/>
                </a:path>
                <a:path w="325755" h="265430">
                  <a:moveTo>
                    <a:pt x="267423" y="254000"/>
                  </a:moveTo>
                  <a:lnTo>
                    <a:pt x="61290" y="254000"/>
                  </a:lnTo>
                  <a:lnTo>
                    <a:pt x="61290" y="245110"/>
                  </a:lnTo>
                  <a:lnTo>
                    <a:pt x="267423" y="245110"/>
                  </a:lnTo>
                  <a:lnTo>
                    <a:pt x="267423" y="254000"/>
                  </a:lnTo>
                  <a:close/>
                </a:path>
                <a:path w="325755" h="265430">
                  <a:moveTo>
                    <a:pt x="222859" y="219456"/>
                  </a:moveTo>
                  <a:lnTo>
                    <a:pt x="222859" y="235077"/>
                  </a:lnTo>
                  <a:lnTo>
                    <a:pt x="105854" y="235077"/>
                  </a:lnTo>
                  <a:lnTo>
                    <a:pt x="105854" y="219456"/>
                  </a:lnTo>
                  <a:lnTo>
                    <a:pt x="222859" y="219456"/>
                  </a:lnTo>
                  <a:close/>
                </a:path>
                <a:path w="325755" h="265430">
                  <a:moveTo>
                    <a:pt x="8915" y="10033"/>
                  </a:moveTo>
                  <a:lnTo>
                    <a:pt x="316458" y="10033"/>
                  </a:lnTo>
                  <a:lnTo>
                    <a:pt x="316458" y="203835"/>
                  </a:lnTo>
                  <a:lnTo>
                    <a:pt x="8915" y="203835"/>
                  </a:lnTo>
                  <a:lnTo>
                    <a:pt x="8915" y="10033"/>
                  </a:lnTo>
                  <a:close/>
                </a:path>
              </a:pathLst>
            </a:custGeom>
            <a:ln w="9525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351" y="2605214"/>
              <a:ext cx="253542" cy="156591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823442" y="2561145"/>
            <a:ext cx="330200" cy="245110"/>
            <a:chOff x="823442" y="2561145"/>
            <a:chExt cx="330200" cy="245110"/>
          </a:xfrm>
        </p:grpSpPr>
        <p:sp>
          <p:nvSpPr>
            <p:cNvPr id="41" name="object 41"/>
            <p:cNvSpPr/>
            <p:nvPr/>
          </p:nvSpPr>
          <p:spPr>
            <a:xfrm>
              <a:off x="828205" y="2600959"/>
              <a:ext cx="320675" cy="200660"/>
            </a:xfrm>
            <a:custGeom>
              <a:avLst/>
              <a:gdLst/>
              <a:ahLst/>
              <a:cxnLst/>
              <a:rect l="l" t="t" r="r" b="b"/>
              <a:pathLst>
                <a:path w="320675" h="200660">
                  <a:moveTo>
                    <a:pt x="295579" y="0"/>
                  </a:moveTo>
                  <a:lnTo>
                    <a:pt x="25044" y="0"/>
                  </a:lnTo>
                  <a:lnTo>
                    <a:pt x="15317" y="1962"/>
                  </a:lnTo>
                  <a:lnTo>
                    <a:pt x="7354" y="7318"/>
                  </a:lnTo>
                  <a:lnTo>
                    <a:pt x="1975" y="15269"/>
                  </a:lnTo>
                  <a:lnTo>
                    <a:pt x="0" y="25018"/>
                  </a:lnTo>
                  <a:lnTo>
                    <a:pt x="0" y="176275"/>
                  </a:lnTo>
                  <a:lnTo>
                    <a:pt x="1975" y="185310"/>
                  </a:lnTo>
                  <a:lnTo>
                    <a:pt x="7354" y="192928"/>
                  </a:lnTo>
                  <a:lnTo>
                    <a:pt x="15317" y="198189"/>
                  </a:lnTo>
                  <a:lnTo>
                    <a:pt x="25044" y="200151"/>
                  </a:lnTo>
                  <a:lnTo>
                    <a:pt x="295579" y="200151"/>
                  </a:lnTo>
                  <a:lnTo>
                    <a:pt x="305306" y="198189"/>
                  </a:lnTo>
                  <a:lnTo>
                    <a:pt x="313269" y="192928"/>
                  </a:lnTo>
                  <a:lnTo>
                    <a:pt x="315253" y="190119"/>
                  </a:lnTo>
                  <a:lnTo>
                    <a:pt x="16281" y="190119"/>
                  </a:lnTo>
                  <a:lnTo>
                    <a:pt x="10020" y="183895"/>
                  </a:lnTo>
                  <a:lnTo>
                    <a:pt x="10020" y="17525"/>
                  </a:lnTo>
                  <a:lnTo>
                    <a:pt x="16281" y="10032"/>
                  </a:lnTo>
                  <a:lnTo>
                    <a:pt x="315105" y="10032"/>
                  </a:lnTo>
                  <a:lnTo>
                    <a:pt x="313269" y="7318"/>
                  </a:lnTo>
                  <a:lnTo>
                    <a:pt x="305306" y="1962"/>
                  </a:lnTo>
                  <a:lnTo>
                    <a:pt x="295579" y="0"/>
                  </a:lnTo>
                  <a:close/>
                </a:path>
                <a:path w="320675" h="200660">
                  <a:moveTo>
                    <a:pt x="315105" y="10032"/>
                  </a:moveTo>
                  <a:lnTo>
                    <a:pt x="304342" y="10032"/>
                  </a:lnTo>
                  <a:lnTo>
                    <a:pt x="310603" y="17525"/>
                  </a:lnTo>
                  <a:lnTo>
                    <a:pt x="310603" y="183895"/>
                  </a:lnTo>
                  <a:lnTo>
                    <a:pt x="304342" y="190119"/>
                  </a:lnTo>
                  <a:lnTo>
                    <a:pt x="315253" y="190119"/>
                  </a:lnTo>
                  <a:lnTo>
                    <a:pt x="318648" y="185310"/>
                  </a:lnTo>
                  <a:lnTo>
                    <a:pt x="320624" y="176275"/>
                  </a:lnTo>
                  <a:lnTo>
                    <a:pt x="320624" y="25018"/>
                  </a:lnTo>
                  <a:lnTo>
                    <a:pt x="318648" y="15269"/>
                  </a:lnTo>
                  <a:lnTo>
                    <a:pt x="315105" y="10032"/>
                  </a:lnTo>
                  <a:close/>
                </a:path>
              </a:pathLst>
            </a:custGeom>
            <a:solidFill>
              <a:srgbClr val="E77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28205" y="2600959"/>
              <a:ext cx="320675" cy="200660"/>
            </a:xfrm>
            <a:custGeom>
              <a:avLst/>
              <a:gdLst/>
              <a:ahLst/>
              <a:cxnLst/>
              <a:rect l="l" t="t" r="r" b="b"/>
              <a:pathLst>
                <a:path w="320675" h="200660">
                  <a:moveTo>
                    <a:pt x="295579" y="200151"/>
                  </a:moveTo>
                  <a:lnTo>
                    <a:pt x="139176" y="200151"/>
                  </a:lnTo>
                  <a:lnTo>
                    <a:pt x="58861" y="200151"/>
                  </a:lnTo>
                  <a:lnTo>
                    <a:pt x="29271" y="200151"/>
                  </a:lnTo>
                  <a:lnTo>
                    <a:pt x="25044" y="200151"/>
                  </a:lnTo>
                  <a:lnTo>
                    <a:pt x="15317" y="198189"/>
                  </a:lnTo>
                  <a:lnTo>
                    <a:pt x="7354" y="192928"/>
                  </a:lnTo>
                  <a:lnTo>
                    <a:pt x="1975" y="185310"/>
                  </a:lnTo>
                  <a:lnTo>
                    <a:pt x="0" y="176275"/>
                  </a:lnTo>
                  <a:lnTo>
                    <a:pt x="0" y="88830"/>
                  </a:lnTo>
                  <a:lnTo>
                    <a:pt x="0" y="43926"/>
                  </a:lnTo>
                  <a:lnTo>
                    <a:pt x="0" y="27382"/>
                  </a:lnTo>
                  <a:lnTo>
                    <a:pt x="0" y="25018"/>
                  </a:lnTo>
                  <a:lnTo>
                    <a:pt x="1975" y="15269"/>
                  </a:lnTo>
                  <a:lnTo>
                    <a:pt x="7354" y="7318"/>
                  </a:lnTo>
                  <a:lnTo>
                    <a:pt x="15317" y="1962"/>
                  </a:lnTo>
                  <a:lnTo>
                    <a:pt x="25044" y="0"/>
                  </a:lnTo>
                  <a:lnTo>
                    <a:pt x="181447" y="0"/>
                  </a:lnTo>
                  <a:lnTo>
                    <a:pt x="261762" y="0"/>
                  </a:lnTo>
                  <a:lnTo>
                    <a:pt x="291352" y="0"/>
                  </a:lnTo>
                  <a:lnTo>
                    <a:pt x="295579" y="0"/>
                  </a:lnTo>
                  <a:lnTo>
                    <a:pt x="305306" y="1962"/>
                  </a:lnTo>
                  <a:lnTo>
                    <a:pt x="313269" y="7318"/>
                  </a:lnTo>
                  <a:lnTo>
                    <a:pt x="318648" y="15269"/>
                  </a:lnTo>
                  <a:lnTo>
                    <a:pt x="320624" y="25018"/>
                  </a:lnTo>
                  <a:lnTo>
                    <a:pt x="320624" y="112464"/>
                  </a:lnTo>
                  <a:lnTo>
                    <a:pt x="320624" y="157368"/>
                  </a:lnTo>
                  <a:lnTo>
                    <a:pt x="320624" y="173912"/>
                  </a:lnTo>
                  <a:lnTo>
                    <a:pt x="320624" y="176275"/>
                  </a:lnTo>
                  <a:lnTo>
                    <a:pt x="318648" y="185310"/>
                  </a:lnTo>
                  <a:lnTo>
                    <a:pt x="313269" y="192928"/>
                  </a:lnTo>
                  <a:lnTo>
                    <a:pt x="305306" y="198189"/>
                  </a:lnTo>
                  <a:lnTo>
                    <a:pt x="295579" y="200151"/>
                  </a:lnTo>
                  <a:close/>
                </a:path>
                <a:path w="320675" h="200660">
                  <a:moveTo>
                    <a:pt x="25044" y="10032"/>
                  </a:moveTo>
                  <a:lnTo>
                    <a:pt x="16281" y="10032"/>
                  </a:lnTo>
                  <a:lnTo>
                    <a:pt x="10020" y="17525"/>
                  </a:lnTo>
                  <a:lnTo>
                    <a:pt x="10020" y="25018"/>
                  </a:lnTo>
                  <a:lnTo>
                    <a:pt x="10020" y="112464"/>
                  </a:lnTo>
                  <a:lnTo>
                    <a:pt x="10020" y="157368"/>
                  </a:lnTo>
                  <a:lnTo>
                    <a:pt x="10020" y="173912"/>
                  </a:lnTo>
                  <a:lnTo>
                    <a:pt x="10020" y="176275"/>
                  </a:lnTo>
                  <a:lnTo>
                    <a:pt x="10020" y="183895"/>
                  </a:lnTo>
                  <a:lnTo>
                    <a:pt x="16281" y="190119"/>
                  </a:lnTo>
                  <a:lnTo>
                    <a:pt x="304342" y="190119"/>
                  </a:lnTo>
                  <a:lnTo>
                    <a:pt x="310603" y="183895"/>
                  </a:lnTo>
                  <a:lnTo>
                    <a:pt x="310603" y="17525"/>
                  </a:lnTo>
                  <a:lnTo>
                    <a:pt x="304342" y="10032"/>
                  </a:lnTo>
                  <a:lnTo>
                    <a:pt x="295579" y="10032"/>
                  </a:lnTo>
                  <a:lnTo>
                    <a:pt x="25044" y="100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6868" y="2565907"/>
              <a:ext cx="140970" cy="40005"/>
            </a:xfrm>
            <a:custGeom>
              <a:avLst/>
              <a:gdLst/>
              <a:ahLst/>
              <a:cxnLst/>
              <a:rect l="l" t="t" r="r" b="b"/>
              <a:pathLst>
                <a:path w="140969" h="40005">
                  <a:moveTo>
                    <a:pt x="115557" y="0"/>
                  </a:moveTo>
                  <a:lnTo>
                    <a:pt x="25120" y="0"/>
                  </a:lnTo>
                  <a:lnTo>
                    <a:pt x="15366" y="1960"/>
                  </a:lnTo>
                  <a:lnTo>
                    <a:pt x="7378" y="7302"/>
                  </a:lnTo>
                  <a:lnTo>
                    <a:pt x="1981" y="15216"/>
                  </a:lnTo>
                  <a:lnTo>
                    <a:pt x="0" y="24892"/>
                  </a:lnTo>
                  <a:lnTo>
                    <a:pt x="0" y="39750"/>
                  </a:lnTo>
                  <a:lnTo>
                    <a:pt x="10045" y="39750"/>
                  </a:lnTo>
                  <a:lnTo>
                    <a:pt x="10045" y="16129"/>
                  </a:lnTo>
                  <a:lnTo>
                    <a:pt x="16332" y="9906"/>
                  </a:lnTo>
                  <a:lnTo>
                    <a:pt x="135074" y="9906"/>
                  </a:lnTo>
                  <a:lnTo>
                    <a:pt x="133299" y="7302"/>
                  </a:lnTo>
                  <a:lnTo>
                    <a:pt x="125311" y="1960"/>
                  </a:lnTo>
                  <a:lnTo>
                    <a:pt x="115557" y="0"/>
                  </a:lnTo>
                  <a:close/>
                </a:path>
                <a:path w="140969" h="40005">
                  <a:moveTo>
                    <a:pt x="135074" y="9906"/>
                  </a:moveTo>
                  <a:lnTo>
                    <a:pt x="124345" y="9906"/>
                  </a:lnTo>
                  <a:lnTo>
                    <a:pt x="130619" y="16129"/>
                  </a:lnTo>
                  <a:lnTo>
                    <a:pt x="130619" y="39750"/>
                  </a:lnTo>
                  <a:lnTo>
                    <a:pt x="140677" y="39750"/>
                  </a:lnTo>
                  <a:lnTo>
                    <a:pt x="140677" y="24892"/>
                  </a:lnTo>
                  <a:lnTo>
                    <a:pt x="138695" y="15216"/>
                  </a:lnTo>
                  <a:lnTo>
                    <a:pt x="135074" y="9906"/>
                  </a:lnTo>
                  <a:close/>
                </a:path>
              </a:pathLst>
            </a:custGeom>
            <a:solidFill>
              <a:srgbClr val="E777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56868" y="2565907"/>
              <a:ext cx="140970" cy="40005"/>
            </a:xfrm>
            <a:custGeom>
              <a:avLst/>
              <a:gdLst/>
              <a:ahLst/>
              <a:cxnLst/>
              <a:rect l="l" t="t" r="r" b="b"/>
              <a:pathLst>
                <a:path w="140969" h="40005">
                  <a:moveTo>
                    <a:pt x="140677" y="39750"/>
                  </a:moveTo>
                  <a:lnTo>
                    <a:pt x="130619" y="39750"/>
                  </a:lnTo>
                  <a:lnTo>
                    <a:pt x="130619" y="24892"/>
                  </a:lnTo>
                  <a:lnTo>
                    <a:pt x="130619" y="16129"/>
                  </a:lnTo>
                  <a:lnTo>
                    <a:pt x="124345" y="9906"/>
                  </a:lnTo>
                  <a:lnTo>
                    <a:pt x="16332" y="9906"/>
                  </a:lnTo>
                  <a:lnTo>
                    <a:pt x="10045" y="16129"/>
                  </a:lnTo>
                  <a:lnTo>
                    <a:pt x="10045" y="24892"/>
                  </a:lnTo>
                  <a:lnTo>
                    <a:pt x="10045" y="39750"/>
                  </a:lnTo>
                  <a:lnTo>
                    <a:pt x="0" y="39750"/>
                  </a:lnTo>
                  <a:lnTo>
                    <a:pt x="0" y="24892"/>
                  </a:lnTo>
                  <a:lnTo>
                    <a:pt x="1981" y="15216"/>
                  </a:lnTo>
                  <a:lnTo>
                    <a:pt x="7378" y="7302"/>
                  </a:lnTo>
                  <a:lnTo>
                    <a:pt x="15366" y="1960"/>
                  </a:lnTo>
                  <a:lnTo>
                    <a:pt x="25120" y="0"/>
                  </a:lnTo>
                  <a:lnTo>
                    <a:pt x="77404" y="0"/>
                  </a:lnTo>
                  <a:lnTo>
                    <a:pt x="104252" y="0"/>
                  </a:lnTo>
                  <a:lnTo>
                    <a:pt x="114144" y="0"/>
                  </a:lnTo>
                  <a:lnTo>
                    <a:pt x="115557" y="0"/>
                  </a:lnTo>
                  <a:lnTo>
                    <a:pt x="125311" y="1960"/>
                  </a:lnTo>
                  <a:lnTo>
                    <a:pt x="133299" y="7302"/>
                  </a:lnTo>
                  <a:lnTo>
                    <a:pt x="138695" y="15216"/>
                  </a:lnTo>
                  <a:lnTo>
                    <a:pt x="140677" y="24892"/>
                  </a:lnTo>
                  <a:lnTo>
                    <a:pt x="140677" y="39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862418" y="2871660"/>
            <a:ext cx="305435" cy="305435"/>
            <a:chOff x="862418" y="2871660"/>
            <a:chExt cx="305435" cy="305435"/>
          </a:xfrm>
        </p:grpSpPr>
        <p:sp>
          <p:nvSpPr>
            <p:cNvPr id="46" name="object 46"/>
            <p:cNvSpPr/>
            <p:nvPr/>
          </p:nvSpPr>
          <p:spPr>
            <a:xfrm>
              <a:off x="867181" y="2876549"/>
              <a:ext cx="218440" cy="295910"/>
            </a:xfrm>
            <a:custGeom>
              <a:avLst/>
              <a:gdLst/>
              <a:ahLst/>
              <a:cxnLst/>
              <a:rect l="l" t="t" r="r" b="b"/>
              <a:pathLst>
                <a:path w="218440" h="295910">
                  <a:moveTo>
                    <a:pt x="21818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38430"/>
                  </a:lnTo>
                  <a:lnTo>
                    <a:pt x="0" y="237490"/>
                  </a:lnTo>
                  <a:lnTo>
                    <a:pt x="0" y="287020"/>
                  </a:lnTo>
                  <a:lnTo>
                    <a:pt x="0" y="295910"/>
                  </a:lnTo>
                  <a:lnTo>
                    <a:pt x="218186" y="295910"/>
                  </a:lnTo>
                  <a:lnTo>
                    <a:pt x="218186" y="287020"/>
                  </a:lnTo>
                  <a:lnTo>
                    <a:pt x="218186" y="237490"/>
                  </a:lnTo>
                  <a:lnTo>
                    <a:pt x="208889" y="237490"/>
                  </a:lnTo>
                  <a:lnTo>
                    <a:pt x="208889" y="287020"/>
                  </a:lnTo>
                  <a:lnTo>
                    <a:pt x="9296" y="287020"/>
                  </a:lnTo>
                  <a:lnTo>
                    <a:pt x="9296" y="237490"/>
                  </a:lnTo>
                  <a:lnTo>
                    <a:pt x="9296" y="138430"/>
                  </a:lnTo>
                  <a:lnTo>
                    <a:pt x="9296" y="8890"/>
                  </a:lnTo>
                  <a:lnTo>
                    <a:pt x="208889" y="8890"/>
                  </a:lnTo>
                  <a:lnTo>
                    <a:pt x="208889" y="138430"/>
                  </a:lnTo>
                  <a:lnTo>
                    <a:pt x="218186" y="138430"/>
                  </a:lnTo>
                  <a:lnTo>
                    <a:pt x="218186" y="8890"/>
                  </a:lnTo>
                  <a:lnTo>
                    <a:pt x="218186" y="0"/>
                  </a:lnTo>
                  <a:close/>
                </a:path>
              </a:pathLst>
            </a:custGeom>
            <a:solidFill>
              <a:srgbClr val="878A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67181" y="2876423"/>
              <a:ext cx="218440" cy="295910"/>
            </a:xfrm>
            <a:custGeom>
              <a:avLst/>
              <a:gdLst/>
              <a:ahLst/>
              <a:cxnLst/>
              <a:rect l="l" t="t" r="r" b="b"/>
              <a:pathLst>
                <a:path w="218440" h="295910">
                  <a:moveTo>
                    <a:pt x="218186" y="295528"/>
                  </a:moveTo>
                  <a:lnTo>
                    <a:pt x="0" y="295528"/>
                  </a:lnTo>
                  <a:lnTo>
                    <a:pt x="0" y="0"/>
                  </a:lnTo>
                  <a:lnTo>
                    <a:pt x="218186" y="0"/>
                  </a:lnTo>
                  <a:lnTo>
                    <a:pt x="218186" y="138429"/>
                  </a:lnTo>
                  <a:lnTo>
                    <a:pt x="208889" y="138429"/>
                  </a:lnTo>
                  <a:lnTo>
                    <a:pt x="208889" y="9270"/>
                  </a:lnTo>
                  <a:lnTo>
                    <a:pt x="9296" y="9270"/>
                  </a:lnTo>
                  <a:lnTo>
                    <a:pt x="9296" y="286765"/>
                  </a:lnTo>
                  <a:lnTo>
                    <a:pt x="208889" y="286765"/>
                  </a:lnTo>
                  <a:lnTo>
                    <a:pt x="208889" y="237744"/>
                  </a:lnTo>
                  <a:lnTo>
                    <a:pt x="218186" y="237744"/>
                  </a:lnTo>
                  <a:lnTo>
                    <a:pt x="218186" y="29552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04366" y="2942547"/>
              <a:ext cx="73025" cy="8890"/>
            </a:xfrm>
            <a:custGeom>
              <a:avLst/>
              <a:gdLst/>
              <a:ahLst/>
              <a:cxnLst/>
              <a:rect l="l" t="t" r="r" b="b"/>
              <a:pathLst>
                <a:path w="73025" h="8889">
                  <a:moveTo>
                    <a:pt x="72401" y="0"/>
                  </a:moveTo>
                  <a:lnTo>
                    <a:pt x="0" y="0"/>
                  </a:lnTo>
                  <a:lnTo>
                    <a:pt x="0" y="8806"/>
                  </a:lnTo>
                  <a:lnTo>
                    <a:pt x="72401" y="8806"/>
                  </a:lnTo>
                  <a:lnTo>
                    <a:pt x="72401" y="0"/>
                  </a:lnTo>
                  <a:close/>
                </a:path>
              </a:pathLst>
            </a:custGeom>
            <a:solidFill>
              <a:srgbClr val="878A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04366" y="2942547"/>
              <a:ext cx="73025" cy="8890"/>
            </a:xfrm>
            <a:custGeom>
              <a:avLst/>
              <a:gdLst/>
              <a:ahLst/>
              <a:cxnLst/>
              <a:rect l="l" t="t" r="r" b="b"/>
              <a:pathLst>
                <a:path w="73025" h="8889">
                  <a:moveTo>
                    <a:pt x="0" y="8806"/>
                  </a:moveTo>
                  <a:lnTo>
                    <a:pt x="72401" y="8806"/>
                  </a:lnTo>
                  <a:lnTo>
                    <a:pt x="72401" y="0"/>
                  </a:lnTo>
                  <a:lnTo>
                    <a:pt x="0" y="0"/>
                  </a:lnTo>
                  <a:lnTo>
                    <a:pt x="0" y="88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7153" y="2980245"/>
              <a:ext cx="270268" cy="128397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67677" y="2914840"/>
            <a:ext cx="344805" cy="219075"/>
            <a:chOff x="467677" y="2914840"/>
            <a:chExt cx="344805" cy="219075"/>
          </a:xfrm>
        </p:grpSpPr>
        <p:sp>
          <p:nvSpPr>
            <p:cNvPr id="52" name="object 52"/>
            <p:cNvSpPr/>
            <p:nvPr/>
          </p:nvSpPr>
          <p:spPr>
            <a:xfrm>
              <a:off x="472440" y="2919602"/>
              <a:ext cx="335280" cy="209550"/>
            </a:xfrm>
            <a:custGeom>
              <a:avLst/>
              <a:gdLst/>
              <a:ahLst/>
              <a:cxnLst/>
              <a:rect l="l" t="t" r="r" b="b"/>
              <a:pathLst>
                <a:path w="335280" h="209550">
                  <a:moveTo>
                    <a:pt x="183095" y="0"/>
                  </a:moveTo>
                  <a:lnTo>
                    <a:pt x="170014" y="0"/>
                  </a:lnTo>
                  <a:lnTo>
                    <a:pt x="145985" y="2976"/>
                  </a:lnTo>
                  <a:lnTo>
                    <a:pt x="124896" y="11906"/>
                  </a:lnTo>
                  <a:lnTo>
                    <a:pt x="106748" y="26789"/>
                  </a:lnTo>
                  <a:lnTo>
                    <a:pt x="91541" y="47625"/>
                  </a:lnTo>
                  <a:lnTo>
                    <a:pt x="76306" y="47666"/>
                  </a:lnTo>
                  <a:lnTo>
                    <a:pt x="37929" y="58668"/>
                  </a:lnTo>
                  <a:lnTo>
                    <a:pt x="10464" y="88278"/>
                  </a:lnTo>
                  <a:lnTo>
                    <a:pt x="2207" y="111646"/>
                  </a:lnTo>
                  <a:lnTo>
                    <a:pt x="1308" y="117173"/>
                  </a:lnTo>
                  <a:lnTo>
                    <a:pt x="408" y="125676"/>
                  </a:lnTo>
                  <a:lnTo>
                    <a:pt x="0" y="137668"/>
                  </a:lnTo>
                  <a:lnTo>
                    <a:pt x="2984" y="152618"/>
                  </a:lnTo>
                  <a:lnTo>
                    <a:pt x="26161" y="188087"/>
                  </a:lnTo>
                  <a:lnTo>
                    <a:pt x="63675" y="207732"/>
                  </a:lnTo>
                  <a:lnTo>
                    <a:pt x="75857" y="209169"/>
                  </a:lnTo>
                  <a:lnTo>
                    <a:pt x="146481" y="209169"/>
                  </a:lnTo>
                  <a:lnTo>
                    <a:pt x="146481" y="198628"/>
                  </a:lnTo>
                  <a:lnTo>
                    <a:pt x="75857" y="198628"/>
                  </a:lnTo>
                  <a:lnTo>
                    <a:pt x="65637" y="197213"/>
                  </a:lnTo>
                  <a:lnTo>
                    <a:pt x="25175" y="171618"/>
                  </a:lnTo>
                  <a:lnTo>
                    <a:pt x="10464" y="137668"/>
                  </a:lnTo>
                  <a:lnTo>
                    <a:pt x="10464" y="119126"/>
                  </a:lnTo>
                  <a:lnTo>
                    <a:pt x="13080" y="113919"/>
                  </a:lnTo>
                  <a:lnTo>
                    <a:pt x="13080" y="111252"/>
                  </a:lnTo>
                  <a:lnTo>
                    <a:pt x="43606" y="68353"/>
                  </a:lnTo>
                  <a:lnTo>
                    <a:pt x="68008" y="58293"/>
                  </a:lnTo>
                  <a:lnTo>
                    <a:pt x="91541" y="58293"/>
                  </a:lnTo>
                  <a:lnTo>
                    <a:pt x="96773" y="55626"/>
                  </a:lnTo>
                  <a:lnTo>
                    <a:pt x="99390" y="55626"/>
                  </a:lnTo>
                  <a:lnTo>
                    <a:pt x="99390" y="52959"/>
                  </a:lnTo>
                  <a:lnTo>
                    <a:pt x="113002" y="35133"/>
                  </a:lnTo>
                  <a:lnTo>
                    <a:pt x="129801" y="21796"/>
                  </a:lnTo>
                  <a:lnTo>
                    <a:pt x="149051" y="13436"/>
                  </a:lnTo>
                  <a:lnTo>
                    <a:pt x="170014" y="10541"/>
                  </a:lnTo>
                  <a:lnTo>
                    <a:pt x="209148" y="10541"/>
                  </a:lnTo>
                  <a:lnTo>
                    <a:pt x="188328" y="2667"/>
                  </a:lnTo>
                  <a:lnTo>
                    <a:pt x="183095" y="0"/>
                  </a:lnTo>
                  <a:close/>
                </a:path>
                <a:path w="335280" h="209550">
                  <a:moveTo>
                    <a:pt x="180923" y="76835"/>
                  </a:moveTo>
                  <a:lnTo>
                    <a:pt x="167398" y="76835"/>
                  </a:lnTo>
                  <a:lnTo>
                    <a:pt x="167398" y="79375"/>
                  </a:lnTo>
                  <a:lnTo>
                    <a:pt x="179130" y="97282"/>
                  </a:lnTo>
                  <a:lnTo>
                    <a:pt x="190615" y="115189"/>
                  </a:lnTo>
                  <a:lnTo>
                    <a:pt x="201608" y="133096"/>
                  </a:lnTo>
                  <a:lnTo>
                    <a:pt x="211861" y="151003"/>
                  </a:lnTo>
                  <a:lnTo>
                    <a:pt x="214477" y="151003"/>
                  </a:lnTo>
                  <a:lnTo>
                    <a:pt x="214477" y="153543"/>
                  </a:lnTo>
                  <a:lnTo>
                    <a:pt x="188328" y="153543"/>
                  </a:lnTo>
                  <a:lnTo>
                    <a:pt x="188328" y="209169"/>
                  </a:lnTo>
                  <a:lnTo>
                    <a:pt x="274637" y="209169"/>
                  </a:lnTo>
                  <a:lnTo>
                    <a:pt x="297649" y="205734"/>
                  </a:lnTo>
                  <a:lnTo>
                    <a:pt x="310167" y="198628"/>
                  </a:lnTo>
                  <a:lnTo>
                    <a:pt x="198793" y="198628"/>
                  </a:lnTo>
                  <a:lnTo>
                    <a:pt x="198793" y="164211"/>
                  </a:lnTo>
                  <a:lnTo>
                    <a:pt x="214477" y="164211"/>
                  </a:lnTo>
                  <a:lnTo>
                    <a:pt x="219709" y="161544"/>
                  </a:lnTo>
                  <a:lnTo>
                    <a:pt x="222326" y="156210"/>
                  </a:lnTo>
                  <a:lnTo>
                    <a:pt x="224942" y="153543"/>
                  </a:lnTo>
                  <a:lnTo>
                    <a:pt x="224942" y="148336"/>
                  </a:lnTo>
                  <a:lnTo>
                    <a:pt x="222326" y="143002"/>
                  </a:lnTo>
                  <a:lnTo>
                    <a:pt x="210601" y="125114"/>
                  </a:lnTo>
                  <a:lnTo>
                    <a:pt x="199118" y="107251"/>
                  </a:lnTo>
                  <a:lnTo>
                    <a:pt x="188123" y="89388"/>
                  </a:lnTo>
                  <a:lnTo>
                    <a:pt x="180923" y="76835"/>
                  </a:lnTo>
                  <a:close/>
                </a:path>
                <a:path w="335280" h="209550">
                  <a:moveTo>
                    <a:pt x="172631" y="66167"/>
                  </a:moveTo>
                  <a:lnTo>
                    <a:pt x="162166" y="66167"/>
                  </a:lnTo>
                  <a:lnTo>
                    <a:pt x="156933" y="71501"/>
                  </a:lnTo>
                  <a:lnTo>
                    <a:pt x="145577" y="89388"/>
                  </a:lnTo>
                  <a:lnTo>
                    <a:pt x="123835" y="125114"/>
                  </a:lnTo>
                  <a:lnTo>
                    <a:pt x="112471" y="143002"/>
                  </a:lnTo>
                  <a:lnTo>
                    <a:pt x="109854" y="148336"/>
                  </a:lnTo>
                  <a:lnTo>
                    <a:pt x="109854" y="156210"/>
                  </a:lnTo>
                  <a:lnTo>
                    <a:pt x="115087" y="164211"/>
                  </a:lnTo>
                  <a:lnTo>
                    <a:pt x="136016" y="164211"/>
                  </a:lnTo>
                  <a:lnTo>
                    <a:pt x="136016" y="198628"/>
                  </a:lnTo>
                  <a:lnTo>
                    <a:pt x="146481" y="198628"/>
                  </a:lnTo>
                  <a:lnTo>
                    <a:pt x="146481" y="153543"/>
                  </a:lnTo>
                  <a:lnTo>
                    <a:pt x="120319" y="153543"/>
                  </a:lnTo>
                  <a:lnTo>
                    <a:pt x="120319" y="151003"/>
                  </a:lnTo>
                  <a:lnTo>
                    <a:pt x="122936" y="148336"/>
                  </a:lnTo>
                  <a:lnTo>
                    <a:pt x="133153" y="130430"/>
                  </a:lnTo>
                  <a:lnTo>
                    <a:pt x="154564" y="94668"/>
                  </a:lnTo>
                  <a:lnTo>
                    <a:pt x="164782" y="76835"/>
                  </a:lnTo>
                  <a:lnTo>
                    <a:pt x="180923" y="76835"/>
                  </a:lnTo>
                  <a:lnTo>
                    <a:pt x="177863" y="71501"/>
                  </a:lnTo>
                  <a:lnTo>
                    <a:pt x="175247" y="71501"/>
                  </a:lnTo>
                  <a:lnTo>
                    <a:pt x="172631" y="66167"/>
                  </a:lnTo>
                  <a:close/>
                </a:path>
                <a:path w="335280" h="209550">
                  <a:moveTo>
                    <a:pt x="209148" y="10541"/>
                  </a:moveTo>
                  <a:lnTo>
                    <a:pt x="180479" y="10541"/>
                  </a:lnTo>
                  <a:lnTo>
                    <a:pt x="188328" y="13208"/>
                  </a:lnTo>
                  <a:lnTo>
                    <a:pt x="210926" y="22290"/>
                  </a:lnTo>
                  <a:lnTo>
                    <a:pt x="227887" y="38052"/>
                  </a:lnTo>
                  <a:lnTo>
                    <a:pt x="239454" y="61267"/>
                  </a:lnTo>
                  <a:lnTo>
                    <a:pt x="245872" y="92710"/>
                  </a:lnTo>
                  <a:lnTo>
                    <a:pt x="248488" y="97917"/>
                  </a:lnTo>
                  <a:lnTo>
                    <a:pt x="287718" y="97917"/>
                  </a:lnTo>
                  <a:lnTo>
                    <a:pt x="300431" y="103437"/>
                  </a:lnTo>
                  <a:lnTo>
                    <a:pt x="310937" y="112172"/>
                  </a:lnTo>
                  <a:lnTo>
                    <a:pt x="318990" y="124384"/>
                  </a:lnTo>
                  <a:lnTo>
                    <a:pt x="324345" y="140335"/>
                  </a:lnTo>
                  <a:lnTo>
                    <a:pt x="324345" y="153543"/>
                  </a:lnTo>
                  <a:lnTo>
                    <a:pt x="318417" y="172910"/>
                  </a:lnTo>
                  <a:lnTo>
                    <a:pt x="308321" y="187039"/>
                  </a:lnTo>
                  <a:lnTo>
                    <a:pt x="293809" y="195691"/>
                  </a:lnTo>
                  <a:lnTo>
                    <a:pt x="274637" y="198628"/>
                  </a:lnTo>
                  <a:lnTo>
                    <a:pt x="310167" y="198628"/>
                  </a:lnTo>
                  <a:lnTo>
                    <a:pt x="315509" y="195595"/>
                  </a:lnTo>
                  <a:lnTo>
                    <a:pt x="327972" y="179004"/>
                  </a:lnTo>
                  <a:lnTo>
                    <a:pt x="334797" y="156210"/>
                  </a:lnTo>
                  <a:lnTo>
                    <a:pt x="334797" y="140335"/>
                  </a:lnTo>
                  <a:lnTo>
                    <a:pt x="327850" y="120915"/>
                  </a:lnTo>
                  <a:lnTo>
                    <a:pt x="318452" y="105949"/>
                  </a:lnTo>
                  <a:lnTo>
                    <a:pt x="306111" y="94936"/>
                  </a:lnTo>
                  <a:lnTo>
                    <a:pt x="290334" y="87376"/>
                  </a:lnTo>
                  <a:lnTo>
                    <a:pt x="256336" y="87376"/>
                  </a:lnTo>
                  <a:lnTo>
                    <a:pt x="247916" y="55155"/>
                  </a:lnTo>
                  <a:lnTo>
                    <a:pt x="234100" y="30114"/>
                  </a:lnTo>
                  <a:lnTo>
                    <a:pt x="214401" y="12527"/>
                  </a:lnTo>
                  <a:lnTo>
                    <a:pt x="209148" y="10541"/>
                  </a:lnTo>
                  <a:close/>
                </a:path>
              </a:pathLst>
            </a:custGeom>
            <a:solidFill>
              <a:srgbClr val="E877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2440" y="2919602"/>
              <a:ext cx="335280" cy="209550"/>
            </a:xfrm>
            <a:custGeom>
              <a:avLst/>
              <a:gdLst/>
              <a:ahLst/>
              <a:cxnLst/>
              <a:rect l="l" t="t" r="r" b="b"/>
              <a:pathLst>
                <a:path w="335280" h="209550">
                  <a:moveTo>
                    <a:pt x="204025" y="209169"/>
                  </a:moveTo>
                  <a:lnTo>
                    <a:pt x="188328" y="209169"/>
                  </a:lnTo>
                  <a:lnTo>
                    <a:pt x="188328" y="177010"/>
                  </a:lnTo>
                  <a:lnTo>
                    <a:pt x="188328" y="160496"/>
                  </a:lnTo>
                  <a:lnTo>
                    <a:pt x="188328" y="154412"/>
                  </a:lnTo>
                  <a:lnTo>
                    <a:pt x="188328" y="153543"/>
                  </a:lnTo>
                  <a:lnTo>
                    <a:pt x="206641" y="153543"/>
                  </a:lnTo>
                  <a:lnTo>
                    <a:pt x="206641" y="153543"/>
                  </a:lnTo>
                  <a:lnTo>
                    <a:pt x="209245" y="153543"/>
                  </a:lnTo>
                  <a:lnTo>
                    <a:pt x="214477" y="153543"/>
                  </a:lnTo>
                  <a:lnTo>
                    <a:pt x="214477" y="151003"/>
                  </a:lnTo>
                  <a:lnTo>
                    <a:pt x="211861" y="151003"/>
                  </a:lnTo>
                  <a:lnTo>
                    <a:pt x="201608" y="133096"/>
                  </a:lnTo>
                  <a:lnTo>
                    <a:pt x="190615" y="115189"/>
                  </a:lnTo>
                  <a:lnTo>
                    <a:pt x="179130" y="97282"/>
                  </a:lnTo>
                  <a:lnTo>
                    <a:pt x="167398" y="79375"/>
                  </a:lnTo>
                  <a:lnTo>
                    <a:pt x="167398" y="76835"/>
                  </a:lnTo>
                  <a:lnTo>
                    <a:pt x="164782" y="76835"/>
                  </a:lnTo>
                  <a:lnTo>
                    <a:pt x="154564" y="94668"/>
                  </a:lnTo>
                  <a:lnTo>
                    <a:pt x="143859" y="112537"/>
                  </a:lnTo>
                  <a:lnTo>
                    <a:pt x="133153" y="130430"/>
                  </a:lnTo>
                  <a:lnTo>
                    <a:pt x="122936" y="148336"/>
                  </a:lnTo>
                  <a:lnTo>
                    <a:pt x="120319" y="151003"/>
                  </a:lnTo>
                  <a:lnTo>
                    <a:pt x="120319" y="153543"/>
                  </a:lnTo>
                  <a:lnTo>
                    <a:pt x="122936" y="153543"/>
                  </a:lnTo>
                  <a:lnTo>
                    <a:pt x="146481" y="153543"/>
                  </a:lnTo>
                  <a:lnTo>
                    <a:pt x="146481" y="185701"/>
                  </a:lnTo>
                  <a:lnTo>
                    <a:pt x="146481" y="202215"/>
                  </a:lnTo>
                  <a:lnTo>
                    <a:pt x="146481" y="208299"/>
                  </a:lnTo>
                  <a:lnTo>
                    <a:pt x="146481" y="209169"/>
                  </a:lnTo>
                  <a:lnTo>
                    <a:pt x="136016" y="209169"/>
                  </a:lnTo>
                  <a:lnTo>
                    <a:pt x="101237" y="209169"/>
                  </a:lnTo>
                  <a:lnTo>
                    <a:pt x="83377" y="209169"/>
                  </a:lnTo>
                  <a:lnTo>
                    <a:pt x="76797" y="209169"/>
                  </a:lnTo>
                  <a:lnTo>
                    <a:pt x="75857" y="209169"/>
                  </a:lnTo>
                  <a:lnTo>
                    <a:pt x="63675" y="207732"/>
                  </a:lnTo>
                  <a:lnTo>
                    <a:pt x="26161" y="188087"/>
                  </a:lnTo>
                  <a:lnTo>
                    <a:pt x="2984" y="152618"/>
                  </a:lnTo>
                  <a:lnTo>
                    <a:pt x="0" y="137668"/>
                  </a:lnTo>
                  <a:lnTo>
                    <a:pt x="408" y="125676"/>
                  </a:lnTo>
                  <a:lnTo>
                    <a:pt x="1308" y="117173"/>
                  </a:lnTo>
                  <a:lnTo>
                    <a:pt x="2207" y="111646"/>
                  </a:lnTo>
                  <a:lnTo>
                    <a:pt x="2616" y="108585"/>
                  </a:lnTo>
                  <a:lnTo>
                    <a:pt x="22236" y="71485"/>
                  </a:lnTo>
                  <a:lnTo>
                    <a:pt x="57543" y="50292"/>
                  </a:lnTo>
                  <a:lnTo>
                    <a:pt x="83705" y="47625"/>
                  </a:lnTo>
                  <a:lnTo>
                    <a:pt x="86321" y="47625"/>
                  </a:lnTo>
                  <a:lnTo>
                    <a:pt x="88925" y="47625"/>
                  </a:lnTo>
                  <a:lnTo>
                    <a:pt x="91541" y="47625"/>
                  </a:lnTo>
                  <a:lnTo>
                    <a:pt x="106748" y="26789"/>
                  </a:lnTo>
                  <a:lnTo>
                    <a:pt x="124896" y="11906"/>
                  </a:lnTo>
                  <a:lnTo>
                    <a:pt x="145985" y="2976"/>
                  </a:lnTo>
                  <a:lnTo>
                    <a:pt x="170014" y="0"/>
                  </a:lnTo>
                  <a:lnTo>
                    <a:pt x="175247" y="0"/>
                  </a:lnTo>
                  <a:lnTo>
                    <a:pt x="183095" y="0"/>
                  </a:lnTo>
                  <a:lnTo>
                    <a:pt x="188328" y="2667"/>
                  </a:lnTo>
                  <a:lnTo>
                    <a:pt x="214401" y="12527"/>
                  </a:lnTo>
                  <a:lnTo>
                    <a:pt x="234100" y="30114"/>
                  </a:lnTo>
                  <a:lnTo>
                    <a:pt x="247916" y="55155"/>
                  </a:lnTo>
                  <a:lnTo>
                    <a:pt x="256336" y="87376"/>
                  </a:lnTo>
                  <a:lnTo>
                    <a:pt x="258953" y="87376"/>
                  </a:lnTo>
                  <a:lnTo>
                    <a:pt x="261569" y="87376"/>
                  </a:lnTo>
                  <a:lnTo>
                    <a:pt x="264185" y="87376"/>
                  </a:lnTo>
                  <a:lnTo>
                    <a:pt x="290334" y="87376"/>
                  </a:lnTo>
                  <a:lnTo>
                    <a:pt x="306111" y="94936"/>
                  </a:lnTo>
                  <a:lnTo>
                    <a:pt x="318452" y="105949"/>
                  </a:lnTo>
                  <a:lnTo>
                    <a:pt x="327850" y="120915"/>
                  </a:lnTo>
                  <a:lnTo>
                    <a:pt x="334797" y="140335"/>
                  </a:lnTo>
                  <a:lnTo>
                    <a:pt x="334797" y="148336"/>
                  </a:lnTo>
                  <a:lnTo>
                    <a:pt x="334797" y="156210"/>
                  </a:lnTo>
                  <a:lnTo>
                    <a:pt x="327972" y="179004"/>
                  </a:lnTo>
                  <a:lnTo>
                    <a:pt x="315509" y="195595"/>
                  </a:lnTo>
                  <a:lnTo>
                    <a:pt x="297649" y="205734"/>
                  </a:lnTo>
                  <a:lnTo>
                    <a:pt x="274637" y="209169"/>
                  </a:lnTo>
                  <a:lnTo>
                    <a:pt x="256985" y="209169"/>
                  </a:lnTo>
                  <a:lnTo>
                    <a:pt x="239331" y="209169"/>
                  </a:lnTo>
                  <a:lnTo>
                    <a:pt x="221677" y="209169"/>
                  </a:lnTo>
                  <a:lnTo>
                    <a:pt x="204025" y="209169"/>
                  </a:lnTo>
                  <a:close/>
                </a:path>
                <a:path w="335280" h="209550">
                  <a:moveTo>
                    <a:pt x="198793" y="198628"/>
                  </a:moveTo>
                  <a:lnTo>
                    <a:pt x="198793" y="198628"/>
                  </a:lnTo>
                  <a:lnTo>
                    <a:pt x="204025" y="198628"/>
                  </a:lnTo>
                  <a:lnTo>
                    <a:pt x="274637" y="198628"/>
                  </a:lnTo>
                  <a:lnTo>
                    <a:pt x="293809" y="195691"/>
                  </a:lnTo>
                  <a:lnTo>
                    <a:pt x="308321" y="187039"/>
                  </a:lnTo>
                  <a:lnTo>
                    <a:pt x="318417" y="172910"/>
                  </a:lnTo>
                  <a:lnTo>
                    <a:pt x="324345" y="153543"/>
                  </a:lnTo>
                  <a:lnTo>
                    <a:pt x="324345" y="148336"/>
                  </a:lnTo>
                  <a:lnTo>
                    <a:pt x="324345" y="140335"/>
                  </a:lnTo>
                  <a:lnTo>
                    <a:pt x="318990" y="124384"/>
                  </a:lnTo>
                  <a:lnTo>
                    <a:pt x="310937" y="112172"/>
                  </a:lnTo>
                  <a:lnTo>
                    <a:pt x="300431" y="103437"/>
                  </a:lnTo>
                  <a:lnTo>
                    <a:pt x="287718" y="97917"/>
                  </a:lnTo>
                  <a:lnTo>
                    <a:pt x="279869" y="97917"/>
                  </a:lnTo>
                  <a:lnTo>
                    <a:pt x="274637" y="97917"/>
                  </a:lnTo>
                  <a:lnTo>
                    <a:pt x="264185" y="97917"/>
                  </a:lnTo>
                  <a:lnTo>
                    <a:pt x="261569" y="97917"/>
                  </a:lnTo>
                  <a:lnTo>
                    <a:pt x="258953" y="97917"/>
                  </a:lnTo>
                  <a:lnTo>
                    <a:pt x="256336" y="97917"/>
                  </a:lnTo>
                  <a:lnTo>
                    <a:pt x="251104" y="97917"/>
                  </a:lnTo>
                  <a:lnTo>
                    <a:pt x="248488" y="97917"/>
                  </a:lnTo>
                  <a:lnTo>
                    <a:pt x="245872" y="92710"/>
                  </a:lnTo>
                  <a:lnTo>
                    <a:pt x="239454" y="61267"/>
                  </a:lnTo>
                  <a:lnTo>
                    <a:pt x="227887" y="38052"/>
                  </a:lnTo>
                  <a:lnTo>
                    <a:pt x="210926" y="22290"/>
                  </a:lnTo>
                  <a:lnTo>
                    <a:pt x="188328" y="13208"/>
                  </a:lnTo>
                  <a:lnTo>
                    <a:pt x="180479" y="10541"/>
                  </a:lnTo>
                  <a:lnTo>
                    <a:pt x="175247" y="10541"/>
                  </a:lnTo>
                  <a:lnTo>
                    <a:pt x="170014" y="10541"/>
                  </a:lnTo>
                  <a:lnTo>
                    <a:pt x="149051" y="13436"/>
                  </a:lnTo>
                  <a:lnTo>
                    <a:pt x="129801" y="21796"/>
                  </a:lnTo>
                  <a:lnTo>
                    <a:pt x="113002" y="35133"/>
                  </a:lnTo>
                  <a:lnTo>
                    <a:pt x="99390" y="52959"/>
                  </a:lnTo>
                  <a:lnTo>
                    <a:pt x="99390" y="55626"/>
                  </a:lnTo>
                  <a:lnTo>
                    <a:pt x="96773" y="55626"/>
                  </a:lnTo>
                  <a:lnTo>
                    <a:pt x="91541" y="58293"/>
                  </a:lnTo>
                  <a:lnTo>
                    <a:pt x="88925" y="58293"/>
                  </a:lnTo>
                  <a:lnTo>
                    <a:pt x="83705" y="58293"/>
                  </a:lnTo>
                  <a:lnTo>
                    <a:pt x="75857" y="58293"/>
                  </a:lnTo>
                  <a:lnTo>
                    <a:pt x="68008" y="58293"/>
                  </a:lnTo>
                  <a:lnTo>
                    <a:pt x="60159" y="60833"/>
                  </a:lnTo>
                  <a:lnTo>
                    <a:pt x="43606" y="68353"/>
                  </a:lnTo>
                  <a:lnTo>
                    <a:pt x="29752" y="79089"/>
                  </a:lnTo>
                  <a:lnTo>
                    <a:pt x="19333" y="93301"/>
                  </a:lnTo>
                  <a:lnTo>
                    <a:pt x="13080" y="111252"/>
                  </a:lnTo>
                  <a:lnTo>
                    <a:pt x="13080" y="113919"/>
                  </a:lnTo>
                  <a:lnTo>
                    <a:pt x="10464" y="119126"/>
                  </a:lnTo>
                  <a:lnTo>
                    <a:pt x="10464" y="137668"/>
                  </a:lnTo>
                  <a:lnTo>
                    <a:pt x="33997" y="180086"/>
                  </a:lnTo>
                  <a:lnTo>
                    <a:pt x="75857" y="198628"/>
                  </a:lnTo>
                  <a:lnTo>
                    <a:pt x="110637" y="198628"/>
                  </a:lnTo>
                  <a:lnTo>
                    <a:pt x="128497" y="198628"/>
                  </a:lnTo>
                  <a:lnTo>
                    <a:pt x="135077" y="198628"/>
                  </a:lnTo>
                  <a:lnTo>
                    <a:pt x="136016" y="198628"/>
                  </a:lnTo>
                  <a:lnTo>
                    <a:pt x="136016" y="178730"/>
                  </a:lnTo>
                  <a:lnTo>
                    <a:pt x="136016" y="168513"/>
                  </a:lnTo>
                  <a:lnTo>
                    <a:pt x="136016" y="164748"/>
                  </a:lnTo>
                  <a:lnTo>
                    <a:pt x="136016" y="164211"/>
                  </a:lnTo>
                  <a:lnTo>
                    <a:pt x="130784" y="164211"/>
                  </a:lnTo>
                  <a:lnTo>
                    <a:pt x="130784" y="164211"/>
                  </a:lnTo>
                  <a:lnTo>
                    <a:pt x="115087" y="164211"/>
                  </a:lnTo>
                  <a:lnTo>
                    <a:pt x="109854" y="156210"/>
                  </a:lnTo>
                  <a:lnTo>
                    <a:pt x="109854" y="153543"/>
                  </a:lnTo>
                  <a:lnTo>
                    <a:pt x="109854" y="148336"/>
                  </a:lnTo>
                  <a:lnTo>
                    <a:pt x="112471" y="143002"/>
                  </a:lnTo>
                  <a:lnTo>
                    <a:pt x="123835" y="125114"/>
                  </a:lnTo>
                  <a:lnTo>
                    <a:pt x="134707" y="107251"/>
                  </a:lnTo>
                  <a:lnTo>
                    <a:pt x="145577" y="89388"/>
                  </a:lnTo>
                  <a:lnTo>
                    <a:pt x="156933" y="71501"/>
                  </a:lnTo>
                  <a:lnTo>
                    <a:pt x="162166" y="66167"/>
                  </a:lnTo>
                  <a:lnTo>
                    <a:pt x="167398" y="66167"/>
                  </a:lnTo>
                  <a:lnTo>
                    <a:pt x="172631" y="66167"/>
                  </a:lnTo>
                  <a:lnTo>
                    <a:pt x="175247" y="71501"/>
                  </a:lnTo>
                  <a:lnTo>
                    <a:pt x="177863" y="71501"/>
                  </a:lnTo>
                  <a:lnTo>
                    <a:pt x="188123" y="89388"/>
                  </a:lnTo>
                  <a:lnTo>
                    <a:pt x="199118" y="107251"/>
                  </a:lnTo>
                  <a:lnTo>
                    <a:pt x="210601" y="125114"/>
                  </a:lnTo>
                  <a:lnTo>
                    <a:pt x="222326" y="143002"/>
                  </a:lnTo>
                  <a:lnTo>
                    <a:pt x="224942" y="148336"/>
                  </a:lnTo>
                  <a:lnTo>
                    <a:pt x="224942" y="153543"/>
                  </a:lnTo>
                  <a:lnTo>
                    <a:pt x="222326" y="156210"/>
                  </a:lnTo>
                  <a:lnTo>
                    <a:pt x="219709" y="161544"/>
                  </a:lnTo>
                  <a:lnTo>
                    <a:pt x="214477" y="164211"/>
                  </a:lnTo>
                  <a:lnTo>
                    <a:pt x="211861" y="164211"/>
                  </a:lnTo>
                  <a:lnTo>
                    <a:pt x="209245" y="164211"/>
                  </a:lnTo>
                  <a:lnTo>
                    <a:pt x="206641" y="164211"/>
                  </a:lnTo>
                  <a:lnTo>
                    <a:pt x="198793" y="164211"/>
                  </a:lnTo>
                  <a:lnTo>
                    <a:pt x="198793" y="1986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178810" y="2625598"/>
            <a:ext cx="1217295" cy="667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8B9499"/>
                </a:solidFill>
                <a:latin typeface="Arial"/>
                <a:cs typeface="Arial"/>
              </a:rPr>
              <a:t>Annotation </a:t>
            </a:r>
            <a:r>
              <a:rPr dirty="0" sz="120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(Tagging, 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Masking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 the</a:t>
            </a:r>
            <a:r>
              <a:rPr dirty="0" sz="1000" spc="-6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images</a:t>
            </a:r>
            <a:r>
              <a:rPr dirty="0" sz="1000" spc="-3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manually/ </a:t>
            </a:r>
            <a:r>
              <a:rPr dirty="0" sz="1000" spc="-26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Text</a:t>
            </a:r>
            <a:r>
              <a:rPr dirty="0" sz="1000" spc="-2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from Reports</a:t>
            </a:r>
            <a:r>
              <a:rPr dirty="0" sz="1000" spc="-2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79802" y="1417777"/>
            <a:ext cx="93218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*</a:t>
            </a:r>
            <a:r>
              <a:rPr dirty="0" sz="1000" spc="-15" i="1">
                <a:solidFill>
                  <a:srgbClr val="8B9499"/>
                </a:solidFill>
                <a:latin typeface="Arial"/>
                <a:cs typeface="Arial"/>
              </a:rPr>
              <a:t>P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r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8B9499"/>
                </a:solidFill>
                <a:latin typeface="Arial"/>
                <a:cs typeface="Arial"/>
              </a:rPr>
              <a:t>P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r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o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c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ss</a:t>
            </a:r>
            <a:r>
              <a:rPr dirty="0" sz="1000" spc="-15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n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&amp;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**Augmentation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50160" y="2681985"/>
            <a:ext cx="93218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*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P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r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15" i="1">
                <a:solidFill>
                  <a:srgbClr val="8B9499"/>
                </a:solidFill>
                <a:latin typeface="Arial"/>
                <a:cs typeface="Arial"/>
              </a:rPr>
              <a:t>P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r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oces</a:t>
            </a:r>
            <a:r>
              <a:rPr dirty="0" sz="1000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ng 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&amp;</a:t>
            </a:r>
            <a:endParaRPr sz="10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</a:pP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**Augmentation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4972" y="3574745"/>
            <a:ext cx="9048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*Pre</a:t>
            </a:r>
            <a:r>
              <a:rPr dirty="0" sz="900" spc="-55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b="1" i="1">
                <a:solidFill>
                  <a:srgbClr val="8B9499"/>
                </a:solidFill>
                <a:latin typeface="Arial"/>
                <a:cs typeface="Arial"/>
              </a:rPr>
              <a:t>Processing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80994" y="3584828"/>
            <a:ext cx="8845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*</a:t>
            </a:r>
            <a:r>
              <a:rPr dirty="0" sz="900" spc="-10" b="1" i="1">
                <a:solidFill>
                  <a:srgbClr val="8B9499"/>
                </a:solidFill>
                <a:latin typeface="Arial"/>
                <a:cs typeface="Arial"/>
              </a:rPr>
              <a:t>*</a:t>
            </a: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Aug</a:t>
            </a:r>
            <a:r>
              <a:rPr dirty="0" sz="900" b="1" i="1">
                <a:solidFill>
                  <a:srgbClr val="8B9499"/>
                </a:solidFill>
                <a:latin typeface="Arial"/>
                <a:cs typeface="Arial"/>
              </a:rPr>
              <a:t>m</a:t>
            </a:r>
            <a:r>
              <a:rPr dirty="0" sz="900" spc="-5" b="1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900" b="1" i="1">
                <a:solidFill>
                  <a:srgbClr val="8B9499"/>
                </a:solidFill>
                <a:latin typeface="Arial"/>
                <a:cs typeface="Arial"/>
              </a:rPr>
              <a:t>nt</a:t>
            </a:r>
            <a:r>
              <a:rPr dirty="0" sz="900" b="1" i="1">
                <a:solidFill>
                  <a:srgbClr val="8B9499"/>
                </a:solidFill>
                <a:latin typeface="Arial"/>
                <a:cs typeface="Arial"/>
              </a:rPr>
              <a:t>a</a:t>
            </a:r>
            <a:r>
              <a:rPr dirty="0" sz="900" b="1" i="1">
                <a:solidFill>
                  <a:srgbClr val="8B9499"/>
                </a:solidFill>
                <a:latin typeface="Arial"/>
                <a:cs typeface="Arial"/>
              </a:rPr>
              <a:t>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72965" y="877061"/>
            <a:ext cx="533400" cy="3750945"/>
          </a:xfrm>
          <a:custGeom>
            <a:avLst/>
            <a:gdLst/>
            <a:ahLst/>
            <a:cxnLst/>
            <a:rect l="l" t="t" r="r" b="b"/>
            <a:pathLst>
              <a:path w="533400" h="3750945">
                <a:moveTo>
                  <a:pt x="533400" y="3750919"/>
                </a:moveTo>
                <a:lnTo>
                  <a:pt x="462535" y="3749331"/>
                </a:lnTo>
                <a:lnTo>
                  <a:pt x="398836" y="3744850"/>
                </a:lnTo>
                <a:lnTo>
                  <a:pt x="344852" y="3737900"/>
                </a:lnTo>
                <a:lnTo>
                  <a:pt x="303134" y="3728904"/>
                </a:lnTo>
                <a:lnTo>
                  <a:pt x="266700" y="3706469"/>
                </a:lnTo>
                <a:lnTo>
                  <a:pt x="266700" y="1919858"/>
                </a:lnTo>
                <a:lnTo>
                  <a:pt x="257175" y="1908055"/>
                </a:lnTo>
                <a:lnTo>
                  <a:pt x="188595" y="1888442"/>
                </a:lnTo>
                <a:lnTo>
                  <a:pt x="134620" y="1881486"/>
                </a:lnTo>
                <a:lnTo>
                  <a:pt x="70908" y="1876999"/>
                </a:lnTo>
                <a:lnTo>
                  <a:pt x="0" y="1875408"/>
                </a:lnTo>
                <a:lnTo>
                  <a:pt x="70908" y="1873818"/>
                </a:lnTo>
                <a:lnTo>
                  <a:pt x="134619" y="1869331"/>
                </a:lnTo>
                <a:lnTo>
                  <a:pt x="188594" y="1862375"/>
                </a:lnTo>
                <a:lnTo>
                  <a:pt x="230293" y="1853376"/>
                </a:lnTo>
                <a:lnTo>
                  <a:pt x="266700" y="1830958"/>
                </a:lnTo>
                <a:lnTo>
                  <a:pt x="266700" y="44323"/>
                </a:lnTo>
                <a:lnTo>
                  <a:pt x="276233" y="32529"/>
                </a:lnTo>
                <a:lnTo>
                  <a:pt x="303134" y="21938"/>
                </a:lnTo>
                <a:lnTo>
                  <a:pt x="344852" y="12969"/>
                </a:lnTo>
                <a:lnTo>
                  <a:pt x="398836" y="6044"/>
                </a:lnTo>
                <a:lnTo>
                  <a:pt x="462535" y="1581"/>
                </a:lnTo>
                <a:lnTo>
                  <a:pt x="533400" y="0"/>
                </a:lnTo>
              </a:path>
            </a:pathLst>
          </a:custGeom>
          <a:ln w="9525">
            <a:solidFill>
              <a:srgbClr val="9420A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0" name="object 60"/>
          <p:cNvGrpSpPr/>
          <p:nvPr/>
        </p:nvGrpSpPr>
        <p:grpSpPr>
          <a:xfrm>
            <a:off x="3448875" y="1970849"/>
            <a:ext cx="560070" cy="565785"/>
            <a:chOff x="3448875" y="1970849"/>
            <a:chExt cx="560070" cy="565785"/>
          </a:xfrm>
        </p:grpSpPr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8875" y="2220404"/>
              <a:ext cx="559688" cy="31572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594608" y="1976119"/>
              <a:ext cx="263525" cy="205740"/>
            </a:xfrm>
            <a:custGeom>
              <a:avLst/>
              <a:gdLst/>
              <a:ahLst/>
              <a:cxnLst/>
              <a:rect l="l" t="t" r="r" b="b"/>
              <a:pathLst>
                <a:path w="263525" h="205739">
                  <a:moveTo>
                    <a:pt x="263271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7480"/>
                  </a:lnTo>
                  <a:lnTo>
                    <a:pt x="0" y="166370"/>
                  </a:lnTo>
                  <a:lnTo>
                    <a:pt x="74549" y="166370"/>
                  </a:lnTo>
                  <a:lnTo>
                    <a:pt x="74549" y="171450"/>
                  </a:lnTo>
                  <a:lnTo>
                    <a:pt x="74549" y="179070"/>
                  </a:lnTo>
                  <a:lnTo>
                    <a:pt x="74549" y="184150"/>
                  </a:lnTo>
                  <a:lnTo>
                    <a:pt x="39497" y="184150"/>
                  </a:lnTo>
                  <a:lnTo>
                    <a:pt x="39497" y="193040"/>
                  </a:lnTo>
                  <a:lnTo>
                    <a:pt x="39497" y="196850"/>
                  </a:lnTo>
                  <a:lnTo>
                    <a:pt x="39497" y="205740"/>
                  </a:lnTo>
                  <a:lnTo>
                    <a:pt x="223774" y="205740"/>
                  </a:lnTo>
                  <a:lnTo>
                    <a:pt x="223774" y="197358"/>
                  </a:lnTo>
                  <a:lnTo>
                    <a:pt x="223774" y="196850"/>
                  </a:lnTo>
                  <a:lnTo>
                    <a:pt x="223774" y="193040"/>
                  </a:lnTo>
                  <a:lnTo>
                    <a:pt x="223774" y="184150"/>
                  </a:lnTo>
                  <a:lnTo>
                    <a:pt x="215138" y="184150"/>
                  </a:lnTo>
                  <a:lnTo>
                    <a:pt x="215138" y="193040"/>
                  </a:lnTo>
                  <a:lnTo>
                    <a:pt x="215138" y="196850"/>
                  </a:lnTo>
                  <a:lnTo>
                    <a:pt x="48133" y="196850"/>
                  </a:lnTo>
                  <a:lnTo>
                    <a:pt x="48133" y="193040"/>
                  </a:lnTo>
                  <a:lnTo>
                    <a:pt x="215138" y="193040"/>
                  </a:lnTo>
                  <a:lnTo>
                    <a:pt x="215138" y="184150"/>
                  </a:lnTo>
                  <a:lnTo>
                    <a:pt x="188722" y="184150"/>
                  </a:lnTo>
                  <a:lnTo>
                    <a:pt x="188722" y="179451"/>
                  </a:lnTo>
                  <a:lnTo>
                    <a:pt x="188722" y="179070"/>
                  </a:lnTo>
                  <a:lnTo>
                    <a:pt x="188722" y="171450"/>
                  </a:lnTo>
                  <a:lnTo>
                    <a:pt x="188722" y="170815"/>
                  </a:lnTo>
                  <a:lnTo>
                    <a:pt x="188722" y="166370"/>
                  </a:lnTo>
                  <a:lnTo>
                    <a:pt x="263271" y="166370"/>
                  </a:lnTo>
                  <a:lnTo>
                    <a:pt x="263271" y="157861"/>
                  </a:lnTo>
                  <a:lnTo>
                    <a:pt x="263271" y="157480"/>
                  </a:lnTo>
                  <a:lnTo>
                    <a:pt x="263271" y="8128"/>
                  </a:lnTo>
                  <a:lnTo>
                    <a:pt x="254635" y="8128"/>
                  </a:lnTo>
                  <a:lnTo>
                    <a:pt x="254635" y="157480"/>
                  </a:lnTo>
                  <a:lnTo>
                    <a:pt x="180086" y="157480"/>
                  </a:lnTo>
                  <a:lnTo>
                    <a:pt x="180086" y="171450"/>
                  </a:lnTo>
                  <a:lnTo>
                    <a:pt x="180086" y="179070"/>
                  </a:lnTo>
                  <a:lnTo>
                    <a:pt x="83312" y="179070"/>
                  </a:lnTo>
                  <a:lnTo>
                    <a:pt x="83312" y="171450"/>
                  </a:lnTo>
                  <a:lnTo>
                    <a:pt x="180086" y="171450"/>
                  </a:lnTo>
                  <a:lnTo>
                    <a:pt x="180086" y="157480"/>
                  </a:lnTo>
                  <a:lnTo>
                    <a:pt x="8636" y="157480"/>
                  </a:lnTo>
                  <a:lnTo>
                    <a:pt x="8636" y="7620"/>
                  </a:lnTo>
                  <a:lnTo>
                    <a:pt x="263271" y="7620"/>
                  </a:lnTo>
                  <a:lnTo>
                    <a:pt x="263271" y="0"/>
                  </a:lnTo>
                  <a:close/>
                </a:path>
              </a:pathLst>
            </a:custGeom>
            <a:solidFill>
              <a:srgbClr val="E877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594608" y="1975611"/>
              <a:ext cx="263525" cy="207010"/>
            </a:xfrm>
            <a:custGeom>
              <a:avLst/>
              <a:gdLst/>
              <a:ahLst/>
              <a:cxnLst/>
              <a:rect l="l" t="t" r="r" b="b"/>
              <a:pathLst>
                <a:path w="263525" h="207010">
                  <a:moveTo>
                    <a:pt x="263270" y="167005"/>
                  </a:moveTo>
                  <a:lnTo>
                    <a:pt x="263270" y="0"/>
                  </a:lnTo>
                  <a:lnTo>
                    <a:pt x="0" y="0"/>
                  </a:lnTo>
                  <a:lnTo>
                    <a:pt x="0" y="167005"/>
                  </a:lnTo>
                  <a:lnTo>
                    <a:pt x="74549" y="167005"/>
                  </a:lnTo>
                  <a:lnTo>
                    <a:pt x="74549" y="184276"/>
                  </a:lnTo>
                  <a:lnTo>
                    <a:pt x="39496" y="184276"/>
                  </a:lnTo>
                  <a:lnTo>
                    <a:pt x="39496" y="206501"/>
                  </a:lnTo>
                  <a:lnTo>
                    <a:pt x="223774" y="206501"/>
                  </a:lnTo>
                  <a:lnTo>
                    <a:pt x="223774" y="184276"/>
                  </a:lnTo>
                  <a:lnTo>
                    <a:pt x="188721" y="184276"/>
                  </a:lnTo>
                  <a:lnTo>
                    <a:pt x="188721" y="167005"/>
                  </a:lnTo>
                  <a:lnTo>
                    <a:pt x="263270" y="167005"/>
                  </a:lnTo>
                  <a:close/>
                </a:path>
                <a:path w="263525" h="207010">
                  <a:moveTo>
                    <a:pt x="215137" y="197865"/>
                  </a:moveTo>
                  <a:lnTo>
                    <a:pt x="48132" y="197865"/>
                  </a:lnTo>
                  <a:lnTo>
                    <a:pt x="48132" y="193548"/>
                  </a:lnTo>
                  <a:lnTo>
                    <a:pt x="215137" y="193548"/>
                  </a:lnTo>
                  <a:lnTo>
                    <a:pt x="215137" y="197865"/>
                  </a:lnTo>
                  <a:close/>
                </a:path>
                <a:path w="263525" h="207010">
                  <a:moveTo>
                    <a:pt x="180086" y="171323"/>
                  </a:moveTo>
                  <a:lnTo>
                    <a:pt x="180086" y="179958"/>
                  </a:lnTo>
                  <a:lnTo>
                    <a:pt x="83312" y="179958"/>
                  </a:lnTo>
                  <a:lnTo>
                    <a:pt x="83312" y="171323"/>
                  </a:lnTo>
                  <a:lnTo>
                    <a:pt x="180086" y="171323"/>
                  </a:lnTo>
                  <a:close/>
                </a:path>
                <a:path w="263525" h="207010">
                  <a:moveTo>
                    <a:pt x="8636" y="8636"/>
                  </a:moveTo>
                  <a:lnTo>
                    <a:pt x="254634" y="8636"/>
                  </a:lnTo>
                  <a:lnTo>
                    <a:pt x="254634" y="158369"/>
                  </a:lnTo>
                  <a:lnTo>
                    <a:pt x="8636" y="158369"/>
                  </a:lnTo>
                  <a:lnTo>
                    <a:pt x="8636" y="86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091810" y="3633596"/>
            <a:ext cx="10299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Object</a:t>
            </a:r>
            <a:r>
              <a:rPr dirty="0" sz="1000" spc="-65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Detection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88785" y="3491991"/>
            <a:ext cx="1336040" cy="508000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64160" marR="155575" indent="-1727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Entity</a:t>
            </a:r>
            <a:r>
              <a:rPr dirty="0" sz="900" spc="-6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Detection</a:t>
            </a:r>
            <a:r>
              <a:rPr dirty="0" sz="900" spc="-6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&amp; </a:t>
            </a:r>
            <a:r>
              <a:rPr dirty="0" sz="900" spc="-23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Classification</a:t>
            </a:r>
            <a:endParaRPr sz="900">
              <a:latin typeface="Arial"/>
              <a:cs typeface="Arial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Face</a:t>
            </a:r>
            <a:r>
              <a:rPr dirty="0" sz="900" spc="-6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Detection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91810" y="4267301"/>
            <a:ext cx="1113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Imag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e</a:t>
            </a:r>
            <a:r>
              <a:rPr dirty="0" sz="1000" spc="-2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Regre</a:t>
            </a:r>
            <a:r>
              <a:rPr dirty="0" sz="1000" spc="-10" b="1" i="1">
                <a:solidFill>
                  <a:srgbClr val="8B9499"/>
                </a:solidFill>
                <a:latin typeface="Arial"/>
                <a:cs typeface="Arial"/>
              </a:rPr>
              <a:t>s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88785" y="4209821"/>
            <a:ext cx="1336040" cy="369570"/>
          </a:xfrm>
          <a:prstGeom prst="rect">
            <a:avLst/>
          </a:prstGeom>
          <a:ln w="9525">
            <a:solidFill>
              <a:srgbClr val="003CA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64160" marR="244475" indent="-1727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64160" algn="l"/>
                <a:tab pos="264795" algn="l"/>
              </a:tabLst>
            </a:pP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Sy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nthet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c</a:t>
            </a:r>
            <a:r>
              <a:rPr dirty="0" sz="900" spc="-3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900" i="1">
                <a:solidFill>
                  <a:srgbClr val="8B9499"/>
                </a:solidFill>
                <a:latin typeface="Arial"/>
                <a:cs typeface="Arial"/>
              </a:rPr>
              <a:t>I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m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age  </a:t>
            </a:r>
            <a:r>
              <a:rPr dirty="0" sz="900" spc="-5" i="1">
                <a:solidFill>
                  <a:srgbClr val="8B9499"/>
                </a:solidFill>
                <a:latin typeface="Arial"/>
                <a:cs typeface="Arial"/>
              </a:rPr>
              <a:t>Generation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5615" y="1684147"/>
            <a:ext cx="14382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Internal</a:t>
            </a:r>
            <a:r>
              <a:rPr dirty="0" sz="1000" spc="-2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Clinical</a:t>
            </a:r>
            <a:r>
              <a:rPr dirty="0" sz="1000" spc="-2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Images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4363" y="1836547"/>
            <a:ext cx="1661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(Prior</a:t>
            </a:r>
            <a:r>
              <a:rPr dirty="0" sz="1000" spc="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Authorization,</a:t>
            </a:r>
            <a:r>
              <a:rPr dirty="0" sz="1000" spc="1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Decision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0647" y="1988947"/>
            <a:ext cx="168846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Point</a:t>
            </a:r>
            <a:r>
              <a:rPr dirty="0" sz="1000" spc="-2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of</a:t>
            </a:r>
            <a:r>
              <a:rPr dirty="0" sz="1000" spc="-2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Care,</a:t>
            </a:r>
            <a:r>
              <a:rPr dirty="0" sz="1000" spc="-2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Medical</a:t>
            </a:r>
            <a:r>
              <a:rPr dirty="0" sz="1000" spc="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Claims </a:t>
            </a:r>
            <a:r>
              <a:rPr dirty="0" sz="1000" spc="-265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Review)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9544" y="3239261"/>
            <a:ext cx="158940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8B9499"/>
                </a:solidFill>
                <a:latin typeface="Arial"/>
                <a:cs typeface="Arial"/>
              </a:rPr>
              <a:t>External Clinical Images </a:t>
            </a:r>
            <a:r>
              <a:rPr dirty="0" sz="1000" b="1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(ImageNet,</a:t>
            </a:r>
            <a:r>
              <a:rPr dirty="0" sz="1000" spc="-3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Kaggle,</a:t>
            </a:r>
            <a:r>
              <a:rPr dirty="0" sz="1000" spc="-3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8B9499"/>
                </a:solidFill>
                <a:latin typeface="Arial"/>
                <a:cs typeface="Arial"/>
              </a:rPr>
              <a:t>Google, </a:t>
            </a:r>
            <a:r>
              <a:rPr dirty="0" sz="1000" spc="-260" i="1">
                <a:solidFill>
                  <a:srgbClr val="8B9499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8B9499"/>
                </a:solidFill>
                <a:latin typeface="Arial"/>
                <a:cs typeface="Arial"/>
              </a:rPr>
              <a:t>PubMed)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770748" y="989075"/>
            <a:ext cx="1002030" cy="567690"/>
            <a:chOff x="7770748" y="989075"/>
            <a:chExt cx="1002030" cy="567690"/>
          </a:xfrm>
        </p:grpSpPr>
        <p:sp>
          <p:nvSpPr>
            <p:cNvPr id="73" name="object 73"/>
            <p:cNvSpPr/>
            <p:nvPr/>
          </p:nvSpPr>
          <p:spPr>
            <a:xfrm>
              <a:off x="7814944" y="1001775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858647" y="0"/>
                  </a:moveTo>
                  <a:lnTo>
                    <a:pt x="85978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6"/>
                  </a:lnTo>
                  <a:lnTo>
                    <a:pt x="0" y="430149"/>
                  </a:lnTo>
                  <a:lnTo>
                    <a:pt x="6754" y="463621"/>
                  </a:lnTo>
                  <a:lnTo>
                    <a:pt x="25177" y="490950"/>
                  </a:lnTo>
                  <a:lnTo>
                    <a:pt x="52506" y="509373"/>
                  </a:lnTo>
                  <a:lnTo>
                    <a:pt x="85978" y="516127"/>
                  </a:lnTo>
                  <a:lnTo>
                    <a:pt x="858647" y="516127"/>
                  </a:lnTo>
                  <a:lnTo>
                    <a:pt x="892119" y="509373"/>
                  </a:lnTo>
                  <a:lnTo>
                    <a:pt x="919448" y="490950"/>
                  </a:lnTo>
                  <a:lnTo>
                    <a:pt x="937871" y="463621"/>
                  </a:lnTo>
                  <a:lnTo>
                    <a:pt x="944626" y="430149"/>
                  </a:lnTo>
                  <a:lnTo>
                    <a:pt x="944626" y="86106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814944" y="1001775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0" y="86106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6"/>
                  </a:lnTo>
                  <a:lnTo>
                    <a:pt x="944626" y="430149"/>
                  </a:lnTo>
                  <a:lnTo>
                    <a:pt x="937871" y="463621"/>
                  </a:lnTo>
                  <a:lnTo>
                    <a:pt x="919448" y="490950"/>
                  </a:lnTo>
                  <a:lnTo>
                    <a:pt x="892119" y="509373"/>
                  </a:lnTo>
                  <a:lnTo>
                    <a:pt x="858647" y="516127"/>
                  </a:lnTo>
                  <a:lnTo>
                    <a:pt x="85978" y="516127"/>
                  </a:lnTo>
                  <a:lnTo>
                    <a:pt x="52506" y="509373"/>
                  </a:lnTo>
                  <a:lnTo>
                    <a:pt x="25177" y="490950"/>
                  </a:lnTo>
                  <a:lnTo>
                    <a:pt x="6754" y="463621"/>
                  </a:lnTo>
                  <a:lnTo>
                    <a:pt x="0" y="430149"/>
                  </a:lnTo>
                  <a:lnTo>
                    <a:pt x="0" y="86106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783448" y="1027556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858647" y="0"/>
                  </a:moveTo>
                  <a:lnTo>
                    <a:pt x="85978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5"/>
                  </a:lnTo>
                  <a:lnTo>
                    <a:pt x="0" y="430148"/>
                  </a:lnTo>
                  <a:lnTo>
                    <a:pt x="6754" y="463641"/>
                  </a:lnTo>
                  <a:lnTo>
                    <a:pt x="25177" y="491013"/>
                  </a:lnTo>
                  <a:lnTo>
                    <a:pt x="52506" y="509480"/>
                  </a:lnTo>
                  <a:lnTo>
                    <a:pt x="85978" y="516254"/>
                  </a:lnTo>
                  <a:lnTo>
                    <a:pt x="858647" y="516254"/>
                  </a:lnTo>
                  <a:lnTo>
                    <a:pt x="892119" y="509480"/>
                  </a:lnTo>
                  <a:lnTo>
                    <a:pt x="919448" y="491013"/>
                  </a:lnTo>
                  <a:lnTo>
                    <a:pt x="937871" y="463641"/>
                  </a:lnTo>
                  <a:lnTo>
                    <a:pt x="944626" y="430148"/>
                  </a:lnTo>
                  <a:lnTo>
                    <a:pt x="944626" y="86105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783448" y="1027556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0" y="86105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5"/>
                  </a:lnTo>
                  <a:lnTo>
                    <a:pt x="944626" y="430148"/>
                  </a:lnTo>
                  <a:lnTo>
                    <a:pt x="937871" y="463641"/>
                  </a:lnTo>
                  <a:lnTo>
                    <a:pt x="919448" y="491013"/>
                  </a:lnTo>
                  <a:lnTo>
                    <a:pt x="892119" y="509480"/>
                  </a:lnTo>
                  <a:lnTo>
                    <a:pt x="858647" y="516254"/>
                  </a:lnTo>
                  <a:lnTo>
                    <a:pt x="85978" y="516254"/>
                  </a:lnTo>
                  <a:lnTo>
                    <a:pt x="52506" y="509480"/>
                  </a:lnTo>
                  <a:lnTo>
                    <a:pt x="25177" y="491013"/>
                  </a:lnTo>
                  <a:lnTo>
                    <a:pt x="6754" y="463641"/>
                  </a:lnTo>
                  <a:lnTo>
                    <a:pt x="0" y="430148"/>
                  </a:lnTo>
                  <a:lnTo>
                    <a:pt x="0" y="86105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0300" y="1074966"/>
              <a:ext cx="398691" cy="4273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3176" y="1114310"/>
              <a:ext cx="316699" cy="388480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7770748" y="1898395"/>
            <a:ext cx="1002030" cy="567690"/>
            <a:chOff x="7770748" y="1898395"/>
            <a:chExt cx="1002030" cy="567690"/>
          </a:xfrm>
        </p:grpSpPr>
        <p:sp>
          <p:nvSpPr>
            <p:cNvPr id="80" name="object 80"/>
            <p:cNvSpPr/>
            <p:nvPr/>
          </p:nvSpPr>
          <p:spPr>
            <a:xfrm>
              <a:off x="7814944" y="1911095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858647" y="0"/>
                  </a:moveTo>
                  <a:lnTo>
                    <a:pt x="85978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6"/>
                  </a:lnTo>
                  <a:lnTo>
                    <a:pt x="0" y="430149"/>
                  </a:lnTo>
                  <a:lnTo>
                    <a:pt x="6754" y="463621"/>
                  </a:lnTo>
                  <a:lnTo>
                    <a:pt x="25177" y="490950"/>
                  </a:lnTo>
                  <a:lnTo>
                    <a:pt x="52506" y="509373"/>
                  </a:lnTo>
                  <a:lnTo>
                    <a:pt x="85978" y="516128"/>
                  </a:lnTo>
                  <a:lnTo>
                    <a:pt x="858647" y="516128"/>
                  </a:lnTo>
                  <a:lnTo>
                    <a:pt x="892119" y="509373"/>
                  </a:lnTo>
                  <a:lnTo>
                    <a:pt x="919448" y="490950"/>
                  </a:lnTo>
                  <a:lnTo>
                    <a:pt x="937871" y="463621"/>
                  </a:lnTo>
                  <a:lnTo>
                    <a:pt x="944626" y="430149"/>
                  </a:lnTo>
                  <a:lnTo>
                    <a:pt x="944626" y="86106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814944" y="1911095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0" y="86106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6"/>
                  </a:lnTo>
                  <a:lnTo>
                    <a:pt x="944626" y="430149"/>
                  </a:lnTo>
                  <a:lnTo>
                    <a:pt x="937871" y="463621"/>
                  </a:lnTo>
                  <a:lnTo>
                    <a:pt x="919448" y="490950"/>
                  </a:lnTo>
                  <a:lnTo>
                    <a:pt x="892119" y="509373"/>
                  </a:lnTo>
                  <a:lnTo>
                    <a:pt x="858647" y="516128"/>
                  </a:lnTo>
                  <a:lnTo>
                    <a:pt x="85978" y="516128"/>
                  </a:lnTo>
                  <a:lnTo>
                    <a:pt x="52506" y="509373"/>
                  </a:lnTo>
                  <a:lnTo>
                    <a:pt x="25177" y="490950"/>
                  </a:lnTo>
                  <a:lnTo>
                    <a:pt x="6754" y="463621"/>
                  </a:lnTo>
                  <a:lnTo>
                    <a:pt x="0" y="430149"/>
                  </a:lnTo>
                  <a:lnTo>
                    <a:pt x="0" y="86106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783448" y="1936876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858647" y="0"/>
                  </a:moveTo>
                  <a:lnTo>
                    <a:pt x="85978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6"/>
                  </a:lnTo>
                  <a:lnTo>
                    <a:pt x="0" y="430149"/>
                  </a:lnTo>
                  <a:lnTo>
                    <a:pt x="6754" y="463641"/>
                  </a:lnTo>
                  <a:lnTo>
                    <a:pt x="25177" y="491013"/>
                  </a:lnTo>
                  <a:lnTo>
                    <a:pt x="52506" y="509480"/>
                  </a:lnTo>
                  <a:lnTo>
                    <a:pt x="85978" y="516255"/>
                  </a:lnTo>
                  <a:lnTo>
                    <a:pt x="858647" y="516255"/>
                  </a:lnTo>
                  <a:lnTo>
                    <a:pt x="892119" y="509480"/>
                  </a:lnTo>
                  <a:lnTo>
                    <a:pt x="919448" y="491013"/>
                  </a:lnTo>
                  <a:lnTo>
                    <a:pt x="937871" y="463641"/>
                  </a:lnTo>
                  <a:lnTo>
                    <a:pt x="944626" y="430149"/>
                  </a:lnTo>
                  <a:lnTo>
                    <a:pt x="944626" y="86106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783448" y="1936876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0" y="86106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6"/>
                  </a:lnTo>
                  <a:lnTo>
                    <a:pt x="944626" y="430149"/>
                  </a:lnTo>
                  <a:lnTo>
                    <a:pt x="937871" y="463641"/>
                  </a:lnTo>
                  <a:lnTo>
                    <a:pt x="919448" y="491013"/>
                  </a:lnTo>
                  <a:lnTo>
                    <a:pt x="892119" y="509480"/>
                  </a:lnTo>
                  <a:lnTo>
                    <a:pt x="858647" y="516255"/>
                  </a:lnTo>
                  <a:lnTo>
                    <a:pt x="85978" y="516255"/>
                  </a:lnTo>
                  <a:lnTo>
                    <a:pt x="52506" y="509480"/>
                  </a:lnTo>
                  <a:lnTo>
                    <a:pt x="25177" y="491013"/>
                  </a:lnTo>
                  <a:lnTo>
                    <a:pt x="6754" y="463641"/>
                  </a:lnTo>
                  <a:lnTo>
                    <a:pt x="0" y="430149"/>
                  </a:lnTo>
                  <a:lnTo>
                    <a:pt x="0" y="86106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76920" y="1976958"/>
              <a:ext cx="722071" cy="433247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7786496" y="2696717"/>
            <a:ext cx="1002030" cy="567690"/>
            <a:chOff x="7786496" y="2696717"/>
            <a:chExt cx="1002030" cy="567690"/>
          </a:xfrm>
        </p:grpSpPr>
        <p:sp>
          <p:nvSpPr>
            <p:cNvPr id="86" name="object 86"/>
            <p:cNvSpPr/>
            <p:nvPr/>
          </p:nvSpPr>
          <p:spPr>
            <a:xfrm>
              <a:off x="7830692" y="2709417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858647" y="0"/>
                  </a:moveTo>
                  <a:lnTo>
                    <a:pt x="85978" y="0"/>
                  </a:lnTo>
                  <a:lnTo>
                    <a:pt x="52506" y="6754"/>
                  </a:lnTo>
                  <a:lnTo>
                    <a:pt x="25177" y="25177"/>
                  </a:lnTo>
                  <a:lnTo>
                    <a:pt x="6754" y="52506"/>
                  </a:lnTo>
                  <a:lnTo>
                    <a:pt x="0" y="85979"/>
                  </a:lnTo>
                  <a:lnTo>
                    <a:pt x="0" y="430149"/>
                  </a:lnTo>
                  <a:lnTo>
                    <a:pt x="6754" y="463621"/>
                  </a:lnTo>
                  <a:lnTo>
                    <a:pt x="25177" y="490950"/>
                  </a:lnTo>
                  <a:lnTo>
                    <a:pt x="52506" y="509373"/>
                  </a:lnTo>
                  <a:lnTo>
                    <a:pt x="85978" y="516127"/>
                  </a:lnTo>
                  <a:lnTo>
                    <a:pt x="858647" y="516127"/>
                  </a:lnTo>
                  <a:lnTo>
                    <a:pt x="892119" y="509373"/>
                  </a:lnTo>
                  <a:lnTo>
                    <a:pt x="919448" y="490950"/>
                  </a:lnTo>
                  <a:lnTo>
                    <a:pt x="937871" y="463621"/>
                  </a:lnTo>
                  <a:lnTo>
                    <a:pt x="944626" y="430149"/>
                  </a:lnTo>
                  <a:lnTo>
                    <a:pt x="944626" y="85979"/>
                  </a:lnTo>
                  <a:lnTo>
                    <a:pt x="937871" y="52506"/>
                  </a:lnTo>
                  <a:lnTo>
                    <a:pt x="919448" y="25177"/>
                  </a:lnTo>
                  <a:lnTo>
                    <a:pt x="892119" y="675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830692" y="2709417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5">
                  <a:moveTo>
                    <a:pt x="0" y="85979"/>
                  </a:moveTo>
                  <a:lnTo>
                    <a:pt x="6754" y="52506"/>
                  </a:lnTo>
                  <a:lnTo>
                    <a:pt x="25177" y="25177"/>
                  </a:lnTo>
                  <a:lnTo>
                    <a:pt x="52506" y="675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54"/>
                  </a:lnTo>
                  <a:lnTo>
                    <a:pt x="919448" y="25177"/>
                  </a:lnTo>
                  <a:lnTo>
                    <a:pt x="937871" y="52506"/>
                  </a:lnTo>
                  <a:lnTo>
                    <a:pt x="944626" y="85979"/>
                  </a:lnTo>
                  <a:lnTo>
                    <a:pt x="944626" y="430149"/>
                  </a:lnTo>
                  <a:lnTo>
                    <a:pt x="937871" y="463621"/>
                  </a:lnTo>
                  <a:lnTo>
                    <a:pt x="919448" y="490950"/>
                  </a:lnTo>
                  <a:lnTo>
                    <a:pt x="892119" y="509373"/>
                  </a:lnTo>
                  <a:lnTo>
                    <a:pt x="858647" y="516127"/>
                  </a:lnTo>
                  <a:lnTo>
                    <a:pt x="85978" y="516127"/>
                  </a:lnTo>
                  <a:lnTo>
                    <a:pt x="52506" y="509373"/>
                  </a:lnTo>
                  <a:lnTo>
                    <a:pt x="25177" y="490950"/>
                  </a:lnTo>
                  <a:lnTo>
                    <a:pt x="6754" y="463621"/>
                  </a:lnTo>
                  <a:lnTo>
                    <a:pt x="0" y="430149"/>
                  </a:lnTo>
                  <a:lnTo>
                    <a:pt x="0" y="85979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799196" y="2735198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858647" y="0"/>
                  </a:moveTo>
                  <a:lnTo>
                    <a:pt x="85978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6"/>
                  </a:lnTo>
                  <a:lnTo>
                    <a:pt x="0" y="430149"/>
                  </a:lnTo>
                  <a:lnTo>
                    <a:pt x="6754" y="463621"/>
                  </a:lnTo>
                  <a:lnTo>
                    <a:pt x="25177" y="490950"/>
                  </a:lnTo>
                  <a:lnTo>
                    <a:pt x="52506" y="509373"/>
                  </a:lnTo>
                  <a:lnTo>
                    <a:pt x="85978" y="516127"/>
                  </a:lnTo>
                  <a:lnTo>
                    <a:pt x="858647" y="516127"/>
                  </a:lnTo>
                  <a:lnTo>
                    <a:pt x="892119" y="509373"/>
                  </a:lnTo>
                  <a:lnTo>
                    <a:pt x="919448" y="490950"/>
                  </a:lnTo>
                  <a:lnTo>
                    <a:pt x="937871" y="463621"/>
                  </a:lnTo>
                  <a:lnTo>
                    <a:pt x="944626" y="430149"/>
                  </a:lnTo>
                  <a:lnTo>
                    <a:pt x="944626" y="86106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799196" y="2735198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0" y="86106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6"/>
                  </a:lnTo>
                  <a:lnTo>
                    <a:pt x="944626" y="430149"/>
                  </a:lnTo>
                  <a:lnTo>
                    <a:pt x="937871" y="463621"/>
                  </a:lnTo>
                  <a:lnTo>
                    <a:pt x="919448" y="490950"/>
                  </a:lnTo>
                  <a:lnTo>
                    <a:pt x="892119" y="509373"/>
                  </a:lnTo>
                  <a:lnTo>
                    <a:pt x="858647" y="516127"/>
                  </a:lnTo>
                  <a:lnTo>
                    <a:pt x="85978" y="516127"/>
                  </a:lnTo>
                  <a:lnTo>
                    <a:pt x="52506" y="509373"/>
                  </a:lnTo>
                  <a:lnTo>
                    <a:pt x="25177" y="490950"/>
                  </a:lnTo>
                  <a:lnTo>
                    <a:pt x="6754" y="463621"/>
                  </a:lnTo>
                  <a:lnTo>
                    <a:pt x="0" y="430149"/>
                  </a:lnTo>
                  <a:lnTo>
                    <a:pt x="0" y="86106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3986" y="2768942"/>
              <a:ext cx="417258" cy="428663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7815960" y="3437509"/>
            <a:ext cx="1002030" cy="567690"/>
            <a:chOff x="7815960" y="3437509"/>
            <a:chExt cx="1002030" cy="567690"/>
          </a:xfrm>
        </p:grpSpPr>
        <p:sp>
          <p:nvSpPr>
            <p:cNvPr id="92" name="object 92"/>
            <p:cNvSpPr/>
            <p:nvPr/>
          </p:nvSpPr>
          <p:spPr>
            <a:xfrm>
              <a:off x="7860156" y="3450209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858647" y="0"/>
                  </a:moveTo>
                  <a:lnTo>
                    <a:pt x="85978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6"/>
                  </a:lnTo>
                  <a:lnTo>
                    <a:pt x="0" y="430161"/>
                  </a:lnTo>
                  <a:lnTo>
                    <a:pt x="6754" y="463647"/>
                  </a:lnTo>
                  <a:lnTo>
                    <a:pt x="25177" y="490993"/>
                  </a:lnTo>
                  <a:lnTo>
                    <a:pt x="52506" y="509430"/>
                  </a:lnTo>
                  <a:lnTo>
                    <a:pt x="85978" y="516191"/>
                  </a:lnTo>
                  <a:lnTo>
                    <a:pt x="858647" y="516191"/>
                  </a:lnTo>
                  <a:lnTo>
                    <a:pt x="892119" y="509430"/>
                  </a:lnTo>
                  <a:lnTo>
                    <a:pt x="919448" y="490993"/>
                  </a:lnTo>
                  <a:lnTo>
                    <a:pt x="937871" y="463647"/>
                  </a:lnTo>
                  <a:lnTo>
                    <a:pt x="944626" y="430161"/>
                  </a:lnTo>
                  <a:lnTo>
                    <a:pt x="944626" y="86106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860156" y="3450209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0" y="86106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6"/>
                  </a:lnTo>
                  <a:lnTo>
                    <a:pt x="944626" y="430161"/>
                  </a:lnTo>
                  <a:lnTo>
                    <a:pt x="937871" y="463647"/>
                  </a:lnTo>
                  <a:lnTo>
                    <a:pt x="919448" y="490993"/>
                  </a:lnTo>
                  <a:lnTo>
                    <a:pt x="892119" y="509430"/>
                  </a:lnTo>
                  <a:lnTo>
                    <a:pt x="858647" y="516191"/>
                  </a:lnTo>
                  <a:lnTo>
                    <a:pt x="85978" y="516191"/>
                  </a:lnTo>
                  <a:lnTo>
                    <a:pt x="52506" y="509430"/>
                  </a:lnTo>
                  <a:lnTo>
                    <a:pt x="25177" y="490993"/>
                  </a:lnTo>
                  <a:lnTo>
                    <a:pt x="6754" y="463647"/>
                  </a:lnTo>
                  <a:lnTo>
                    <a:pt x="0" y="430161"/>
                  </a:lnTo>
                  <a:lnTo>
                    <a:pt x="0" y="86106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828660" y="3475990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858647" y="0"/>
                  </a:moveTo>
                  <a:lnTo>
                    <a:pt x="85979" y="0"/>
                  </a:lnTo>
                  <a:lnTo>
                    <a:pt x="52506" y="6774"/>
                  </a:lnTo>
                  <a:lnTo>
                    <a:pt x="25177" y="25241"/>
                  </a:lnTo>
                  <a:lnTo>
                    <a:pt x="6754" y="52613"/>
                  </a:lnTo>
                  <a:lnTo>
                    <a:pt x="0" y="86106"/>
                  </a:lnTo>
                  <a:lnTo>
                    <a:pt x="0" y="430187"/>
                  </a:lnTo>
                  <a:lnTo>
                    <a:pt x="6754" y="463672"/>
                  </a:lnTo>
                  <a:lnTo>
                    <a:pt x="25177" y="491018"/>
                  </a:lnTo>
                  <a:lnTo>
                    <a:pt x="52506" y="509455"/>
                  </a:lnTo>
                  <a:lnTo>
                    <a:pt x="85979" y="516216"/>
                  </a:lnTo>
                  <a:lnTo>
                    <a:pt x="858647" y="516216"/>
                  </a:lnTo>
                  <a:lnTo>
                    <a:pt x="892119" y="509455"/>
                  </a:lnTo>
                  <a:lnTo>
                    <a:pt x="919448" y="491018"/>
                  </a:lnTo>
                  <a:lnTo>
                    <a:pt x="937871" y="463672"/>
                  </a:lnTo>
                  <a:lnTo>
                    <a:pt x="944626" y="430187"/>
                  </a:lnTo>
                  <a:lnTo>
                    <a:pt x="944626" y="86106"/>
                  </a:lnTo>
                  <a:lnTo>
                    <a:pt x="937871" y="52613"/>
                  </a:lnTo>
                  <a:lnTo>
                    <a:pt x="919448" y="25241"/>
                  </a:lnTo>
                  <a:lnTo>
                    <a:pt x="892119" y="6774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828660" y="3475990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0" y="86106"/>
                  </a:moveTo>
                  <a:lnTo>
                    <a:pt x="6754" y="52613"/>
                  </a:lnTo>
                  <a:lnTo>
                    <a:pt x="25177" y="25241"/>
                  </a:lnTo>
                  <a:lnTo>
                    <a:pt x="52506" y="6774"/>
                  </a:lnTo>
                  <a:lnTo>
                    <a:pt x="85979" y="0"/>
                  </a:lnTo>
                  <a:lnTo>
                    <a:pt x="858647" y="0"/>
                  </a:lnTo>
                  <a:lnTo>
                    <a:pt x="892119" y="6774"/>
                  </a:lnTo>
                  <a:lnTo>
                    <a:pt x="919448" y="25241"/>
                  </a:lnTo>
                  <a:lnTo>
                    <a:pt x="937871" y="52613"/>
                  </a:lnTo>
                  <a:lnTo>
                    <a:pt x="944626" y="86106"/>
                  </a:lnTo>
                  <a:lnTo>
                    <a:pt x="944626" y="430187"/>
                  </a:lnTo>
                  <a:lnTo>
                    <a:pt x="937871" y="463672"/>
                  </a:lnTo>
                  <a:lnTo>
                    <a:pt x="919448" y="491018"/>
                  </a:lnTo>
                  <a:lnTo>
                    <a:pt x="892119" y="509455"/>
                  </a:lnTo>
                  <a:lnTo>
                    <a:pt x="858647" y="516216"/>
                  </a:lnTo>
                  <a:lnTo>
                    <a:pt x="85979" y="516216"/>
                  </a:lnTo>
                  <a:lnTo>
                    <a:pt x="52506" y="509455"/>
                  </a:lnTo>
                  <a:lnTo>
                    <a:pt x="25177" y="491018"/>
                  </a:lnTo>
                  <a:lnTo>
                    <a:pt x="6754" y="463672"/>
                  </a:lnTo>
                  <a:lnTo>
                    <a:pt x="0" y="430187"/>
                  </a:lnTo>
                  <a:lnTo>
                    <a:pt x="0" y="86106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59546" y="3517658"/>
              <a:ext cx="424002" cy="424002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7802244" y="4086656"/>
            <a:ext cx="1002030" cy="567690"/>
            <a:chOff x="7802244" y="4086656"/>
            <a:chExt cx="1002030" cy="567690"/>
          </a:xfrm>
        </p:grpSpPr>
        <p:sp>
          <p:nvSpPr>
            <p:cNvPr id="98" name="object 98"/>
            <p:cNvSpPr/>
            <p:nvPr/>
          </p:nvSpPr>
          <p:spPr>
            <a:xfrm>
              <a:off x="7846440" y="4099356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858647" y="0"/>
                  </a:moveTo>
                  <a:lnTo>
                    <a:pt x="85978" y="0"/>
                  </a:lnTo>
                  <a:lnTo>
                    <a:pt x="52506" y="6760"/>
                  </a:lnTo>
                  <a:lnTo>
                    <a:pt x="25177" y="25198"/>
                  </a:lnTo>
                  <a:lnTo>
                    <a:pt x="6754" y="52544"/>
                  </a:lnTo>
                  <a:lnTo>
                    <a:pt x="0" y="86029"/>
                  </a:lnTo>
                  <a:lnTo>
                    <a:pt x="0" y="430136"/>
                  </a:lnTo>
                  <a:lnTo>
                    <a:pt x="6754" y="463622"/>
                  </a:lnTo>
                  <a:lnTo>
                    <a:pt x="25177" y="490967"/>
                  </a:lnTo>
                  <a:lnTo>
                    <a:pt x="52506" y="509405"/>
                  </a:lnTo>
                  <a:lnTo>
                    <a:pt x="85978" y="516166"/>
                  </a:lnTo>
                  <a:lnTo>
                    <a:pt x="858647" y="516166"/>
                  </a:lnTo>
                  <a:lnTo>
                    <a:pt x="892119" y="509405"/>
                  </a:lnTo>
                  <a:lnTo>
                    <a:pt x="919448" y="490967"/>
                  </a:lnTo>
                  <a:lnTo>
                    <a:pt x="937871" y="463622"/>
                  </a:lnTo>
                  <a:lnTo>
                    <a:pt x="944626" y="430136"/>
                  </a:lnTo>
                  <a:lnTo>
                    <a:pt x="944626" y="86029"/>
                  </a:lnTo>
                  <a:lnTo>
                    <a:pt x="937871" y="52544"/>
                  </a:lnTo>
                  <a:lnTo>
                    <a:pt x="919448" y="25198"/>
                  </a:lnTo>
                  <a:lnTo>
                    <a:pt x="892119" y="6760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846440" y="4099356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0" y="86029"/>
                  </a:moveTo>
                  <a:lnTo>
                    <a:pt x="6754" y="52544"/>
                  </a:lnTo>
                  <a:lnTo>
                    <a:pt x="25177" y="25198"/>
                  </a:lnTo>
                  <a:lnTo>
                    <a:pt x="52506" y="6760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60"/>
                  </a:lnTo>
                  <a:lnTo>
                    <a:pt x="919448" y="25198"/>
                  </a:lnTo>
                  <a:lnTo>
                    <a:pt x="937871" y="52544"/>
                  </a:lnTo>
                  <a:lnTo>
                    <a:pt x="944626" y="86029"/>
                  </a:lnTo>
                  <a:lnTo>
                    <a:pt x="944626" y="430136"/>
                  </a:lnTo>
                  <a:lnTo>
                    <a:pt x="937871" y="463622"/>
                  </a:lnTo>
                  <a:lnTo>
                    <a:pt x="919448" y="490967"/>
                  </a:lnTo>
                  <a:lnTo>
                    <a:pt x="892119" y="509405"/>
                  </a:lnTo>
                  <a:lnTo>
                    <a:pt x="858647" y="516166"/>
                  </a:lnTo>
                  <a:lnTo>
                    <a:pt x="85978" y="516166"/>
                  </a:lnTo>
                  <a:lnTo>
                    <a:pt x="52506" y="509405"/>
                  </a:lnTo>
                  <a:lnTo>
                    <a:pt x="25177" y="490967"/>
                  </a:lnTo>
                  <a:lnTo>
                    <a:pt x="6754" y="463622"/>
                  </a:lnTo>
                  <a:lnTo>
                    <a:pt x="0" y="430136"/>
                  </a:lnTo>
                  <a:lnTo>
                    <a:pt x="0" y="86029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814944" y="4125175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858647" y="0"/>
                  </a:moveTo>
                  <a:lnTo>
                    <a:pt x="85978" y="0"/>
                  </a:lnTo>
                  <a:lnTo>
                    <a:pt x="52506" y="6758"/>
                  </a:lnTo>
                  <a:lnTo>
                    <a:pt x="25177" y="25192"/>
                  </a:lnTo>
                  <a:lnTo>
                    <a:pt x="6754" y="52533"/>
                  </a:lnTo>
                  <a:lnTo>
                    <a:pt x="0" y="86017"/>
                  </a:lnTo>
                  <a:lnTo>
                    <a:pt x="0" y="430123"/>
                  </a:lnTo>
                  <a:lnTo>
                    <a:pt x="6754" y="463609"/>
                  </a:lnTo>
                  <a:lnTo>
                    <a:pt x="25177" y="490955"/>
                  </a:lnTo>
                  <a:lnTo>
                    <a:pt x="52506" y="509392"/>
                  </a:lnTo>
                  <a:lnTo>
                    <a:pt x="85978" y="516153"/>
                  </a:lnTo>
                  <a:lnTo>
                    <a:pt x="858647" y="516153"/>
                  </a:lnTo>
                  <a:lnTo>
                    <a:pt x="892119" y="509392"/>
                  </a:lnTo>
                  <a:lnTo>
                    <a:pt x="919448" y="490955"/>
                  </a:lnTo>
                  <a:lnTo>
                    <a:pt x="937871" y="463609"/>
                  </a:lnTo>
                  <a:lnTo>
                    <a:pt x="944626" y="430123"/>
                  </a:lnTo>
                  <a:lnTo>
                    <a:pt x="944626" y="86017"/>
                  </a:lnTo>
                  <a:lnTo>
                    <a:pt x="937871" y="52533"/>
                  </a:lnTo>
                  <a:lnTo>
                    <a:pt x="919448" y="25192"/>
                  </a:lnTo>
                  <a:lnTo>
                    <a:pt x="892119" y="6758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814944" y="4125175"/>
              <a:ext cx="944880" cy="516255"/>
            </a:xfrm>
            <a:custGeom>
              <a:avLst/>
              <a:gdLst/>
              <a:ahLst/>
              <a:cxnLst/>
              <a:rect l="l" t="t" r="r" b="b"/>
              <a:pathLst>
                <a:path w="944879" h="516254">
                  <a:moveTo>
                    <a:pt x="0" y="86017"/>
                  </a:moveTo>
                  <a:lnTo>
                    <a:pt x="6754" y="52533"/>
                  </a:lnTo>
                  <a:lnTo>
                    <a:pt x="25177" y="25192"/>
                  </a:lnTo>
                  <a:lnTo>
                    <a:pt x="52506" y="6758"/>
                  </a:lnTo>
                  <a:lnTo>
                    <a:pt x="85978" y="0"/>
                  </a:lnTo>
                  <a:lnTo>
                    <a:pt x="858647" y="0"/>
                  </a:lnTo>
                  <a:lnTo>
                    <a:pt x="892119" y="6758"/>
                  </a:lnTo>
                  <a:lnTo>
                    <a:pt x="919448" y="25192"/>
                  </a:lnTo>
                  <a:lnTo>
                    <a:pt x="937871" y="52533"/>
                  </a:lnTo>
                  <a:lnTo>
                    <a:pt x="944626" y="86017"/>
                  </a:lnTo>
                  <a:lnTo>
                    <a:pt x="944626" y="430123"/>
                  </a:lnTo>
                  <a:lnTo>
                    <a:pt x="937871" y="463609"/>
                  </a:lnTo>
                  <a:lnTo>
                    <a:pt x="919448" y="490955"/>
                  </a:lnTo>
                  <a:lnTo>
                    <a:pt x="892119" y="509392"/>
                  </a:lnTo>
                  <a:lnTo>
                    <a:pt x="858647" y="516153"/>
                  </a:lnTo>
                  <a:lnTo>
                    <a:pt x="85978" y="516153"/>
                  </a:lnTo>
                  <a:lnTo>
                    <a:pt x="52506" y="509392"/>
                  </a:lnTo>
                  <a:lnTo>
                    <a:pt x="25177" y="490955"/>
                  </a:lnTo>
                  <a:lnTo>
                    <a:pt x="6754" y="463609"/>
                  </a:lnTo>
                  <a:lnTo>
                    <a:pt x="0" y="430123"/>
                  </a:lnTo>
                  <a:lnTo>
                    <a:pt x="0" y="86017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6600" y="4198670"/>
              <a:ext cx="389648" cy="29135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00973" y="4284281"/>
              <a:ext cx="393153" cy="29486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95690" y="4162193"/>
              <a:ext cx="172321" cy="181917"/>
            </a:xfrm>
            <a:prstGeom prst="rect">
              <a:avLst/>
            </a:prstGeom>
          </p:spPr>
        </p:pic>
      </p:grpSp>
      <p:sp>
        <p:nvSpPr>
          <p:cNvPr id="105" name="object 10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5" y="4850028"/>
            <a:ext cx="8397875" cy="0"/>
          </a:xfrm>
          <a:custGeom>
            <a:avLst/>
            <a:gdLst/>
            <a:ahLst/>
            <a:cxnLst/>
            <a:rect l="l" t="t" r="r" b="b"/>
            <a:pathLst>
              <a:path w="8397875" h="0">
                <a:moveTo>
                  <a:pt x="0" y="0"/>
                </a:moveTo>
                <a:lnTo>
                  <a:pt x="8397875" y="0"/>
                </a:lnTo>
              </a:path>
            </a:pathLst>
          </a:custGeom>
          <a:ln w="6350">
            <a:solidFill>
              <a:srgbClr val="8A939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63" y="419987"/>
            <a:ext cx="1367408" cy="1530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527" y="331990"/>
              <a:ext cx="64305" cy="2374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85228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73" y="0"/>
                  </a:moveTo>
                  <a:lnTo>
                    <a:pt x="98679" y="14986"/>
                  </a:lnTo>
                  <a:lnTo>
                    <a:pt x="113665" y="18415"/>
                  </a:lnTo>
                  <a:lnTo>
                    <a:pt x="113538" y="174498"/>
                  </a:lnTo>
                  <a:lnTo>
                    <a:pt x="109855" y="233807"/>
                  </a:lnTo>
                  <a:lnTo>
                    <a:pt x="98044" y="275209"/>
                  </a:lnTo>
                  <a:lnTo>
                    <a:pt x="67564" y="307594"/>
                  </a:lnTo>
                  <a:lnTo>
                    <a:pt x="55753" y="311531"/>
                  </a:lnTo>
                  <a:lnTo>
                    <a:pt x="35267" y="309194"/>
                  </a:lnTo>
                  <a:lnTo>
                    <a:pt x="53213" y="304800"/>
                  </a:lnTo>
                  <a:lnTo>
                    <a:pt x="62611" y="298069"/>
                  </a:lnTo>
                  <a:lnTo>
                    <a:pt x="91186" y="252603"/>
                  </a:lnTo>
                  <a:lnTo>
                    <a:pt x="97790" y="208026"/>
                  </a:lnTo>
                  <a:lnTo>
                    <a:pt x="98679" y="179451"/>
                  </a:lnTo>
                  <a:lnTo>
                    <a:pt x="98679" y="14986"/>
                  </a:lnTo>
                  <a:lnTo>
                    <a:pt x="70993" y="29845"/>
                  </a:lnTo>
                  <a:lnTo>
                    <a:pt x="85598" y="33020"/>
                  </a:lnTo>
                  <a:lnTo>
                    <a:pt x="85471" y="179451"/>
                  </a:lnTo>
                  <a:lnTo>
                    <a:pt x="83820" y="221488"/>
                  </a:lnTo>
                  <a:lnTo>
                    <a:pt x="75692" y="260096"/>
                  </a:lnTo>
                  <a:lnTo>
                    <a:pt x="50165" y="293116"/>
                  </a:lnTo>
                  <a:lnTo>
                    <a:pt x="38481" y="298069"/>
                  </a:lnTo>
                  <a:lnTo>
                    <a:pt x="20574" y="295910"/>
                  </a:lnTo>
                  <a:lnTo>
                    <a:pt x="37592" y="289306"/>
                  </a:lnTo>
                  <a:lnTo>
                    <a:pt x="42926" y="284226"/>
                  </a:lnTo>
                  <a:lnTo>
                    <a:pt x="64135" y="250571"/>
                  </a:lnTo>
                  <a:lnTo>
                    <a:pt x="70612" y="200152"/>
                  </a:lnTo>
                  <a:lnTo>
                    <a:pt x="70993" y="180467"/>
                  </a:lnTo>
                  <a:lnTo>
                    <a:pt x="70993" y="29845"/>
                  </a:lnTo>
                  <a:lnTo>
                    <a:pt x="43561" y="44450"/>
                  </a:lnTo>
                  <a:lnTo>
                    <a:pt x="58039" y="47625"/>
                  </a:lnTo>
                  <a:lnTo>
                    <a:pt x="57912" y="180467"/>
                  </a:lnTo>
                  <a:lnTo>
                    <a:pt x="55245" y="229743"/>
                  </a:lnTo>
                  <a:lnTo>
                    <a:pt x="38354" y="272923"/>
                  </a:lnTo>
                  <a:lnTo>
                    <a:pt x="23241" y="284226"/>
                  </a:lnTo>
                  <a:lnTo>
                    <a:pt x="254" y="281559"/>
                  </a:lnTo>
                  <a:lnTo>
                    <a:pt x="0" y="281559"/>
                  </a:lnTo>
                  <a:lnTo>
                    <a:pt x="2286" y="288925"/>
                  </a:lnTo>
                  <a:lnTo>
                    <a:pt x="8001" y="294640"/>
                  </a:lnTo>
                  <a:lnTo>
                    <a:pt x="14605" y="295656"/>
                  </a:lnTo>
                  <a:lnTo>
                    <a:pt x="17018" y="301752"/>
                  </a:lnTo>
                  <a:lnTo>
                    <a:pt x="22860" y="307086"/>
                  </a:lnTo>
                  <a:lnTo>
                    <a:pt x="29083" y="308483"/>
                  </a:lnTo>
                  <a:lnTo>
                    <a:pt x="33528" y="314198"/>
                  </a:lnTo>
                  <a:lnTo>
                    <a:pt x="38989" y="318262"/>
                  </a:lnTo>
                  <a:lnTo>
                    <a:pt x="45339" y="320802"/>
                  </a:lnTo>
                  <a:lnTo>
                    <a:pt x="52197" y="321818"/>
                  </a:lnTo>
                  <a:lnTo>
                    <a:pt x="61341" y="321056"/>
                  </a:lnTo>
                  <a:lnTo>
                    <a:pt x="117856" y="258699"/>
                  </a:lnTo>
                  <a:lnTo>
                    <a:pt x="124841" y="220218"/>
                  </a:lnTo>
                  <a:lnTo>
                    <a:pt x="126873" y="174498"/>
                  </a:lnTo>
                  <a:lnTo>
                    <a:pt x="126873" y="0"/>
                  </a:lnTo>
                  <a:close/>
                </a:path>
              </a:pathLst>
            </a:custGeom>
            <a:solidFill>
              <a:srgbClr val="8A93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027934" y="4329684"/>
            <a:ext cx="4893945" cy="421005"/>
            <a:chOff x="4027934" y="4329684"/>
            <a:chExt cx="4893945" cy="4210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7934" y="4329684"/>
              <a:ext cx="4893558" cy="4206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61332" y="4342892"/>
              <a:ext cx="4827270" cy="353695"/>
            </a:xfrm>
            <a:custGeom>
              <a:avLst/>
              <a:gdLst/>
              <a:ahLst/>
              <a:cxnLst/>
              <a:rect l="l" t="t" r="r" b="b"/>
              <a:pathLst>
                <a:path w="4827270" h="353695">
                  <a:moveTo>
                    <a:pt x="482676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4826762" y="353428"/>
                  </a:lnTo>
                  <a:lnTo>
                    <a:pt x="4826762" y="0"/>
                  </a:lnTo>
                  <a:close/>
                </a:path>
              </a:pathLst>
            </a:custGeom>
            <a:solidFill>
              <a:srgbClr val="FFDF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9515" y="4434840"/>
              <a:ext cx="777239" cy="2011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8951" y="4413504"/>
              <a:ext cx="679703" cy="2712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6759" y="4459076"/>
              <a:ext cx="682434" cy="1060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3415" y="4434840"/>
              <a:ext cx="777239" cy="2011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7423" y="4413504"/>
              <a:ext cx="705612" cy="2712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81167" y="4459076"/>
              <a:ext cx="682434" cy="10607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8839" y="4434840"/>
              <a:ext cx="777239" cy="2011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1803" y="4413504"/>
              <a:ext cx="612648" cy="2712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5702" y="4459076"/>
              <a:ext cx="682434" cy="1060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82739" y="4434840"/>
              <a:ext cx="777240" cy="2011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65035" y="4413504"/>
              <a:ext cx="664464" cy="2712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30237" y="4459076"/>
              <a:ext cx="682434" cy="1060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06639" y="4434840"/>
              <a:ext cx="777240" cy="201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59979" y="4413504"/>
              <a:ext cx="694944" cy="2712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76363" y="4467077"/>
              <a:ext cx="677418" cy="900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32064" y="4434840"/>
              <a:ext cx="777240" cy="2011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76259" y="4413504"/>
              <a:ext cx="710183" cy="2712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79180" y="4459076"/>
              <a:ext cx="682434" cy="10607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06323" y="882522"/>
            <a:ext cx="826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A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medical</a:t>
            </a:r>
            <a:r>
              <a:rPr dirty="0" sz="1200" spc="-3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information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standardization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system</a:t>
            </a:r>
            <a:r>
              <a:rPr dirty="0" sz="1200" spc="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designed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to develop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and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provide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objective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criteria</a:t>
            </a:r>
            <a:r>
              <a:rPr dirty="0" sz="1200" spc="-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through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advanced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machine </a:t>
            </a:r>
            <a:r>
              <a:rPr dirty="0" sz="1200" spc="-3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learning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algorithm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to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aid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decision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making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in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clinical</a:t>
            </a:r>
            <a:r>
              <a:rPr dirty="0" sz="1200" spc="-16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utilization</a:t>
            </a:r>
            <a:r>
              <a:rPr dirty="0" sz="1200" spc="-10" i="1">
                <a:solidFill>
                  <a:srgbClr val="005DA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5132" y="1385582"/>
            <a:ext cx="3461385" cy="3404235"/>
            <a:chOff x="425132" y="1385582"/>
            <a:chExt cx="3461385" cy="3404235"/>
          </a:xfrm>
        </p:grpSpPr>
        <p:sp>
          <p:nvSpPr>
            <p:cNvPr id="33" name="object 33"/>
            <p:cNvSpPr/>
            <p:nvPr/>
          </p:nvSpPr>
          <p:spPr>
            <a:xfrm>
              <a:off x="426719" y="1385582"/>
              <a:ext cx="3458210" cy="266065"/>
            </a:xfrm>
            <a:custGeom>
              <a:avLst/>
              <a:gdLst/>
              <a:ahLst/>
              <a:cxnLst/>
              <a:rect l="l" t="t" r="r" b="b"/>
              <a:pathLst>
                <a:path w="3458210" h="266064">
                  <a:moveTo>
                    <a:pt x="3457829" y="0"/>
                  </a:moveTo>
                  <a:lnTo>
                    <a:pt x="0" y="0"/>
                  </a:lnTo>
                  <a:lnTo>
                    <a:pt x="0" y="265671"/>
                  </a:lnTo>
                  <a:lnTo>
                    <a:pt x="3457829" y="265671"/>
                  </a:lnTo>
                  <a:lnTo>
                    <a:pt x="3457829" y="0"/>
                  </a:lnTo>
                  <a:close/>
                </a:path>
              </a:pathLst>
            </a:custGeom>
            <a:solidFill>
              <a:srgbClr val="003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5132" y="1651253"/>
              <a:ext cx="3461385" cy="3138805"/>
            </a:xfrm>
            <a:custGeom>
              <a:avLst/>
              <a:gdLst/>
              <a:ahLst/>
              <a:cxnLst/>
              <a:rect l="l" t="t" r="r" b="b"/>
              <a:pathLst>
                <a:path w="3461385" h="3138804">
                  <a:moveTo>
                    <a:pt x="1587" y="0"/>
                  </a:moveTo>
                  <a:lnTo>
                    <a:pt x="1587" y="3138233"/>
                  </a:lnTo>
                </a:path>
                <a:path w="3461385" h="3138804">
                  <a:moveTo>
                    <a:pt x="3459416" y="0"/>
                  </a:moveTo>
                  <a:lnTo>
                    <a:pt x="3459416" y="3138233"/>
                  </a:lnTo>
                </a:path>
                <a:path w="3461385" h="3138804">
                  <a:moveTo>
                    <a:pt x="0" y="3136646"/>
                  </a:moveTo>
                  <a:lnTo>
                    <a:pt x="3461067" y="3136646"/>
                  </a:lnTo>
                </a:path>
              </a:pathLst>
            </a:custGeom>
            <a:ln w="3175">
              <a:solidFill>
                <a:srgbClr val="00A8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26719" y="1385582"/>
            <a:ext cx="3458210" cy="266065"/>
          </a:xfrm>
          <a:prstGeom prst="rect">
            <a:avLst/>
          </a:prstGeom>
          <a:solidFill>
            <a:srgbClr val="003B9F"/>
          </a:solidFill>
        </p:spPr>
        <p:txBody>
          <a:bodyPr wrap="square" lIns="0" tIns="21590" rIns="0" bIns="0" rtlCol="0" vert="horz">
            <a:spAutoFit/>
          </a:bodyPr>
          <a:lstStyle/>
          <a:p>
            <a:pPr algn="ctr" marL="36830">
              <a:lnSpc>
                <a:spcPct val="100000"/>
              </a:lnSpc>
              <a:spcBef>
                <a:spcPts val="170"/>
              </a:spcBef>
            </a:pP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683" y="1662201"/>
            <a:ext cx="3016250" cy="311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 marR="111760" indent="-172720">
              <a:lnSpc>
                <a:spcPct val="125099"/>
              </a:lnSpc>
              <a:spcBef>
                <a:spcPts val="100"/>
              </a:spcBef>
              <a:buClr>
                <a:srgbClr val="00A8F7"/>
              </a:buClr>
              <a:buFont typeface="Arial MT"/>
              <a:buChar char="•"/>
              <a:tabLst>
                <a:tab pos="172085" algn="l"/>
                <a:tab pos="172720" algn="l"/>
              </a:tabLst>
            </a:pP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VIS uses Artificial </a:t>
            </a:r>
            <a:r>
              <a:rPr dirty="0" sz="1000" spc="-10" b="1" i="1">
                <a:solidFill>
                  <a:srgbClr val="122277"/>
                </a:solidFill>
                <a:latin typeface="Arial"/>
                <a:cs typeface="Arial"/>
              </a:rPr>
              <a:t>Intelligence,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converting </a:t>
            </a:r>
            <a:r>
              <a:rPr dirty="0" sz="1000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subjective</a:t>
            </a:r>
            <a:r>
              <a:rPr dirty="0" sz="1000" spc="-65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information</a:t>
            </a:r>
            <a:r>
              <a:rPr dirty="0" sz="1000" spc="-55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on</a:t>
            </a:r>
            <a:r>
              <a:rPr dirty="0" sz="1000" spc="-25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images</a:t>
            </a:r>
            <a:r>
              <a:rPr dirty="0" sz="1000" spc="-60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to</a:t>
            </a:r>
            <a:r>
              <a:rPr dirty="0" sz="1000" spc="-25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objective </a:t>
            </a:r>
            <a:r>
              <a:rPr dirty="0" sz="1000" spc="-260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criteria to help </a:t>
            </a:r>
            <a:r>
              <a:rPr dirty="0" sz="1000" spc="-10" b="1" i="1">
                <a:solidFill>
                  <a:srgbClr val="122277"/>
                </a:solidFill>
                <a:latin typeface="Arial"/>
                <a:cs typeface="Arial"/>
              </a:rPr>
              <a:t>clinicians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make better </a:t>
            </a:r>
            <a:r>
              <a:rPr dirty="0" sz="1000" b="1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22277"/>
                </a:solidFill>
                <a:latin typeface="Arial"/>
                <a:cs typeface="Arial"/>
              </a:rPr>
              <a:t>determination</a:t>
            </a:r>
            <a:endParaRPr sz="1000">
              <a:latin typeface="Arial"/>
              <a:cs typeface="Arial"/>
            </a:endParaRPr>
          </a:p>
          <a:p>
            <a:pPr marL="172085" marR="234950" indent="-172720">
              <a:lnSpc>
                <a:spcPct val="125000"/>
              </a:lnSpc>
              <a:spcBef>
                <a:spcPts val="600"/>
              </a:spcBef>
              <a:buClr>
                <a:srgbClr val="00A8F7"/>
              </a:buClr>
              <a:buChar char="•"/>
              <a:tabLst>
                <a:tab pos="172085" algn="l"/>
                <a:tab pos="172720" algn="l"/>
              </a:tabLst>
            </a:pP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Images</a:t>
            </a:r>
            <a:r>
              <a:rPr dirty="0" sz="1000" spc="-3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corresponding</a:t>
            </a:r>
            <a:r>
              <a:rPr dirty="0" sz="1000" spc="-4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Blepharoptosis</a:t>
            </a:r>
            <a:r>
              <a:rPr dirty="0" sz="1000" spc="-3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cases </a:t>
            </a:r>
            <a:r>
              <a:rPr dirty="0" sz="1000" spc="-26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are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pre-processed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and imposed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with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a scaled </a:t>
            </a:r>
            <a:r>
              <a:rPr dirty="0" sz="100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Grid</a:t>
            </a:r>
            <a:r>
              <a:rPr dirty="0" sz="1000" spc="-3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to</a:t>
            </a:r>
            <a:r>
              <a:rPr dirty="0" sz="1000" spc="-2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help</a:t>
            </a:r>
            <a:r>
              <a:rPr dirty="0" sz="1000" spc="-3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objectively</a:t>
            </a:r>
            <a:r>
              <a:rPr dirty="0" sz="1000" spc="-4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measure</a:t>
            </a:r>
            <a:r>
              <a:rPr dirty="0" sz="1000" spc="-5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distance</a:t>
            </a:r>
            <a:endParaRPr sz="1000">
              <a:latin typeface="Arial MT"/>
              <a:cs typeface="Arial MT"/>
            </a:endParaRPr>
          </a:p>
          <a:p>
            <a:pPr marL="172085" marR="142875" indent="-172720">
              <a:lnSpc>
                <a:spcPct val="125000"/>
              </a:lnSpc>
              <a:spcBef>
                <a:spcPts val="600"/>
              </a:spcBef>
              <a:buClr>
                <a:srgbClr val="00A8F7"/>
              </a:buClr>
              <a:buChar char="•"/>
              <a:tabLst>
                <a:tab pos="172085" algn="l"/>
                <a:tab pos="172720" algn="l"/>
              </a:tabLst>
            </a:pP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Each square created by red gridlines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have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scale </a:t>
            </a:r>
            <a:r>
              <a:rPr dirty="0" sz="1000" spc="-26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of</a:t>
            </a:r>
            <a:r>
              <a:rPr dirty="0" sz="1000" spc="-1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1MM</a:t>
            </a:r>
            <a:r>
              <a:rPr dirty="0" sz="1000" spc="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i.e.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2 MM</a:t>
            </a:r>
            <a:r>
              <a:rPr dirty="0" sz="1000" spc="1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=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2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Squares –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Deny</a:t>
            </a:r>
            <a:r>
              <a:rPr dirty="0" sz="100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A8F7"/>
              </a:buClr>
              <a:buFont typeface="Arial MT"/>
              <a:buChar char="•"/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8F7"/>
              </a:buClr>
              <a:buFont typeface="Arial MT"/>
              <a:buChar char="•"/>
            </a:pPr>
            <a:endParaRPr sz="1000">
              <a:latin typeface="Arial MT"/>
              <a:cs typeface="Arial MT"/>
            </a:endParaRPr>
          </a:p>
          <a:p>
            <a:pPr marL="172085" indent="-172720">
              <a:lnSpc>
                <a:spcPct val="100000"/>
              </a:lnSpc>
              <a:buClr>
                <a:srgbClr val="00A8F7"/>
              </a:buClr>
              <a:buChar char="•"/>
              <a:tabLst>
                <a:tab pos="172085" algn="l"/>
                <a:tab pos="172720" algn="l"/>
              </a:tabLst>
            </a:pP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Reduced</a:t>
            </a:r>
            <a:r>
              <a:rPr dirty="0" sz="1000" spc="-6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average</a:t>
            </a:r>
            <a:r>
              <a:rPr dirty="0" sz="1000" spc="-6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22277"/>
                </a:solidFill>
                <a:latin typeface="Arial MT"/>
                <a:cs typeface="Arial MT"/>
              </a:rPr>
              <a:t>time</a:t>
            </a:r>
            <a:r>
              <a:rPr dirty="0" sz="1000" spc="-4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spent</a:t>
            </a:r>
            <a:r>
              <a:rPr dirty="0" sz="1000" spc="-5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on</a:t>
            </a:r>
            <a:r>
              <a:rPr dirty="0" sz="1000" spc="-3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case</a:t>
            </a:r>
            <a:r>
              <a:rPr dirty="0" sz="1000" spc="-4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review</a:t>
            </a:r>
            <a:endParaRPr sz="1000">
              <a:latin typeface="Arial MT"/>
              <a:cs typeface="Arial MT"/>
            </a:endParaRPr>
          </a:p>
          <a:p>
            <a:pPr marL="172085" indent="-172720">
              <a:lnSpc>
                <a:spcPct val="100000"/>
              </a:lnSpc>
              <a:spcBef>
                <a:spcPts val="300"/>
              </a:spcBef>
              <a:buClr>
                <a:srgbClr val="00A8F7"/>
              </a:buClr>
              <a:buChar char="•"/>
              <a:tabLst>
                <a:tab pos="172085" algn="l"/>
                <a:tab pos="172720" algn="l"/>
              </a:tabLst>
            </a:pP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Future</a:t>
            </a:r>
            <a:r>
              <a:rPr dirty="0" sz="1000" spc="-6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use</a:t>
            </a:r>
            <a:r>
              <a:rPr dirty="0" sz="1000" spc="-5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cases.</a:t>
            </a:r>
            <a:endParaRPr sz="10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solidFill>
                  <a:srgbClr val="00A8F7"/>
                </a:solidFill>
                <a:latin typeface="Courier New"/>
                <a:cs typeface="Courier New"/>
              </a:rPr>
              <a:t>o</a:t>
            </a:r>
            <a:r>
              <a:rPr dirty="0" sz="1000" spc="175">
                <a:solidFill>
                  <a:srgbClr val="00A8F7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Blepharoplasty</a:t>
            </a:r>
            <a:r>
              <a:rPr dirty="0" sz="1000" spc="-4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,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Panniculectomy</a:t>
            </a:r>
            <a:r>
              <a:rPr dirty="0" sz="1000" spc="-3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,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Sinus</a:t>
            </a:r>
            <a:r>
              <a:rPr dirty="0" sz="1000" spc="-3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,</a:t>
            </a:r>
            <a:endParaRPr sz="1000">
              <a:latin typeface="Arial MT"/>
              <a:cs typeface="Arial MT"/>
            </a:endParaRPr>
          </a:p>
          <a:p>
            <a:pPr marL="629285" marR="5080">
              <a:lnSpc>
                <a:spcPct val="125000"/>
              </a:lnSpc>
            </a:pP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Fusion</a:t>
            </a:r>
            <a:r>
              <a:rPr dirty="0" sz="1000" spc="-5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&amp;</a:t>
            </a:r>
            <a:r>
              <a:rPr dirty="0" sz="1000" spc="-2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Scoliosis</a:t>
            </a:r>
            <a:r>
              <a:rPr dirty="0" sz="1000" spc="-4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surgeries</a:t>
            </a:r>
            <a:r>
              <a:rPr dirty="0" sz="1000" spc="-5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,</a:t>
            </a:r>
            <a:r>
              <a:rPr dirty="0" sz="1000" spc="-2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DME</a:t>
            </a:r>
            <a:r>
              <a:rPr dirty="0" sz="1000" spc="-2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&amp;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122277"/>
                </a:solidFill>
                <a:latin typeface="Arial MT"/>
                <a:cs typeface="Arial MT"/>
              </a:rPr>
              <a:t>Joint </a:t>
            </a:r>
            <a:r>
              <a:rPr dirty="0" sz="1000" spc="-265">
                <a:solidFill>
                  <a:srgbClr val="122277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22277"/>
                </a:solidFill>
                <a:latin typeface="Arial MT"/>
                <a:cs typeface="Arial MT"/>
              </a:rPr>
              <a:t>Replacements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81526" y="1793748"/>
            <a:ext cx="3980179" cy="1367155"/>
            <a:chOff x="4081526" y="1793748"/>
            <a:chExt cx="3980179" cy="1367155"/>
          </a:xfrm>
        </p:grpSpPr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71691" y="2322322"/>
              <a:ext cx="105790" cy="662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361683" y="2308098"/>
              <a:ext cx="384175" cy="28575"/>
            </a:xfrm>
            <a:custGeom>
              <a:avLst/>
              <a:gdLst/>
              <a:ahLst/>
              <a:cxnLst/>
              <a:rect l="l" t="t" r="r" b="b"/>
              <a:pathLst>
                <a:path w="384175" h="28575">
                  <a:moveTo>
                    <a:pt x="35928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59156" y="28575"/>
                  </a:lnTo>
                  <a:lnTo>
                    <a:pt x="383793" y="14224"/>
                  </a:lnTo>
                  <a:lnTo>
                    <a:pt x="359283" y="0"/>
                  </a:lnTo>
                  <a:close/>
                </a:path>
              </a:pathLst>
            </a:custGeom>
            <a:solidFill>
              <a:srgbClr val="FF5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71691" y="2256028"/>
              <a:ext cx="130428" cy="8064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32092" y="1840981"/>
              <a:ext cx="795527" cy="13198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70319" y="1858746"/>
              <a:ext cx="718324" cy="124424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870319" y="1858746"/>
              <a:ext cx="718820" cy="1244600"/>
            </a:xfrm>
            <a:custGeom>
              <a:avLst/>
              <a:gdLst/>
              <a:ahLst/>
              <a:cxnLst/>
              <a:rect l="l" t="t" r="r" b="b"/>
              <a:pathLst>
                <a:path w="718820" h="1244600">
                  <a:moveTo>
                    <a:pt x="0" y="1244244"/>
                  </a:moveTo>
                  <a:lnTo>
                    <a:pt x="718324" y="1244244"/>
                  </a:lnTo>
                  <a:lnTo>
                    <a:pt x="718324" y="0"/>
                  </a:lnTo>
                  <a:lnTo>
                    <a:pt x="0" y="0"/>
                  </a:lnTo>
                  <a:lnTo>
                    <a:pt x="0" y="1244244"/>
                  </a:lnTo>
                  <a:close/>
                </a:path>
              </a:pathLst>
            </a:custGeom>
            <a:ln w="9525">
              <a:solidFill>
                <a:srgbClr val="8692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41642" y="2069795"/>
              <a:ext cx="391985" cy="31501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31530" y="2303526"/>
              <a:ext cx="129667" cy="819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52511" y="2304288"/>
              <a:ext cx="352425" cy="33655"/>
            </a:xfrm>
            <a:custGeom>
              <a:avLst/>
              <a:gdLst/>
              <a:ahLst/>
              <a:cxnLst/>
              <a:rect l="l" t="t" r="r" b="b"/>
              <a:pathLst>
                <a:path w="352425" h="33655">
                  <a:moveTo>
                    <a:pt x="327152" y="0"/>
                  </a:moveTo>
                  <a:lnTo>
                    <a:pt x="0" y="4572"/>
                  </a:lnTo>
                  <a:lnTo>
                    <a:pt x="508" y="33147"/>
                  </a:lnTo>
                  <a:lnTo>
                    <a:pt x="327914" y="28575"/>
                  </a:lnTo>
                  <a:lnTo>
                    <a:pt x="352044" y="13969"/>
                  </a:lnTo>
                  <a:lnTo>
                    <a:pt x="327152" y="0"/>
                  </a:lnTo>
                  <a:close/>
                </a:path>
              </a:pathLst>
            </a:custGeom>
            <a:solidFill>
              <a:srgbClr val="FF5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30134" y="2252726"/>
              <a:ext cx="106299" cy="8013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30240" y="1793748"/>
              <a:ext cx="734567" cy="85191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22391" y="1985645"/>
              <a:ext cx="349758" cy="4678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39197" y="1920228"/>
              <a:ext cx="998192" cy="115064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77030" y="1938553"/>
              <a:ext cx="922019" cy="1075055"/>
            </a:xfrm>
            <a:custGeom>
              <a:avLst/>
              <a:gdLst/>
              <a:ahLst/>
              <a:cxnLst/>
              <a:rect l="l" t="t" r="r" b="b"/>
              <a:pathLst>
                <a:path w="922020" h="1075055">
                  <a:moveTo>
                    <a:pt x="921499" y="0"/>
                  </a:moveTo>
                  <a:lnTo>
                    <a:pt x="0" y="0"/>
                  </a:lnTo>
                  <a:lnTo>
                    <a:pt x="0" y="1074521"/>
                  </a:lnTo>
                  <a:lnTo>
                    <a:pt x="921499" y="1074521"/>
                  </a:lnTo>
                  <a:lnTo>
                    <a:pt x="9214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77030" y="1938553"/>
              <a:ext cx="922019" cy="1075055"/>
            </a:xfrm>
            <a:custGeom>
              <a:avLst/>
              <a:gdLst/>
              <a:ahLst/>
              <a:cxnLst/>
              <a:rect l="l" t="t" r="r" b="b"/>
              <a:pathLst>
                <a:path w="922020" h="1075055">
                  <a:moveTo>
                    <a:pt x="0" y="1074521"/>
                  </a:moveTo>
                  <a:lnTo>
                    <a:pt x="921499" y="1074521"/>
                  </a:lnTo>
                  <a:lnTo>
                    <a:pt x="921499" y="0"/>
                  </a:lnTo>
                  <a:lnTo>
                    <a:pt x="0" y="0"/>
                  </a:lnTo>
                  <a:lnTo>
                    <a:pt x="0" y="1074521"/>
                  </a:lnTo>
                  <a:close/>
                </a:path>
              </a:pathLst>
            </a:custGeom>
            <a:ln w="9525">
              <a:solidFill>
                <a:srgbClr val="8A93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98620" y="1972056"/>
              <a:ext cx="883920" cy="2011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05300" y="1984248"/>
              <a:ext cx="681227" cy="1920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45610" y="1997115"/>
              <a:ext cx="789266" cy="10511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245610" y="1997115"/>
              <a:ext cx="789305" cy="105410"/>
            </a:xfrm>
            <a:custGeom>
              <a:avLst/>
              <a:gdLst/>
              <a:ahLst/>
              <a:cxnLst/>
              <a:rect l="l" t="t" r="r" b="b"/>
              <a:pathLst>
                <a:path w="789304" h="105410">
                  <a:moveTo>
                    <a:pt x="0" y="105115"/>
                  </a:moveTo>
                  <a:lnTo>
                    <a:pt x="789266" y="105115"/>
                  </a:lnTo>
                  <a:lnTo>
                    <a:pt x="789266" y="0"/>
                  </a:lnTo>
                  <a:lnTo>
                    <a:pt x="0" y="0"/>
                  </a:lnTo>
                  <a:lnTo>
                    <a:pt x="0" y="105115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98620" y="2264664"/>
              <a:ext cx="883920" cy="19659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31208" y="2243328"/>
              <a:ext cx="638556" cy="25298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45610" y="2289525"/>
              <a:ext cx="789279" cy="10074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245610" y="2289525"/>
              <a:ext cx="789305" cy="100965"/>
            </a:xfrm>
            <a:custGeom>
              <a:avLst/>
              <a:gdLst/>
              <a:ahLst/>
              <a:cxnLst/>
              <a:rect l="l" t="t" r="r" b="b"/>
              <a:pathLst>
                <a:path w="789304" h="100964">
                  <a:moveTo>
                    <a:pt x="0" y="100741"/>
                  </a:moveTo>
                  <a:lnTo>
                    <a:pt x="789279" y="100741"/>
                  </a:lnTo>
                  <a:lnTo>
                    <a:pt x="789279" y="0"/>
                  </a:lnTo>
                  <a:lnTo>
                    <a:pt x="0" y="0"/>
                  </a:lnTo>
                  <a:lnTo>
                    <a:pt x="0" y="100741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98620" y="2118360"/>
              <a:ext cx="883920" cy="2011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30268" y="2130552"/>
              <a:ext cx="431291" cy="1920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245610" y="2143292"/>
              <a:ext cx="789266" cy="10511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45610" y="2143292"/>
              <a:ext cx="789305" cy="105410"/>
            </a:xfrm>
            <a:custGeom>
              <a:avLst/>
              <a:gdLst/>
              <a:ahLst/>
              <a:cxnLst/>
              <a:rect l="l" t="t" r="r" b="b"/>
              <a:pathLst>
                <a:path w="789304" h="105410">
                  <a:moveTo>
                    <a:pt x="0" y="105115"/>
                  </a:moveTo>
                  <a:lnTo>
                    <a:pt x="789266" y="105115"/>
                  </a:lnTo>
                  <a:lnTo>
                    <a:pt x="789266" y="0"/>
                  </a:lnTo>
                  <a:lnTo>
                    <a:pt x="0" y="0"/>
                  </a:lnTo>
                  <a:lnTo>
                    <a:pt x="0" y="105115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98620" y="2552700"/>
              <a:ext cx="883920" cy="1965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41876" y="2561844"/>
              <a:ext cx="609600" cy="19202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245610" y="2577561"/>
              <a:ext cx="789279" cy="10074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245610" y="2577561"/>
              <a:ext cx="789305" cy="100965"/>
            </a:xfrm>
            <a:custGeom>
              <a:avLst/>
              <a:gdLst/>
              <a:ahLst/>
              <a:cxnLst/>
              <a:rect l="l" t="t" r="r" b="b"/>
              <a:pathLst>
                <a:path w="789304" h="100964">
                  <a:moveTo>
                    <a:pt x="0" y="100741"/>
                  </a:moveTo>
                  <a:lnTo>
                    <a:pt x="789279" y="100741"/>
                  </a:lnTo>
                  <a:lnTo>
                    <a:pt x="789279" y="0"/>
                  </a:lnTo>
                  <a:lnTo>
                    <a:pt x="0" y="0"/>
                  </a:lnTo>
                  <a:lnTo>
                    <a:pt x="0" y="100741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98620" y="2406396"/>
              <a:ext cx="883920" cy="2011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354068" y="2388108"/>
              <a:ext cx="592836" cy="25298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5610" y="2431328"/>
              <a:ext cx="789266" cy="10511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45610" y="2431328"/>
              <a:ext cx="789305" cy="105410"/>
            </a:xfrm>
            <a:custGeom>
              <a:avLst/>
              <a:gdLst/>
              <a:ahLst/>
              <a:cxnLst/>
              <a:rect l="l" t="t" r="r" b="b"/>
              <a:pathLst>
                <a:path w="789304" h="105410">
                  <a:moveTo>
                    <a:pt x="0" y="105115"/>
                  </a:moveTo>
                  <a:lnTo>
                    <a:pt x="789266" y="105115"/>
                  </a:lnTo>
                  <a:lnTo>
                    <a:pt x="789266" y="0"/>
                  </a:lnTo>
                  <a:lnTo>
                    <a:pt x="0" y="0"/>
                  </a:lnTo>
                  <a:lnTo>
                    <a:pt x="0" y="105115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98620" y="2694432"/>
              <a:ext cx="883920" cy="2011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437888" y="2706624"/>
              <a:ext cx="416051" cy="1920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245610" y="2719364"/>
              <a:ext cx="789266" cy="10511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245610" y="2719364"/>
              <a:ext cx="789305" cy="105410"/>
            </a:xfrm>
            <a:custGeom>
              <a:avLst/>
              <a:gdLst/>
              <a:ahLst/>
              <a:cxnLst/>
              <a:rect l="l" t="t" r="r" b="b"/>
              <a:pathLst>
                <a:path w="789304" h="105410">
                  <a:moveTo>
                    <a:pt x="0" y="105115"/>
                  </a:moveTo>
                  <a:lnTo>
                    <a:pt x="789266" y="105115"/>
                  </a:lnTo>
                  <a:lnTo>
                    <a:pt x="789266" y="0"/>
                  </a:lnTo>
                  <a:lnTo>
                    <a:pt x="0" y="0"/>
                  </a:lnTo>
                  <a:lnTo>
                    <a:pt x="0" y="105115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98620" y="2840736"/>
              <a:ext cx="883920" cy="19659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279392" y="2849880"/>
              <a:ext cx="734567" cy="19202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245610" y="2865597"/>
              <a:ext cx="789279" cy="10074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245610" y="2865597"/>
              <a:ext cx="789305" cy="100965"/>
            </a:xfrm>
            <a:custGeom>
              <a:avLst/>
              <a:gdLst/>
              <a:ahLst/>
              <a:cxnLst/>
              <a:rect l="l" t="t" r="r" b="b"/>
              <a:pathLst>
                <a:path w="789304" h="100964">
                  <a:moveTo>
                    <a:pt x="0" y="100741"/>
                  </a:moveTo>
                  <a:lnTo>
                    <a:pt x="789279" y="100741"/>
                  </a:lnTo>
                  <a:lnTo>
                    <a:pt x="789279" y="0"/>
                  </a:lnTo>
                  <a:lnTo>
                    <a:pt x="0" y="0"/>
                  </a:lnTo>
                  <a:lnTo>
                    <a:pt x="0" y="100741"/>
                  </a:lnTo>
                  <a:close/>
                </a:path>
              </a:pathLst>
            </a:custGeom>
            <a:ln w="9525">
              <a:solidFill>
                <a:srgbClr val="00A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81526" y="2317496"/>
              <a:ext cx="262585" cy="33286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366893" y="2263902"/>
              <a:ext cx="130302" cy="13258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165598" y="2315844"/>
              <a:ext cx="303530" cy="29209"/>
            </a:xfrm>
            <a:custGeom>
              <a:avLst/>
              <a:gdLst/>
              <a:ahLst/>
              <a:cxnLst/>
              <a:rect l="l" t="t" r="r" b="b"/>
              <a:pathLst>
                <a:path w="303529" h="29210">
                  <a:moveTo>
                    <a:pt x="303276" y="127"/>
                  </a:moveTo>
                  <a:lnTo>
                    <a:pt x="250571" y="127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250444" y="28702"/>
                  </a:lnTo>
                  <a:lnTo>
                    <a:pt x="274955" y="14351"/>
                  </a:lnTo>
                  <a:lnTo>
                    <a:pt x="296037" y="26670"/>
                  </a:lnTo>
                  <a:lnTo>
                    <a:pt x="303263" y="26670"/>
                  </a:lnTo>
                  <a:lnTo>
                    <a:pt x="303263" y="2044"/>
                  </a:lnTo>
                  <a:lnTo>
                    <a:pt x="296037" y="2044"/>
                  </a:lnTo>
                  <a:lnTo>
                    <a:pt x="303276" y="2032"/>
                  </a:lnTo>
                  <a:lnTo>
                    <a:pt x="303276" y="127"/>
                  </a:lnTo>
                  <a:close/>
                </a:path>
              </a:pathLst>
            </a:custGeom>
            <a:solidFill>
              <a:srgbClr val="FF5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375148" y="2269236"/>
              <a:ext cx="731520" cy="85191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67934" y="2461895"/>
              <a:ext cx="345986" cy="46786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370576" y="1793748"/>
              <a:ext cx="736091" cy="85039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61965" y="1985619"/>
              <a:ext cx="351993" cy="4666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30240" y="2269236"/>
              <a:ext cx="734567" cy="85191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22391" y="2461387"/>
              <a:ext cx="349758" cy="467868"/>
            </a:xfrm>
            <a:prstGeom prst="rect">
              <a:avLst/>
            </a:prstGeom>
          </p:spPr>
        </p:pic>
      </p:grp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4029011" y="1380807"/>
          <a:ext cx="4884420" cy="333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703579"/>
                <a:gridCol w="724535"/>
                <a:gridCol w="724535"/>
                <a:gridCol w="724535"/>
                <a:gridCol w="724535"/>
                <a:gridCol w="749935"/>
              </a:tblGrid>
              <a:tr h="245744">
                <a:tc gridSpan="7"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Concept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A8F7"/>
                      </a:solidFill>
                      <a:prstDash val="solid"/>
                    </a:lnL>
                    <a:lnR w="9525">
                      <a:solidFill>
                        <a:srgbClr val="00A8F7"/>
                      </a:solidFill>
                      <a:prstDash val="solid"/>
                    </a:lnR>
                    <a:lnT w="9525">
                      <a:solidFill>
                        <a:srgbClr val="00A8F7"/>
                      </a:solidFill>
                      <a:prstDash val="solid"/>
                    </a:lnT>
                    <a:solidFill>
                      <a:srgbClr val="003CA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11577">
                <a:tc gridSpan="7">
                  <a:txBody>
                    <a:bodyPr/>
                    <a:lstStyle/>
                    <a:p>
                      <a:pPr marL="340360" marR="40201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00" spc="-7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F  docum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4149725" marR="280035" indent="-25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Crop </a:t>
                      </a:r>
                      <a:r>
                        <a:rPr dirty="0" sz="80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-1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/E</a:t>
                      </a:r>
                      <a:r>
                        <a:rPr dirty="0" sz="800" spc="-7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Image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690245">
                        <a:lnSpc>
                          <a:spcPts val="720"/>
                        </a:lnSpc>
                        <a:tabLst>
                          <a:tab pos="1182370" algn="l"/>
                        </a:tabLst>
                      </a:pPr>
                      <a:r>
                        <a:rPr dirty="0" sz="700" spc="-1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Identify	</a:t>
                      </a:r>
                      <a:r>
                        <a:rPr dirty="0" baseline="-13888" sz="1200" spc="-7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Facial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  <a:p>
                      <a:pPr marL="2324100">
                        <a:lnSpc>
                          <a:spcPts val="900"/>
                        </a:lnSpc>
                      </a:pPr>
                      <a:r>
                        <a:rPr dirty="0" sz="7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700" spc="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r>
                        <a:rPr dirty="0" sz="700" spc="26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27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4305" sz="12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Landmark</a:t>
                      </a:r>
                      <a:endParaRPr baseline="-24305" sz="1200">
                        <a:latin typeface="Arial"/>
                        <a:cs typeface="Arial"/>
                      </a:endParaRPr>
                    </a:p>
                    <a:p>
                      <a:pPr marL="2336165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2881630" algn="l"/>
                        </a:tabLst>
                      </a:pPr>
                      <a:r>
                        <a:rPr dirty="0" baseline="35714" sz="1050" spc="-37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eye</a:t>
                      </a:r>
                      <a:r>
                        <a:rPr dirty="0" baseline="35714" sz="1050" spc="1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5714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Image	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Identification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88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800" spc="-4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ML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881630">
                        <a:lnSpc>
                          <a:spcPts val="755"/>
                        </a:lnSpc>
                      </a:pP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19380">
                        <a:lnSpc>
                          <a:spcPts val="1055"/>
                        </a:lnSpc>
                      </a:pPr>
                      <a:r>
                        <a:rPr dirty="0" sz="105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dirty="0" sz="1050" spc="-6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Eye</a:t>
                      </a:r>
                      <a:r>
                        <a:rPr dirty="0" sz="105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Sample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4334510" marR="64135" indent="-1905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Iris and </a:t>
                      </a:r>
                      <a:r>
                        <a:rPr dirty="0" sz="80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Pupil </a:t>
                      </a:r>
                      <a:r>
                        <a:rPr dirty="0" sz="80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ec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91920">
                        <a:lnSpc>
                          <a:spcPts val="565"/>
                        </a:lnSpc>
                        <a:tabLst>
                          <a:tab pos="3291204" algn="l"/>
                          <a:tab pos="4491355" algn="l"/>
                        </a:tabLst>
                      </a:pPr>
                      <a:r>
                        <a:rPr dirty="0" sz="7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dirty="0" sz="700" spc="3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Image	</a:t>
                      </a:r>
                      <a:r>
                        <a:rPr dirty="0" baseline="15873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Image	</a:t>
                      </a:r>
                      <a:r>
                        <a:rPr dirty="0" baseline="-20833" sz="1200" spc="7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ML</a:t>
                      </a:r>
                      <a:endParaRPr baseline="-20833" sz="1200">
                        <a:latin typeface="Arial"/>
                        <a:cs typeface="Arial"/>
                      </a:endParaRPr>
                    </a:p>
                    <a:p>
                      <a:pPr marL="2269490" marR="60325" indent="-627380">
                        <a:lnSpc>
                          <a:spcPts val="780"/>
                        </a:lnSpc>
                        <a:spcBef>
                          <a:spcPts val="55"/>
                        </a:spcBef>
                        <a:tabLst>
                          <a:tab pos="2268855" algn="l"/>
                          <a:tab pos="3129280" algn="l"/>
                          <a:tab pos="3188970" algn="l"/>
                          <a:tab pos="4329430" algn="l"/>
                        </a:tabLst>
                      </a:pPr>
                      <a:r>
                        <a:rPr dirty="0" baseline="-7936" sz="1050" spc="-1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7936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7936" sz="1050" spc="-1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baseline="-7936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7936" sz="1050" spc="-22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baseline="-7936" sz="105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-7936" sz="105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800" spc="-4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800" spc="3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Base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3968" sz="105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3968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nh</a:t>
                      </a:r>
                      <a:r>
                        <a:rPr dirty="0" baseline="3968" sz="1050" spc="-7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3968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3968" sz="1050" spc="-7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dirty="0" baseline="3968" sz="1050" spc="7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baseline="3968" sz="1050" spc="-7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baseline="3968" sz="1050" spc="-3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3968" sz="105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3968" sz="105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34722" sz="1200" spc="-13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34722" sz="12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lgor</a:t>
                      </a:r>
                      <a:r>
                        <a:rPr dirty="0" baseline="-34722" sz="1200" spc="7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baseline="-34722" sz="1200" spc="-7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baseline="-34722" sz="12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hm  </a:t>
                      </a:r>
                      <a:r>
                        <a:rPr dirty="0" baseline="-13888" sz="12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Virtual		</a:t>
                      </a:r>
                      <a:r>
                        <a:rPr dirty="0" sz="7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2269490" marR="21145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Scaling </a:t>
                      </a:r>
                      <a:r>
                        <a:rPr dirty="0" sz="800" spc="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4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lgori</a:t>
                      </a:r>
                      <a:r>
                        <a:rPr dirty="0" sz="8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hm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A8F7"/>
                      </a:solidFill>
                      <a:prstDash val="solid"/>
                    </a:lnL>
                    <a:lnR w="9525">
                      <a:solidFill>
                        <a:srgbClr val="00A8F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8483">
                <a:tc gridSpan="7">
                  <a:txBody>
                    <a:bodyPr/>
                    <a:lstStyle/>
                    <a:p>
                      <a:pPr marL="86995">
                        <a:lnSpc>
                          <a:spcPts val="755"/>
                        </a:lnSpc>
                      </a:pPr>
                      <a:r>
                        <a:rPr dirty="0" sz="700" spc="-20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Filtering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A8F7"/>
                      </a:solidFill>
                      <a:prstDash val="solid"/>
                    </a:lnL>
                    <a:lnR w="9525">
                      <a:solidFill>
                        <a:srgbClr val="00A8F7"/>
                      </a:solidFill>
                      <a:prstDash val="solid"/>
                    </a:lnR>
                    <a:solidFill>
                      <a:srgbClr val="FFDFC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044">
                <a:tc>
                  <a:txBody>
                    <a:bodyPr/>
                    <a:lstStyle/>
                    <a:p>
                      <a:pPr marL="103505">
                        <a:lnSpc>
                          <a:spcPts val="735"/>
                        </a:lnSpc>
                      </a:pPr>
                      <a:r>
                        <a:rPr dirty="0" sz="700" spc="-5" b="1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Criteria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A8F7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solidFill>
                      <a:srgbClr val="FFDFC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690"/>
                        </a:lnSpc>
                      </a:pPr>
                      <a:r>
                        <a:rPr dirty="0" sz="7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Gray</a:t>
                      </a:r>
                      <a:r>
                        <a:rPr dirty="0" sz="7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6F8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lnT w="9525">
                      <a:solidFill>
                        <a:srgbClr val="00A6F8"/>
                      </a:solidFill>
                      <a:prstDash val="solid"/>
                    </a:lnT>
                    <a:lnB w="9525">
                      <a:solidFill>
                        <a:srgbClr val="00A6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690"/>
                        </a:lnSpc>
                      </a:pPr>
                      <a:r>
                        <a:rPr dirty="0" sz="7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Lo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Q</a:t>
                      </a:r>
                      <a:r>
                        <a:rPr dirty="0" sz="7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7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li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6F8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lnT w="9525">
                      <a:solidFill>
                        <a:srgbClr val="00A6F8"/>
                      </a:solidFill>
                      <a:prstDash val="solid"/>
                    </a:lnT>
                    <a:lnB w="9525">
                      <a:solidFill>
                        <a:srgbClr val="00A6F8"/>
                      </a:solidFill>
                      <a:prstDash val="solid"/>
                    </a:lnB>
                    <a:solidFill>
                      <a:srgbClr val="FFDFC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690"/>
                        </a:lnSpc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ide</a:t>
                      </a:r>
                      <a:r>
                        <a:rPr dirty="0" sz="7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7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7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6F8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lnT w="9525">
                      <a:solidFill>
                        <a:srgbClr val="00A6F8"/>
                      </a:solidFill>
                      <a:prstDash val="solid"/>
                    </a:lnT>
                    <a:lnB w="9525">
                      <a:solidFill>
                        <a:srgbClr val="00A6F8"/>
                      </a:solidFill>
                      <a:prstDash val="solid"/>
                    </a:lnB>
                    <a:solidFill>
                      <a:srgbClr val="FFDFC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690"/>
                        </a:lnSpc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7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le</a:t>
                      </a:r>
                      <a:r>
                        <a:rPr dirty="0" sz="7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70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6F8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lnT w="9525">
                      <a:solidFill>
                        <a:srgbClr val="00A6F8"/>
                      </a:solidFill>
                      <a:prstDash val="solid"/>
                    </a:lnT>
                    <a:lnB w="9525">
                      <a:solidFill>
                        <a:srgbClr val="00A6F8"/>
                      </a:solidFill>
                      <a:prstDash val="solid"/>
                    </a:lnB>
                    <a:solidFill>
                      <a:srgbClr val="FFDFC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690"/>
                        </a:lnSpc>
                      </a:pPr>
                      <a:r>
                        <a:rPr dirty="0" sz="700" spc="-3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baseline="-19841" sz="1050" spc="-16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700" spc="-2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baseline="-19841" sz="1050" spc="-179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700" spc="-2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baseline="-19841" sz="1050" spc="-19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700" spc="-26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baseline="-19841" sz="10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baseline="-19841" sz="1050" spc="-179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2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baseline="-19841" sz="1050" spc="-382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700" spc="-9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baseline="-19841" sz="1050" spc="-367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700" spc="-1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baseline="-19841" sz="1050" spc="-3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700" spc="-2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baseline="-19841" sz="10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19841" sz="1050" spc="-3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700" spc="-1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baseline="-19841" sz="10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baseline="-19841" sz="1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00A6F8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lnT w="9525">
                      <a:solidFill>
                        <a:srgbClr val="00A6F8"/>
                      </a:solidFill>
                      <a:prstDash val="solid"/>
                    </a:lnT>
                    <a:lnB w="9525">
                      <a:solidFill>
                        <a:srgbClr val="00A6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680"/>
                        </a:lnSpc>
                        <a:spcBef>
                          <a:spcPts val="5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Closed</a:t>
                      </a:r>
                      <a:r>
                        <a:rPr dirty="0" sz="700" spc="-4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7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Eyes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A6F8"/>
                      </a:solidFill>
                      <a:prstDash val="solid"/>
                    </a:lnL>
                    <a:lnR w="9525">
                      <a:solidFill>
                        <a:srgbClr val="00A6F8"/>
                      </a:solidFill>
                      <a:prstDash val="solid"/>
                    </a:lnR>
                    <a:lnT w="9525">
                      <a:solidFill>
                        <a:srgbClr val="00A6F8"/>
                      </a:solidFill>
                      <a:prstDash val="solid"/>
                    </a:lnT>
                    <a:lnB w="9525">
                      <a:solidFill>
                        <a:srgbClr val="00A6F8"/>
                      </a:solidFill>
                      <a:prstDash val="solid"/>
                    </a:lnB>
                  </a:tcPr>
                </a:tc>
              </a:tr>
              <a:tr h="15113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A8F7"/>
                      </a:solidFill>
                      <a:prstDash val="solid"/>
                    </a:lnL>
                    <a:lnR w="9525">
                      <a:solidFill>
                        <a:srgbClr val="00A8F7"/>
                      </a:solidFill>
                      <a:prstDash val="solid"/>
                    </a:lnR>
                    <a:lnB w="9525">
                      <a:solidFill>
                        <a:srgbClr val="00A8F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91" name="object 9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314566" y="3461689"/>
            <a:ext cx="341693" cy="352374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6783323" y="3618229"/>
            <a:ext cx="1043305" cy="132715"/>
            <a:chOff x="6783323" y="3618229"/>
            <a:chExt cx="1043305" cy="132715"/>
          </a:xfrm>
        </p:grpSpPr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83323" y="3618229"/>
              <a:ext cx="130682" cy="13258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6811645" y="3669791"/>
              <a:ext cx="1014730" cy="34290"/>
            </a:xfrm>
            <a:custGeom>
              <a:avLst/>
              <a:gdLst/>
              <a:ahLst/>
              <a:cxnLst/>
              <a:rect l="l" t="t" r="r" b="b"/>
              <a:pathLst>
                <a:path w="1014729" h="34289">
                  <a:moveTo>
                    <a:pt x="1014476" y="5207"/>
                  </a:moveTo>
                  <a:lnTo>
                    <a:pt x="52959" y="254"/>
                  </a:lnTo>
                  <a:lnTo>
                    <a:pt x="53467" y="0"/>
                  </a:lnTo>
                  <a:lnTo>
                    <a:pt x="127" y="0"/>
                  </a:lnTo>
                  <a:lnTo>
                    <a:pt x="0" y="28575"/>
                  </a:lnTo>
                  <a:lnTo>
                    <a:pt x="52705" y="28829"/>
                  </a:lnTo>
                  <a:lnTo>
                    <a:pt x="1014349" y="33782"/>
                  </a:lnTo>
                  <a:lnTo>
                    <a:pt x="1014476" y="5207"/>
                  </a:lnTo>
                  <a:close/>
                </a:path>
              </a:pathLst>
            </a:custGeom>
            <a:solidFill>
              <a:srgbClr val="FF5F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/>
          <p:cNvGrpSpPr/>
          <p:nvPr/>
        </p:nvGrpSpPr>
        <p:grpSpPr>
          <a:xfrm>
            <a:off x="7891780" y="2536444"/>
            <a:ext cx="560070" cy="1212850"/>
            <a:chOff x="7891780" y="2536444"/>
            <a:chExt cx="560070" cy="1212850"/>
          </a:xfrm>
        </p:grpSpPr>
        <p:pic>
          <p:nvPicPr>
            <p:cNvPr id="96" name="object 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91780" y="3352736"/>
              <a:ext cx="427100" cy="39655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318881" y="3222498"/>
              <a:ext cx="132715" cy="13042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370951" y="2536444"/>
              <a:ext cx="28575" cy="760095"/>
            </a:xfrm>
            <a:custGeom>
              <a:avLst/>
              <a:gdLst/>
              <a:ahLst/>
              <a:cxnLst/>
              <a:rect l="l" t="t" r="r" b="b"/>
              <a:pathLst>
                <a:path w="28575" h="760095">
                  <a:moveTo>
                    <a:pt x="28575" y="0"/>
                  </a:moveTo>
                  <a:lnTo>
                    <a:pt x="0" y="0"/>
                  </a:lnTo>
                  <a:lnTo>
                    <a:pt x="0" y="735203"/>
                  </a:lnTo>
                  <a:lnTo>
                    <a:pt x="14224" y="759713"/>
                  </a:lnTo>
                  <a:lnTo>
                    <a:pt x="28575" y="73520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FF5F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/>
          <p:cNvGrpSpPr/>
          <p:nvPr/>
        </p:nvGrpSpPr>
        <p:grpSpPr>
          <a:xfrm>
            <a:off x="4052315" y="3205822"/>
            <a:ext cx="2098040" cy="1012825"/>
            <a:chOff x="4052315" y="3205822"/>
            <a:chExt cx="2098040" cy="1012825"/>
          </a:xfrm>
        </p:grpSpPr>
        <p:pic>
          <p:nvPicPr>
            <p:cNvPr id="100" name="object 10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331586" y="3572129"/>
              <a:ext cx="102615" cy="13258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353939" y="3623690"/>
              <a:ext cx="796290" cy="34290"/>
            </a:xfrm>
            <a:custGeom>
              <a:avLst/>
              <a:gdLst/>
              <a:ahLst/>
              <a:cxnLst/>
              <a:rect l="l" t="t" r="r" b="b"/>
              <a:pathLst>
                <a:path w="796289" h="34289">
                  <a:moveTo>
                    <a:pt x="796163" y="5207"/>
                  </a:moveTo>
                  <a:lnTo>
                    <a:pt x="41529" y="254"/>
                  </a:lnTo>
                  <a:lnTo>
                    <a:pt x="41910" y="0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41275" y="28829"/>
                  </a:lnTo>
                  <a:lnTo>
                    <a:pt x="38354" y="26670"/>
                  </a:lnTo>
                  <a:lnTo>
                    <a:pt x="22098" y="14478"/>
                  </a:lnTo>
                  <a:lnTo>
                    <a:pt x="41275" y="28829"/>
                  </a:lnTo>
                  <a:lnTo>
                    <a:pt x="796036" y="33782"/>
                  </a:lnTo>
                  <a:lnTo>
                    <a:pt x="796163" y="5207"/>
                  </a:lnTo>
                  <a:close/>
                </a:path>
              </a:pathLst>
            </a:custGeom>
            <a:solidFill>
              <a:srgbClr val="FF5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052315" y="3205822"/>
              <a:ext cx="1279398" cy="1012329"/>
            </a:xfrm>
            <a:prstGeom prst="rect">
              <a:avLst/>
            </a:prstGeom>
          </p:spPr>
        </p:pic>
      </p:grp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608482" y="84531"/>
            <a:ext cx="50507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3B9F"/>
                </a:solidFill>
              </a:rPr>
              <a:t>Visual</a:t>
            </a:r>
            <a:r>
              <a:rPr dirty="0" spc="-30">
                <a:solidFill>
                  <a:srgbClr val="003B9F"/>
                </a:solidFill>
              </a:rPr>
              <a:t> </a:t>
            </a:r>
            <a:r>
              <a:rPr dirty="0">
                <a:solidFill>
                  <a:srgbClr val="003B9F"/>
                </a:solidFill>
              </a:rPr>
              <a:t>Information</a:t>
            </a:r>
            <a:r>
              <a:rPr dirty="0" spc="-55">
                <a:solidFill>
                  <a:srgbClr val="003B9F"/>
                </a:solidFill>
              </a:rPr>
              <a:t> </a:t>
            </a:r>
            <a:r>
              <a:rPr dirty="0">
                <a:solidFill>
                  <a:srgbClr val="003B9F"/>
                </a:solidFill>
              </a:rPr>
              <a:t>Standardization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8612251" y="4879804"/>
            <a:ext cx="895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8A9399"/>
                </a:solidFill>
                <a:latin typeface="Arial MT"/>
                <a:cs typeface="Arial MT"/>
              </a:rPr>
              <a:t>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608482" y="389636"/>
            <a:ext cx="40678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FF5F0D"/>
                </a:solidFill>
                <a:latin typeface="Arial"/>
                <a:cs typeface="Arial"/>
              </a:rPr>
              <a:t>Blepharoptosis</a:t>
            </a:r>
            <a:r>
              <a:rPr dirty="0" sz="2000" spc="-50" i="1">
                <a:solidFill>
                  <a:srgbClr val="FF5F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5F0D"/>
                </a:solidFill>
                <a:latin typeface="Arial"/>
                <a:cs typeface="Arial"/>
              </a:rPr>
              <a:t>– Concept</a:t>
            </a:r>
            <a:r>
              <a:rPr dirty="0" sz="2000" spc="-40" i="1">
                <a:solidFill>
                  <a:srgbClr val="FF5F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FF5F0D"/>
                </a:solidFill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7175" cy="5143500"/>
            <a:chOff x="0" y="0"/>
            <a:chExt cx="9147175" cy="5143500"/>
          </a:xfrm>
        </p:grpSpPr>
        <p:sp>
          <p:nvSpPr>
            <p:cNvPr id="3" name="object 3"/>
            <p:cNvSpPr/>
            <p:nvPr/>
          </p:nvSpPr>
          <p:spPr>
            <a:xfrm>
              <a:off x="8034274" y="4320641"/>
              <a:ext cx="647065" cy="504825"/>
            </a:xfrm>
            <a:custGeom>
              <a:avLst/>
              <a:gdLst/>
              <a:ahLst/>
              <a:cxnLst/>
              <a:rect l="l" t="t" r="r" b="b"/>
              <a:pathLst>
                <a:path w="647065" h="504825">
                  <a:moveTo>
                    <a:pt x="323342" y="0"/>
                  </a:moveTo>
                  <a:lnTo>
                    <a:pt x="215519" y="126098"/>
                  </a:lnTo>
                  <a:lnTo>
                    <a:pt x="0" y="126098"/>
                  </a:lnTo>
                  <a:lnTo>
                    <a:pt x="107696" y="252196"/>
                  </a:lnTo>
                  <a:lnTo>
                    <a:pt x="0" y="378294"/>
                  </a:lnTo>
                  <a:lnTo>
                    <a:pt x="215519" y="378294"/>
                  </a:lnTo>
                  <a:lnTo>
                    <a:pt x="323342" y="504393"/>
                  </a:lnTo>
                  <a:lnTo>
                    <a:pt x="431165" y="378294"/>
                  </a:lnTo>
                  <a:lnTo>
                    <a:pt x="646683" y="378294"/>
                  </a:lnTo>
                  <a:lnTo>
                    <a:pt x="538987" y="252196"/>
                  </a:lnTo>
                  <a:lnTo>
                    <a:pt x="646683" y="126098"/>
                  </a:lnTo>
                  <a:lnTo>
                    <a:pt x="431165" y="126098"/>
                  </a:lnTo>
                  <a:lnTo>
                    <a:pt x="323342" y="0"/>
                  </a:lnTo>
                  <a:close/>
                </a:path>
              </a:pathLst>
            </a:custGeom>
            <a:solidFill>
              <a:srgbClr val="B8D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28600" cy="5143500"/>
            </a:xfrm>
            <a:custGeom>
              <a:avLst/>
              <a:gdLst/>
              <a:ahLst/>
              <a:cxnLst/>
              <a:rect l="l" t="t" r="r" b="b"/>
              <a:pathLst>
                <a:path w="228600" h="5143500">
                  <a:moveTo>
                    <a:pt x="2286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8600" y="5143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5" y="818387"/>
              <a:ext cx="6490715" cy="39547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085" y="1014006"/>
              <a:ext cx="5902833" cy="33655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6018" y="125933"/>
            <a:ext cx="4634865" cy="6362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525"/>
              </a:lnSpc>
              <a:spcBef>
                <a:spcPts val="95"/>
              </a:spcBef>
            </a:pPr>
            <a:r>
              <a:rPr dirty="0" sz="2200" spc="-10"/>
              <a:t>Visual</a:t>
            </a:r>
            <a:r>
              <a:rPr dirty="0" sz="2200" spc="5"/>
              <a:t> </a:t>
            </a:r>
            <a:r>
              <a:rPr dirty="0" sz="2200" spc="-5"/>
              <a:t>Information</a:t>
            </a:r>
            <a:r>
              <a:rPr dirty="0" sz="2200" spc="45"/>
              <a:t> </a:t>
            </a:r>
            <a:r>
              <a:rPr dirty="0" sz="2200" spc="-5"/>
              <a:t>Standardization</a:t>
            </a:r>
            <a:endParaRPr sz="2200"/>
          </a:p>
          <a:p>
            <a:pPr marL="12700">
              <a:lnSpc>
                <a:spcPts val="2285"/>
              </a:lnSpc>
            </a:pPr>
            <a:r>
              <a:rPr dirty="0" sz="2000" spc="-5" b="0" i="1">
                <a:solidFill>
                  <a:srgbClr val="FF5F0D"/>
                </a:solidFill>
                <a:latin typeface="Arial"/>
                <a:cs typeface="Arial"/>
              </a:rPr>
              <a:t>Demo</a:t>
            </a:r>
            <a:r>
              <a:rPr dirty="0" sz="2000" spc="-20" b="0" i="1">
                <a:solidFill>
                  <a:srgbClr val="FF5F0D"/>
                </a:solidFill>
                <a:latin typeface="Arial"/>
                <a:cs typeface="Arial"/>
              </a:rPr>
              <a:t> </a:t>
            </a:r>
            <a:r>
              <a:rPr dirty="0" sz="2000" spc="-15" b="0" i="1">
                <a:solidFill>
                  <a:srgbClr val="FF5F0D"/>
                </a:solidFill>
                <a:latin typeface="Arial"/>
                <a:cs typeface="Arial"/>
              </a:rPr>
              <a:t>Web</a:t>
            </a:r>
            <a:r>
              <a:rPr dirty="0" sz="2000" spc="-114" b="0" i="1">
                <a:solidFill>
                  <a:srgbClr val="FF5F0D"/>
                </a:solidFill>
                <a:latin typeface="Arial"/>
                <a:cs typeface="Arial"/>
              </a:rPr>
              <a:t> </a:t>
            </a:r>
            <a:r>
              <a:rPr dirty="0" sz="2000" b="0" i="1">
                <a:solidFill>
                  <a:srgbClr val="FF5F0D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6031" y="719099"/>
            <a:ext cx="2298700" cy="413321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000" spc="-5" b="1">
                <a:solidFill>
                  <a:srgbClr val="4D4D4D"/>
                </a:solidFill>
                <a:latin typeface="Arial"/>
                <a:cs typeface="Arial"/>
              </a:rPr>
              <a:t>Steps</a:t>
            </a:r>
            <a:r>
              <a:rPr dirty="0" sz="1000" spc="-1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D4D4D"/>
                </a:solidFill>
                <a:latin typeface="Arial"/>
                <a:cs typeface="Arial"/>
              </a:rPr>
              <a:t>to</a:t>
            </a:r>
            <a:r>
              <a:rPr dirty="0" sz="100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D4D4D"/>
                </a:solidFill>
                <a:latin typeface="Arial"/>
                <a:cs typeface="Arial"/>
              </a:rPr>
              <a:t>Use</a:t>
            </a:r>
            <a:r>
              <a:rPr dirty="0" sz="1000" spc="-1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4D4D4D"/>
                </a:solidFill>
                <a:latin typeface="Arial"/>
                <a:cs typeface="Arial"/>
              </a:rPr>
              <a:t>Web </a:t>
            </a:r>
            <a:r>
              <a:rPr dirty="0" sz="1000" spc="-10" b="1">
                <a:solidFill>
                  <a:srgbClr val="4D4D4D"/>
                </a:solidFill>
                <a:latin typeface="Arial"/>
                <a:cs typeface="Arial"/>
              </a:rPr>
              <a:t>Application: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AutoNum type="arabicParenR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Use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Firefox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only to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open</a:t>
            </a:r>
            <a:r>
              <a:rPr dirty="0" sz="1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1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App.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Clr>
                <a:srgbClr val="00A8F7"/>
              </a:buClr>
              <a:buAutoNum type="arabicParenR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Click</a:t>
            </a:r>
            <a:r>
              <a:rPr dirty="0" sz="1000" spc="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on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Upload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Image</a:t>
            </a:r>
            <a:r>
              <a:rPr dirty="0" sz="1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in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left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panel.</a:t>
            </a:r>
            <a:endParaRPr sz="1000">
              <a:latin typeface="Arial MT"/>
              <a:cs typeface="Arial MT"/>
            </a:endParaRPr>
          </a:p>
          <a:p>
            <a:pPr marL="241300" marR="40005" indent="-22860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AutoNum type="arabicParenR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Click on “Detect” button once image </a:t>
            </a:r>
            <a:r>
              <a:rPr dirty="0" sz="1000" spc="-27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is selected.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00A8F7"/>
              </a:buClr>
              <a:buAutoNum type="arabicParenR"/>
              <a:tabLst>
                <a:tab pos="241300" algn="l"/>
              </a:tabLst>
            </a:pPr>
            <a:r>
              <a:rPr dirty="0" sz="1000" spc="5">
                <a:solidFill>
                  <a:srgbClr val="4D4D4D"/>
                </a:solidFill>
                <a:latin typeface="Arial MT"/>
                <a:cs typeface="Arial MT"/>
              </a:rPr>
              <a:t>Wait</a:t>
            </a:r>
            <a:r>
              <a:rPr dirty="0" sz="1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for</a:t>
            </a:r>
            <a:r>
              <a:rPr dirty="0" sz="1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process</a:t>
            </a:r>
            <a:r>
              <a:rPr dirty="0" sz="1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complete.</a:t>
            </a:r>
            <a:endParaRPr sz="1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Progress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bar to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show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progress.</a:t>
            </a:r>
            <a:endParaRPr sz="1000">
              <a:latin typeface="Arial MT"/>
              <a:cs typeface="Arial MT"/>
            </a:endParaRPr>
          </a:p>
          <a:p>
            <a:pPr marL="241300" marR="173990" indent="-228600">
              <a:lnSpc>
                <a:spcPct val="100000"/>
              </a:lnSpc>
              <a:spcBef>
                <a:spcPts val="405"/>
              </a:spcBef>
              <a:buClr>
                <a:srgbClr val="00A8F7"/>
              </a:buClr>
              <a:buAutoNum type="arabicParenR" startAt="5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Click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on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Quality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Checks</a:t>
            </a:r>
            <a:r>
              <a:rPr dirty="0" sz="10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review </a:t>
            </a:r>
            <a:r>
              <a:rPr dirty="0" sz="1000" spc="-26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1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image</a:t>
            </a:r>
            <a:r>
              <a:rPr dirty="0" sz="1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quality</a:t>
            </a:r>
            <a:r>
              <a:rPr dirty="0" sz="1000" spc="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results.</a:t>
            </a:r>
            <a:endParaRPr sz="1000">
              <a:latin typeface="Arial MT"/>
              <a:cs typeface="Arial MT"/>
            </a:endParaRPr>
          </a:p>
          <a:p>
            <a:pPr marL="241300" marR="41275" indent="-228600">
              <a:lnSpc>
                <a:spcPct val="100000"/>
              </a:lnSpc>
              <a:spcBef>
                <a:spcPts val="400"/>
              </a:spcBef>
              <a:buClr>
                <a:srgbClr val="00A8F7"/>
              </a:buClr>
              <a:buAutoNum type="arabicParenR" startAt="5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Click on Facial Landmarks to 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view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 the</a:t>
            </a:r>
            <a:r>
              <a:rPr dirty="0" sz="1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detection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of</a:t>
            </a:r>
            <a:r>
              <a:rPr dirty="0" sz="1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landmarks</a:t>
            </a:r>
            <a:r>
              <a:rPr dirty="0" sz="1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(1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image </a:t>
            </a:r>
            <a:r>
              <a:rPr dirty="0" sz="1000" spc="-26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output).</a:t>
            </a:r>
            <a:endParaRPr sz="1000">
              <a:latin typeface="Arial MT"/>
              <a:cs typeface="Arial MT"/>
            </a:endParaRPr>
          </a:p>
          <a:p>
            <a:pPr marL="241300" marR="86995" indent="-228600">
              <a:lnSpc>
                <a:spcPct val="100000"/>
              </a:lnSpc>
              <a:spcBef>
                <a:spcPts val="395"/>
              </a:spcBef>
              <a:buClr>
                <a:srgbClr val="00A8F7"/>
              </a:buClr>
              <a:buAutoNum type="arabicParenR" startAt="5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Click on Results to see IRIS 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detection</a:t>
            </a:r>
            <a:r>
              <a:rPr dirty="0" sz="1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on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Full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face</a:t>
            </a:r>
            <a:r>
              <a:rPr dirty="0" sz="10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Cropped </a:t>
            </a:r>
            <a:r>
              <a:rPr dirty="0" sz="1000" spc="-26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Eye</a:t>
            </a:r>
            <a:r>
              <a:rPr dirty="0" sz="1000" spc="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Pair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(2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image</a:t>
            </a:r>
            <a:r>
              <a:rPr dirty="0" sz="1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output).</a:t>
            </a:r>
            <a:endParaRPr sz="1000">
              <a:latin typeface="Arial MT"/>
              <a:cs typeface="Arial MT"/>
            </a:endParaRPr>
          </a:p>
          <a:p>
            <a:pPr marL="241300" marR="281305" indent="-228600">
              <a:lnSpc>
                <a:spcPct val="100000"/>
              </a:lnSpc>
              <a:spcBef>
                <a:spcPts val="409"/>
              </a:spcBef>
              <a:buClr>
                <a:srgbClr val="00A8F7"/>
              </a:buClr>
              <a:buAutoNum type="arabicParenR" startAt="5"/>
              <a:tabLst>
                <a:tab pos="241300" algn="l"/>
              </a:tabLst>
            </a:pP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Click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on</a:t>
            </a:r>
            <a:r>
              <a:rPr dirty="0" sz="1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Conclusion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get</a:t>
            </a:r>
            <a:r>
              <a:rPr dirty="0" sz="1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Final </a:t>
            </a:r>
            <a:r>
              <a:rPr dirty="0" sz="1000" spc="-26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MRD1</a:t>
            </a:r>
            <a:r>
              <a:rPr dirty="0" sz="1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4D4D4D"/>
                </a:solidFill>
                <a:latin typeface="Arial MT"/>
                <a:cs typeface="Arial MT"/>
              </a:rPr>
              <a:t>distance.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885"/>
              </a:spcBef>
            </a:pPr>
            <a:r>
              <a:rPr dirty="0" sz="1000" spc="-5">
                <a:solidFill>
                  <a:srgbClr val="006FC0"/>
                </a:solidFill>
                <a:latin typeface="Arial MT"/>
                <a:cs typeface="Arial MT"/>
              </a:rPr>
              <a:t>Use</a:t>
            </a:r>
            <a:r>
              <a:rPr dirty="0" sz="1000" spc="-2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006FC0"/>
                </a:solidFill>
                <a:latin typeface="Arial MT"/>
                <a:cs typeface="Arial MT"/>
              </a:rPr>
              <a:t>image</a:t>
            </a:r>
            <a:r>
              <a:rPr dirty="0" sz="1000" spc="-3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06FC0"/>
                </a:solidFill>
                <a:latin typeface="Arial MT"/>
                <a:cs typeface="Arial MT"/>
              </a:rPr>
              <a:t>for</a:t>
            </a:r>
            <a:r>
              <a:rPr dirty="0" sz="1000" spc="-3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06FC0"/>
                </a:solidFill>
                <a:latin typeface="Arial MT"/>
                <a:cs typeface="Arial MT"/>
              </a:rPr>
              <a:t>demo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628775">
              <a:lnSpc>
                <a:spcPct val="100000"/>
              </a:lnSpc>
              <a:spcBef>
                <a:spcPts val="969"/>
              </a:spcBef>
            </a:pPr>
            <a:r>
              <a:rPr dirty="0" u="sng" sz="1050">
                <a:solidFill>
                  <a:srgbClr val="003CA0"/>
                </a:solidFill>
                <a:uFill>
                  <a:solidFill>
                    <a:srgbClr val="003CA0"/>
                  </a:solidFill>
                </a:uFill>
                <a:latin typeface="Arial MT"/>
                <a:cs typeface="Arial MT"/>
              </a:rPr>
              <a:t>Link</a:t>
            </a:r>
            <a:endParaRPr sz="1050">
              <a:latin typeface="Arial MT"/>
              <a:cs typeface="Arial MT"/>
            </a:endParaRPr>
          </a:p>
          <a:p>
            <a:pPr marL="1151255">
              <a:lnSpc>
                <a:spcPct val="100000"/>
              </a:lnSpc>
              <a:spcBef>
                <a:spcPts val="409"/>
              </a:spcBef>
            </a:pPr>
            <a:r>
              <a:rPr dirty="0" u="sng" sz="900" spc="-5">
                <a:solidFill>
                  <a:srgbClr val="003CA0"/>
                </a:solidFill>
                <a:uFill>
                  <a:solidFill>
                    <a:srgbClr val="003CA0"/>
                  </a:solidFill>
                </a:uFill>
                <a:latin typeface="Arial MT"/>
                <a:cs typeface="Arial MT"/>
              </a:rPr>
              <a:t>http://dbsld0127:3495/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9728" y="3917581"/>
            <a:ext cx="678421" cy="51043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611361" y="4881328"/>
            <a:ext cx="895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solidFill>
                  <a:srgbClr val="8B9499"/>
                </a:solidFill>
                <a:latin typeface="Arial MT"/>
                <a:cs typeface="Arial MT"/>
              </a:rPr>
              <a:t>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251746"/>
            <a:ext cx="8404225" cy="3601720"/>
            <a:chOff x="742950" y="1251746"/>
            <a:chExt cx="8404225" cy="3601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4403" y="2249133"/>
              <a:ext cx="2039157" cy="19109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75811" y="2381250"/>
              <a:ext cx="578485" cy="472440"/>
            </a:xfrm>
            <a:custGeom>
              <a:avLst/>
              <a:gdLst/>
              <a:ahLst/>
              <a:cxnLst/>
              <a:rect l="l" t="t" r="r" b="b"/>
              <a:pathLst>
                <a:path w="578485" h="472439">
                  <a:moveTo>
                    <a:pt x="0" y="0"/>
                  </a:moveTo>
                  <a:lnTo>
                    <a:pt x="144525" y="107568"/>
                  </a:lnTo>
                  <a:lnTo>
                    <a:pt x="33020" y="257301"/>
                  </a:lnTo>
                  <a:lnTo>
                    <a:pt x="322072" y="472439"/>
                  </a:lnTo>
                  <a:lnTo>
                    <a:pt x="433577" y="322833"/>
                  </a:lnTo>
                  <a:lnTo>
                    <a:pt x="578103" y="430402"/>
                  </a:lnTo>
                  <a:lnTo>
                    <a:pt x="400430" y="65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AC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3577" y="4527118"/>
              <a:ext cx="230974" cy="2309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22122" y="1251746"/>
              <a:ext cx="3444875" cy="3444875"/>
            </a:xfrm>
            <a:custGeom>
              <a:avLst/>
              <a:gdLst/>
              <a:ahLst/>
              <a:cxnLst/>
              <a:rect l="l" t="t" r="r" b="b"/>
              <a:pathLst>
                <a:path w="3444875" h="3444875">
                  <a:moveTo>
                    <a:pt x="1711360" y="0"/>
                  </a:moveTo>
                  <a:lnTo>
                    <a:pt x="1664656" y="977"/>
                  </a:lnTo>
                  <a:lnTo>
                    <a:pt x="1617787" y="3237"/>
                  </a:lnTo>
                  <a:lnTo>
                    <a:pt x="1570776" y="6794"/>
                  </a:lnTo>
                  <a:lnTo>
                    <a:pt x="1523641" y="11660"/>
                  </a:lnTo>
                  <a:lnTo>
                    <a:pt x="1476404" y="17851"/>
                  </a:lnTo>
                  <a:lnTo>
                    <a:pt x="1429085" y="25378"/>
                  </a:lnTo>
                  <a:lnTo>
                    <a:pt x="1381704" y="34255"/>
                  </a:lnTo>
                  <a:lnTo>
                    <a:pt x="1421836" y="233264"/>
                  </a:lnTo>
                  <a:lnTo>
                    <a:pt x="1470614" y="224249"/>
                  </a:lnTo>
                  <a:lnTo>
                    <a:pt x="1519515" y="216850"/>
                  </a:lnTo>
                  <a:lnTo>
                    <a:pt x="1568500" y="211062"/>
                  </a:lnTo>
                  <a:lnTo>
                    <a:pt x="1617532" y="206877"/>
                  </a:lnTo>
                  <a:lnTo>
                    <a:pt x="1666573" y="204287"/>
                  </a:lnTo>
                  <a:lnTo>
                    <a:pt x="1715585" y="203286"/>
                  </a:lnTo>
                  <a:lnTo>
                    <a:pt x="1764531" y="203866"/>
                  </a:lnTo>
                  <a:lnTo>
                    <a:pt x="1813372" y="206020"/>
                  </a:lnTo>
                  <a:lnTo>
                    <a:pt x="1862072" y="209741"/>
                  </a:lnTo>
                  <a:lnTo>
                    <a:pt x="1910591" y="215022"/>
                  </a:lnTo>
                  <a:lnTo>
                    <a:pt x="1958894" y="221854"/>
                  </a:lnTo>
                  <a:lnTo>
                    <a:pt x="2006941" y="230232"/>
                  </a:lnTo>
                  <a:lnTo>
                    <a:pt x="2054695" y="240148"/>
                  </a:lnTo>
                  <a:lnTo>
                    <a:pt x="2102118" y="251594"/>
                  </a:lnTo>
                  <a:lnTo>
                    <a:pt x="2149172" y="264564"/>
                  </a:lnTo>
                  <a:lnTo>
                    <a:pt x="2195821" y="279050"/>
                  </a:lnTo>
                  <a:lnTo>
                    <a:pt x="2242025" y="295045"/>
                  </a:lnTo>
                  <a:lnTo>
                    <a:pt x="2287748" y="312542"/>
                  </a:lnTo>
                  <a:lnTo>
                    <a:pt x="2332950" y="331533"/>
                  </a:lnTo>
                  <a:lnTo>
                    <a:pt x="2377596" y="352012"/>
                  </a:lnTo>
                  <a:lnTo>
                    <a:pt x="2421646" y="373971"/>
                  </a:lnTo>
                  <a:lnTo>
                    <a:pt x="2465064" y="397403"/>
                  </a:lnTo>
                  <a:lnTo>
                    <a:pt x="2507811" y="422300"/>
                  </a:lnTo>
                  <a:lnTo>
                    <a:pt x="2549850" y="448656"/>
                  </a:lnTo>
                  <a:lnTo>
                    <a:pt x="2589873" y="475565"/>
                  </a:lnTo>
                  <a:lnTo>
                    <a:pt x="2628772" y="503515"/>
                  </a:lnTo>
                  <a:lnTo>
                    <a:pt x="2666540" y="532478"/>
                  </a:lnTo>
                  <a:lnTo>
                    <a:pt x="2703170" y="562421"/>
                  </a:lnTo>
                  <a:lnTo>
                    <a:pt x="2738656" y="593314"/>
                  </a:lnTo>
                  <a:lnTo>
                    <a:pt x="2772991" y="625126"/>
                  </a:lnTo>
                  <a:lnTo>
                    <a:pt x="2806168" y="657827"/>
                  </a:lnTo>
                  <a:lnTo>
                    <a:pt x="2838182" y="691386"/>
                  </a:lnTo>
                  <a:lnTo>
                    <a:pt x="2869026" y="725772"/>
                  </a:lnTo>
                  <a:lnTo>
                    <a:pt x="2898692" y="760953"/>
                  </a:lnTo>
                  <a:lnTo>
                    <a:pt x="2927176" y="796901"/>
                  </a:lnTo>
                  <a:lnTo>
                    <a:pt x="2954469" y="833583"/>
                  </a:lnTo>
                  <a:lnTo>
                    <a:pt x="2980566" y="870969"/>
                  </a:lnTo>
                  <a:lnTo>
                    <a:pt x="3005461" y="909028"/>
                  </a:lnTo>
                  <a:lnTo>
                    <a:pt x="3029145" y="947730"/>
                  </a:lnTo>
                  <a:lnTo>
                    <a:pt x="3051614" y="987043"/>
                  </a:lnTo>
                  <a:lnTo>
                    <a:pt x="3072861" y="1026937"/>
                  </a:lnTo>
                  <a:lnTo>
                    <a:pt x="3092878" y="1067381"/>
                  </a:lnTo>
                  <a:lnTo>
                    <a:pt x="3111661" y="1108344"/>
                  </a:lnTo>
                  <a:lnTo>
                    <a:pt x="3129201" y="1149797"/>
                  </a:lnTo>
                  <a:lnTo>
                    <a:pt x="3145492" y="1191706"/>
                  </a:lnTo>
                  <a:lnTo>
                    <a:pt x="3160529" y="1234043"/>
                  </a:lnTo>
                  <a:lnTo>
                    <a:pt x="3174304" y="1276776"/>
                  </a:lnTo>
                  <a:lnTo>
                    <a:pt x="3186811" y="1319875"/>
                  </a:lnTo>
                  <a:lnTo>
                    <a:pt x="3198044" y="1363308"/>
                  </a:lnTo>
                  <a:lnTo>
                    <a:pt x="3207995" y="1407046"/>
                  </a:lnTo>
                  <a:lnTo>
                    <a:pt x="3216659" y="1451056"/>
                  </a:lnTo>
                  <a:lnTo>
                    <a:pt x="3224029" y="1495309"/>
                  </a:lnTo>
                  <a:lnTo>
                    <a:pt x="3230099" y="1539774"/>
                  </a:lnTo>
                  <a:lnTo>
                    <a:pt x="3234861" y="1584420"/>
                  </a:lnTo>
                  <a:lnTo>
                    <a:pt x="3238309" y="1629216"/>
                  </a:lnTo>
                  <a:lnTo>
                    <a:pt x="3240438" y="1674131"/>
                  </a:lnTo>
                  <a:lnTo>
                    <a:pt x="3241240" y="1719134"/>
                  </a:lnTo>
                  <a:lnTo>
                    <a:pt x="3240708" y="1764196"/>
                  </a:lnTo>
                  <a:lnTo>
                    <a:pt x="3238837" y="1809285"/>
                  </a:lnTo>
                  <a:lnTo>
                    <a:pt x="3235620" y="1854370"/>
                  </a:lnTo>
                  <a:lnTo>
                    <a:pt x="3231050" y="1899420"/>
                  </a:lnTo>
                  <a:lnTo>
                    <a:pt x="3225121" y="1944406"/>
                  </a:lnTo>
                  <a:lnTo>
                    <a:pt x="3217826" y="1989295"/>
                  </a:lnTo>
                  <a:lnTo>
                    <a:pt x="3209159" y="2034058"/>
                  </a:lnTo>
                  <a:lnTo>
                    <a:pt x="3199113" y="2078663"/>
                  </a:lnTo>
                  <a:lnTo>
                    <a:pt x="3187682" y="2123080"/>
                  </a:lnTo>
                  <a:lnTo>
                    <a:pt x="3174859" y="2167278"/>
                  </a:lnTo>
                  <a:lnTo>
                    <a:pt x="3160638" y="2211226"/>
                  </a:lnTo>
                  <a:lnTo>
                    <a:pt x="3145011" y="2254893"/>
                  </a:lnTo>
                  <a:lnTo>
                    <a:pt x="3127974" y="2298249"/>
                  </a:lnTo>
                  <a:lnTo>
                    <a:pt x="3109519" y="2341263"/>
                  </a:lnTo>
                  <a:lnTo>
                    <a:pt x="3089639" y="2383905"/>
                  </a:lnTo>
                  <a:lnTo>
                    <a:pt x="3068329" y="2426142"/>
                  </a:lnTo>
                  <a:lnTo>
                    <a:pt x="3045581" y="2467945"/>
                  </a:lnTo>
                  <a:lnTo>
                    <a:pt x="3021389" y="2509283"/>
                  </a:lnTo>
                  <a:lnTo>
                    <a:pt x="2995747" y="2550125"/>
                  </a:lnTo>
                  <a:lnTo>
                    <a:pt x="2968838" y="2590147"/>
                  </a:lnTo>
                  <a:lnTo>
                    <a:pt x="2940888" y="2629044"/>
                  </a:lnTo>
                  <a:lnTo>
                    <a:pt x="2911925" y="2666810"/>
                  </a:lnTo>
                  <a:lnTo>
                    <a:pt x="2881982" y="2703439"/>
                  </a:lnTo>
                  <a:lnTo>
                    <a:pt x="2851089" y="2738924"/>
                  </a:lnTo>
                  <a:lnTo>
                    <a:pt x="2819277" y="2773258"/>
                  </a:lnTo>
                  <a:lnTo>
                    <a:pt x="2786576" y="2806436"/>
                  </a:lnTo>
                  <a:lnTo>
                    <a:pt x="2753017" y="2838449"/>
                  </a:lnTo>
                  <a:lnTo>
                    <a:pt x="2718631" y="2869293"/>
                  </a:lnTo>
                  <a:lnTo>
                    <a:pt x="2683449" y="2898960"/>
                  </a:lnTo>
                  <a:lnTo>
                    <a:pt x="2647502" y="2927444"/>
                  </a:lnTo>
                  <a:lnTo>
                    <a:pt x="2610820" y="2954738"/>
                  </a:lnTo>
                  <a:lnTo>
                    <a:pt x="2573434" y="2980836"/>
                  </a:lnTo>
                  <a:lnTo>
                    <a:pt x="2535375" y="3005731"/>
                  </a:lnTo>
                  <a:lnTo>
                    <a:pt x="2496673" y="3029417"/>
                  </a:lnTo>
                  <a:lnTo>
                    <a:pt x="2457360" y="3051888"/>
                  </a:lnTo>
                  <a:lnTo>
                    <a:pt x="2417466" y="3073135"/>
                  </a:lnTo>
                  <a:lnTo>
                    <a:pt x="2377022" y="3093154"/>
                  </a:lnTo>
                  <a:lnTo>
                    <a:pt x="2336058" y="3111938"/>
                  </a:lnTo>
                  <a:lnTo>
                    <a:pt x="2294606" y="3129480"/>
                  </a:lnTo>
                  <a:lnTo>
                    <a:pt x="2252697" y="3145773"/>
                  </a:lnTo>
                  <a:lnTo>
                    <a:pt x="2210360" y="3160811"/>
                  </a:lnTo>
                  <a:lnTo>
                    <a:pt x="2167627" y="3174588"/>
                  </a:lnTo>
                  <a:lnTo>
                    <a:pt x="2124528" y="3187096"/>
                  </a:lnTo>
                  <a:lnTo>
                    <a:pt x="2081094" y="3198331"/>
                  </a:lnTo>
                  <a:lnTo>
                    <a:pt x="2037357" y="3208284"/>
                  </a:lnTo>
                  <a:lnTo>
                    <a:pt x="1993347" y="3216949"/>
                  </a:lnTo>
                  <a:lnTo>
                    <a:pt x="1949093" y="3224320"/>
                  </a:lnTo>
                  <a:lnTo>
                    <a:pt x="1904629" y="3230391"/>
                  </a:lnTo>
                  <a:lnTo>
                    <a:pt x="1859983" y="3235154"/>
                  </a:lnTo>
                  <a:lnTo>
                    <a:pt x="1815187" y="3238604"/>
                  </a:lnTo>
                  <a:lnTo>
                    <a:pt x="1770272" y="3240733"/>
                  </a:lnTo>
                  <a:lnTo>
                    <a:pt x="1725268" y="3241536"/>
                  </a:lnTo>
                  <a:lnTo>
                    <a:pt x="1680207" y="3241005"/>
                  </a:lnTo>
                  <a:lnTo>
                    <a:pt x="1635118" y="3239135"/>
                  </a:lnTo>
                  <a:lnTo>
                    <a:pt x="1590033" y="3235918"/>
                  </a:lnTo>
                  <a:lnTo>
                    <a:pt x="1544983" y="3231348"/>
                  </a:lnTo>
                  <a:lnTo>
                    <a:pt x="1499997" y="3225418"/>
                  </a:lnTo>
                  <a:lnTo>
                    <a:pt x="1455108" y="3218123"/>
                  </a:lnTo>
                  <a:lnTo>
                    <a:pt x="1410345" y="3209455"/>
                  </a:lnTo>
                  <a:lnTo>
                    <a:pt x="1365740" y="3199408"/>
                  </a:lnTo>
                  <a:lnTo>
                    <a:pt x="1321323" y="3187976"/>
                  </a:lnTo>
                  <a:lnTo>
                    <a:pt x="1277125" y="3175151"/>
                  </a:lnTo>
                  <a:lnTo>
                    <a:pt x="1233177" y="3160928"/>
                  </a:lnTo>
                  <a:lnTo>
                    <a:pt x="1189510" y="3145300"/>
                  </a:lnTo>
                  <a:lnTo>
                    <a:pt x="1146154" y="3128260"/>
                  </a:lnTo>
                  <a:lnTo>
                    <a:pt x="1103140" y="3109802"/>
                  </a:lnTo>
                  <a:lnTo>
                    <a:pt x="1060498" y="3089919"/>
                  </a:lnTo>
                  <a:lnTo>
                    <a:pt x="1018261" y="3068605"/>
                  </a:lnTo>
                  <a:lnTo>
                    <a:pt x="976458" y="3045853"/>
                  </a:lnTo>
                  <a:lnTo>
                    <a:pt x="935120" y="3021657"/>
                  </a:lnTo>
                  <a:lnTo>
                    <a:pt x="894278" y="2996010"/>
                  </a:lnTo>
                  <a:lnTo>
                    <a:pt x="854254" y="2969102"/>
                  </a:lnTo>
                  <a:lnTo>
                    <a:pt x="815355" y="2941152"/>
                  </a:lnTo>
                  <a:lnTo>
                    <a:pt x="777586" y="2912190"/>
                  </a:lnTo>
                  <a:lnTo>
                    <a:pt x="740955" y="2882248"/>
                  </a:lnTo>
                  <a:lnTo>
                    <a:pt x="705469" y="2851355"/>
                  </a:lnTo>
                  <a:lnTo>
                    <a:pt x="671132" y="2819543"/>
                  </a:lnTo>
                  <a:lnTo>
                    <a:pt x="637953" y="2786843"/>
                  </a:lnTo>
                  <a:lnTo>
                    <a:pt x="605938" y="2753285"/>
                  </a:lnTo>
                  <a:lnTo>
                    <a:pt x="575092" y="2718900"/>
                  </a:lnTo>
                  <a:lnTo>
                    <a:pt x="545424" y="2683718"/>
                  </a:lnTo>
                  <a:lnTo>
                    <a:pt x="516938" y="2647771"/>
                  </a:lnTo>
                  <a:lnTo>
                    <a:pt x="489643" y="2611090"/>
                  </a:lnTo>
                  <a:lnTo>
                    <a:pt x="463543" y="2573704"/>
                  </a:lnTo>
                  <a:lnTo>
                    <a:pt x="438647" y="2535645"/>
                  </a:lnTo>
                  <a:lnTo>
                    <a:pt x="414960" y="2496944"/>
                  </a:lnTo>
                  <a:lnTo>
                    <a:pt x="392488" y="2457631"/>
                  </a:lnTo>
                  <a:lnTo>
                    <a:pt x="371239" y="2417738"/>
                  </a:lnTo>
                  <a:lnTo>
                    <a:pt x="351219" y="2377294"/>
                  </a:lnTo>
                  <a:lnTo>
                    <a:pt x="332435" y="2336331"/>
                  </a:lnTo>
                  <a:lnTo>
                    <a:pt x="314892" y="2294879"/>
                  </a:lnTo>
                  <a:lnTo>
                    <a:pt x="298598" y="2252969"/>
                  </a:lnTo>
                  <a:lnTo>
                    <a:pt x="283559" y="2210633"/>
                  </a:lnTo>
                  <a:lnTo>
                    <a:pt x="269782" y="2167900"/>
                  </a:lnTo>
                  <a:lnTo>
                    <a:pt x="257272" y="2124801"/>
                  </a:lnTo>
                  <a:lnTo>
                    <a:pt x="246038" y="2081368"/>
                  </a:lnTo>
                  <a:lnTo>
                    <a:pt x="236084" y="2037631"/>
                  </a:lnTo>
                  <a:lnTo>
                    <a:pt x="227419" y="1993621"/>
                  </a:lnTo>
                  <a:lnTo>
                    <a:pt x="220047" y="1949368"/>
                  </a:lnTo>
                  <a:lnTo>
                    <a:pt x="213976" y="1904903"/>
                  </a:lnTo>
                  <a:lnTo>
                    <a:pt x="209213" y="1860258"/>
                  </a:lnTo>
                  <a:lnTo>
                    <a:pt x="205763" y="1815462"/>
                  </a:lnTo>
                  <a:lnTo>
                    <a:pt x="203634" y="1770547"/>
                  </a:lnTo>
                  <a:lnTo>
                    <a:pt x="202832" y="1725543"/>
                  </a:lnTo>
                  <a:lnTo>
                    <a:pt x="203363" y="1680482"/>
                  </a:lnTo>
                  <a:lnTo>
                    <a:pt x="205234" y="1635393"/>
                  </a:lnTo>
                  <a:lnTo>
                    <a:pt x="208451" y="1590308"/>
                  </a:lnTo>
                  <a:lnTo>
                    <a:pt x="213022" y="1545258"/>
                  </a:lnTo>
                  <a:lnTo>
                    <a:pt x="218952" y="1500272"/>
                  </a:lnTo>
                  <a:lnTo>
                    <a:pt x="226248" y="1455383"/>
                  </a:lnTo>
                  <a:lnTo>
                    <a:pt x="234917" y="1410620"/>
                  </a:lnTo>
                  <a:lnTo>
                    <a:pt x="244964" y="1366015"/>
                  </a:lnTo>
                  <a:lnTo>
                    <a:pt x="256398" y="1321598"/>
                  </a:lnTo>
                  <a:lnTo>
                    <a:pt x="269224" y="1277401"/>
                  </a:lnTo>
                  <a:lnTo>
                    <a:pt x="283448" y="1233453"/>
                  </a:lnTo>
                  <a:lnTo>
                    <a:pt x="299078" y="1189785"/>
                  </a:lnTo>
                  <a:lnTo>
                    <a:pt x="316119" y="1146429"/>
                  </a:lnTo>
                  <a:lnTo>
                    <a:pt x="334579" y="1103415"/>
                  </a:lnTo>
                  <a:lnTo>
                    <a:pt x="354463" y="1060774"/>
                  </a:lnTo>
                  <a:lnTo>
                    <a:pt x="375779" y="1018536"/>
                  </a:lnTo>
                  <a:lnTo>
                    <a:pt x="398533" y="976733"/>
                  </a:lnTo>
                  <a:lnTo>
                    <a:pt x="422731" y="935395"/>
                  </a:lnTo>
                  <a:lnTo>
                    <a:pt x="448381" y="894553"/>
                  </a:lnTo>
                  <a:lnTo>
                    <a:pt x="533090" y="962879"/>
                  </a:lnTo>
                  <a:lnTo>
                    <a:pt x="460827" y="704688"/>
                  </a:lnTo>
                  <a:lnTo>
                    <a:pt x="204922" y="698084"/>
                  </a:lnTo>
                  <a:lnTo>
                    <a:pt x="289631" y="766410"/>
                  </a:lnTo>
                  <a:lnTo>
                    <a:pt x="262049" y="809090"/>
                  </a:lnTo>
                  <a:lnTo>
                    <a:pt x="235810" y="852442"/>
                  </a:lnTo>
                  <a:lnTo>
                    <a:pt x="210918" y="896434"/>
                  </a:lnTo>
                  <a:lnTo>
                    <a:pt x="187381" y="941036"/>
                  </a:lnTo>
                  <a:lnTo>
                    <a:pt x="165205" y="986215"/>
                  </a:lnTo>
                  <a:lnTo>
                    <a:pt x="144395" y="1031941"/>
                  </a:lnTo>
                  <a:lnTo>
                    <a:pt x="124958" y="1078181"/>
                  </a:lnTo>
                  <a:lnTo>
                    <a:pt x="106900" y="1124905"/>
                  </a:lnTo>
                  <a:lnTo>
                    <a:pt x="90227" y="1172081"/>
                  </a:lnTo>
                  <a:lnTo>
                    <a:pt x="74945" y="1219678"/>
                  </a:lnTo>
                  <a:lnTo>
                    <a:pt x="61060" y="1267663"/>
                  </a:lnTo>
                  <a:lnTo>
                    <a:pt x="48580" y="1316006"/>
                  </a:lnTo>
                  <a:lnTo>
                    <a:pt x="37508" y="1364676"/>
                  </a:lnTo>
                  <a:lnTo>
                    <a:pt x="27853" y="1413640"/>
                  </a:lnTo>
                  <a:lnTo>
                    <a:pt x="19620" y="1462868"/>
                  </a:lnTo>
                  <a:lnTo>
                    <a:pt x="12815" y="1512327"/>
                  </a:lnTo>
                  <a:lnTo>
                    <a:pt x="7444" y="1561987"/>
                  </a:lnTo>
                  <a:lnTo>
                    <a:pt x="3514" y="1611816"/>
                  </a:lnTo>
                  <a:lnTo>
                    <a:pt x="1030" y="1661783"/>
                  </a:lnTo>
                  <a:lnTo>
                    <a:pt x="0" y="1711856"/>
                  </a:lnTo>
                  <a:lnTo>
                    <a:pt x="428" y="1762004"/>
                  </a:lnTo>
                  <a:lnTo>
                    <a:pt x="2321" y="1812195"/>
                  </a:lnTo>
                  <a:lnTo>
                    <a:pt x="5686" y="1862398"/>
                  </a:lnTo>
                  <a:lnTo>
                    <a:pt x="10528" y="1912581"/>
                  </a:lnTo>
                  <a:lnTo>
                    <a:pt x="16853" y="1962713"/>
                  </a:lnTo>
                  <a:lnTo>
                    <a:pt x="24669" y="2012763"/>
                  </a:lnTo>
                  <a:lnTo>
                    <a:pt x="33980" y="2062699"/>
                  </a:lnTo>
                  <a:lnTo>
                    <a:pt x="44154" y="2109821"/>
                  </a:lnTo>
                  <a:lnTo>
                    <a:pt x="55550" y="2156363"/>
                  </a:lnTo>
                  <a:lnTo>
                    <a:pt x="68146" y="2202311"/>
                  </a:lnTo>
                  <a:lnTo>
                    <a:pt x="81923" y="2247651"/>
                  </a:lnTo>
                  <a:lnTo>
                    <a:pt x="96860" y="2292370"/>
                  </a:lnTo>
                  <a:lnTo>
                    <a:pt x="112937" y="2336455"/>
                  </a:lnTo>
                  <a:lnTo>
                    <a:pt x="130132" y="2379892"/>
                  </a:lnTo>
                  <a:lnTo>
                    <a:pt x="148427" y="2422666"/>
                  </a:lnTo>
                  <a:lnTo>
                    <a:pt x="167801" y="2464766"/>
                  </a:lnTo>
                  <a:lnTo>
                    <a:pt x="188233" y="2506178"/>
                  </a:lnTo>
                  <a:lnTo>
                    <a:pt x="209703" y="2546887"/>
                  </a:lnTo>
                  <a:lnTo>
                    <a:pt x="232191" y="2586881"/>
                  </a:lnTo>
                  <a:lnTo>
                    <a:pt x="255676" y="2626145"/>
                  </a:lnTo>
                  <a:lnTo>
                    <a:pt x="280138" y="2664667"/>
                  </a:lnTo>
                  <a:lnTo>
                    <a:pt x="305557" y="2702433"/>
                  </a:lnTo>
                  <a:lnTo>
                    <a:pt x="331913" y="2739429"/>
                  </a:lnTo>
                  <a:lnTo>
                    <a:pt x="359184" y="2775641"/>
                  </a:lnTo>
                  <a:lnTo>
                    <a:pt x="387351" y="2811058"/>
                  </a:lnTo>
                  <a:lnTo>
                    <a:pt x="416393" y="2845664"/>
                  </a:lnTo>
                  <a:lnTo>
                    <a:pt x="446291" y="2879446"/>
                  </a:lnTo>
                  <a:lnTo>
                    <a:pt x="477023" y="2912391"/>
                  </a:lnTo>
                  <a:lnTo>
                    <a:pt x="508569" y="2944486"/>
                  </a:lnTo>
                  <a:lnTo>
                    <a:pt x="540909" y="2975716"/>
                  </a:lnTo>
                  <a:lnTo>
                    <a:pt x="574023" y="3006068"/>
                  </a:lnTo>
                  <a:lnTo>
                    <a:pt x="607891" y="3035530"/>
                  </a:lnTo>
                  <a:lnTo>
                    <a:pt x="642491" y="3064086"/>
                  </a:lnTo>
                  <a:lnTo>
                    <a:pt x="677804" y="3091724"/>
                  </a:lnTo>
                  <a:lnTo>
                    <a:pt x="713810" y="3118431"/>
                  </a:lnTo>
                  <a:lnTo>
                    <a:pt x="750487" y="3144192"/>
                  </a:lnTo>
                  <a:lnTo>
                    <a:pt x="787816" y="3168994"/>
                  </a:lnTo>
                  <a:lnTo>
                    <a:pt x="825777" y="3192824"/>
                  </a:lnTo>
                  <a:lnTo>
                    <a:pt x="864348" y="3215669"/>
                  </a:lnTo>
                  <a:lnTo>
                    <a:pt x="903510" y="3237513"/>
                  </a:lnTo>
                  <a:lnTo>
                    <a:pt x="943243" y="3258346"/>
                  </a:lnTo>
                  <a:lnTo>
                    <a:pt x="983525" y="3278151"/>
                  </a:lnTo>
                  <a:lnTo>
                    <a:pt x="1024337" y="3296917"/>
                  </a:lnTo>
                  <a:lnTo>
                    <a:pt x="1065658" y="3314630"/>
                  </a:lnTo>
                  <a:lnTo>
                    <a:pt x="1107469" y="3331276"/>
                  </a:lnTo>
                  <a:lnTo>
                    <a:pt x="1149747" y="3346841"/>
                  </a:lnTo>
                  <a:lnTo>
                    <a:pt x="1192475" y="3361312"/>
                  </a:lnTo>
                  <a:lnTo>
                    <a:pt x="1235630" y="3374676"/>
                  </a:lnTo>
                  <a:lnTo>
                    <a:pt x="1279193" y="3386919"/>
                  </a:lnTo>
                  <a:lnTo>
                    <a:pt x="1323143" y="3398028"/>
                  </a:lnTo>
                  <a:lnTo>
                    <a:pt x="1367460" y="3407989"/>
                  </a:lnTo>
                  <a:lnTo>
                    <a:pt x="1412124" y="3416788"/>
                  </a:lnTo>
                  <a:lnTo>
                    <a:pt x="1457114" y="3424412"/>
                  </a:lnTo>
                  <a:lnTo>
                    <a:pt x="1502410" y="3430848"/>
                  </a:lnTo>
                  <a:lnTo>
                    <a:pt x="1547991" y="3436082"/>
                  </a:lnTo>
                  <a:lnTo>
                    <a:pt x="1593838" y="3440101"/>
                  </a:lnTo>
                  <a:lnTo>
                    <a:pt x="1639930" y="3442890"/>
                  </a:lnTo>
                  <a:lnTo>
                    <a:pt x="1686246" y="3444437"/>
                  </a:lnTo>
                  <a:lnTo>
                    <a:pt x="1732767" y="3444728"/>
                  </a:lnTo>
                  <a:lnTo>
                    <a:pt x="1779472" y="3443749"/>
                  </a:lnTo>
                  <a:lnTo>
                    <a:pt x="1826340" y="3441488"/>
                  </a:lnTo>
                  <a:lnTo>
                    <a:pt x="1873352" y="3437930"/>
                  </a:lnTo>
                  <a:lnTo>
                    <a:pt x="1920486" y="3433061"/>
                  </a:lnTo>
                  <a:lnTo>
                    <a:pt x="1967723" y="3426870"/>
                  </a:lnTo>
                  <a:lnTo>
                    <a:pt x="2015042" y="3419341"/>
                  </a:lnTo>
                  <a:lnTo>
                    <a:pt x="2062424" y="3410461"/>
                  </a:lnTo>
                  <a:lnTo>
                    <a:pt x="2109543" y="3400285"/>
                  </a:lnTo>
                  <a:lnTo>
                    <a:pt x="2156083" y="3388887"/>
                  </a:lnTo>
                  <a:lnTo>
                    <a:pt x="2202028" y="3376289"/>
                  </a:lnTo>
                  <a:lnTo>
                    <a:pt x="2247366" y="3362511"/>
                  </a:lnTo>
                  <a:lnTo>
                    <a:pt x="2292083" y="3347572"/>
                  </a:lnTo>
                  <a:lnTo>
                    <a:pt x="2336165" y="3331494"/>
                  </a:lnTo>
                  <a:lnTo>
                    <a:pt x="2379599" y="3314297"/>
                  </a:lnTo>
                  <a:lnTo>
                    <a:pt x="2422372" y="3296000"/>
                  </a:lnTo>
                  <a:lnTo>
                    <a:pt x="2464470" y="3276625"/>
                  </a:lnTo>
                  <a:lnTo>
                    <a:pt x="2505879" y="3256192"/>
                  </a:lnTo>
                  <a:lnTo>
                    <a:pt x="2546586" y="3234720"/>
                  </a:lnTo>
                  <a:lnTo>
                    <a:pt x="2586578" y="3212231"/>
                  </a:lnTo>
                  <a:lnTo>
                    <a:pt x="2625840" y="3188745"/>
                  </a:lnTo>
                  <a:lnTo>
                    <a:pt x="2664360" y="3164281"/>
                  </a:lnTo>
                  <a:lnTo>
                    <a:pt x="2702124" y="3138861"/>
                  </a:lnTo>
                  <a:lnTo>
                    <a:pt x="2739118" y="3112505"/>
                  </a:lnTo>
                  <a:lnTo>
                    <a:pt x="2775329" y="3085233"/>
                  </a:lnTo>
                  <a:lnTo>
                    <a:pt x="2810744" y="3057065"/>
                  </a:lnTo>
                  <a:lnTo>
                    <a:pt x="2845348" y="3028022"/>
                  </a:lnTo>
                  <a:lnTo>
                    <a:pt x="2879129" y="2998123"/>
                  </a:lnTo>
                  <a:lnTo>
                    <a:pt x="2912073" y="2967390"/>
                  </a:lnTo>
                  <a:lnTo>
                    <a:pt x="2944166" y="2935843"/>
                  </a:lnTo>
                  <a:lnTo>
                    <a:pt x="2975395" y="2903502"/>
                  </a:lnTo>
                  <a:lnTo>
                    <a:pt x="3005746" y="2870387"/>
                  </a:lnTo>
                  <a:lnTo>
                    <a:pt x="3035206" y="2836519"/>
                  </a:lnTo>
                  <a:lnTo>
                    <a:pt x="3063761" y="2801918"/>
                  </a:lnTo>
                  <a:lnTo>
                    <a:pt x="3091399" y="2766605"/>
                  </a:lnTo>
                  <a:lnTo>
                    <a:pt x="3118104" y="2730599"/>
                  </a:lnTo>
                  <a:lnTo>
                    <a:pt x="3143864" y="2693921"/>
                  </a:lnTo>
                  <a:lnTo>
                    <a:pt x="3168666" y="2656591"/>
                  </a:lnTo>
                  <a:lnTo>
                    <a:pt x="3192495" y="2618630"/>
                  </a:lnTo>
                  <a:lnTo>
                    <a:pt x="3215339" y="2580058"/>
                  </a:lnTo>
                  <a:lnTo>
                    <a:pt x="3237183" y="2540896"/>
                  </a:lnTo>
                  <a:lnTo>
                    <a:pt x="3258015" y="2501163"/>
                  </a:lnTo>
                  <a:lnTo>
                    <a:pt x="3277820" y="2460881"/>
                  </a:lnTo>
                  <a:lnTo>
                    <a:pt x="3296586" y="2420068"/>
                  </a:lnTo>
                  <a:lnTo>
                    <a:pt x="3314298" y="2378747"/>
                  </a:lnTo>
                  <a:lnTo>
                    <a:pt x="3330944" y="2336936"/>
                  </a:lnTo>
                  <a:lnTo>
                    <a:pt x="3346509" y="2294657"/>
                  </a:lnTo>
                  <a:lnTo>
                    <a:pt x="3360980" y="2251930"/>
                  </a:lnTo>
                  <a:lnTo>
                    <a:pt x="3374344" y="2208774"/>
                  </a:lnTo>
                  <a:lnTo>
                    <a:pt x="3386588" y="2165211"/>
                  </a:lnTo>
                  <a:lnTo>
                    <a:pt x="3397697" y="2121261"/>
                  </a:lnTo>
                  <a:lnTo>
                    <a:pt x="3407658" y="2076944"/>
                  </a:lnTo>
                  <a:lnTo>
                    <a:pt x="3416458" y="2032280"/>
                  </a:lnTo>
                  <a:lnTo>
                    <a:pt x="3424082" y="1987290"/>
                  </a:lnTo>
                  <a:lnTo>
                    <a:pt x="3430519" y="1941994"/>
                  </a:lnTo>
                  <a:lnTo>
                    <a:pt x="3435754" y="1896412"/>
                  </a:lnTo>
                  <a:lnTo>
                    <a:pt x="3439773" y="1850565"/>
                  </a:lnTo>
                  <a:lnTo>
                    <a:pt x="3442563" y="1804473"/>
                  </a:lnTo>
                  <a:lnTo>
                    <a:pt x="3444111" y="1758157"/>
                  </a:lnTo>
                  <a:lnTo>
                    <a:pt x="3444403" y="1711636"/>
                  </a:lnTo>
                  <a:lnTo>
                    <a:pt x="3443426" y="1664931"/>
                  </a:lnTo>
                  <a:lnTo>
                    <a:pt x="3441166" y="1618063"/>
                  </a:lnTo>
                  <a:lnTo>
                    <a:pt x="3437609" y="1571051"/>
                  </a:lnTo>
                  <a:lnTo>
                    <a:pt x="3432742" y="1523917"/>
                  </a:lnTo>
                  <a:lnTo>
                    <a:pt x="3426552" y="1476680"/>
                  </a:lnTo>
                  <a:lnTo>
                    <a:pt x="3419025" y="1429360"/>
                  </a:lnTo>
                  <a:lnTo>
                    <a:pt x="3410148" y="1381979"/>
                  </a:lnTo>
                  <a:lnTo>
                    <a:pt x="3399973" y="1334860"/>
                  </a:lnTo>
                  <a:lnTo>
                    <a:pt x="3388577" y="1288320"/>
                  </a:lnTo>
                  <a:lnTo>
                    <a:pt x="3375981" y="1242375"/>
                  </a:lnTo>
                  <a:lnTo>
                    <a:pt x="3362204" y="1197037"/>
                  </a:lnTo>
                  <a:lnTo>
                    <a:pt x="3347267" y="1152320"/>
                  </a:lnTo>
                  <a:lnTo>
                    <a:pt x="3331191" y="1108238"/>
                  </a:lnTo>
                  <a:lnTo>
                    <a:pt x="3313995" y="1064804"/>
                  </a:lnTo>
                  <a:lnTo>
                    <a:pt x="3295700" y="1022031"/>
                  </a:lnTo>
                  <a:lnTo>
                    <a:pt x="3276326" y="979933"/>
                  </a:lnTo>
                  <a:lnTo>
                    <a:pt x="3255894" y="938524"/>
                  </a:lnTo>
                  <a:lnTo>
                    <a:pt x="3234424" y="897817"/>
                  </a:lnTo>
                  <a:lnTo>
                    <a:pt x="3211936" y="857825"/>
                  </a:lnTo>
                  <a:lnTo>
                    <a:pt x="3188451" y="818563"/>
                  </a:lnTo>
                  <a:lnTo>
                    <a:pt x="3163989" y="780043"/>
                  </a:lnTo>
                  <a:lnTo>
                    <a:pt x="3138570" y="742279"/>
                  </a:lnTo>
                  <a:lnTo>
                    <a:pt x="3112215" y="705285"/>
                  </a:lnTo>
                  <a:lnTo>
                    <a:pt x="3084944" y="669074"/>
                  </a:lnTo>
                  <a:lnTo>
                    <a:pt x="3056777" y="633659"/>
                  </a:lnTo>
                  <a:lnTo>
                    <a:pt x="3027734" y="599055"/>
                  </a:lnTo>
                  <a:lnTo>
                    <a:pt x="2997837" y="565274"/>
                  </a:lnTo>
                  <a:lnTo>
                    <a:pt x="2967105" y="532330"/>
                  </a:lnTo>
                  <a:lnTo>
                    <a:pt x="2935558" y="500237"/>
                  </a:lnTo>
                  <a:lnTo>
                    <a:pt x="2903218" y="469008"/>
                  </a:lnTo>
                  <a:lnTo>
                    <a:pt x="2870104" y="438657"/>
                  </a:lnTo>
                  <a:lnTo>
                    <a:pt x="2836237" y="409197"/>
                  </a:lnTo>
                  <a:lnTo>
                    <a:pt x="2801636" y="380642"/>
                  </a:lnTo>
                  <a:lnTo>
                    <a:pt x="2766323" y="353004"/>
                  </a:lnTo>
                  <a:lnTo>
                    <a:pt x="2730318" y="326299"/>
                  </a:lnTo>
                  <a:lnTo>
                    <a:pt x="2693640" y="300539"/>
                  </a:lnTo>
                  <a:lnTo>
                    <a:pt x="2656311" y="275737"/>
                  </a:lnTo>
                  <a:lnTo>
                    <a:pt x="2618351" y="251908"/>
                  </a:lnTo>
                  <a:lnTo>
                    <a:pt x="2579779" y="229064"/>
                  </a:lnTo>
                  <a:lnTo>
                    <a:pt x="2540617" y="207220"/>
                  </a:lnTo>
                  <a:lnTo>
                    <a:pt x="2500885" y="186388"/>
                  </a:lnTo>
                  <a:lnTo>
                    <a:pt x="2460603" y="166583"/>
                  </a:lnTo>
                  <a:lnTo>
                    <a:pt x="2419791" y="147817"/>
                  </a:lnTo>
                  <a:lnTo>
                    <a:pt x="2378469" y="130105"/>
                  </a:lnTo>
                  <a:lnTo>
                    <a:pt x="2336659" y="113459"/>
                  </a:lnTo>
                  <a:lnTo>
                    <a:pt x="2294380" y="97894"/>
                  </a:lnTo>
                  <a:lnTo>
                    <a:pt x="2251653" y="83423"/>
                  </a:lnTo>
                  <a:lnTo>
                    <a:pt x="2208498" y="70059"/>
                  </a:lnTo>
                  <a:lnTo>
                    <a:pt x="2164935" y="57815"/>
                  </a:lnTo>
                  <a:lnTo>
                    <a:pt x="2120985" y="46706"/>
                  </a:lnTo>
                  <a:lnTo>
                    <a:pt x="2076667" y="36745"/>
                  </a:lnTo>
                  <a:lnTo>
                    <a:pt x="2032004" y="27945"/>
                  </a:lnTo>
                  <a:lnTo>
                    <a:pt x="1987014" y="20320"/>
                  </a:lnTo>
                  <a:lnTo>
                    <a:pt x="1941718" y="13884"/>
                  </a:lnTo>
                  <a:lnTo>
                    <a:pt x="1896136" y="8649"/>
                  </a:lnTo>
                  <a:lnTo>
                    <a:pt x="1850289" y="4630"/>
                  </a:lnTo>
                  <a:lnTo>
                    <a:pt x="1804197" y="1840"/>
                  </a:lnTo>
                  <a:lnTo>
                    <a:pt x="1757881" y="292"/>
                  </a:lnTo>
                  <a:lnTo>
                    <a:pt x="1711360" y="0"/>
                  </a:lnTo>
                  <a:close/>
                </a:path>
              </a:pathLst>
            </a:custGeom>
            <a:solidFill>
              <a:srgbClr val="CACE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03217" y="1283588"/>
              <a:ext cx="1282065" cy="396240"/>
            </a:xfrm>
            <a:custGeom>
              <a:avLst/>
              <a:gdLst/>
              <a:ahLst/>
              <a:cxnLst/>
              <a:rect l="l" t="t" r="r" b="b"/>
              <a:pathLst>
                <a:path w="1282064" h="396239">
                  <a:moveTo>
                    <a:pt x="1216025" y="0"/>
                  </a:moveTo>
                  <a:lnTo>
                    <a:pt x="65912" y="0"/>
                  </a:lnTo>
                  <a:lnTo>
                    <a:pt x="40237" y="5191"/>
                  </a:lnTo>
                  <a:lnTo>
                    <a:pt x="19288" y="19335"/>
                  </a:lnTo>
                  <a:lnTo>
                    <a:pt x="5173" y="40290"/>
                  </a:lnTo>
                  <a:lnTo>
                    <a:pt x="0" y="65912"/>
                  </a:lnTo>
                  <a:lnTo>
                    <a:pt x="0" y="329691"/>
                  </a:lnTo>
                  <a:lnTo>
                    <a:pt x="5173" y="355387"/>
                  </a:lnTo>
                  <a:lnTo>
                    <a:pt x="19288" y="376380"/>
                  </a:lnTo>
                  <a:lnTo>
                    <a:pt x="40237" y="390538"/>
                  </a:lnTo>
                  <a:lnTo>
                    <a:pt x="65912" y="395732"/>
                  </a:lnTo>
                  <a:lnTo>
                    <a:pt x="1216025" y="395732"/>
                  </a:lnTo>
                  <a:lnTo>
                    <a:pt x="1241700" y="390538"/>
                  </a:lnTo>
                  <a:lnTo>
                    <a:pt x="1262649" y="376380"/>
                  </a:lnTo>
                  <a:lnTo>
                    <a:pt x="1276764" y="355387"/>
                  </a:lnTo>
                  <a:lnTo>
                    <a:pt x="1281938" y="329691"/>
                  </a:lnTo>
                  <a:lnTo>
                    <a:pt x="1281938" y="65912"/>
                  </a:lnTo>
                  <a:lnTo>
                    <a:pt x="1276764" y="40290"/>
                  </a:lnTo>
                  <a:lnTo>
                    <a:pt x="1262649" y="19335"/>
                  </a:lnTo>
                  <a:lnTo>
                    <a:pt x="1241700" y="5191"/>
                  </a:lnTo>
                  <a:lnTo>
                    <a:pt x="1216025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03217" y="1283588"/>
              <a:ext cx="1282065" cy="396240"/>
            </a:xfrm>
            <a:custGeom>
              <a:avLst/>
              <a:gdLst/>
              <a:ahLst/>
              <a:cxnLst/>
              <a:rect l="l" t="t" r="r" b="b"/>
              <a:pathLst>
                <a:path w="1282064" h="396239">
                  <a:moveTo>
                    <a:pt x="0" y="65912"/>
                  </a:moveTo>
                  <a:lnTo>
                    <a:pt x="5173" y="40290"/>
                  </a:lnTo>
                  <a:lnTo>
                    <a:pt x="19288" y="19335"/>
                  </a:lnTo>
                  <a:lnTo>
                    <a:pt x="40237" y="5191"/>
                  </a:lnTo>
                  <a:lnTo>
                    <a:pt x="65912" y="0"/>
                  </a:lnTo>
                  <a:lnTo>
                    <a:pt x="1216025" y="0"/>
                  </a:lnTo>
                  <a:lnTo>
                    <a:pt x="1241700" y="5191"/>
                  </a:lnTo>
                  <a:lnTo>
                    <a:pt x="1262649" y="19335"/>
                  </a:lnTo>
                  <a:lnTo>
                    <a:pt x="1276764" y="40290"/>
                  </a:lnTo>
                  <a:lnTo>
                    <a:pt x="1281938" y="65912"/>
                  </a:lnTo>
                  <a:lnTo>
                    <a:pt x="1281938" y="329691"/>
                  </a:lnTo>
                  <a:lnTo>
                    <a:pt x="1276764" y="355387"/>
                  </a:lnTo>
                  <a:lnTo>
                    <a:pt x="1262649" y="376380"/>
                  </a:lnTo>
                  <a:lnTo>
                    <a:pt x="1241700" y="390538"/>
                  </a:lnTo>
                  <a:lnTo>
                    <a:pt x="1216025" y="395732"/>
                  </a:lnTo>
                  <a:lnTo>
                    <a:pt x="65912" y="395732"/>
                  </a:lnTo>
                  <a:lnTo>
                    <a:pt x="40237" y="390538"/>
                  </a:lnTo>
                  <a:lnTo>
                    <a:pt x="19288" y="376380"/>
                  </a:lnTo>
                  <a:lnTo>
                    <a:pt x="5173" y="355387"/>
                  </a:lnTo>
                  <a:lnTo>
                    <a:pt x="0" y="329691"/>
                  </a:lnTo>
                  <a:lnTo>
                    <a:pt x="0" y="6591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228600" cy="5143500"/>
          </a:xfrm>
          <a:custGeom>
            <a:avLst/>
            <a:gdLst/>
            <a:ahLst/>
            <a:cxnLst/>
            <a:rect l="l" t="t" r="r" b="b"/>
            <a:pathLst>
              <a:path w="228600" h="5143500">
                <a:moveTo>
                  <a:pt x="228600" y="0"/>
                </a:moveTo>
                <a:lnTo>
                  <a:pt x="0" y="0"/>
                </a:lnTo>
                <a:lnTo>
                  <a:pt x="0" y="5143500"/>
                </a:lnTo>
                <a:lnTo>
                  <a:pt x="228600" y="51435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8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049014" y="1308354"/>
            <a:ext cx="988694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51130" marR="5080" indent="-139065">
              <a:lnSpc>
                <a:spcPts val="1100"/>
              </a:lnSpc>
              <a:spcBef>
                <a:spcPts val="21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cal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Cond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tion 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Prioritization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02402" y="2315717"/>
            <a:ext cx="1075055" cy="421005"/>
            <a:chOff x="5502402" y="2315717"/>
            <a:chExt cx="1075055" cy="421005"/>
          </a:xfrm>
        </p:grpSpPr>
        <p:sp>
          <p:nvSpPr>
            <p:cNvPr id="16" name="object 16"/>
            <p:cNvSpPr/>
            <p:nvPr/>
          </p:nvSpPr>
          <p:spPr>
            <a:xfrm>
              <a:off x="5515102" y="2328417"/>
              <a:ext cx="1049655" cy="395605"/>
            </a:xfrm>
            <a:custGeom>
              <a:avLst/>
              <a:gdLst/>
              <a:ahLst/>
              <a:cxnLst/>
              <a:rect l="l" t="t" r="r" b="b"/>
              <a:pathLst>
                <a:path w="1049654" h="395605">
                  <a:moveTo>
                    <a:pt x="983742" y="0"/>
                  </a:moveTo>
                  <a:lnTo>
                    <a:pt x="65912" y="0"/>
                  </a:lnTo>
                  <a:lnTo>
                    <a:pt x="40290" y="5173"/>
                  </a:lnTo>
                  <a:lnTo>
                    <a:pt x="19335" y="19288"/>
                  </a:lnTo>
                  <a:lnTo>
                    <a:pt x="5191" y="40237"/>
                  </a:lnTo>
                  <a:lnTo>
                    <a:pt x="0" y="65912"/>
                  </a:lnTo>
                  <a:lnTo>
                    <a:pt x="0" y="329692"/>
                  </a:lnTo>
                  <a:lnTo>
                    <a:pt x="5191" y="355367"/>
                  </a:lnTo>
                  <a:lnTo>
                    <a:pt x="19335" y="376316"/>
                  </a:lnTo>
                  <a:lnTo>
                    <a:pt x="40290" y="390431"/>
                  </a:lnTo>
                  <a:lnTo>
                    <a:pt x="65912" y="395605"/>
                  </a:lnTo>
                  <a:lnTo>
                    <a:pt x="983742" y="395605"/>
                  </a:lnTo>
                  <a:lnTo>
                    <a:pt x="1009364" y="390431"/>
                  </a:lnTo>
                  <a:lnTo>
                    <a:pt x="1030319" y="376316"/>
                  </a:lnTo>
                  <a:lnTo>
                    <a:pt x="1044463" y="355367"/>
                  </a:lnTo>
                  <a:lnTo>
                    <a:pt x="1049654" y="329692"/>
                  </a:lnTo>
                  <a:lnTo>
                    <a:pt x="1049654" y="65912"/>
                  </a:lnTo>
                  <a:lnTo>
                    <a:pt x="1044463" y="40237"/>
                  </a:lnTo>
                  <a:lnTo>
                    <a:pt x="1030319" y="19288"/>
                  </a:lnTo>
                  <a:lnTo>
                    <a:pt x="1009364" y="5173"/>
                  </a:lnTo>
                  <a:lnTo>
                    <a:pt x="983742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15102" y="2328417"/>
              <a:ext cx="1049655" cy="395605"/>
            </a:xfrm>
            <a:custGeom>
              <a:avLst/>
              <a:gdLst/>
              <a:ahLst/>
              <a:cxnLst/>
              <a:rect l="l" t="t" r="r" b="b"/>
              <a:pathLst>
                <a:path w="1049654" h="395605">
                  <a:moveTo>
                    <a:pt x="0" y="65912"/>
                  </a:moveTo>
                  <a:lnTo>
                    <a:pt x="5191" y="40237"/>
                  </a:lnTo>
                  <a:lnTo>
                    <a:pt x="19335" y="19288"/>
                  </a:lnTo>
                  <a:lnTo>
                    <a:pt x="40290" y="5173"/>
                  </a:lnTo>
                  <a:lnTo>
                    <a:pt x="65912" y="0"/>
                  </a:lnTo>
                  <a:lnTo>
                    <a:pt x="983742" y="0"/>
                  </a:lnTo>
                  <a:lnTo>
                    <a:pt x="1009364" y="5173"/>
                  </a:lnTo>
                  <a:lnTo>
                    <a:pt x="1030319" y="19288"/>
                  </a:lnTo>
                  <a:lnTo>
                    <a:pt x="1044463" y="40237"/>
                  </a:lnTo>
                  <a:lnTo>
                    <a:pt x="1049654" y="65912"/>
                  </a:lnTo>
                  <a:lnTo>
                    <a:pt x="1049654" y="329692"/>
                  </a:lnTo>
                  <a:lnTo>
                    <a:pt x="1044463" y="355367"/>
                  </a:lnTo>
                  <a:lnTo>
                    <a:pt x="1030319" y="376316"/>
                  </a:lnTo>
                  <a:lnTo>
                    <a:pt x="1009364" y="390431"/>
                  </a:lnTo>
                  <a:lnTo>
                    <a:pt x="983742" y="395605"/>
                  </a:lnTo>
                  <a:lnTo>
                    <a:pt x="65912" y="395605"/>
                  </a:lnTo>
                  <a:lnTo>
                    <a:pt x="40290" y="390431"/>
                  </a:lnTo>
                  <a:lnTo>
                    <a:pt x="19335" y="376316"/>
                  </a:lnTo>
                  <a:lnTo>
                    <a:pt x="5191" y="355367"/>
                  </a:lnTo>
                  <a:lnTo>
                    <a:pt x="0" y="329692"/>
                  </a:lnTo>
                  <a:lnTo>
                    <a:pt x="0" y="6591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670550" y="2353436"/>
            <a:ext cx="73914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92710">
              <a:lnSpc>
                <a:spcPts val="1100"/>
              </a:lnSpc>
              <a:spcBef>
                <a:spcPts val="215"/>
              </a:spcBef>
            </a:pP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opment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05527" y="4000995"/>
            <a:ext cx="1071880" cy="396875"/>
            <a:chOff x="5105527" y="4000995"/>
            <a:chExt cx="1071880" cy="396875"/>
          </a:xfrm>
        </p:grpSpPr>
        <p:sp>
          <p:nvSpPr>
            <p:cNvPr id="20" name="object 20"/>
            <p:cNvSpPr/>
            <p:nvPr/>
          </p:nvSpPr>
          <p:spPr>
            <a:xfrm>
              <a:off x="5118227" y="4013695"/>
              <a:ext cx="1046480" cy="371475"/>
            </a:xfrm>
            <a:custGeom>
              <a:avLst/>
              <a:gdLst/>
              <a:ahLst/>
              <a:cxnLst/>
              <a:rect l="l" t="t" r="r" b="b"/>
              <a:pathLst>
                <a:path w="1046479" h="371475">
                  <a:moveTo>
                    <a:pt x="984123" y="0"/>
                  </a:moveTo>
                  <a:lnTo>
                    <a:pt x="61975" y="0"/>
                  </a:lnTo>
                  <a:lnTo>
                    <a:pt x="37826" y="4863"/>
                  </a:lnTo>
                  <a:lnTo>
                    <a:pt x="18129" y="18127"/>
                  </a:lnTo>
                  <a:lnTo>
                    <a:pt x="4861" y="37799"/>
                  </a:lnTo>
                  <a:lnTo>
                    <a:pt x="0" y="61887"/>
                  </a:lnTo>
                  <a:lnTo>
                    <a:pt x="0" y="309448"/>
                  </a:lnTo>
                  <a:lnTo>
                    <a:pt x="4861" y="333535"/>
                  </a:lnTo>
                  <a:lnTo>
                    <a:pt x="18129" y="353207"/>
                  </a:lnTo>
                  <a:lnTo>
                    <a:pt x="37826" y="366471"/>
                  </a:lnTo>
                  <a:lnTo>
                    <a:pt x="61975" y="371335"/>
                  </a:lnTo>
                  <a:lnTo>
                    <a:pt x="984123" y="371335"/>
                  </a:lnTo>
                  <a:lnTo>
                    <a:pt x="1008199" y="366471"/>
                  </a:lnTo>
                  <a:lnTo>
                    <a:pt x="1027858" y="353207"/>
                  </a:lnTo>
                  <a:lnTo>
                    <a:pt x="1041112" y="333535"/>
                  </a:lnTo>
                  <a:lnTo>
                    <a:pt x="1045972" y="309448"/>
                  </a:lnTo>
                  <a:lnTo>
                    <a:pt x="1045972" y="61887"/>
                  </a:lnTo>
                  <a:lnTo>
                    <a:pt x="1041112" y="37799"/>
                  </a:lnTo>
                  <a:lnTo>
                    <a:pt x="1027858" y="18127"/>
                  </a:lnTo>
                  <a:lnTo>
                    <a:pt x="1008199" y="4863"/>
                  </a:lnTo>
                  <a:lnTo>
                    <a:pt x="984123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18227" y="4013695"/>
              <a:ext cx="1046480" cy="371475"/>
            </a:xfrm>
            <a:custGeom>
              <a:avLst/>
              <a:gdLst/>
              <a:ahLst/>
              <a:cxnLst/>
              <a:rect l="l" t="t" r="r" b="b"/>
              <a:pathLst>
                <a:path w="1046479" h="371475">
                  <a:moveTo>
                    <a:pt x="0" y="61887"/>
                  </a:moveTo>
                  <a:lnTo>
                    <a:pt x="4861" y="37799"/>
                  </a:lnTo>
                  <a:lnTo>
                    <a:pt x="18129" y="18127"/>
                  </a:lnTo>
                  <a:lnTo>
                    <a:pt x="37826" y="4863"/>
                  </a:lnTo>
                  <a:lnTo>
                    <a:pt x="61975" y="0"/>
                  </a:lnTo>
                  <a:lnTo>
                    <a:pt x="984123" y="0"/>
                  </a:lnTo>
                  <a:lnTo>
                    <a:pt x="1008199" y="4863"/>
                  </a:lnTo>
                  <a:lnTo>
                    <a:pt x="1027858" y="18127"/>
                  </a:lnTo>
                  <a:lnTo>
                    <a:pt x="1041112" y="37799"/>
                  </a:lnTo>
                  <a:lnTo>
                    <a:pt x="1045972" y="61887"/>
                  </a:lnTo>
                  <a:lnTo>
                    <a:pt x="1045972" y="309448"/>
                  </a:lnTo>
                  <a:lnTo>
                    <a:pt x="1041112" y="333535"/>
                  </a:lnTo>
                  <a:lnTo>
                    <a:pt x="1027858" y="353207"/>
                  </a:lnTo>
                  <a:lnTo>
                    <a:pt x="1008199" y="366471"/>
                  </a:lnTo>
                  <a:lnTo>
                    <a:pt x="984123" y="371335"/>
                  </a:lnTo>
                  <a:lnTo>
                    <a:pt x="61975" y="371335"/>
                  </a:lnTo>
                  <a:lnTo>
                    <a:pt x="37826" y="366471"/>
                  </a:lnTo>
                  <a:lnTo>
                    <a:pt x="18129" y="353207"/>
                  </a:lnTo>
                  <a:lnTo>
                    <a:pt x="4861" y="333535"/>
                  </a:lnTo>
                  <a:lnTo>
                    <a:pt x="0" y="309448"/>
                  </a:lnTo>
                  <a:lnTo>
                    <a:pt x="0" y="6188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40273" y="4027119"/>
            <a:ext cx="80264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09855" marR="5080" indent="-97790">
              <a:lnSpc>
                <a:spcPts val="1100"/>
              </a:lnSpc>
              <a:spcBef>
                <a:spcPts val="215"/>
              </a:spcBef>
            </a:pP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ment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50007" y="3996169"/>
            <a:ext cx="1075055" cy="421640"/>
            <a:chOff x="2850007" y="3996169"/>
            <a:chExt cx="1075055" cy="421640"/>
          </a:xfrm>
        </p:grpSpPr>
        <p:sp>
          <p:nvSpPr>
            <p:cNvPr id="24" name="object 24"/>
            <p:cNvSpPr/>
            <p:nvPr/>
          </p:nvSpPr>
          <p:spPr>
            <a:xfrm>
              <a:off x="2862707" y="4008869"/>
              <a:ext cx="1049655" cy="396240"/>
            </a:xfrm>
            <a:custGeom>
              <a:avLst/>
              <a:gdLst/>
              <a:ahLst/>
              <a:cxnLst/>
              <a:rect l="l" t="t" r="r" b="b"/>
              <a:pathLst>
                <a:path w="1049654" h="396239">
                  <a:moveTo>
                    <a:pt x="983742" y="0"/>
                  </a:moveTo>
                  <a:lnTo>
                    <a:pt x="65912" y="0"/>
                  </a:lnTo>
                  <a:lnTo>
                    <a:pt x="40290" y="5182"/>
                  </a:lnTo>
                  <a:lnTo>
                    <a:pt x="19335" y="19316"/>
                  </a:lnTo>
                  <a:lnTo>
                    <a:pt x="5191" y="40280"/>
                  </a:lnTo>
                  <a:lnTo>
                    <a:pt x="0" y="65951"/>
                  </a:lnTo>
                  <a:lnTo>
                    <a:pt x="0" y="329704"/>
                  </a:lnTo>
                  <a:lnTo>
                    <a:pt x="5191" y="355375"/>
                  </a:lnTo>
                  <a:lnTo>
                    <a:pt x="19335" y="376339"/>
                  </a:lnTo>
                  <a:lnTo>
                    <a:pt x="40290" y="390473"/>
                  </a:lnTo>
                  <a:lnTo>
                    <a:pt x="65912" y="395655"/>
                  </a:lnTo>
                  <a:lnTo>
                    <a:pt x="983742" y="395655"/>
                  </a:lnTo>
                  <a:lnTo>
                    <a:pt x="1009417" y="390473"/>
                  </a:lnTo>
                  <a:lnTo>
                    <a:pt x="1030366" y="376339"/>
                  </a:lnTo>
                  <a:lnTo>
                    <a:pt x="1044481" y="355375"/>
                  </a:lnTo>
                  <a:lnTo>
                    <a:pt x="1049655" y="329704"/>
                  </a:lnTo>
                  <a:lnTo>
                    <a:pt x="1049655" y="65951"/>
                  </a:lnTo>
                  <a:lnTo>
                    <a:pt x="1044481" y="40280"/>
                  </a:lnTo>
                  <a:lnTo>
                    <a:pt x="1030366" y="19316"/>
                  </a:lnTo>
                  <a:lnTo>
                    <a:pt x="1009417" y="5182"/>
                  </a:lnTo>
                  <a:lnTo>
                    <a:pt x="983742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62707" y="4008869"/>
              <a:ext cx="1049655" cy="396240"/>
            </a:xfrm>
            <a:custGeom>
              <a:avLst/>
              <a:gdLst/>
              <a:ahLst/>
              <a:cxnLst/>
              <a:rect l="l" t="t" r="r" b="b"/>
              <a:pathLst>
                <a:path w="1049654" h="396239">
                  <a:moveTo>
                    <a:pt x="0" y="65951"/>
                  </a:moveTo>
                  <a:lnTo>
                    <a:pt x="5191" y="40280"/>
                  </a:lnTo>
                  <a:lnTo>
                    <a:pt x="19335" y="19316"/>
                  </a:lnTo>
                  <a:lnTo>
                    <a:pt x="40290" y="5182"/>
                  </a:lnTo>
                  <a:lnTo>
                    <a:pt x="65912" y="0"/>
                  </a:lnTo>
                  <a:lnTo>
                    <a:pt x="983742" y="0"/>
                  </a:lnTo>
                  <a:lnTo>
                    <a:pt x="1009417" y="5182"/>
                  </a:lnTo>
                  <a:lnTo>
                    <a:pt x="1030366" y="19316"/>
                  </a:lnTo>
                  <a:lnTo>
                    <a:pt x="1044481" y="40280"/>
                  </a:lnTo>
                  <a:lnTo>
                    <a:pt x="1049655" y="65951"/>
                  </a:lnTo>
                  <a:lnTo>
                    <a:pt x="1049655" y="329704"/>
                  </a:lnTo>
                  <a:lnTo>
                    <a:pt x="1044481" y="355375"/>
                  </a:lnTo>
                  <a:lnTo>
                    <a:pt x="1030366" y="376339"/>
                  </a:lnTo>
                  <a:lnTo>
                    <a:pt x="1009417" y="390473"/>
                  </a:lnTo>
                  <a:lnTo>
                    <a:pt x="983742" y="395655"/>
                  </a:lnTo>
                  <a:lnTo>
                    <a:pt x="65912" y="395655"/>
                  </a:lnTo>
                  <a:lnTo>
                    <a:pt x="40290" y="390473"/>
                  </a:lnTo>
                  <a:lnTo>
                    <a:pt x="19335" y="376339"/>
                  </a:lnTo>
                  <a:lnTo>
                    <a:pt x="5191" y="355375"/>
                  </a:lnTo>
                  <a:lnTo>
                    <a:pt x="0" y="329704"/>
                  </a:lnTo>
                  <a:lnTo>
                    <a:pt x="0" y="659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113658" y="4034434"/>
            <a:ext cx="54610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4130">
              <a:lnSpc>
                <a:spcPts val="1100"/>
              </a:lnSpc>
              <a:spcBef>
                <a:spcPts val="215"/>
              </a:spcBef>
            </a:pP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Accuracy </a:t>
            </a:r>
            <a:r>
              <a:rPr dirty="0" sz="1000" spc="-2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Reporting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2120" y="2296286"/>
            <a:ext cx="1075055" cy="421005"/>
            <a:chOff x="2492120" y="2296286"/>
            <a:chExt cx="1075055" cy="421005"/>
          </a:xfrm>
        </p:grpSpPr>
        <p:sp>
          <p:nvSpPr>
            <p:cNvPr id="28" name="object 28"/>
            <p:cNvSpPr/>
            <p:nvPr/>
          </p:nvSpPr>
          <p:spPr>
            <a:xfrm>
              <a:off x="2504820" y="2308986"/>
              <a:ext cx="1049655" cy="395605"/>
            </a:xfrm>
            <a:custGeom>
              <a:avLst/>
              <a:gdLst/>
              <a:ahLst/>
              <a:cxnLst/>
              <a:rect l="l" t="t" r="r" b="b"/>
              <a:pathLst>
                <a:path w="1049654" h="395605">
                  <a:moveTo>
                    <a:pt x="983742" y="0"/>
                  </a:moveTo>
                  <a:lnTo>
                    <a:pt x="65912" y="0"/>
                  </a:lnTo>
                  <a:lnTo>
                    <a:pt x="40290" y="5173"/>
                  </a:lnTo>
                  <a:lnTo>
                    <a:pt x="19335" y="19288"/>
                  </a:lnTo>
                  <a:lnTo>
                    <a:pt x="5191" y="40237"/>
                  </a:lnTo>
                  <a:lnTo>
                    <a:pt x="0" y="65912"/>
                  </a:lnTo>
                  <a:lnTo>
                    <a:pt x="0" y="329692"/>
                  </a:lnTo>
                  <a:lnTo>
                    <a:pt x="5191" y="355367"/>
                  </a:lnTo>
                  <a:lnTo>
                    <a:pt x="19335" y="376316"/>
                  </a:lnTo>
                  <a:lnTo>
                    <a:pt x="40290" y="390431"/>
                  </a:lnTo>
                  <a:lnTo>
                    <a:pt x="65912" y="395605"/>
                  </a:lnTo>
                  <a:lnTo>
                    <a:pt x="983742" y="395605"/>
                  </a:lnTo>
                  <a:lnTo>
                    <a:pt x="1009417" y="390431"/>
                  </a:lnTo>
                  <a:lnTo>
                    <a:pt x="1030366" y="376316"/>
                  </a:lnTo>
                  <a:lnTo>
                    <a:pt x="1044481" y="355367"/>
                  </a:lnTo>
                  <a:lnTo>
                    <a:pt x="1049655" y="329692"/>
                  </a:lnTo>
                  <a:lnTo>
                    <a:pt x="1049655" y="65912"/>
                  </a:lnTo>
                  <a:lnTo>
                    <a:pt x="1044481" y="40237"/>
                  </a:lnTo>
                  <a:lnTo>
                    <a:pt x="1030366" y="19288"/>
                  </a:lnTo>
                  <a:lnTo>
                    <a:pt x="1009417" y="5173"/>
                  </a:lnTo>
                  <a:lnTo>
                    <a:pt x="983742" y="0"/>
                  </a:lnTo>
                  <a:close/>
                </a:path>
              </a:pathLst>
            </a:custGeom>
            <a:solidFill>
              <a:srgbClr val="003C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04820" y="2308986"/>
              <a:ext cx="1049655" cy="395605"/>
            </a:xfrm>
            <a:custGeom>
              <a:avLst/>
              <a:gdLst/>
              <a:ahLst/>
              <a:cxnLst/>
              <a:rect l="l" t="t" r="r" b="b"/>
              <a:pathLst>
                <a:path w="1049654" h="395605">
                  <a:moveTo>
                    <a:pt x="0" y="65912"/>
                  </a:moveTo>
                  <a:lnTo>
                    <a:pt x="5191" y="40237"/>
                  </a:lnTo>
                  <a:lnTo>
                    <a:pt x="19335" y="19288"/>
                  </a:lnTo>
                  <a:lnTo>
                    <a:pt x="40290" y="5173"/>
                  </a:lnTo>
                  <a:lnTo>
                    <a:pt x="65912" y="0"/>
                  </a:lnTo>
                  <a:lnTo>
                    <a:pt x="983742" y="0"/>
                  </a:lnTo>
                  <a:lnTo>
                    <a:pt x="1009417" y="5173"/>
                  </a:lnTo>
                  <a:lnTo>
                    <a:pt x="1030366" y="19288"/>
                  </a:lnTo>
                  <a:lnTo>
                    <a:pt x="1044481" y="40237"/>
                  </a:lnTo>
                  <a:lnTo>
                    <a:pt x="1049655" y="65912"/>
                  </a:lnTo>
                  <a:lnTo>
                    <a:pt x="1049655" y="329692"/>
                  </a:lnTo>
                  <a:lnTo>
                    <a:pt x="1044481" y="355367"/>
                  </a:lnTo>
                  <a:lnTo>
                    <a:pt x="1030366" y="376316"/>
                  </a:lnTo>
                  <a:lnTo>
                    <a:pt x="1009417" y="390431"/>
                  </a:lnTo>
                  <a:lnTo>
                    <a:pt x="983742" y="395605"/>
                  </a:lnTo>
                  <a:lnTo>
                    <a:pt x="65912" y="395605"/>
                  </a:lnTo>
                  <a:lnTo>
                    <a:pt x="40290" y="390431"/>
                  </a:lnTo>
                  <a:lnTo>
                    <a:pt x="19335" y="376316"/>
                  </a:lnTo>
                  <a:lnTo>
                    <a:pt x="5191" y="355367"/>
                  </a:lnTo>
                  <a:lnTo>
                    <a:pt x="0" y="329692"/>
                  </a:lnTo>
                  <a:lnTo>
                    <a:pt x="0" y="6591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594229" y="2334005"/>
            <a:ext cx="86995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47625" marR="5080" indent="-35560">
              <a:lnSpc>
                <a:spcPts val="1100"/>
              </a:lnSpc>
              <a:spcBef>
                <a:spcPts val="215"/>
              </a:spcBef>
            </a:pP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Identification</a:t>
            </a:r>
            <a:r>
              <a:rPr dirty="0" sz="1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000" spc="-2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Improvements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39452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</a:t>
            </a:r>
            <a:r>
              <a:rPr dirty="0" spc="-45"/>
              <a:t> </a:t>
            </a:r>
            <a:r>
              <a:rPr dirty="0"/>
              <a:t>solution</a:t>
            </a:r>
            <a:r>
              <a:rPr dirty="0" spc="-65"/>
              <a:t> </a:t>
            </a:r>
            <a:r>
              <a:rPr dirty="0"/>
              <a:t>Maturity</a:t>
            </a:r>
            <a:r>
              <a:rPr dirty="0" spc="-40"/>
              <a:t> </a:t>
            </a:r>
            <a:r>
              <a:rPr dirty="0" spc="-10"/>
              <a:t>Cycle</a:t>
            </a: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9057" y="4418368"/>
            <a:ext cx="316433" cy="364172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799328" y="1228216"/>
          <a:ext cx="2875915" cy="76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2285365"/>
              </a:tblGrid>
              <a:tr h="33540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Objective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841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Iden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cat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800" spc="-2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800" spc="-1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Procedure</a:t>
                      </a:r>
                      <a:r>
                        <a:rPr dirty="0" sz="800" spc="-5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cod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800" spc="-2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800" spc="-1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deve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he 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800" spc="-2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  <a:tc>
                  <a:txBody>
                    <a:bodyPr/>
                    <a:lstStyle/>
                    <a:p>
                      <a:pPr marL="257175" indent="-1727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Ease</a:t>
                      </a: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700" spc="-1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r>
                        <a:rPr dirty="0" sz="700" spc="2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571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7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dirty="0" sz="700" spc="3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Internally/Externally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571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Dollar</a:t>
                      </a:r>
                      <a:r>
                        <a:rPr dirty="0" sz="700" spc="-2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1607185" y="1093660"/>
            <a:ext cx="4196715" cy="1522730"/>
            <a:chOff x="1607185" y="1093660"/>
            <a:chExt cx="4196715" cy="152273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281" y="1093660"/>
              <a:ext cx="372122" cy="3029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7037" y="2231567"/>
              <a:ext cx="299783" cy="3845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7185" y="2306837"/>
              <a:ext cx="317157" cy="223891"/>
            </a:xfrm>
            <a:prstGeom prst="rect">
              <a:avLst/>
            </a:prstGeom>
          </p:spPr>
        </p:pic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306946" y="2760979"/>
          <a:ext cx="2762885" cy="63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/>
                <a:gridCol w="2146935"/>
              </a:tblGrid>
              <a:tr h="2133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Objective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7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700" spc="1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700" spc="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7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Defined</a:t>
                      </a:r>
                      <a:r>
                        <a:rPr dirty="0" sz="700" spc="2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Source of Truth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  <a:tc>
                  <a:txBody>
                    <a:bodyPr/>
                    <a:lstStyle/>
                    <a:p>
                      <a:pPr marL="257175" indent="-17272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dirty="0" sz="700" spc="2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i.e.</a:t>
                      </a:r>
                      <a:r>
                        <a:rPr dirty="0" sz="700" spc="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700" spc="2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truth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571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700" spc="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700" spc="2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5717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Accuracy Signoff</a:t>
                      </a:r>
                      <a:r>
                        <a:rPr dirty="0" sz="7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700" spc="1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go</a:t>
                      </a:r>
                      <a:r>
                        <a:rPr dirty="0" sz="7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live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294754" y="4120857"/>
          <a:ext cx="2756535" cy="683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2144395"/>
              </a:tblGrid>
              <a:tr h="2133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Objective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r>
                        <a:rPr dirty="0" sz="800" spc="-4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Integration</a:t>
                      </a:r>
                      <a:r>
                        <a:rPr dirty="0" sz="800" spc="12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800" spc="-2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</a:tr>
              <a:tr h="45723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  <a:tc>
                  <a:txBody>
                    <a:bodyPr/>
                    <a:lstStyle/>
                    <a:p>
                      <a:pPr marL="257175" indent="-172720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r>
                        <a:rPr dirty="0" sz="800" spc="-2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dirty="0" sz="800" spc="3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ECAA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257175" marR="476884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57175" algn="l"/>
                          <a:tab pos="257810" algn="l"/>
                        </a:tabLst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Reach to</a:t>
                      </a:r>
                      <a:r>
                        <a:rPr dirty="0" sz="800" spc="-1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clinical</a:t>
                      </a:r>
                      <a:r>
                        <a:rPr dirty="0" sz="800" spc="2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team</a:t>
                      </a:r>
                      <a:r>
                        <a:rPr dirty="0" sz="800" spc="-2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solution </a:t>
                      </a:r>
                      <a:r>
                        <a:rPr dirty="0" sz="800" spc="-16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utilization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69709" y="4172356"/>
          <a:ext cx="2579370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/>
                <a:gridCol w="1898014"/>
              </a:tblGrid>
              <a:tr h="21339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Objective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ab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sh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fo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800" spc="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ance</a:t>
                      </a:r>
                      <a:r>
                        <a:rPr dirty="0" sz="800" spc="-5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Track</a:t>
                      </a:r>
                      <a:r>
                        <a:rPr dirty="0" sz="800" spc="-1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ng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</a:tr>
              <a:tr h="33531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  <a:tc>
                  <a:txBody>
                    <a:bodyPr/>
                    <a:lstStyle/>
                    <a:p>
                      <a:pPr marL="256540" indent="-172720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 MT"/>
                        <a:buChar char="•"/>
                        <a:tabLst>
                          <a:tab pos="256540" algn="l"/>
                          <a:tab pos="257175" algn="l"/>
                        </a:tabLst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VIS</a:t>
                      </a:r>
                      <a:r>
                        <a:rPr dirty="0" sz="800" spc="-3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recommendation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vs. Nurse/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MD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25654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6540" algn="l"/>
                          <a:tab pos="257175" algn="l"/>
                        </a:tabLst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Daily volume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800" spc="-2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Trends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63994" y="2753995"/>
          <a:ext cx="2512060" cy="80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1816735"/>
              </a:tblGrid>
              <a:tr h="21336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Objective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Evaluation</a:t>
                      </a:r>
                      <a:r>
                        <a:rPr dirty="0" sz="800" spc="-3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800" spc="-2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12700">
                      <a:solidFill>
                        <a:srgbClr val="003CA0"/>
                      </a:solidFill>
                      <a:prstDash val="solid"/>
                    </a:lnT>
                    <a:lnB w="28575">
                      <a:solidFill>
                        <a:srgbClr val="003CA0"/>
                      </a:solidFill>
                      <a:prstDash val="solid"/>
                    </a:lnB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  <a:tc>
                  <a:txBody>
                    <a:bodyPr/>
                    <a:lstStyle/>
                    <a:p>
                      <a:pPr marL="256540" marR="213995" indent="-172720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 MT"/>
                        <a:buChar char="•"/>
                        <a:tabLst>
                          <a:tab pos="256540" algn="l"/>
                          <a:tab pos="257175" algn="l"/>
                        </a:tabLst>
                      </a:pP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dirty="0" sz="800" spc="-25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800" spc="-2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Vetting</a:t>
                      </a:r>
                      <a:r>
                        <a:rPr dirty="0" sz="800" spc="-3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800" spc="-1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algorithm </a:t>
                      </a:r>
                      <a:r>
                        <a:rPr dirty="0" sz="800" spc="-16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recommendations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256540" marR="12065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56540" algn="l"/>
                          <a:tab pos="257175" algn="l"/>
                        </a:tabLst>
                      </a:pPr>
                      <a:r>
                        <a:rPr dirty="0" sz="800" b="1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Coverage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Identifying the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process </a:t>
                      </a:r>
                      <a:r>
                        <a:rPr dirty="0" sz="800" spc="-175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>
                          <a:solidFill>
                            <a:srgbClr val="454A4E"/>
                          </a:solidFill>
                          <a:latin typeface="Calibri"/>
                          <a:cs typeface="Calibri"/>
                        </a:rPr>
                        <a:t>gaps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3CA0"/>
                      </a:solidFill>
                      <a:prstDash val="solid"/>
                    </a:lnL>
                    <a:lnR w="12700">
                      <a:solidFill>
                        <a:srgbClr val="003CA0"/>
                      </a:solidFill>
                      <a:prstDash val="solid"/>
                    </a:lnR>
                    <a:lnT w="28575">
                      <a:solidFill>
                        <a:srgbClr val="003CA0"/>
                      </a:solidFill>
                      <a:prstDash val="solid"/>
                    </a:lnT>
                    <a:lnB w="12700">
                      <a:solidFill>
                        <a:srgbClr val="003CA0"/>
                      </a:solidFill>
                      <a:prstDash val="solid"/>
                    </a:lnB>
                    <a:solidFill>
                      <a:srgbClr val="CCD8EC"/>
                    </a:solidFill>
                  </a:tcPr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3616452" y="1059180"/>
            <a:ext cx="570230" cy="562610"/>
            <a:chOff x="3616452" y="1059180"/>
            <a:chExt cx="570230" cy="562610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7600" y="1126236"/>
              <a:ext cx="420624" cy="3581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452" y="1059180"/>
              <a:ext cx="569976" cy="5623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04336" y="1148334"/>
              <a:ext cx="327278" cy="26416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704336" y="1148334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60" h="264159">
                  <a:moveTo>
                    <a:pt x="0" y="132079"/>
                  </a:moveTo>
                  <a:lnTo>
                    <a:pt x="8343" y="90350"/>
                  </a:lnTo>
                  <a:lnTo>
                    <a:pt x="31573" y="54095"/>
                  </a:lnTo>
                  <a:lnTo>
                    <a:pt x="66988" y="25497"/>
                  </a:lnTo>
                  <a:lnTo>
                    <a:pt x="111890" y="6738"/>
                  </a:lnTo>
                  <a:lnTo>
                    <a:pt x="163575" y="0"/>
                  </a:lnTo>
                  <a:lnTo>
                    <a:pt x="215323" y="6738"/>
                  </a:lnTo>
                  <a:lnTo>
                    <a:pt x="260262" y="25497"/>
                  </a:lnTo>
                  <a:lnTo>
                    <a:pt x="295697" y="54095"/>
                  </a:lnTo>
                  <a:lnTo>
                    <a:pt x="318934" y="90350"/>
                  </a:lnTo>
                  <a:lnTo>
                    <a:pt x="327278" y="132079"/>
                  </a:lnTo>
                  <a:lnTo>
                    <a:pt x="318934" y="173809"/>
                  </a:lnTo>
                  <a:lnTo>
                    <a:pt x="295697" y="210064"/>
                  </a:lnTo>
                  <a:lnTo>
                    <a:pt x="260262" y="238662"/>
                  </a:lnTo>
                  <a:lnTo>
                    <a:pt x="215323" y="257421"/>
                  </a:lnTo>
                  <a:lnTo>
                    <a:pt x="163575" y="264160"/>
                  </a:lnTo>
                  <a:lnTo>
                    <a:pt x="111890" y="257421"/>
                  </a:lnTo>
                  <a:lnTo>
                    <a:pt x="66988" y="238662"/>
                  </a:lnTo>
                  <a:lnTo>
                    <a:pt x="31573" y="210064"/>
                  </a:lnTo>
                  <a:lnTo>
                    <a:pt x="8343" y="173809"/>
                  </a:lnTo>
                  <a:lnTo>
                    <a:pt x="0" y="132079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782695" y="1129410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313932" y="2048255"/>
            <a:ext cx="570230" cy="562610"/>
            <a:chOff x="6313932" y="2048255"/>
            <a:chExt cx="570230" cy="562610"/>
          </a:xfrm>
        </p:grpSpPr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3556" y="2116835"/>
              <a:ext cx="422148" cy="3581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13932" y="2048255"/>
              <a:ext cx="569976" cy="5623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1054" y="2137917"/>
              <a:ext cx="327278" cy="26428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401054" y="2137917"/>
              <a:ext cx="327660" cy="264795"/>
            </a:xfrm>
            <a:custGeom>
              <a:avLst/>
              <a:gdLst/>
              <a:ahLst/>
              <a:cxnLst/>
              <a:rect l="l" t="t" r="r" b="b"/>
              <a:pathLst>
                <a:path w="327659" h="264794">
                  <a:moveTo>
                    <a:pt x="0" y="132206"/>
                  </a:moveTo>
                  <a:lnTo>
                    <a:pt x="8344" y="90415"/>
                  </a:lnTo>
                  <a:lnTo>
                    <a:pt x="31581" y="54123"/>
                  </a:lnTo>
                  <a:lnTo>
                    <a:pt x="67016" y="25505"/>
                  </a:lnTo>
                  <a:lnTo>
                    <a:pt x="111955" y="6739"/>
                  </a:lnTo>
                  <a:lnTo>
                    <a:pt x="163702" y="0"/>
                  </a:lnTo>
                  <a:lnTo>
                    <a:pt x="215388" y="6739"/>
                  </a:lnTo>
                  <a:lnTo>
                    <a:pt x="260290" y="25505"/>
                  </a:lnTo>
                  <a:lnTo>
                    <a:pt x="295705" y="54123"/>
                  </a:lnTo>
                  <a:lnTo>
                    <a:pt x="318935" y="90415"/>
                  </a:lnTo>
                  <a:lnTo>
                    <a:pt x="327278" y="132206"/>
                  </a:lnTo>
                  <a:lnTo>
                    <a:pt x="318935" y="173936"/>
                  </a:lnTo>
                  <a:lnTo>
                    <a:pt x="295705" y="210191"/>
                  </a:lnTo>
                  <a:lnTo>
                    <a:pt x="260290" y="238789"/>
                  </a:lnTo>
                  <a:lnTo>
                    <a:pt x="215388" y="257548"/>
                  </a:lnTo>
                  <a:lnTo>
                    <a:pt x="163702" y="264287"/>
                  </a:lnTo>
                  <a:lnTo>
                    <a:pt x="111955" y="257548"/>
                  </a:lnTo>
                  <a:lnTo>
                    <a:pt x="67016" y="238789"/>
                  </a:lnTo>
                  <a:lnTo>
                    <a:pt x="31581" y="210191"/>
                  </a:lnTo>
                  <a:lnTo>
                    <a:pt x="8344" y="173936"/>
                  </a:lnTo>
                  <a:lnTo>
                    <a:pt x="0" y="132206"/>
                  </a:lnTo>
                  <a:close/>
                </a:path>
              </a:pathLst>
            </a:custGeom>
            <a:ln w="11429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480175" y="2119376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54267" y="3736847"/>
            <a:ext cx="569976" cy="562356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5995415" y="3803903"/>
            <a:ext cx="421005" cy="358140"/>
            <a:chOff x="5995415" y="3803903"/>
            <a:chExt cx="421005" cy="358140"/>
          </a:xfrm>
        </p:grpSpPr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95415" y="3803903"/>
              <a:ext cx="420624" cy="3581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42024" y="3826001"/>
              <a:ext cx="327278" cy="26412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042024" y="3826001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60" h="264160">
                  <a:moveTo>
                    <a:pt x="0" y="132041"/>
                  </a:moveTo>
                  <a:lnTo>
                    <a:pt x="8344" y="90297"/>
                  </a:lnTo>
                  <a:lnTo>
                    <a:pt x="31581" y="54049"/>
                  </a:lnTo>
                  <a:lnTo>
                    <a:pt x="67016" y="25469"/>
                  </a:lnTo>
                  <a:lnTo>
                    <a:pt x="111955" y="6729"/>
                  </a:lnTo>
                  <a:lnTo>
                    <a:pt x="163702" y="0"/>
                  </a:lnTo>
                  <a:lnTo>
                    <a:pt x="215388" y="6729"/>
                  </a:lnTo>
                  <a:lnTo>
                    <a:pt x="260290" y="25469"/>
                  </a:lnTo>
                  <a:lnTo>
                    <a:pt x="295705" y="54049"/>
                  </a:lnTo>
                  <a:lnTo>
                    <a:pt x="318935" y="90297"/>
                  </a:lnTo>
                  <a:lnTo>
                    <a:pt x="327278" y="132041"/>
                  </a:lnTo>
                  <a:lnTo>
                    <a:pt x="318935" y="173790"/>
                  </a:lnTo>
                  <a:lnTo>
                    <a:pt x="295705" y="210047"/>
                  </a:lnTo>
                  <a:lnTo>
                    <a:pt x="260290" y="238638"/>
                  </a:lnTo>
                  <a:lnTo>
                    <a:pt x="215388" y="257388"/>
                  </a:lnTo>
                  <a:lnTo>
                    <a:pt x="163702" y="264121"/>
                  </a:lnTo>
                  <a:lnTo>
                    <a:pt x="111955" y="257388"/>
                  </a:lnTo>
                  <a:lnTo>
                    <a:pt x="67016" y="238638"/>
                  </a:lnTo>
                  <a:lnTo>
                    <a:pt x="31581" y="210047"/>
                  </a:lnTo>
                  <a:lnTo>
                    <a:pt x="8344" y="173790"/>
                  </a:lnTo>
                  <a:lnTo>
                    <a:pt x="0" y="132041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6120765" y="3807663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580132" y="3744467"/>
            <a:ext cx="569976" cy="562356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2621279" y="3813047"/>
            <a:ext cx="421005" cy="356870"/>
            <a:chOff x="2621279" y="3813047"/>
            <a:chExt cx="421005" cy="356870"/>
          </a:xfrm>
        </p:grpSpPr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21279" y="3813047"/>
              <a:ext cx="420624" cy="3566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67634" y="3833875"/>
              <a:ext cx="327278" cy="26419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667634" y="3833875"/>
              <a:ext cx="327660" cy="264795"/>
            </a:xfrm>
            <a:custGeom>
              <a:avLst/>
              <a:gdLst/>
              <a:ahLst/>
              <a:cxnLst/>
              <a:rect l="l" t="t" r="r" b="b"/>
              <a:pathLst>
                <a:path w="327660" h="264795">
                  <a:moveTo>
                    <a:pt x="0" y="132118"/>
                  </a:moveTo>
                  <a:lnTo>
                    <a:pt x="8344" y="90365"/>
                  </a:lnTo>
                  <a:lnTo>
                    <a:pt x="31581" y="54098"/>
                  </a:lnTo>
                  <a:lnTo>
                    <a:pt x="67016" y="25496"/>
                  </a:lnTo>
                  <a:lnTo>
                    <a:pt x="111955" y="6737"/>
                  </a:lnTo>
                  <a:lnTo>
                    <a:pt x="163702" y="0"/>
                  </a:lnTo>
                  <a:lnTo>
                    <a:pt x="215388" y="6737"/>
                  </a:lnTo>
                  <a:lnTo>
                    <a:pt x="260290" y="25496"/>
                  </a:lnTo>
                  <a:lnTo>
                    <a:pt x="295705" y="54098"/>
                  </a:lnTo>
                  <a:lnTo>
                    <a:pt x="318935" y="90365"/>
                  </a:lnTo>
                  <a:lnTo>
                    <a:pt x="327278" y="132118"/>
                  </a:lnTo>
                  <a:lnTo>
                    <a:pt x="318935" y="173866"/>
                  </a:lnTo>
                  <a:lnTo>
                    <a:pt x="295705" y="210124"/>
                  </a:lnTo>
                  <a:lnTo>
                    <a:pt x="260290" y="238715"/>
                  </a:lnTo>
                  <a:lnTo>
                    <a:pt x="215388" y="257464"/>
                  </a:lnTo>
                  <a:lnTo>
                    <a:pt x="163702" y="264198"/>
                  </a:lnTo>
                  <a:lnTo>
                    <a:pt x="111955" y="257464"/>
                  </a:lnTo>
                  <a:lnTo>
                    <a:pt x="67016" y="238715"/>
                  </a:lnTo>
                  <a:lnTo>
                    <a:pt x="31581" y="210124"/>
                  </a:lnTo>
                  <a:lnTo>
                    <a:pt x="8344" y="173866"/>
                  </a:lnTo>
                  <a:lnTo>
                    <a:pt x="0" y="132118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2745994" y="3815588"/>
            <a:ext cx="171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159507" y="2106167"/>
            <a:ext cx="570230" cy="562610"/>
            <a:chOff x="2159507" y="2106167"/>
            <a:chExt cx="570230" cy="562610"/>
          </a:xfrm>
        </p:grpSpPr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0655" y="2174747"/>
              <a:ext cx="420624" cy="35813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9507" y="2106167"/>
              <a:ext cx="569976" cy="56235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46883" y="2196337"/>
              <a:ext cx="327279" cy="26416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246883" y="2196337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60" h="264160">
                  <a:moveTo>
                    <a:pt x="0" y="132080"/>
                  </a:moveTo>
                  <a:lnTo>
                    <a:pt x="8343" y="90302"/>
                  </a:lnTo>
                  <a:lnTo>
                    <a:pt x="31573" y="54041"/>
                  </a:lnTo>
                  <a:lnTo>
                    <a:pt x="66988" y="25460"/>
                  </a:lnTo>
                  <a:lnTo>
                    <a:pt x="111890" y="6725"/>
                  </a:lnTo>
                  <a:lnTo>
                    <a:pt x="163576" y="0"/>
                  </a:lnTo>
                  <a:lnTo>
                    <a:pt x="215323" y="6725"/>
                  </a:lnTo>
                  <a:lnTo>
                    <a:pt x="260262" y="25460"/>
                  </a:lnTo>
                  <a:lnTo>
                    <a:pt x="295697" y="54041"/>
                  </a:lnTo>
                  <a:lnTo>
                    <a:pt x="318934" y="90302"/>
                  </a:lnTo>
                  <a:lnTo>
                    <a:pt x="327279" y="132080"/>
                  </a:lnTo>
                  <a:lnTo>
                    <a:pt x="318934" y="173809"/>
                  </a:lnTo>
                  <a:lnTo>
                    <a:pt x="295697" y="210064"/>
                  </a:lnTo>
                  <a:lnTo>
                    <a:pt x="260262" y="238662"/>
                  </a:lnTo>
                  <a:lnTo>
                    <a:pt x="215323" y="257421"/>
                  </a:lnTo>
                  <a:lnTo>
                    <a:pt x="163576" y="264160"/>
                  </a:lnTo>
                  <a:lnTo>
                    <a:pt x="111890" y="257421"/>
                  </a:lnTo>
                  <a:lnTo>
                    <a:pt x="66988" y="238662"/>
                  </a:lnTo>
                  <a:lnTo>
                    <a:pt x="31573" y="210064"/>
                  </a:lnTo>
                  <a:lnTo>
                    <a:pt x="8343" y="173809"/>
                  </a:lnTo>
                  <a:lnTo>
                    <a:pt x="0" y="132080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2325116" y="2177542"/>
            <a:ext cx="17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19778" y="2337942"/>
            <a:ext cx="770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1-2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72888" y="3104769"/>
            <a:ext cx="769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6-8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96003" y="3851859"/>
            <a:ext cx="769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2-3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22422" y="3113023"/>
            <a:ext cx="854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8-10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Weeks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50992" y="1043330"/>
            <a:ext cx="287667" cy="331063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563067" y="739266"/>
            <a:ext cx="8038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A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mature</a:t>
            </a:r>
            <a:r>
              <a:rPr dirty="0" sz="1200" spc="-8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AI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solution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takes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several</a:t>
            </a:r>
            <a:r>
              <a:rPr dirty="0" sz="1200" spc="-3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iterations/cycles</a:t>
            </a:r>
            <a:r>
              <a:rPr dirty="0" sz="1200" spc="-3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(16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–</a:t>
            </a:r>
            <a:r>
              <a:rPr dirty="0" sz="1200" spc="-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23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Weeks)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of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improvement</a:t>
            </a:r>
            <a:r>
              <a:rPr dirty="0" sz="1200" spc="-3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to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learn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from</a:t>
            </a:r>
            <a:r>
              <a:rPr dirty="0" sz="1200" spc="-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various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scenarios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and </a:t>
            </a:r>
            <a:r>
              <a:rPr dirty="0" sz="1200" spc="-3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images</a:t>
            </a:r>
            <a:r>
              <a:rPr dirty="0" sz="1200" spc="-5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to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start</a:t>
            </a:r>
            <a:r>
              <a:rPr dirty="0" sz="1200" spc="-2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providing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the</a:t>
            </a:r>
            <a:r>
              <a:rPr dirty="0" sz="1200" spc="-3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recommendations</a:t>
            </a:r>
            <a:r>
              <a:rPr dirty="0" sz="1200" spc="-5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with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high</a:t>
            </a:r>
            <a:r>
              <a:rPr dirty="0" sz="1200" spc="-4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accuracy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9923" y="1206753"/>
            <a:ext cx="2671445" cy="774700"/>
          </a:xfrm>
          <a:custGeom>
            <a:avLst/>
            <a:gdLst/>
            <a:ahLst/>
            <a:cxnLst/>
            <a:rect l="l" t="t" r="r" b="b"/>
            <a:pathLst>
              <a:path w="2671445" h="774700">
                <a:moveTo>
                  <a:pt x="0" y="129159"/>
                </a:moveTo>
                <a:lnTo>
                  <a:pt x="10145" y="78867"/>
                </a:lnTo>
                <a:lnTo>
                  <a:pt x="37812" y="37814"/>
                </a:lnTo>
                <a:lnTo>
                  <a:pt x="78850" y="10144"/>
                </a:lnTo>
                <a:lnTo>
                  <a:pt x="129108" y="0"/>
                </a:lnTo>
                <a:lnTo>
                  <a:pt x="2541955" y="0"/>
                </a:lnTo>
                <a:lnTo>
                  <a:pt x="2592247" y="10144"/>
                </a:lnTo>
                <a:lnTo>
                  <a:pt x="2633300" y="37814"/>
                </a:lnTo>
                <a:lnTo>
                  <a:pt x="2660970" y="78866"/>
                </a:lnTo>
                <a:lnTo>
                  <a:pt x="2671114" y="129159"/>
                </a:lnTo>
                <a:lnTo>
                  <a:pt x="2671114" y="645541"/>
                </a:lnTo>
                <a:lnTo>
                  <a:pt x="2660970" y="695833"/>
                </a:lnTo>
                <a:lnTo>
                  <a:pt x="2633300" y="736885"/>
                </a:lnTo>
                <a:lnTo>
                  <a:pt x="2592247" y="764555"/>
                </a:lnTo>
                <a:lnTo>
                  <a:pt x="2541955" y="774700"/>
                </a:lnTo>
                <a:lnTo>
                  <a:pt x="129108" y="774700"/>
                </a:lnTo>
                <a:lnTo>
                  <a:pt x="78850" y="764555"/>
                </a:lnTo>
                <a:lnTo>
                  <a:pt x="37812" y="736885"/>
                </a:lnTo>
                <a:lnTo>
                  <a:pt x="10145" y="695832"/>
                </a:lnTo>
                <a:lnTo>
                  <a:pt x="0" y="645541"/>
                </a:lnTo>
                <a:lnTo>
                  <a:pt x="0" y="129159"/>
                </a:lnTo>
                <a:close/>
              </a:path>
            </a:pathLst>
          </a:custGeom>
          <a:ln w="25400">
            <a:solidFill>
              <a:srgbClr val="0091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52450" y="1251966"/>
            <a:ext cx="2512695" cy="532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63830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Existing VIS solution “</a:t>
            </a:r>
            <a:r>
              <a:rPr dirty="0" sz="1000" spc="-5" b="1" i="1">
                <a:solidFill>
                  <a:srgbClr val="072B5F"/>
                </a:solidFill>
                <a:latin typeface="Calibri"/>
                <a:cs typeface="Calibri"/>
              </a:rPr>
              <a:t>Blepharoptosis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” has </a:t>
            </a:r>
            <a:r>
              <a:rPr dirty="0" sz="1000" spc="-215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completed</a:t>
            </a:r>
            <a:r>
              <a:rPr dirty="0" sz="1000" spc="10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its </a:t>
            </a:r>
            <a:r>
              <a:rPr dirty="0" sz="1000" spc="-10">
                <a:solidFill>
                  <a:srgbClr val="072B5F"/>
                </a:solidFill>
                <a:latin typeface="Calibri"/>
                <a:cs typeface="Calibri"/>
              </a:rPr>
              <a:t>first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 cycle</a:t>
            </a:r>
            <a:r>
              <a:rPr dirty="0" sz="1000" spc="5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of</a:t>
            </a:r>
            <a:r>
              <a:rPr dirty="0" sz="1000" spc="-15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Further</a:t>
            </a:r>
            <a:r>
              <a:rPr dirty="0" sz="1000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refinement</a:t>
            </a:r>
            <a:r>
              <a:rPr dirty="0" sz="1000" spc="20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(next</a:t>
            </a:r>
            <a:r>
              <a:rPr dirty="0" sz="1000" spc="5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cycle)</a:t>
            </a:r>
            <a:r>
              <a:rPr dirty="0" sz="1000" spc="-10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is</a:t>
            </a:r>
            <a:r>
              <a:rPr dirty="0" sz="1000" spc="-15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in</a:t>
            </a:r>
            <a:r>
              <a:rPr dirty="0" sz="1000" spc="-10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072B5F"/>
                </a:solidFill>
                <a:latin typeface="Calibri"/>
                <a:cs typeface="Calibri"/>
              </a:rPr>
              <a:t>progress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157982" y="2194572"/>
            <a:ext cx="4272280" cy="2658745"/>
            <a:chOff x="3157982" y="2194572"/>
            <a:chExt cx="4272280" cy="2658745"/>
          </a:xfrm>
        </p:grpSpPr>
        <p:pic>
          <p:nvPicPr>
            <p:cNvPr id="81" name="object 8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41388" y="2227579"/>
              <a:ext cx="388454" cy="34874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50811" y="2194572"/>
              <a:ext cx="290614" cy="30999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68798" y="4399940"/>
              <a:ext cx="680783" cy="45314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57982" y="4442015"/>
              <a:ext cx="338175" cy="338175"/>
            </a:xfrm>
            <a:prstGeom prst="rect">
              <a:avLst/>
            </a:prstGeom>
          </p:spPr>
        </p:pic>
      </p:grpSp>
      <p:sp>
        <p:nvSpPr>
          <p:cNvPr id="85" name="object 8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7175" cy="5143500"/>
            <a:chOff x="0" y="0"/>
            <a:chExt cx="914717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28600" cy="5143500"/>
            </a:xfrm>
            <a:custGeom>
              <a:avLst/>
              <a:gdLst/>
              <a:ahLst/>
              <a:cxnLst/>
              <a:rect l="l" t="t" r="r" b="b"/>
              <a:pathLst>
                <a:path w="228600" h="5143500">
                  <a:moveTo>
                    <a:pt x="2286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8600" y="51435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A8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972" y="1711959"/>
              <a:ext cx="2164080" cy="567690"/>
            </a:xfrm>
            <a:custGeom>
              <a:avLst/>
              <a:gdLst/>
              <a:ahLst/>
              <a:cxnLst/>
              <a:rect l="l" t="t" r="r" b="b"/>
              <a:pathLst>
                <a:path w="2164080" h="567689">
                  <a:moveTo>
                    <a:pt x="1880108" y="0"/>
                  </a:moveTo>
                  <a:lnTo>
                    <a:pt x="0" y="0"/>
                  </a:lnTo>
                  <a:lnTo>
                    <a:pt x="0" y="567435"/>
                  </a:lnTo>
                  <a:lnTo>
                    <a:pt x="1880108" y="567435"/>
                  </a:lnTo>
                  <a:lnTo>
                    <a:pt x="2163826" y="283717"/>
                  </a:lnTo>
                  <a:lnTo>
                    <a:pt x="18801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6373" y="419987"/>
            <a:ext cx="1367350" cy="1529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264527" y="287523"/>
            <a:ext cx="147955" cy="321945"/>
            <a:chOff x="7264527" y="287523"/>
            <a:chExt cx="147955" cy="321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527" y="331967"/>
              <a:ext cx="64305" cy="2374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85241" y="287527"/>
              <a:ext cx="127000" cy="321945"/>
            </a:xfrm>
            <a:custGeom>
              <a:avLst/>
              <a:gdLst/>
              <a:ahLst/>
              <a:cxnLst/>
              <a:rect l="l" t="t" r="r" b="b"/>
              <a:pathLst>
                <a:path w="127000" h="321945">
                  <a:moveTo>
                    <a:pt x="126822" y="0"/>
                  </a:moveTo>
                  <a:lnTo>
                    <a:pt x="98602" y="14986"/>
                  </a:lnTo>
                  <a:lnTo>
                    <a:pt x="113601" y="18389"/>
                  </a:lnTo>
                  <a:lnTo>
                    <a:pt x="113601" y="173164"/>
                  </a:lnTo>
                  <a:lnTo>
                    <a:pt x="109855" y="233781"/>
                  </a:lnTo>
                  <a:lnTo>
                    <a:pt x="98069" y="275107"/>
                  </a:lnTo>
                  <a:lnTo>
                    <a:pt x="67589" y="307594"/>
                  </a:lnTo>
                  <a:lnTo>
                    <a:pt x="55727" y="311518"/>
                  </a:lnTo>
                  <a:lnTo>
                    <a:pt x="35013" y="309206"/>
                  </a:lnTo>
                  <a:lnTo>
                    <a:pt x="53200" y="304736"/>
                  </a:lnTo>
                  <a:lnTo>
                    <a:pt x="67741" y="294246"/>
                  </a:lnTo>
                  <a:lnTo>
                    <a:pt x="91135" y="252615"/>
                  </a:lnTo>
                  <a:lnTo>
                    <a:pt x="97790" y="208038"/>
                  </a:lnTo>
                  <a:lnTo>
                    <a:pt x="98602" y="179412"/>
                  </a:lnTo>
                  <a:lnTo>
                    <a:pt x="98602" y="14986"/>
                  </a:lnTo>
                  <a:lnTo>
                    <a:pt x="70916" y="29819"/>
                  </a:lnTo>
                  <a:lnTo>
                    <a:pt x="85559" y="33020"/>
                  </a:lnTo>
                  <a:lnTo>
                    <a:pt x="85559" y="173164"/>
                  </a:lnTo>
                  <a:lnTo>
                    <a:pt x="83794" y="221462"/>
                  </a:lnTo>
                  <a:lnTo>
                    <a:pt x="75730" y="260108"/>
                  </a:lnTo>
                  <a:lnTo>
                    <a:pt x="50114" y="293077"/>
                  </a:lnTo>
                  <a:lnTo>
                    <a:pt x="38404" y="297954"/>
                  </a:lnTo>
                  <a:lnTo>
                    <a:pt x="20535" y="295808"/>
                  </a:lnTo>
                  <a:lnTo>
                    <a:pt x="37579" y="289229"/>
                  </a:lnTo>
                  <a:lnTo>
                    <a:pt x="42926" y="284213"/>
                  </a:lnTo>
                  <a:lnTo>
                    <a:pt x="64122" y="250469"/>
                  </a:lnTo>
                  <a:lnTo>
                    <a:pt x="70662" y="200088"/>
                  </a:lnTo>
                  <a:lnTo>
                    <a:pt x="70916" y="180492"/>
                  </a:lnTo>
                  <a:lnTo>
                    <a:pt x="70916" y="29819"/>
                  </a:lnTo>
                  <a:lnTo>
                    <a:pt x="43586" y="44450"/>
                  </a:lnTo>
                  <a:lnTo>
                    <a:pt x="58051" y="47663"/>
                  </a:lnTo>
                  <a:lnTo>
                    <a:pt x="57950" y="180492"/>
                  </a:lnTo>
                  <a:lnTo>
                    <a:pt x="55257" y="229755"/>
                  </a:lnTo>
                  <a:lnTo>
                    <a:pt x="38354" y="272872"/>
                  </a:lnTo>
                  <a:lnTo>
                    <a:pt x="23215" y="284213"/>
                  </a:lnTo>
                  <a:lnTo>
                    <a:pt x="177" y="281533"/>
                  </a:lnTo>
                  <a:lnTo>
                    <a:pt x="0" y="281533"/>
                  </a:lnTo>
                  <a:lnTo>
                    <a:pt x="2324" y="288848"/>
                  </a:lnTo>
                  <a:lnTo>
                    <a:pt x="8039" y="294563"/>
                  </a:lnTo>
                  <a:lnTo>
                    <a:pt x="14643" y="295630"/>
                  </a:lnTo>
                  <a:lnTo>
                    <a:pt x="16967" y="301701"/>
                  </a:lnTo>
                  <a:lnTo>
                    <a:pt x="22860" y="307060"/>
                  </a:lnTo>
                  <a:lnTo>
                    <a:pt x="29121" y="308483"/>
                  </a:lnTo>
                  <a:lnTo>
                    <a:pt x="33489" y="314121"/>
                  </a:lnTo>
                  <a:lnTo>
                    <a:pt x="38963" y="318173"/>
                  </a:lnTo>
                  <a:lnTo>
                    <a:pt x="45262" y="320687"/>
                  </a:lnTo>
                  <a:lnTo>
                    <a:pt x="52158" y="321703"/>
                  </a:lnTo>
                  <a:lnTo>
                    <a:pt x="61366" y="321043"/>
                  </a:lnTo>
                  <a:lnTo>
                    <a:pt x="105117" y="288925"/>
                  </a:lnTo>
                  <a:lnTo>
                    <a:pt x="124764" y="220192"/>
                  </a:lnTo>
                  <a:lnTo>
                    <a:pt x="126822" y="174421"/>
                  </a:lnTo>
                  <a:lnTo>
                    <a:pt x="126822" y="0"/>
                  </a:lnTo>
                  <a:close/>
                </a:path>
              </a:pathLst>
            </a:custGeom>
            <a:solidFill>
              <a:srgbClr val="8B9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6018" y="212216"/>
            <a:ext cx="5767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</a:t>
            </a:r>
            <a:r>
              <a:rPr dirty="0" spc="-20"/>
              <a:t> </a:t>
            </a:r>
            <a:r>
              <a:rPr dirty="0" spc="-5"/>
              <a:t>Data</a:t>
            </a:r>
            <a:r>
              <a:rPr dirty="0" spc="15"/>
              <a:t> </a:t>
            </a:r>
            <a:r>
              <a:rPr dirty="0" spc="-5"/>
              <a:t>Science</a:t>
            </a:r>
            <a:r>
              <a:rPr dirty="0"/>
              <a:t> </a:t>
            </a:r>
            <a:r>
              <a:rPr dirty="0" spc="-5"/>
              <a:t>Development</a:t>
            </a:r>
            <a:r>
              <a:rPr dirty="0" spc="10"/>
              <a:t> </a:t>
            </a:r>
            <a:r>
              <a:rPr dirty="0" spc="-5"/>
              <a:t>Process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2207" y="1849373"/>
            <a:ext cx="10566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Lan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aping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047" y="1414462"/>
            <a:ext cx="8119109" cy="881380"/>
            <a:chOff x="911047" y="1414462"/>
            <a:chExt cx="8119109" cy="881380"/>
          </a:xfrm>
        </p:grpSpPr>
        <p:sp>
          <p:nvSpPr>
            <p:cNvPr id="12" name="object 12"/>
            <p:cNvSpPr/>
            <p:nvPr/>
          </p:nvSpPr>
          <p:spPr>
            <a:xfrm>
              <a:off x="2947796" y="1740154"/>
              <a:ext cx="2244725" cy="539750"/>
            </a:xfrm>
            <a:custGeom>
              <a:avLst/>
              <a:gdLst/>
              <a:ahLst/>
              <a:cxnLst/>
              <a:rect l="l" t="t" r="r" b="b"/>
              <a:pathLst>
                <a:path w="2244725" h="539750">
                  <a:moveTo>
                    <a:pt x="1975230" y="0"/>
                  </a:moveTo>
                  <a:lnTo>
                    <a:pt x="0" y="0"/>
                  </a:lnTo>
                  <a:lnTo>
                    <a:pt x="269620" y="269621"/>
                  </a:lnTo>
                  <a:lnTo>
                    <a:pt x="0" y="539242"/>
                  </a:lnTo>
                  <a:lnTo>
                    <a:pt x="1975230" y="539242"/>
                  </a:lnTo>
                  <a:lnTo>
                    <a:pt x="2244725" y="269621"/>
                  </a:lnTo>
                  <a:lnTo>
                    <a:pt x="197523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18024" y="1756029"/>
              <a:ext cx="2117725" cy="539750"/>
            </a:xfrm>
            <a:custGeom>
              <a:avLst/>
              <a:gdLst/>
              <a:ahLst/>
              <a:cxnLst/>
              <a:rect l="l" t="t" r="r" b="b"/>
              <a:pathLst>
                <a:path w="2117725" h="539750">
                  <a:moveTo>
                    <a:pt x="1848103" y="0"/>
                  </a:moveTo>
                  <a:lnTo>
                    <a:pt x="0" y="0"/>
                  </a:lnTo>
                  <a:lnTo>
                    <a:pt x="269621" y="269621"/>
                  </a:lnTo>
                  <a:lnTo>
                    <a:pt x="0" y="539242"/>
                  </a:lnTo>
                  <a:lnTo>
                    <a:pt x="1848103" y="539242"/>
                  </a:lnTo>
                  <a:lnTo>
                    <a:pt x="2117725" y="269621"/>
                  </a:lnTo>
                  <a:lnTo>
                    <a:pt x="18481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32549" y="1756029"/>
              <a:ext cx="2097405" cy="539750"/>
            </a:xfrm>
            <a:custGeom>
              <a:avLst/>
              <a:gdLst/>
              <a:ahLst/>
              <a:cxnLst/>
              <a:rect l="l" t="t" r="r" b="b"/>
              <a:pathLst>
                <a:path w="2097404" h="539750">
                  <a:moveTo>
                    <a:pt x="1827402" y="0"/>
                  </a:moveTo>
                  <a:lnTo>
                    <a:pt x="0" y="0"/>
                  </a:lnTo>
                  <a:lnTo>
                    <a:pt x="269621" y="269621"/>
                  </a:lnTo>
                  <a:lnTo>
                    <a:pt x="0" y="539242"/>
                  </a:lnTo>
                  <a:lnTo>
                    <a:pt x="1827402" y="539242"/>
                  </a:lnTo>
                  <a:lnTo>
                    <a:pt x="2097024" y="269621"/>
                  </a:lnTo>
                  <a:lnTo>
                    <a:pt x="182740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3747" y="1427162"/>
              <a:ext cx="1831975" cy="259079"/>
            </a:xfrm>
            <a:custGeom>
              <a:avLst/>
              <a:gdLst/>
              <a:ahLst/>
              <a:cxnLst/>
              <a:rect l="l" t="t" r="r" b="b"/>
              <a:pathLst>
                <a:path w="1831975" h="259080">
                  <a:moveTo>
                    <a:pt x="0" y="258762"/>
                  </a:moveTo>
                  <a:lnTo>
                    <a:pt x="1831975" y="258762"/>
                  </a:lnTo>
                  <a:lnTo>
                    <a:pt x="1831975" y="0"/>
                  </a:lnTo>
                  <a:lnTo>
                    <a:pt x="0" y="0"/>
                  </a:lnTo>
                  <a:lnTo>
                    <a:pt x="0" y="258762"/>
                  </a:lnTo>
                  <a:close/>
                </a:path>
              </a:pathLst>
            </a:custGeom>
            <a:ln w="25400">
              <a:solidFill>
                <a:srgbClr val="12227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57350" y="1467992"/>
            <a:ext cx="363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122277"/>
                </a:solidFill>
                <a:latin typeface="Calibri"/>
                <a:cs typeface="Calibri"/>
              </a:rPr>
              <a:t>Phas</a:t>
            </a:r>
            <a:r>
              <a:rPr dirty="0" sz="900" b="1">
                <a:solidFill>
                  <a:srgbClr val="122277"/>
                </a:solidFill>
                <a:latin typeface="Calibri"/>
                <a:cs typeface="Calibri"/>
              </a:rPr>
              <a:t>e</a:t>
            </a:r>
            <a:r>
              <a:rPr dirty="0" sz="900" spc="-5" b="1">
                <a:solidFill>
                  <a:srgbClr val="122277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122277"/>
                </a:solidFill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87548" y="1457261"/>
            <a:ext cx="1803400" cy="259079"/>
          </a:xfrm>
          <a:custGeom>
            <a:avLst/>
            <a:gdLst/>
            <a:ahLst/>
            <a:cxnLst/>
            <a:rect l="l" t="t" r="r" b="b"/>
            <a:pathLst>
              <a:path w="1803400" h="259080">
                <a:moveTo>
                  <a:pt x="0" y="258762"/>
                </a:moveTo>
                <a:lnTo>
                  <a:pt x="1803400" y="258762"/>
                </a:lnTo>
                <a:lnTo>
                  <a:pt x="1803400" y="0"/>
                </a:lnTo>
                <a:lnTo>
                  <a:pt x="0" y="0"/>
                </a:lnTo>
                <a:lnTo>
                  <a:pt x="0" y="258762"/>
                </a:lnTo>
                <a:close/>
              </a:path>
            </a:pathLst>
          </a:custGeom>
          <a:ln w="25400">
            <a:solidFill>
              <a:srgbClr val="1222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92397" y="1498219"/>
            <a:ext cx="394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122277"/>
                </a:solidFill>
                <a:latin typeface="Calibri"/>
                <a:cs typeface="Calibri"/>
              </a:rPr>
              <a:t>Phas</a:t>
            </a:r>
            <a:r>
              <a:rPr dirty="0" sz="900" b="1">
                <a:solidFill>
                  <a:srgbClr val="122277"/>
                </a:solidFill>
                <a:latin typeface="Calibri"/>
                <a:cs typeface="Calibri"/>
              </a:rPr>
              <a:t>e</a:t>
            </a:r>
            <a:r>
              <a:rPr dirty="0" sz="900" spc="-5" b="1">
                <a:solidFill>
                  <a:srgbClr val="122277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122277"/>
                </a:solidFill>
                <a:latin typeface="Calibri"/>
                <a:cs typeface="Calibri"/>
              </a:rPr>
              <a:t>II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297" y="1473136"/>
            <a:ext cx="1682750" cy="259079"/>
          </a:xfrm>
          <a:prstGeom prst="rect">
            <a:avLst/>
          </a:prstGeom>
          <a:ln w="25400">
            <a:solidFill>
              <a:srgbClr val="122277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900" spc="-5" b="1">
                <a:solidFill>
                  <a:srgbClr val="122277"/>
                </a:solidFill>
                <a:latin typeface="Calibri"/>
                <a:cs typeface="Calibri"/>
              </a:rPr>
              <a:t>Phase</a:t>
            </a:r>
            <a:r>
              <a:rPr dirty="0" sz="900" spc="-45" b="1">
                <a:solidFill>
                  <a:srgbClr val="122277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122277"/>
                </a:solidFill>
                <a:latin typeface="Calibri"/>
                <a:cs typeface="Calibri"/>
              </a:rPr>
              <a:t>III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65822" y="1473835"/>
            <a:ext cx="1682750" cy="260350"/>
          </a:xfrm>
          <a:prstGeom prst="rect">
            <a:avLst/>
          </a:prstGeom>
          <a:ln w="25400">
            <a:solidFill>
              <a:srgbClr val="122277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900" spc="-5" b="1">
                <a:solidFill>
                  <a:srgbClr val="122277"/>
                </a:solidFill>
                <a:latin typeface="Calibri"/>
                <a:cs typeface="Calibri"/>
              </a:rPr>
              <a:t>Phase</a:t>
            </a:r>
            <a:r>
              <a:rPr dirty="0" sz="900" spc="-45" b="1">
                <a:solidFill>
                  <a:srgbClr val="122277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122277"/>
                </a:solidFill>
                <a:latin typeface="Calibri"/>
                <a:cs typeface="Calibri"/>
              </a:rPr>
              <a:t>IV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71342" y="2278379"/>
            <a:ext cx="4149725" cy="2216150"/>
            <a:chOff x="2871342" y="2278379"/>
            <a:chExt cx="4149725" cy="221615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1342" y="2292086"/>
              <a:ext cx="92710" cy="21702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17189" y="2301747"/>
              <a:ext cx="0" cy="2129790"/>
            </a:xfrm>
            <a:custGeom>
              <a:avLst/>
              <a:gdLst/>
              <a:ahLst/>
              <a:cxnLst/>
              <a:rect l="l" t="t" r="r" b="b"/>
              <a:pathLst>
                <a:path w="0" h="2129790">
                  <a:moveTo>
                    <a:pt x="0" y="0"/>
                  </a:moveTo>
                  <a:lnTo>
                    <a:pt x="0" y="2129574"/>
                  </a:lnTo>
                </a:path>
              </a:pathLst>
            </a:custGeom>
            <a:ln w="25400">
              <a:solidFill>
                <a:srgbClr val="FF5F0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7760" y="2278379"/>
              <a:ext cx="135636" cy="22158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93639" y="2301747"/>
              <a:ext cx="24765" cy="2129790"/>
            </a:xfrm>
            <a:custGeom>
              <a:avLst/>
              <a:gdLst/>
              <a:ahLst/>
              <a:cxnLst/>
              <a:rect l="l" t="t" r="r" b="b"/>
              <a:pathLst>
                <a:path w="24764" h="2129790">
                  <a:moveTo>
                    <a:pt x="0" y="0"/>
                  </a:moveTo>
                  <a:lnTo>
                    <a:pt x="24384" y="2129574"/>
                  </a:lnTo>
                </a:path>
              </a:pathLst>
            </a:custGeom>
            <a:ln w="25400">
              <a:solidFill>
                <a:srgbClr val="FF5F0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9815" y="2278379"/>
              <a:ext cx="111251" cy="22158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65441" y="2301747"/>
              <a:ext cx="0" cy="2129790"/>
            </a:xfrm>
            <a:custGeom>
              <a:avLst/>
              <a:gdLst/>
              <a:ahLst/>
              <a:cxnLst/>
              <a:rect l="l" t="t" r="r" b="b"/>
              <a:pathLst>
                <a:path w="0" h="2129790">
                  <a:moveTo>
                    <a:pt x="0" y="0"/>
                  </a:moveTo>
                  <a:lnTo>
                    <a:pt x="0" y="2129574"/>
                  </a:lnTo>
                </a:path>
              </a:pathLst>
            </a:custGeom>
            <a:ln w="25400">
              <a:solidFill>
                <a:srgbClr val="FF5F0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1464" y="2692400"/>
            <a:ext cx="480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Key</a:t>
            </a:r>
            <a:r>
              <a:rPr dirty="0" sz="900" spc="-20" b="1">
                <a:latin typeface="Calibri"/>
                <a:cs typeface="Calibri"/>
              </a:rPr>
              <a:t> </a:t>
            </a:r>
            <a:r>
              <a:rPr dirty="0" sz="900" spc="-10" b="1">
                <a:latin typeface="Calibri"/>
                <a:cs typeface="Calibri"/>
              </a:rPr>
              <a:t>S</a:t>
            </a:r>
            <a:r>
              <a:rPr dirty="0" sz="900" b="1">
                <a:latin typeface="Calibri"/>
                <a:cs typeface="Calibri"/>
              </a:rPr>
              <a:t>te</a:t>
            </a:r>
            <a:r>
              <a:rPr dirty="0" sz="900" spc="-5" b="1">
                <a:latin typeface="Calibri"/>
                <a:cs typeface="Calibri"/>
              </a:rPr>
              <a:t>p</a:t>
            </a:r>
            <a:r>
              <a:rPr dirty="0" sz="900" b="1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4296" y="3632072"/>
            <a:ext cx="11595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Sign off on Strategy and </a:t>
            </a:r>
            <a:r>
              <a:rPr dirty="0" sz="900" spc="-190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Assumptions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6951" y="3609594"/>
            <a:ext cx="553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M</a:t>
            </a:r>
            <a:r>
              <a:rPr dirty="0" sz="900" spc="-5" b="1">
                <a:latin typeface="Calibri"/>
                <a:cs typeface="Calibri"/>
              </a:rPr>
              <a:t>il</a:t>
            </a:r>
            <a:r>
              <a:rPr dirty="0" sz="900" b="1">
                <a:latin typeface="Calibri"/>
                <a:cs typeface="Calibri"/>
              </a:rPr>
              <a:t>est</a:t>
            </a:r>
            <a:r>
              <a:rPr dirty="0" sz="900" spc="-5" b="1">
                <a:latin typeface="Calibri"/>
                <a:cs typeface="Calibri"/>
              </a:rPr>
              <a:t>on</a:t>
            </a:r>
            <a:r>
              <a:rPr dirty="0" sz="900" b="1">
                <a:latin typeface="Calibri"/>
                <a:cs typeface="Calibri"/>
              </a:rPr>
              <a:t>e/  </a:t>
            </a:r>
            <a:r>
              <a:rPr dirty="0" sz="900" spc="-5" b="1">
                <a:latin typeface="Calibri"/>
                <a:cs typeface="Calibri"/>
              </a:rPr>
              <a:t>Reviews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17407" y="3584447"/>
            <a:ext cx="104139" cy="113030"/>
            <a:chOff x="8217407" y="3584447"/>
            <a:chExt cx="104139" cy="11303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7407" y="3584447"/>
              <a:ext cx="103631" cy="1127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261984" y="3620134"/>
              <a:ext cx="14604" cy="2540"/>
            </a:xfrm>
            <a:custGeom>
              <a:avLst/>
              <a:gdLst/>
              <a:ahLst/>
              <a:cxnLst/>
              <a:rect l="l" t="t" r="r" b="b"/>
              <a:pathLst>
                <a:path w="14604" h="2539">
                  <a:moveTo>
                    <a:pt x="14478" y="22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5F0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44119" y="3208782"/>
            <a:ext cx="2404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1350" spc="-7" b="1">
                <a:latin typeface="Calibri"/>
                <a:cs typeface="Calibri"/>
              </a:rPr>
              <a:t>Deliverables</a:t>
            </a:r>
            <a:r>
              <a:rPr dirty="0" baseline="-27777" sz="1350" spc="202" b="1">
                <a:latin typeface="Calibri"/>
                <a:cs typeface="Calibri"/>
              </a:rPr>
              <a:t> </a:t>
            </a:r>
            <a:r>
              <a:rPr dirty="0" sz="900" spc="10">
                <a:solidFill>
                  <a:srgbClr val="0A1F64"/>
                </a:solidFill>
                <a:latin typeface="Calibri"/>
                <a:cs typeface="Calibri"/>
              </a:rPr>
              <a:t>•</a:t>
            </a:r>
            <a:r>
              <a:rPr dirty="0" sz="900" spc="10">
                <a:solidFill>
                  <a:srgbClr val="444444"/>
                </a:solidFill>
                <a:latin typeface="Calibri"/>
                <a:cs typeface="Calibri"/>
              </a:rPr>
              <a:t>LOB</a:t>
            </a:r>
            <a:r>
              <a:rPr dirty="0" sz="9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level</a:t>
            </a:r>
            <a:r>
              <a:rPr dirty="0" sz="900" spc="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case</a:t>
            </a:r>
            <a:r>
              <a:rPr dirty="0" sz="9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volume</a:t>
            </a:r>
            <a:r>
              <a:rPr dirty="0" sz="900" spc="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and possible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0500" y="3345942"/>
            <a:ext cx="638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dollar</a:t>
            </a:r>
            <a:r>
              <a:rPr dirty="0" sz="900" spc="-3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impact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6414" y="3210305"/>
            <a:ext cx="152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SzPct val="88888"/>
              <a:buChar char="•"/>
              <a:tabLst>
                <a:tab pos="75565" algn="l"/>
              </a:tabLst>
            </a:pP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Documented solution strategy, </a:t>
            </a:r>
            <a:r>
              <a:rPr dirty="0" sz="900" spc="-19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assumptions</a:t>
            </a:r>
            <a:r>
              <a:rPr dirty="0" sz="9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dirty="0" sz="9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limitations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13146" y="3200780"/>
            <a:ext cx="1336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SzPct val="88888"/>
              <a:buChar char="•"/>
              <a:tabLst>
                <a:tab pos="75565" algn="l"/>
              </a:tabLst>
            </a:pP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Source</a:t>
            </a:r>
            <a:r>
              <a:rPr dirty="0" sz="9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9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truth </a:t>
            </a:r>
            <a:r>
              <a:rPr dirty="0" sz="900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dirty="0" sz="9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train</a:t>
            </a:r>
            <a:r>
              <a:rPr dirty="0" sz="9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the </a:t>
            </a:r>
            <a:r>
              <a:rPr dirty="0" sz="900" spc="-19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algorithm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96176" y="3161538"/>
            <a:ext cx="1624330" cy="65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SzPct val="88888"/>
              <a:buChar char="•"/>
              <a:tabLst>
                <a:tab pos="75565" algn="l"/>
              </a:tabLst>
            </a:pP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Validation</a:t>
            </a:r>
            <a:r>
              <a:rPr dirty="0" sz="9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set accuracy</a:t>
            </a:r>
            <a:r>
              <a:rPr dirty="0" sz="9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report</a:t>
            </a:r>
            <a:endParaRPr sz="900">
              <a:latin typeface="Calibri"/>
              <a:cs typeface="Calibri"/>
            </a:endParaRPr>
          </a:p>
          <a:p>
            <a:pPr marL="74930" marR="5080" indent="-62865">
              <a:lnSpc>
                <a:spcPct val="100000"/>
              </a:lnSpc>
              <a:buClr>
                <a:srgbClr val="0A1F64"/>
              </a:buClr>
              <a:buSzPct val="88888"/>
              <a:buChar char="•"/>
              <a:tabLst>
                <a:tab pos="75565" algn="l"/>
              </a:tabLst>
            </a:pP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Limitations</a:t>
            </a:r>
            <a:r>
              <a:rPr dirty="0" sz="9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dirty="0" sz="9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requirements</a:t>
            </a:r>
            <a:r>
              <a:rPr dirty="0" sz="900" spc="3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44444"/>
                </a:solidFill>
                <a:latin typeface="Calibri"/>
                <a:cs typeface="Calibri"/>
              </a:rPr>
              <a:t>for </a:t>
            </a:r>
            <a:r>
              <a:rPr dirty="0" sz="900" spc="-19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further</a:t>
            </a:r>
            <a:r>
              <a:rPr dirty="0" sz="9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444444"/>
                </a:solidFill>
                <a:latin typeface="Calibri"/>
                <a:cs typeface="Calibri"/>
              </a:rPr>
              <a:t>improvements</a:t>
            </a:r>
            <a:endParaRPr sz="900">
              <a:latin typeface="Calibri"/>
              <a:cs typeface="Calibri"/>
            </a:endParaRPr>
          </a:p>
          <a:p>
            <a:pPr marL="502920">
              <a:lnSpc>
                <a:spcPct val="100000"/>
              </a:lnSpc>
              <a:spcBef>
                <a:spcPts val="440"/>
              </a:spcBef>
            </a:pPr>
            <a:r>
              <a:rPr dirty="0" sz="1050" b="1">
                <a:solidFill>
                  <a:srgbClr val="444444"/>
                </a:solidFill>
                <a:latin typeface="Calibri"/>
                <a:cs typeface="Calibri"/>
              </a:rPr>
              <a:t>Sign</a:t>
            </a:r>
            <a:r>
              <a:rPr dirty="0" sz="1050" spc="-3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44444"/>
                </a:solidFill>
                <a:latin typeface="Calibri"/>
                <a:cs typeface="Calibri"/>
              </a:rPr>
              <a:t>Off</a:t>
            </a:r>
            <a:r>
              <a:rPr dirty="0" sz="1050" spc="-20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44444"/>
                </a:solidFill>
                <a:latin typeface="Calibri"/>
                <a:cs typeface="Calibri"/>
              </a:rPr>
              <a:t>Accuracy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3897" y="1233424"/>
            <a:ext cx="7906384" cy="231775"/>
            <a:chOff x="853897" y="1233424"/>
            <a:chExt cx="7906384" cy="231775"/>
          </a:xfrm>
        </p:grpSpPr>
        <p:sp>
          <p:nvSpPr>
            <p:cNvPr id="40" name="object 40"/>
            <p:cNvSpPr/>
            <p:nvPr/>
          </p:nvSpPr>
          <p:spPr>
            <a:xfrm>
              <a:off x="860247" y="1239774"/>
              <a:ext cx="1956435" cy="168275"/>
            </a:xfrm>
            <a:custGeom>
              <a:avLst/>
              <a:gdLst/>
              <a:ahLst/>
              <a:cxnLst/>
              <a:rect l="l" t="t" r="r" b="b"/>
              <a:pathLst>
                <a:path w="1956435" h="168275">
                  <a:moveTo>
                    <a:pt x="0" y="168275"/>
                  </a:moveTo>
                  <a:lnTo>
                    <a:pt x="37429" y="118600"/>
                  </a:lnTo>
                  <a:lnTo>
                    <a:pt x="79423" y="100408"/>
                  </a:lnTo>
                  <a:lnTo>
                    <a:pt x="132676" y="88482"/>
                  </a:lnTo>
                  <a:lnTo>
                    <a:pt x="193992" y="84200"/>
                  </a:lnTo>
                  <a:lnTo>
                    <a:pt x="783894" y="84200"/>
                  </a:lnTo>
                  <a:lnTo>
                    <a:pt x="845236" y="79906"/>
                  </a:lnTo>
                  <a:lnTo>
                    <a:pt x="898507" y="67949"/>
                  </a:lnTo>
                  <a:lnTo>
                    <a:pt x="940513" y="49718"/>
                  </a:lnTo>
                  <a:lnTo>
                    <a:pt x="968059" y="26605"/>
                  </a:lnTo>
                  <a:lnTo>
                    <a:pt x="977950" y="0"/>
                  </a:lnTo>
                  <a:lnTo>
                    <a:pt x="987829" y="26605"/>
                  </a:lnTo>
                  <a:lnTo>
                    <a:pt x="1015343" y="49718"/>
                  </a:lnTo>
                  <a:lnTo>
                    <a:pt x="1057311" y="67949"/>
                  </a:lnTo>
                  <a:lnTo>
                    <a:pt x="1110550" y="79906"/>
                  </a:lnTo>
                  <a:lnTo>
                    <a:pt x="1171879" y="84200"/>
                  </a:lnTo>
                  <a:lnTo>
                    <a:pt x="1761794" y="84200"/>
                  </a:lnTo>
                  <a:lnTo>
                    <a:pt x="1823136" y="88482"/>
                  </a:lnTo>
                  <a:lnTo>
                    <a:pt x="1876407" y="100408"/>
                  </a:lnTo>
                  <a:lnTo>
                    <a:pt x="1918413" y="118600"/>
                  </a:lnTo>
                  <a:lnTo>
                    <a:pt x="1945959" y="141682"/>
                  </a:lnTo>
                  <a:lnTo>
                    <a:pt x="1955850" y="168275"/>
                  </a:lnTo>
                </a:path>
              </a:pathLst>
            </a:custGeom>
            <a:ln w="1270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932049" y="1239774"/>
              <a:ext cx="5821680" cy="219075"/>
            </a:xfrm>
            <a:custGeom>
              <a:avLst/>
              <a:gdLst/>
              <a:ahLst/>
              <a:cxnLst/>
              <a:rect l="l" t="t" r="r" b="b"/>
              <a:pathLst>
                <a:path w="5821680" h="219075">
                  <a:moveTo>
                    <a:pt x="0" y="219075"/>
                  </a:moveTo>
                  <a:lnTo>
                    <a:pt x="34468" y="163825"/>
                  </a:lnTo>
                  <a:lnTo>
                    <a:pt x="73945" y="141668"/>
                  </a:lnTo>
                  <a:lnTo>
                    <a:pt x="125043" y="124549"/>
                  </a:lnTo>
                  <a:lnTo>
                    <a:pt x="185355" y="113512"/>
                  </a:lnTo>
                  <a:lnTo>
                    <a:pt x="252475" y="109600"/>
                  </a:lnTo>
                  <a:lnTo>
                    <a:pt x="675259" y="109600"/>
                  </a:lnTo>
                  <a:lnTo>
                    <a:pt x="742433" y="105689"/>
                  </a:lnTo>
                  <a:lnTo>
                    <a:pt x="802781" y="94647"/>
                  </a:lnTo>
                  <a:lnTo>
                    <a:pt x="853900" y="77517"/>
                  </a:lnTo>
                  <a:lnTo>
                    <a:pt x="893388" y="55339"/>
                  </a:lnTo>
                  <a:lnTo>
                    <a:pt x="927862" y="0"/>
                  </a:lnTo>
                  <a:lnTo>
                    <a:pt x="936880" y="29152"/>
                  </a:lnTo>
                  <a:lnTo>
                    <a:pt x="1001823" y="77517"/>
                  </a:lnTo>
                  <a:lnTo>
                    <a:pt x="1052942" y="94647"/>
                  </a:lnTo>
                  <a:lnTo>
                    <a:pt x="1113290" y="105689"/>
                  </a:lnTo>
                  <a:lnTo>
                    <a:pt x="1180464" y="109600"/>
                  </a:lnTo>
                  <a:lnTo>
                    <a:pt x="1603248" y="109600"/>
                  </a:lnTo>
                  <a:lnTo>
                    <a:pt x="1670368" y="113512"/>
                  </a:lnTo>
                  <a:lnTo>
                    <a:pt x="1730680" y="124549"/>
                  </a:lnTo>
                  <a:lnTo>
                    <a:pt x="1781778" y="141668"/>
                  </a:lnTo>
                  <a:lnTo>
                    <a:pt x="1821255" y="163825"/>
                  </a:lnTo>
                  <a:lnTo>
                    <a:pt x="1846705" y="189975"/>
                  </a:lnTo>
                  <a:lnTo>
                    <a:pt x="1855724" y="219075"/>
                  </a:lnTo>
                </a:path>
                <a:path w="5821680" h="219075">
                  <a:moveTo>
                    <a:pt x="2046224" y="219075"/>
                  </a:moveTo>
                  <a:lnTo>
                    <a:pt x="2080725" y="163825"/>
                  </a:lnTo>
                  <a:lnTo>
                    <a:pt x="2120233" y="141668"/>
                  </a:lnTo>
                  <a:lnTo>
                    <a:pt x="2171361" y="124549"/>
                  </a:lnTo>
                  <a:lnTo>
                    <a:pt x="2231696" y="113512"/>
                  </a:lnTo>
                  <a:lnTo>
                    <a:pt x="2298827" y="109600"/>
                  </a:lnTo>
                  <a:lnTo>
                    <a:pt x="2720848" y="109600"/>
                  </a:lnTo>
                  <a:lnTo>
                    <a:pt x="2787968" y="105689"/>
                  </a:lnTo>
                  <a:lnTo>
                    <a:pt x="2848280" y="94647"/>
                  </a:lnTo>
                  <a:lnTo>
                    <a:pt x="2899378" y="77517"/>
                  </a:lnTo>
                  <a:lnTo>
                    <a:pt x="2938855" y="55339"/>
                  </a:lnTo>
                  <a:lnTo>
                    <a:pt x="2973324" y="0"/>
                  </a:lnTo>
                  <a:lnTo>
                    <a:pt x="2982351" y="29152"/>
                  </a:lnTo>
                  <a:lnTo>
                    <a:pt x="3047333" y="77517"/>
                  </a:lnTo>
                  <a:lnTo>
                    <a:pt x="3098461" y="94647"/>
                  </a:lnTo>
                  <a:lnTo>
                    <a:pt x="3158796" y="105689"/>
                  </a:lnTo>
                  <a:lnTo>
                    <a:pt x="3225927" y="109600"/>
                  </a:lnTo>
                  <a:lnTo>
                    <a:pt x="3647948" y="109600"/>
                  </a:lnTo>
                  <a:lnTo>
                    <a:pt x="3715068" y="113512"/>
                  </a:lnTo>
                  <a:lnTo>
                    <a:pt x="3775380" y="124549"/>
                  </a:lnTo>
                  <a:lnTo>
                    <a:pt x="3826478" y="141668"/>
                  </a:lnTo>
                  <a:lnTo>
                    <a:pt x="3865955" y="163825"/>
                  </a:lnTo>
                  <a:lnTo>
                    <a:pt x="3891405" y="189975"/>
                  </a:lnTo>
                  <a:lnTo>
                    <a:pt x="3900424" y="219075"/>
                  </a:lnTo>
                </a:path>
                <a:path w="5821680" h="219075">
                  <a:moveTo>
                    <a:pt x="3965575" y="219075"/>
                  </a:moveTo>
                  <a:lnTo>
                    <a:pt x="4000043" y="163825"/>
                  </a:lnTo>
                  <a:lnTo>
                    <a:pt x="4039520" y="141668"/>
                  </a:lnTo>
                  <a:lnTo>
                    <a:pt x="4090618" y="124549"/>
                  </a:lnTo>
                  <a:lnTo>
                    <a:pt x="4150930" y="113512"/>
                  </a:lnTo>
                  <a:lnTo>
                    <a:pt x="4218051" y="109600"/>
                  </a:lnTo>
                  <a:lnTo>
                    <a:pt x="4640833" y="109600"/>
                  </a:lnTo>
                  <a:lnTo>
                    <a:pt x="4708008" y="105689"/>
                  </a:lnTo>
                  <a:lnTo>
                    <a:pt x="4768356" y="94647"/>
                  </a:lnTo>
                  <a:lnTo>
                    <a:pt x="4819475" y="77517"/>
                  </a:lnTo>
                  <a:lnTo>
                    <a:pt x="4858963" y="55339"/>
                  </a:lnTo>
                  <a:lnTo>
                    <a:pt x="4893436" y="0"/>
                  </a:lnTo>
                  <a:lnTo>
                    <a:pt x="4902455" y="29152"/>
                  </a:lnTo>
                  <a:lnTo>
                    <a:pt x="4967398" y="77517"/>
                  </a:lnTo>
                  <a:lnTo>
                    <a:pt x="5018517" y="94647"/>
                  </a:lnTo>
                  <a:lnTo>
                    <a:pt x="5078865" y="105689"/>
                  </a:lnTo>
                  <a:lnTo>
                    <a:pt x="5146040" y="109600"/>
                  </a:lnTo>
                  <a:lnTo>
                    <a:pt x="5568823" y="109600"/>
                  </a:lnTo>
                  <a:lnTo>
                    <a:pt x="5635943" y="113512"/>
                  </a:lnTo>
                  <a:lnTo>
                    <a:pt x="5696255" y="124549"/>
                  </a:lnTo>
                  <a:lnTo>
                    <a:pt x="5747353" y="141668"/>
                  </a:lnTo>
                  <a:lnTo>
                    <a:pt x="5786830" y="163825"/>
                  </a:lnTo>
                  <a:lnTo>
                    <a:pt x="5812280" y="189975"/>
                  </a:lnTo>
                  <a:lnTo>
                    <a:pt x="5821299" y="219075"/>
                  </a:lnTo>
                </a:path>
              </a:pathLst>
            </a:custGeom>
            <a:ln w="12700">
              <a:solidFill>
                <a:srgbClr val="8B94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54430" y="2319909"/>
            <a:ext cx="186626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Validate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homogeneity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8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procedure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group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based</a:t>
            </a:r>
            <a:r>
              <a:rPr dirty="0" sz="8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on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images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&amp;</a:t>
            </a:r>
            <a:r>
              <a:rPr dirty="0" sz="8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Objective</a:t>
            </a:r>
            <a:r>
              <a:rPr dirty="0" sz="8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criteria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Cases</a:t>
            </a:r>
            <a:r>
              <a:rPr dirty="0" sz="8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volume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in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ICUE/</a:t>
            </a:r>
            <a:r>
              <a:rPr dirty="0" sz="800" spc="-3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MCR</a:t>
            </a:r>
            <a:endParaRPr sz="800">
              <a:latin typeface="Calibri"/>
              <a:cs typeface="Calibri"/>
            </a:endParaRPr>
          </a:p>
          <a:p>
            <a:pPr marL="74930" marR="104139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Check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Document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availability</a:t>
            </a:r>
            <a:r>
              <a:rPr dirty="0" sz="800" spc="3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(Internally</a:t>
            </a:r>
            <a:r>
              <a:rPr dirty="0" sz="800" spc="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/ </a:t>
            </a:r>
            <a:r>
              <a:rPr dirty="0" sz="800" spc="-16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Externally)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spcBef>
                <a:spcPts val="5"/>
              </a:spcBef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Defining the</a:t>
            </a:r>
            <a:r>
              <a:rPr dirty="0" sz="800" spc="-3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scope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47238" y="1771904"/>
            <a:ext cx="1904364" cy="1044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1015" marR="353060" indent="16891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Objective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Measu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rem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spcBef>
                <a:spcPts val="815"/>
              </a:spcBef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dirty="0" sz="8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depth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understanding</a:t>
            </a:r>
            <a:r>
              <a:rPr dirty="0" sz="8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of Objective</a:t>
            </a:r>
            <a:endParaRPr sz="8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measurement</a:t>
            </a:r>
            <a:r>
              <a:rPr dirty="0" sz="8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related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parameters</a:t>
            </a:r>
            <a:endParaRPr sz="800">
              <a:latin typeface="Calibri"/>
              <a:cs typeface="Calibri"/>
            </a:endParaRPr>
          </a:p>
          <a:p>
            <a:pPr marL="74930" marR="508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Understanding</a:t>
            </a:r>
            <a:r>
              <a:rPr dirty="0" sz="800" spc="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800" spc="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possibilities</a:t>
            </a:r>
            <a:r>
              <a:rPr dirty="0" sz="800" spc="4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automated </a:t>
            </a:r>
            <a:r>
              <a:rPr dirty="0" sz="800" spc="-16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decision</a:t>
            </a:r>
            <a:r>
              <a:rPr dirty="0" sz="800" spc="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making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7238" y="2790190"/>
            <a:ext cx="194881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100"/>
              </a:spcBef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Ease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of algorithm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development</a:t>
            </a:r>
            <a:r>
              <a:rPr dirty="0" sz="800" spc="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available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09722" y="2912110"/>
            <a:ext cx="3810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res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c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50916" y="1788033"/>
            <a:ext cx="1764664" cy="1297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6425" marR="50165" indent="-25971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Acquiring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400" spc="-3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endParaRPr sz="1400">
              <a:latin typeface="Calibri"/>
              <a:cs typeface="Calibri"/>
            </a:endParaRPr>
          </a:p>
          <a:p>
            <a:pPr marL="74930" marR="64135" indent="-62865">
              <a:lnSpc>
                <a:spcPct val="100000"/>
              </a:lnSpc>
              <a:spcBef>
                <a:spcPts val="890"/>
              </a:spcBef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Understanding</a:t>
            </a:r>
            <a:r>
              <a:rPr dirty="0" sz="800" spc="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dirty="0" sz="8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bulk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data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download </a:t>
            </a:r>
            <a:r>
              <a:rPr dirty="0" sz="800" spc="-16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process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Data</a:t>
            </a:r>
            <a:r>
              <a:rPr dirty="0" sz="800" spc="-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download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and image</a:t>
            </a:r>
            <a:r>
              <a:rPr dirty="0" sz="8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extraction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Understanding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annotation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requirements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Manually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image</a:t>
            </a:r>
            <a:r>
              <a:rPr dirty="0" sz="800" spc="-3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annotations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Annotation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review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with</a:t>
            </a:r>
            <a:r>
              <a:rPr dirty="0" sz="800" spc="-10">
                <a:solidFill>
                  <a:srgbClr val="444444"/>
                </a:solidFill>
                <a:latin typeface="Calibri"/>
                <a:cs typeface="Calibri"/>
              </a:rPr>
              <a:t> Business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76947" y="1788033"/>
            <a:ext cx="1775460" cy="1287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5130" marR="361315" indent="12763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lopme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 marL="74930" marR="476250" indent="-62865">
              <a:lnSpc>
                <a:spcPct val="100000"/>
              </a:lnSpc>
              <a:spcBef>
                <a:spcPts val="810"/>
              </a:spcBef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Setting up the model building </a:t>
            </a:r>
            <a:r>
              <a:rPr dirty="0" sz="800" spc="-17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requirements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Defining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dirty="0" sz="800" spc="-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training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 and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validations</a:t>
            </a:r>
            <a:r>
              <a:rPr dirty="0" sz="800" spc="1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sets</a:t>
            </a:r>
            <a:endParaRPr sz="800">
              <a:latin typeface="Calibri"/>
              <a:cs typeface="Calibri"/>
            </a:endParaRPr>
          </a:p>
          <a:p>
            <a:pPr marL="74930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Model/</a:t>
            </a:r>
            <a:r>
              <a:rPr dirty="0" sz="800" spc="1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Algorithm</a:t>
            </a:r>
            <a:r>
              <a:rPr dirty="0" sz="800" spc="-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Developments</a:t>
            </a:r>
            <a:endParaRPr sz="800">
              <a:latin typeface="Calibri"/>
              <a:cs typeface="Calibri"/>
            </a:endParaRPr>
          </a:p>
          <a:p>
            <a:pPr marL="74930" marR="240665" indent="-62865">
              <a:lnSpc>
                <a:spcPct val="100000"/>
              </a:lnSpc>
              <a:buClr>
                <a:srgbClr val="0A1F64"/>
              </a:buClr>
              <a:buChar char="•"/>
              <a:tabLst>
                <a:tab pos="75565" algn="l"/>
              </a:tabLst>
            </a:pPr>
            <a:r>
              <a:rPr dirty="0" sz="800" spc="-5">
                <a:solidFill>
                  <a:srgbClr val="444444"/>
                </a:solidFill>
                <a:latin typeface="Calibri"/>
                <a:cs typeface="Calibri"/>
              </a:rPr>
              <a:t>Validating the algorithm on unseen </a:t>
            </a:r>
            <a:r>
              <a:rPr dirty="0" sz="800" spc="-17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44444"/>
                </a:solidFill>
                <a:latin typeface="Calibri"/>
                <a:cs typeface="Calibri"/>
              </a:rPr>
              <a:t>images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2043" y="4770120"/>
            <a:ext cx="8688705" cy="111760"/>
            <a:chOff x="352043" y="4770120"/>
            <a:chExt cx="8688705" cy="111760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043" y="4770120"/>
              <a:ext cx="8688324" cy="11125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4360" y="4804892"/>
              <a:ext cx="8603615" cy="635"/>
            </a:xfrm>
            <a:custGeom>
              <a:avLst/>
              <a:gdLst/>
              <a:ahLst/>
              <a:cxnLst/>
              <a:rect l="l" t="t" r="r" b="b"/>
              <a:pathLst>
                <a:path w="8603615" h="635">
                  <a:moveTo>
                    <a:pt x="0" y="444"/>
                  </a:moveTo>
                  <a:lnTo>
                    <a:pt x="8603081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01827" y="4099356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z="900" b="1">
                <a:solidFill>
                  <a:srgbClr val="FF0000"/>
                </a:solidFill>
                <a:latin typeface="Calibri"/>
                <a:cs typeface="Calibri"/>
              </a:rPr>
              <a:t>sks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2776" y="4079849"/>
            <a:ext cx="1663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indent="-64135">
              <a:lnSpc>
                <a:spcPct val="100000"/>
              </a:lnSpc>
              <a:spcBef>
                <a:spcPts val="95"/>
              </a:spcBef>
              <a:buClr>
                <a:srgbClr val="0A1F64"/>
              </a:buClr>
              <a:buSzPct val="90000"/>
              <a:buChar char="•"/>
              <a:tabLst>
                <a:tab pos="76835" algn="l"/>
              </a:tabLst>
            </a:pP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dirty="0" sz="1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criteria</a:t>
            </a:r>
            <a:r>
              <a:rPr dirty="0" sz="1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1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11551" y="4086555"/>
            <a:ext cx="18846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95"/>
              </a:spcBef>
              <a:buClr>
                <a:srgbClr val="0A1F64"/>
              </a:buClr>
              <a:buSzPct val="90000"/>
              <a:buChar char="•"/>
              <a:tabLst>
                <a:tab pos="76835" algn="l"/>
              </a:tabLst>
            </a:pP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dirty="0" sz="1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criteria</a:t>
            </a:r>
            <a:r>
              <a:rPr dirty="0" sz="1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dependencies</a:t>
            </a:r>
            <a:r>
              <a:rPr dirty="0" sz="1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dirty="0" sz="1000" spc="-2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other parameters</a:t>
            </a:r>
            <a:r>
              <a:rPr dirty="0" sz="10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take decision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04230" y="3646170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Sign off on Annotated </a:t>
            </a:r>
            <a:r>
              <a:rPr dirty="0" sz="900" b="1">
                <a:solidFill>
                  <a:srgbClr val="444444"/>
                </a:solidFill>
                <a:latin typeface="Calibri"/>
                <a:cs typeface="Calibri"/>
              </a:rPr>
              <a:t> Images/</a:t>
            </a:r>
            <a:r>
              <a:rPr dirty="0" sz="900" spc="-2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Source</a:t>
            </a:r>
            <a:r>
              <a:rPr dirty="0" sz="900" spc="-1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900" spc="-20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Truth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90014" y="3644849"/>
            <a:ext cx="996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Initiation</a:t>
            </a:r>
            <a:r>
              <a:rPr dirty="0" sz="900" spc="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dirty="0" sz="900" spc="-2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solution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requirements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9079" y="1001267"/>
            <a:ext cx="3028315" cy="3839210"/>
            <a:chOff x="259079" y="1001267"/>
            <a:chExt cx="3028315" cy="3839210"/>
          </a:xfrm>
        </p:grpSpPr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079" y="1001267"/>
              <a:ext cx="117348" cy="383895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14324" y="1023873"/>
              <a:ext cx="6350" cy="3753485"/>
            </a:xfrm>
            <a:custGeom>
              <a:avLst/>
              <a:gdLst/>
              <a:ahLst/>
              <a:cxnLst/>
              <a:rect l="l" t="t" r="r" b="b"/>
              <a:pathLst>
                <a:path w="6350" h="3753485">
                  <a:moveTo>
                    <a:pt x="6350" y="375325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315" y="1388363"/>
              <a:ext cx="420623" cy="3581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2168" y="1321307"/>
              <a:ext cx="569976" cy="56235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417" y="1410588"/>
              <a:ext cx="327253" cy="26416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69417" y="1410588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59" h="264160">
                  <a:moveTo>
                    <a:pt x="0" y="132080"/>
                  </a:moveTo>
                  <a:lnTo>
                    <a:pt x="8342" y="90350"/>
                  </a:lnTo>
                  <a:lnTo>
                    <a:pt x="31572" y="54095"/>
                  </a:lnTo>
                  <a:lnTo>
                    <a:pt x="66994" y="25497"/>
                  </a:lnTo>
                  <a:lnTo>
                    <a:pt x="111911" y="6738"/>
                  </a:lnTo>
                  <a:lnTo>
                    <a:pt x="163626" y="0"/>
                  </a:lnTo>
                  <a:lnTo>
                    <a:pt x="215347" y="6738"/>
                  </a:lnTo>
                  <a:lnTo>
                    <a:pt x="260264" y="25497"/>
                  </a:lnTo>
                  <a:lnTo>
                    <a:pt x="295684" y="54095"/>
                  </a:lnTo>
                  <a:lnTo>
                    <a:pt x="318912" y="90350"/>
                  </a:lnTo>
                  <a:lnTo>
                    <a:pt x="327253" y="132080"/>
                  </a:lnTo>
                  <a:lnTo>
                    <a:pt x="318912" y="173809"/>
                  </a:lnTo>
                  <a:lnTo>
                    <a:pt x="295684" y="210064"/>
                  </a:lnTo>
                  <a:lnTo>
                    <a:pt x="260264" y="238662"/>
                  </a:lnTo>
                  <a:lnTo>
                    <a:pt x="215347" y="257421"/>
                  </a:lnTo>
                  <a:lnTo>
                    <a:pt x="163626" y="264160"/>
                  </a:lnTo>
                  <a:lnTo>
                    <a:pt x="111911" y="257421"/>
                  </a:lnTo>
                  <a:lnTo>
                    <a:pt x="66994" y="238662"/>
                  </a:lnTo>
                  <a:lnTo>
                    <a:pt x="31572" y="210064"/>
                  </a:lnTo>
                  <a:lnTo>
                    <a:pt x="8342" y="173809"/>
                  </a:lnTo>
                  <a:lnTo>
                    <a:pt x="0" y="132080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56915" y="1400555"/>
              <a:ext cx="422148" cy="35813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17291" y="1331975"/>
              <a:ext cx="569976" cy="56235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04540" y="1421764"/>
              <a:ext cx="327151" cy="26416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804540" y="1421764"/>
              <a:ext cx="327660" cy="264160"/>
            </a:xfrm>
            <a:custGeom>
              <a:avLst/>
              <a:gdLst/>
              <a:ahLst/>
              <a:cxnLst/>
              <a:rect l="l" t="t" r="r" b="b"/>
              <a:pathLst>
                <a:path w="327660" h="264160">
                  <a:moveTo>
                    <a:pt x="0" y="132080"/>
                  </a:moveTo>
                  <a:lnTo>
                    <a:pt x="8331" y="90302"/>
                  </a:lnTo>
                  <a:lnTo>
                    <a:pt x="31536" y="54041"/>
                  </a:lnTo>
                  <a:lnTo>
                    <a:pt x="66934" y="25460"/>
                  </a:lnTo>
                  <a:lnTo>
                    <a:pt x="111841" y="6725"/>
                  </a:lnTo>
                  <a:lnTo>
                    <a:pt x="163575" y="0"/>
                  </a:lnTo>
                  <a:lnTo>
                    <a:pt x="215310" y="6725"/>
                  </a:lnTo>
                  <a:lnTo>
                    <a:pt x="260217" y="25460"/>
                  </a:lnTo>
                  <a:lnTo>
                    <a:pt x="295615" y="54041"/>
                  </a:lnTo>
                  <a:lnTo>
                    <a:pt x="318820" y="90302"/>
                  </a:lnTo>
                  <a:lnTo>
                    <a:pt x="327151" y="132080"/>
                  </a:lnTo>
                  <a:lnTo>
                    <a:pt x="318820" y="173809"/>
                  </a:lnTo>
                  <a:lnTo>
                    <a:pt x="295615" y="210064"/>
                  </a:lnTo>
                  <a:lnTo>
                    <a:pt x="260217" y="238662"/>
                  </a:lnTo>
                  <a:lnTo>
                    <a:pt x="215310" y="257421"/>
                  </a:lnTo>
                  <a:lnTo>
                    <a:pt x="163575" y="264160"/>
                  </a:lnTo>
                  <a:lnTo>
                    <a:pt x="111841" y="257421"/>
                  </a:lnTo>
                  <a:lnTo>
                    <a:pt x="66934" y="238662"/>
                  </a:lnTo>
                  <a:lnTo>
                    <a:pt x="31536" y="210064"/>
                  </a:lnTo>
                  <a:lnTo>
                    <a:pt x="8331" y="173809"/>
                  </a:lnTo>
                  <a:lnTo>
                    <a:pt x="0" y="132080"/>
                  </a:lnTo>
                  <a:close/>
                </a:path>
              </a:pathLst>
            </a:custGeom>
            <a:ln w="1143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7052309" y="4094479"/>
            <a:ext cx="16497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indent="-64135">
              <a:lnSpc>
                <a:spcPct val="100000"/>
              </a:lnSpc>
              <a:spcBef>
                <a:spcPts val="95"/>
              </a:spcBef>
              <a:buClr>
                <a:srgbClr val="0A1F64"/>
              </a:buClr>
              <a:buSzPct val="90000"/>
              <a:buChar char="•"/>
              <a:tabLst>
                <a:tab pos="76835" algn="l"/>
              </a:tabLst>
            </a:pP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Accuracy</a:t>
            </a:r>
            <a:r>
              <a:rPr dirty="0" sz="1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Limitations</a:t>
            </a:r>
            <a:r>
              <a:rPr dirty="0" sz="1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dirty="0" sz="1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live</a:t>
            </a:r>
            <a:endParaRPr sz="1000">
              <a:latin typeface="Calibri"/>
              <a:cs typeface="Calibri"/>
            </a:endParaRPr>
          </a:p>
          <a:p>
            <a:pPr marL="76200" indent="-64135">
              <a:lnSpc>
                <a:spcPct val="100000"/>
              </a:lnSpc>
              <a:buClr>
                <a:srgbClr val="0A1F64"/>
              </a:buClr>
              <a:buSzPct val="90000"/>
              <a:buChar char="•"/>
              <a:tabLst>
                <a:tab pos="76835" algn="l"/>
              </a:tabLst>
            </a:pP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Refinement</a:t>
            </a:r>
            <a:r>
              <a:rPr dirty="0" sz="1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96915" y="4083811"/>
            <a:ext cx="1167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indent="-64135">
              <a:lnSpc>
                <a:spcPct val="100000"/>
              </a:lnSpc>
              <a:spcBef>
                <a:spcPts val="95"/>
              </a:spcBef>
              <a:buClr>
                <a:srgbClr val="0A1F64"/>
              </a:buClr>
              <a:buSzPct val="90000"/>
              <a:buChar char="•"/>
              <a:tabLst>
                <a:tab pos="76835" algn="l"/>
              </a:tabLst>
            </a:pP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Sub-standard</a:t>
            </a:r>
            <a:r>
              <a:rPr dirty="0" sz="1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images</a:t>
            </a:r>
            <a:endParaRPr sz="1000">
              <a:latin typeface="Calibri"/>
              <a:cs typeface="Calibri"/>
            </a:endParaRPr>
          </a:p>
          <a:p>
            <a:pPr marL="76200" indent="-64135">
              <a:lnSpc>
                <a:spcPct val="100000"/>
              </a:lnSpc>
              <a:buClr>
                <a:srgbClr val="0A1F64"/>
              </a:buClr>
              <a:buSzPct val="90000"/>
              <a:buChar char="•"/>
              <a:tabLst>
                <a:tab pos="76835" algn="l"/>
              </a:tabLst>
            </a:pP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Images</a:t>
            </a:r>
            <a:r>
              <a:rPr dirty="0" sz="1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1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2391" y="1402841"/>
            <a:ext cx="2712085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  <a:tabLst>
                <a:tab pos="2552700" algn="l"/>
              </a:tabLst>
            </a:pPr>
            <a:r>
              <a:rPr dirty="0" baseline="3086" sz="2700" b="1">
                <a:solidFill>
                  <a:srgbClr val="FFFFFF"/>
                </a:solidFill>
                <a:latin typeface="Tahoma"/>
                <a:cs typeface="Tahoma"/>
              </a:rPr>
              <a:t>1	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900" spc="-5" b="1">
                <a:latin typeface="Calibri"/>
                <a:cs typeface="Calibri"/>
              </a:rPr>
              <a:t>Objective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63067" y="739266"/>
            <a:ext cx="7865109" cy="50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Data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science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development process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takes </a:t>
            </a:r>
            <a:r>
              <a:rPr dirty="0" sz="1200" spc="5" i="1">
                <a:solidFill>
                  <a:srgbClr val="122277"/>
                </a:solidFill>
                <a:latin typeface="Arial"/>
                <a:cs typeface="Arial"/>
              </a:rPr>
              <a:t>5-8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weeks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to develop an initial algorithm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( with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2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FTEs), the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duration varies </a:t>
            </a:r>
            <a:r>
              <a:rPr dirty="0" sz="1200" spc="-3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significantly</a:t>
            </a:r>
            <a:r>
              <a:rPr dirty="0" sz="1200" spc="-3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based</a:t>
            </a:r>
            <a:r>
              <a:rPr dirty="0" sz="1200" spc="-3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on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image</a:t>
            </a:r>
            <a:r>
              <a:rPr dirty="0" sz="1200" spc="-1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availability</a:t>
            </a:r>
            <a:r>
              <a:rPr dirty="0" sz="1200" spc="-20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and</a:t>
            </a:r>
            <a:r>
              <a:rPr dirty="0" sz="1200" spc="31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manual</a:t>
            </a:r>
            <a:r>
              <a:rPr dirty="0" sz="1200" spc="-2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122277"/>
                </a:solidFill>
                <a:latin typeface="Arial"/>
                <a:cs typeface="Arial"/>
              </a:rPr>
              <a:t>annotation</a:t>
            </a:r>
            <a:r>
              <a:rPr dirty="0" sz="1200" spc="-45" i="1">
                <a:solidFill>
                  <a:srgbClr val="12227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122277"/>
                </a:solidFill>
                <a:latin typeface="Arial"/>
                <a:cs typeface="Arial"/>
              </a:rPr>
              <a:t>efforts.</a:t>
            </a:r>
            <a:endParaRPr sz="1200">
              <a:latin typeface="Arial"/>
              <a:cs typeface="Arial"/>
            </a:endParaRPr>
          </a:p>
          <a:p>
            <a:pPr marL="1268095">
              <a:lnSpc>
                <a:spcPts val="894"/>
              </a:lnSpc>
              <a:tabLst>
                <a:tab pos="3242945" algn="l"/>
                <a:tab pos="5207000" algn="l"/>
                <a:tab pos="7140575" algn="l"/>
              </a:tabLst>
            </a:pPr>
            <a:r>
              <a:rPr dirty="0" sz="900" b="1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r>
              <a:rPr dirty="0" sz="900" spc="-1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week	</a:t>
            </a:r>
            <a:r>
              <a:rPr dirty="0" sz="900" b="1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r>
              <a:rPr dirty="0" sz="900" spc="-10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week	</a:t>
            </a:r>
            <a:r>
              <a:rPr dirty="0" sz="900" b="1">
                <a:solidFill>
                  <a:srgbClr val="444444"/>
                </a:solidFill>
                <a:latin typeface="Calibri"/>
                <a:cs typeface="Calibri"/>
              </a:rPr>
              <a:t>2</a:t>
            </a:r>
            <a:r>
              <a:rPr dirty="0" sz="900" spc="-10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444444"/>
                </a:solidFill>
                <a:latin typeface="Calibri"/>
                <a:cs typeface="Calibri"/>
              </a:rPr>
              <a:t>-3</a:t>
            </a:r>
            <a:r>
              <a:rPr dirty="0" sz="900" spc="-10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weeks	2-3</a:t>
            </a:r>
            <a:r>
              <a:rPr dirty="0" sz="900" spc="-45" b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444444"/>
                </a:solidFill>
                <a:latin typeface="Calibri"/>
                <a:cs typeface="Calibri"/>
              </a:rPr>
              <a:t>weeks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18922" y="4478972"/>
            <a:ext cx="8272145" cy="278130"/>
            <a:chOff x="518922" y="4478972"/>
            <a:chExt cx="8272145" cy="278130"/>
          </a:xfrm>
        </p:grpSpPr>
        <p:sp>
          <p:nvSpPr>
            <p:cNvPr id="72" name="object 72"/>
            <p:cNvSpPr/>
            <p:nvPr/>
          </p:nvSpPr>
          <p:spPr>
            <a:xfrm>
              <a:off x="520509" y="4480559"/>
              <a:ext cx="8268970" cy="274955"/>
            </a:xfrm>
            <a:custGeom>
              <a:avLst/>
              <a:gdLst/>
              <a:ahLst/>
              <a:cxnLst/>
              <a:rect l="l" t="t" r="r" b="b"/>
              <a:pathLst>
                <a:path w="8268970" h="274954">
                  <a:moveTo>
                    <a:pt x="8222932" y="0"/>
                  </a:moveTo>
                  <a:lnTo>
                    <a:pt x="45796" y="0"/>
                  </a:lnTo>
                  <a:lnTo>
                    <a:pt x="27967" y="3599"/>
                  </a:lnTo>
                  <a:lnTo>
                    <a:pt x="13411" y="13415"/>
                  </a:lnTo>
                  <a:lnTo>
                    <a:pt x="3598" y="27973"/>
                  </a:lnTo>
                  <a:lnTo>
                    <a:pt x="0" y="45796"/>
                  </a:lnTo>
                  <a:lnTo>
                    <a:pt x="0" y="229006"/>
                  </a:lnTo>
                  <a:lnTo>
                    <a:pt x="3598" y="246829"/>
                  </a:lnTo>
                  <a:lnTo>
                    <a:pt x="13411" y="261386"/>
                  </a:lnTo>
                  <a:lnTo>
                    <a:pt x="27967" y="271202"/>
                  </a:lnTo>
                  <a:lnTo>
                    <a:pt x="45796" y="274802"/>
                  </a:lnTo>
                  <a:lnTo>
                    <a:pt x="8222932" y="274802"/>
                  </a:lnTo>
                  <a:lnTo>
                    <a:pt x="8240811" y="271202"/>
                  </a:lnTo>
                  <a:lnTo>
                    <a:pt x="8255381" y="261386"/>
                  </a:lnTo>
                  <a:lnTo>
                    <a:pt x="8265187" y="246829"/>
                  </a:lnTo>
                  <a:lnTo>
                    <a:pt x="8268779" y="229006"/>
                  </a:lnTo>
                  <a:lnTo>
                    <a:pt x="8268779" y="45796"/>
                  </a:lnTo>
                  <a:lnTo>
                    <a:pt x="8265187" y="27973"/>
                  </a:lnTo>
                  <a:lnTo>
                    <a:pt x="8255381" y="13415"/>
                  </a:lnTo>
                  <a:lnTo>
                    <a:pt x="8240811" y="3599"/>
                  </a:lnTo>
                  <a:lnTo>
                    <a:pt x="8222932" y="0"/>
                  </a:lnTo>
                  <a:close/>
                </a:path>
              </a:pathLst>
            </a:custGeom>
            <a:solidFill>
              <a:srgbClr val="C0E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20509" y="4480559"/>
              <a:ext cx="8268970" cy="274955"/>
            </a:xfrm>
            <a:custGeom>
              <a:avLst/>
              <a:gdLst/>
              <a:ahLst/>
              <a:cxnLst/>
              <a:rect l="l" t="t" r="r" b="b"/>
              <a:pathLst>
                <a:path w="8268970" h="274954">
                  <a:moveTo>
                    <a:pt x="0" y="45796"/>
                  </a:moveTo>
                  <a:lnTo>
                    <a:pt x="3598" y="27973"/>
                  </a:lnTo>
                  <a:lnTo>
                    <a:pt x="13411" y="13415"/>
                  </a:lnTo>
                  <a:lnTo>
                    <a:pt x="27967" y="3599"/>
                  </a:lnTo>
                  <a:lnTo>
                    <a:pt x="45796" y="0"/>
                  </a:lnTo>
                  <a:lnTo>
                    <a:pt x="8222932" y="0"/>
                  </a:lnTo>
                  <a:lnTo>
                    <a:pt x="8240811" y="3599"/>
                  </a:lnTo>
                  <a:lnTo>
                    <a:pt x="8255381" y="13415"/>
                  </a:lnTo>
                  <a:lnTo>
                    <a:pt x="8265187" y="27973"/>
                  </a:lnTo>
                  <a:lnTo>
                    <a:pt x="8268779" y="45796"/>
                  </a:lnTo>
                  <a:lnTo>
                    <a:pt x="8268779" y="229006"/>
                  </a:lnTo>
                  <a:lnTo>
                    <a:pt x="8265187" y="246829"/>
                  </a:lnTo>
                  <a:lnTo>
                    <a:pt x="8255381" y="261386"/>
                  </a:lnTo>
                  <a:lnTo>
                    <a:pt x="8240811" y="271202"/>
                  </a:lnTo>
                  <a:lnTo>
                    <a:pt x="8222932" y="274802"/>
                  </a:lnTo>
                  <a:lnTo>
                    <a:pt x="45796" y="274802"/>
                  </a:lnTo>
                  <a:lnTo>
                    <a:pt x="27967" y="271202"/>
                  </a:lnTo>
                  <a:lnTo>
                    <a:pt x="13411" y="261386"/>
                  </a:lnTo>
                  <a:lnTo>
                    <a:pt x="3598" y="246829"/>
                  </a:lnTo>
                  <a:lnTo>
                    <a:pt x="0" y="229006"/>
                  </a:lnTo>
                  <a:lnTo>
                    <a:pt x="0" y="45796"/>
                  </a:lnTo>
                  <a:close/>
                </a:path>
              </a:pathLst>
            </a:custGeom>
            <a:ln w="3175">
              <a:solidFill>
                <a:srgbClr val="0091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994663" y="4502302"/>
            <a:ext cx="7327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Additional</a:t>
            </a:r>
            <a:r>
              <a:rPr dirty="0" sz="1000" spc="1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2-3</a:t>
            </a:r>
            <a:r>
              <a:rPr dirty="0" sz="1000" spc="2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weeks</a:t>
            </a:r>
            <a:r>
              <a:rPr dirty="0" sz="1000" spc="1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required</a:t>
            </a:r>
            <a:r>
              <a:rPr dirty="0" sz="1000" spc="-1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to</a:t>
            </a:r>
            <a:r>
              <a:rPr dirty="0" sz="1000" spc="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develop</a:t>
            </a:r>
            <a:r>
              <a:rPr dirty="0" sz="1000" spc="1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the</a:t>
            </a:r>
            <a:r>
              <a:rPr dirty="0" sz="100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web</a:t>
            </a:r>
            <a:r>
              <a:rPr dirty="0" sz="1000" spc="1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application</a:t>
            </a:r>
            <a:r>
              <a:rPr dirty="0" sz="1000" spc="1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for</a:t>
            </a:r>
            <a:r>
              <a:rPr dirty="0" sz="100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supporting</a:t>
            </a:r>
            <a:r>
              <a:rPr dirty="0" sz="1000" spc="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the</a:t>
            </a:r>
            <a:r>
              <a:rPr dirty="0" sz="100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072B5F"/>
                </a:solidFill>
                <a:latin typeface="Calibri"/>
                <a:cs typeface="Calibri"/>
              </a:rPr>
              <a:t>visualization</a:t>
            </a:r>
            <a:r>
              <a:rPr dirty="0" sz="1000" spc="5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of</a:t>
            </a:r>
            <a:r>
              <a:rPr dirty="0" sz="1000" spc="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solution</a:t>
            </a:r>
            <a:r>
              <a:rPr dirty="0" sz="1000" spc="3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provided</a:t>
            </a:r>
            <a:r>
              <a:rPr dirty="0" sz="100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for</a:t>
            </a:r>
            <a:r>
              <a:rPr dirty="0" sz="1000" spc="5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Medical</a:t>
            </a:r>
            <a:r>
              <a:rPr dirty="0" sz="1000" spc="80" b="1">
                <a:solidFill>
                  <a:srgbClr val="072B5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072B5F"/>
                </a:solidFill>
                <a:latin typeface="Calibri"/>
                <a:cs typeface="Calibri"/>
              </a:rPr>
              <a:t>Condition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Proprietary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10"/>
              <a:t> </a:t>
            </a:r>
            <a:r>
              <a:rPr dirty="0"/>
              <a:t>of UnitedHealth Group. </a:t>
            </a:r>
            <a:r>
              <a:rPr dirty="0" spc="-5"/>
              <a:t>Do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distribute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5"/>
              <a:t> reproduce</a:t>
            </a:r>
            <a:r>
              <a:rPr dirty="0" spc="10"/>
              <a:t> </a:t>
            </a:r>
            <a:r>
              <a:rPr dirty="0" spc="-5"/>
              <a:t>without</a:t>
            </a:r>
            <a:r>
              <a:rPr dirty="0" spc="5"/>
              <a:t> </a:t>
            </a:r>
            <a:r>
              <a:rPr dirty="0" spc="-5"/>
              <a:t>express</a:t>
            </a:r>
            <a:r>
              <a:rPr dirty="0" spc="20"/>
              <a:t> </a:t>
            </a:r>
            <a:r>
              <a:rPr dirty="0" spc="-5"/>
              <a:t>permission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UnitedHealth Group.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C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Charts, Moira K</dc:creator>
  <dc:title>UHC Story PowerPoint Presentation 16x9</dc:title>
  <dcterms:created xsi:type="dcterms:W3CDTF">2021-05-24T16:15:12Z</dcterms:created>
  <dcterms:modified xsi:type="dcterms:W3CDTF">2021-05-24T16:15:12Z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2021-05-24T00:00:00Z</vt:filetime>
  </property>
</Properties>
</file>