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35" r:id="rId5"/>
    <p:sldMasterId id="2147483740" r:id="rId6"/>
  </p:sldMasterIdLst>
  <p:notesMasterIdLst>
    <p:notesMasterId r:id="rId13"/>
  </p:notesMasterIdLst>
  <p:handoutMasterIdLst>
    <p:handoutMasterId r:id="rId14"/>
  </p:handoutMasterIdLst>
  <p:sldIdLst>
    <p:sldId id="1167" r:id="rId7"/>
    <p:sldId id="1160" r:id="rId8"/>
    <p:sldId id="1162" r:id="rId9"/>
    <p:sldId id="1168" r:id="rId10"/>
    <p:sldId id="1169" r:id="rId11"/>
    <p:sldId id="1165" r:id="rId12"/>
  </p:sldIdLst>
  <p:sldSz cx="9144000" cy="5143500" type="screen16x9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C3C8BB-B525-44A3-951E-B6B6AA18A465}">
          <p14:sldIdLst>
            <p14:sldId id="1167"/>
            <p14:sldId id="1160"/>
            <p14:sldId id="1162"/>
            <p14:sldId id="1168"/>
            <p14:sldId id="1169"/>
            <p14:sldId id="11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480">
          <p15:clr>
            <a:srgbClr val="A4A3A4"/>
          </p15:clr>
        </p15:guide>
        <p15:guide id="4" pos="1536">
          <p15:clr>
            <a:srgbClr val="A4A3A4"/>
          </p15:clr>
        </p15:guide>
        <p15:guide id="5" pos="2448">
          <p15:clr>
            <a:srgbClr val="A4A3A4"/>
          </p15:clr>
        </p15:guide>
        <p15:guide id="6" pos="3120">
          <p15:clr>
            <a:srgbClr val="A4A3A4"/>
          </p15:clr>
        </p15:guide>
        <p15:guide id="7" pos="3888">
          <p15:clr>
            <a:srgbClr val="A4A3A4"/>
          </p15:clr>
        </p15:guide>
        <p15:guide id="8" pos="4464">
          <p15:clr>
            <a:srgbClr val="A4A3A4"/>
          </p15:clr>
        </p15:guide>
        <p15:guide id="9" pos="5712">
          <p15:clr>
            <a:srgbClr val="A4A3A4"/>
          </p15:clr>
        </p15:guide>
        <p15:guide id="10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2126"/>
    <a:srgbClr val="D7DDF9"/>
    <a:srgbClr val="FFC000"/>
    <a:srgbClr val="DAA600"/>
    <a:srgbClr val="9900CC"/>
    <a:srgbClr val="EAEAEA"/>
    <a:srgbClr val="F8F8F8"/>
    <a:srgbClr val="00529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6400" autoAdjust="0"/>
  </p:normalViewPr>
  <p:slideViewPr>
    <p:cSldViewPr>
      <p:cViewPr>
        <p:scale>
          <a:sx n="125" d="100"/>
          <a:sy n="125" d="100"/>
        </p:scale>
        <p:origin x="864" y="558"/>
      </p:cViewPr>
      <p:guideLst>
        <p:guide orient="horz" pos="708"/>
        <p:guide orient="horz" pos="1620"/>
        <p:guide pos="480"/>
        <p:guide pos="1536"/>
        <p:guide pos="2448"/>
        <p:guide pos="3120"/>
        <p:guide pos="3888"/>
        <p:guide pos="4464"/>
        <p:guide pos="5712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CE9E88DD-FC6F-11D4-87EC-00B0D025628B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3B2204-A130-4515-8C4C-22B5AB1A6577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634BD9-42DB-44F7-B657-0EFCE0F69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D1ACA7-BE36-427A-929B-E5C069CF65E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274353-F9FE-4440-961F-45A501957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1114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4"/>
            <a:ext cx="7772400" cy="1102519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6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198"/>
            <a:ext cx="1066800" cy="125885"/>
          </a:xfrm>
        </p:spPr>
        <p:txBody>
          <a:bodyPr/>
          <a:lstStyle/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0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4572000" cy="5153025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198"/>
            <a:ext cx="1066800" cy="125885"/>
          </a:xfrm>
        </p:spPr>
        <p:txBody>
          <a:bodyPr/>
          <a:lstStyle/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75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3741" y="4839893"/>
            <a:ext cx="601663" cy="13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smtClean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20" y="4839893"/>
            <a:ext cx="6149975" cy="13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600" smtClean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Proprietary Information of UnitedHealth Group.  Do 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9001788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2"/>
            <a:ext cx="7772400" cy="1102519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82" y="4506008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4286250"/>
          </a:xfrm>
          <a:prstGeom prst="rect">
            <a:avLst/>
          </a:prstGeom>
          <a:solidFill>
            <a:srgbClr val="003DA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646D72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2"/>
            <a:ext cx="7772400" cy="110251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82" y="4506008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971801"/>
            <a:ext cx="7772400" cy="56673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3486153"/>
            <a:ext cx="7772400" cy="675679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82" y="4506008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9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3" y="1028700"/>
            <a:ext cx="8212911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67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0" y="1028700"/>
            <a:ext cx="5929434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38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3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4"/>
            <a:ext cx="7772400" cy="1102519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"/>
            <a:ext cx="1904999" cy="42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941392" y="2343151"/>
            <a:ext cx="6435725" cy="67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54089" y="3012283"/>
            <a:ext cx="64230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915988" y="652462"/>
            <a:ext cx="6208712" cy="1390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941388" y="638177"/>
            <a:ext cx="6145212" cy="1400175"/>
            <a:chOff x="592" y="544"/>
            <a:chExt cx="3871" cy="1176"/>
          </a:xfrm>
        </p:grpSpPr>
        <p:sp>
          <p:nvSpPr>
            <p:cNvPr id="1031" name="Rectangle 6"/>
            <p:cNvSpPr>
              <a:spLocks noChangeArrowheads="1"/>
            </p:cNvSpPr>
            <p:nvPr/>
          </p:nvSpPr>
          <p:spPr bwMode="gray">
            <a:xfrm>
              <a:off x="592" y="544"/>
              <a:ext cx="1269" cy="117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32" name="Rectangle 7"/>
            <p:cNvSpPr>
              <a:spLocks noChangeArrowheads="1"/>
            </p:cNvSpPr>
            <p:nvPr/>
          </p:nvSpPr>
          <p:spPr bwMode="gray">
            <a:xfrm>
              <a:off x="1893" y="544"/>
              <a:ext cx="1269" cy="117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33" name="Rectangle 8"/>
            <p:cNvSpPr>
              <a:spLocks noChangeArrowheads="1"/>
            </p:cNvSpPr>
            <p:nvPr/>
          </p:nvSpPr>
          <p:spPr bwMode="gray">
            <a:xfrm>
              <a:off x="3194" y="544"/>
              <a:ext cx="1269" cy="117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646D72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pic>
        <p:nvPicPr>
          <p:cNvPr id="1030" name="Picture 9" descr="UHC_Logo_la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81800" y="4312446"/>
            <a:ext cx="1855788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685800" y="2033423"/>
            <a:ext cx="8458200" cy="1573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646D72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ransition>
    <p:fade/>
  </p:transition>
  <p:hf hdr="0" dt="0"/>
  <p:txStyles>
    <p:titleStyle>
      <a:lvl1pPr algn="l" defTabSz="457200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005293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2pPr>
      <a:lvl3pPr algn="l" defTabSz="457200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3pPr>
      <a:lvl4pPr algn="l" defTabSz="457200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4pPr>
      <a:lvl5pPr algn="l" defTabSz="457200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5pPr>
      <a:lvl6pPr marL="457200" algn="l" defTabSz="457200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6pPr>
      <a:lvl7pPr marL="914400" algn="l" defTabSz="457200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7pPr>
      <a:lvl8pPr marL="1371600" algn="l" defTabSz="457200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8pPr>
      <a:lvl9pPr marL="1828800" algn="l" defTabSz="457200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rgbClr val="005293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28600" y="4839893"/>
            <a:ext cx="8686800" cy="13215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>
              <a:ln>
                <a:noFill/>
              </a:ln>
              <a:solidFill>
                <a:srgbClr val="646D72"/>
              </a:solidFill>
              <a:effectLst/>
              <a:latin typeface="+mn-lt"/>
              <a:ea typeface="ＭＳ Ｐゴシック" pitchFamily="34" charset="-128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914400" y="770335"/>
            <a:ext cx="800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228600" y="171450"/>
            <a:ext cx="868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7" y="176213"/>
            <a:ext cx="5483225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3741" y="4839893"/>
            <a:ext cx="601663" cy="13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smtClean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80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20" y="4839893"/>
            <a:ext cx="6149975" cy="13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600" smtClean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Proprietary Information of UnitedHealth Group.  Do not distribute or reproduce without express permission of UnitedHealth Group.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7" y="171450"/>
            <a:ext cx="376737" cy="85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UHC_Logo_lar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279966"/>
            <a:ext cx="18415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3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ransition>
    <p:fade/>
  </p:transition>
  <p:hf hdr="0" dt="0"/>
  <p:txStyles>
    <p:titleStyle>
      <a:lvl1pPr algn="l" defTabSz="457200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accent2">
              <a:lumMod val="60000"/>
              <a:lumOff val="40000"/>
            </a:schemeClr>
          </a:solidFill>
          <a:latin typeface="Arial" panose="020B0604020202020204" pitchFamily="34" charset="0"/>
          <a:ea typeface="+mj-ea"/>
          <a:cs typeface="+mj-cs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5pPr>
      <a:lvl6pPr marL="4572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6pPr>
      <a:lvl7pPr marL="9144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7pPr>
      <a:lvl8pPr marL="13716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8pPr>
      <a:lvl9pPr marL="18288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SzPct val="115000"/>
        <a:defRPr sz="2000">
          <a:solidFill>
            <a:srgbClr val="535A5D"/>
          </a:solidFill>
          <a:latin typeface="+mn-lt"/>
          <a:ea typeface="+mn-ea"/>
          <a:cs typeface="+mn-cs"/>
        </a:defRPr>
      </a:lvl1pPr>
      <a:lvl2pPr marL="508000" indent="-4763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charset="0"/>
        <a:defRPr>
          <a:solidFill>
            <a:srgbClr val="535A5D"/>
          </a:solidFill>
          <a:latin typeface="+mn-lt"/>
          <a:ea typeface="+mn-ea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defRPr>
          <a:solidFill>
            <a:srgbClr val="535A5D"/>
          </a:solidFill>
          <a:latin typeface="+mn-lt"/>
          <a:ea typeface="+mn-ea"/>
        </a:defRPr>
      </a:lvl3pPr>
      <a:lvl4pPr marL="1379538" indent="-7938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defRPr>
          <a:solidFill>
            <a:srgbClr val="535A5D"/>
          </a:solidFill>
          <a:latin typeface="+mn-lt"/>
          <a:ea typeface="+mn-ea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charset="0"/>
        <a:defRPr>
          <a:solidFill>
            <a:srgbClr val="535A5D"/>
          </a:solidFill>
          <a:latin typeface="+mn-lt"/>
          <a:ea typeface="+mn-ea"/>
        </a:defRPr>
      </a:lvl5pPr>
      <a:lvl6pPr marL="22860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6pPr>
      <a:lvl7pPr marL="27432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7pPr>
      <a:lvl8pPr marL="32004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8pPr>
      <a:lvl9pPr marL="36576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184" y="171451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028700"/>
            <a:ext cx="804545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896198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46132" y="742950"/>
            <a:ext cx="8397875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44220" y="4929752"/>
            <a:ext cx="5842000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46132" y="4850027"/>
            <a:ext cx="839787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4" name="Picture 13" descr="2015_UHC_Logo_RGB.eps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82" y="287294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81915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Goal: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+mj-lt"/>
              </a:rPr>
              <a:t>Build model with </a:t>
            </a:r>
            <a:r>
              <a:rPr lang="en-US" u="sng" dirty="0" smtClean="0">
                <a:solidFill>
                  <a:srgbClr val="222222"/>
                </a:solidFill>
                <a:latin typeface="+mj-lt"/>
              </a:rPr>
              <a:t>better performance 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than current 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industry standards like 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LACE 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HOSPITAL.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+mj-lt"/>
              </a:rPr>
              <a:t>Predict 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not only </a:t>
            </a:r>
            <a:r>
              <a:rPr lang="en-US" u="sng" dirty="0">
                <a:solidFill>
                  <a:srgbClr val="222222"/>
                </a:solidFill>
                <a:latin typeface="+mj-lt"/>
              </a:rPr>
              <a:t>which </a:t>
            </a:r>
            <a:r>
              <a:rPr lang="en-US" u="sng" dirty="0" smtClean="0">
                <a:solidFill>
                  <a:srgbClr val="222222"/>
                </a:solidFill>
                <a:latin typeface="+mj-lt"/>
              </a:rPr>
              <a:t>members 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are 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at  risk of being readmitted, but also the </a:t>
            </a:r>
            <a:r>
              <a:rPr lang="en-US" u="sng" dirty="0" smtClean="0">
                <a:solidFill>
                  <a:srgbClr val="222222"/>
                </a:solidFill>
                <a:latin typeface="+mj-lt"/>
              </a:rPr>
              <a:t>potential causes 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of readmission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+mj-lt"/>
              </a:rPr>
              <a:t>Deliver 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the predictions in </a:t>
            </a:r>
            <a:r>
              <a:rPr lang="en-US" u="sng" dirty="0">
                <a:solidFill>
                  <a:srgbClr val="222222"/>
                </a:solidFill>
                <a:latin typeface="+mj-lt"/>
              </a:rPr>
              <a:t>near real-time  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in an automated, 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easy-to-understand tool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.</a:t>
            </a:r>
          </a:p>
          <a:p>
            <a:endParaRPr lang="en-US" dirty="0">
              <a:solidFill>
                <a:srgbClr val="222222"/>
              </a:solidFill>
              <a:latin typeface="+mj-lt"/>
            </a:endParaRPr>
          </a:p>
          <a:p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Impact:</a:t>
            </a:r>
          </a:p>
          <a:p>
            <a:pPr marL="228600" indent="-228600">
              <a:buAutoNum type="arabicParenR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Moving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from reactive to proactive readmissions prevention.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28600" indent="-228600">
              <a:buAutoNum type="arabicParenR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Star rating and medical measure improvement </a:t>
            </a:r>
          </a:p>
          <a:p>
            <a:pPr marL="228600" indent="-228600">
              <a:buAutoNum type="arabicParenR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edical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cost saving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readmission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reduction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more planned office visits and fewer ER visits after days of discharge.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F0DA5E-D219-45A3-988C-435DB6643080}"/>
              </a:ext>
            </a:extLst>
          </p:cNvPr>
          <p:cNvSpPr txBox="1">
            <a:spLocks/>
          </p:cNvSpPr>
          <p:nvPr/>
        </p:nvSpPr>
        <p:spPr>
          <a:xfrm>
            <a:off x="403926" y="156000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Readmission </a:t>
            </a:r>
            <a:r>
              <a:rPr lang="en-US" dirty="0"/>
              <a:t>Model Overview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/>
          <p:cNvSpPr txBox="1"/>
          <p:nvPr/>
        </p:nvSpPr>
        <p:spPr>
          <a:xfrm>
            <a:off x="3124199" y="1155407"/>
            <a:ext cx="2493840" cy="2590453"/>
          </a:xfrm>
          <a:prstGeom prst="rect">
            <a:avLst/>
          </a:prstGeom>
          <a:solidFill>
            <a:srgbClr val="FFD599">
              <a:alpha val="301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333375" indent="-28638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33375" algn="l"/>
                <a:tab pos="334010" algn="l"/>
              </a:tabLst>
            </a:pP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#</a:t>
            </a:r>
            <a:r>
              <a:rPr sz="12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2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200" b="1" spc="-10" dirty="0" smtClean="0">
                <a:solidFill>
                  <a:srgbClr val="333333"/>
                </a:solidFill>
                <a:latin typeface="Arial"/>
                <a:cs typeface="Arial"/>
              </a:rPr>
              <a:t>Visits</a:t>
            </a:r>
            <a:endParaRPr sz="1200" dirty="0">
              <a:latin typeface="Arial"/>
              <a:cs typeface="Arial"/>
            </a:endParaRPr>
          </a:p>
          <a:p>
            <a:pPr marL="333375" indent="-286385">
              <a:lnSpc>
                <a:spcPct val="100000"/>
              </a:lnSpc>
              <a:spcBef>
                <a:spcPts val="315"/>
              </a:spcBef>
              <a:buChar char="•"/>
              <a:tabLst>
                <a:tab pos="333375" algn="l"/>
                <a:tab pos="334010" algn="l"/>
              </a:tabLst>
            </a:pPr>
            <a:r>
              <a:rPr sz="1200" dirty="0" smtClean="0">
                <a:solidFill>
                  <a:srgbClr val="333333"/>
                </a:solidFill>
                <a:latin typeface="Arial"/>
                <a:cs typeface="Arial"/>
              </a:rPr>
              <a:t>#</a:t>
            </a:r>
            <a:r>
              <a:rPr sz="1200" spc="-3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 smtClean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200" spc="-2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 smtClean="0">
                <a:solidFill>
                  <a:srgbClr val="333333"/>
                </a:solidFill>
                <a:latin typeface="Arial"/>
                <a:cs typeface="Arial"/>
              </a:rPr>
              <a:t>ED</a:t>
            </a:r>
            <a:r>
              <a:rPr sz="1200" spc="-2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 smtClean="0">
                <a:solidFill>
                  <a:srgbClr val="333333"/>
                </a:solidFill>
                <a:latin typeface="Arial"/>
                <a:cs typeface="Arial"/>
              </a:rPr>
              <a:t>Visits</a:t>
            </a:r>
            <a:endParaRPr sz="1200" dirty="0" smtClean="0">
              <a:latin typeface="Arial"/>
              <a:cs typeface="Arial"/>
            </a:endParaRPr>
          </a:p>
          <a:p>
            <a:pPr marL="333375" indent="-286385">
              <a:lnSpc>
                <a:spcPct val="100000"/>
              </a:lnSpc>
              <a:spcBef>
                <a:spcPts val="240"/>
              </a:spcBef>
              <a:buChar char="•"/>
              <a:tabLst>
                <a:tab pos="333375" algn="l"/>
                <a:tab pos="334010" algn="l"/>
              </a:tabLst>
            </a:pPr>
            <a:r>
              <a:rPr sz="1200" dirty="0" smtClean="0">
                <a:solidFill>
                  <a:srgbClr val="333333"/>
                </a:solidFill>
                <a:latin typeface="Arial"/>
                <a:cs typeface="Arial"/>
              </a:rPr>
              <a:t>#</a:t>
            </a:r>
            <a:r>
              <a:rPr sz="1200" spc="-3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Inpatient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Visits</a:t>
            </a:r>
            <a:endParaRPr lang="en-US" sz="12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33375" indent="-286385">
              <a:spcBef>
                <a:spcPts val="240"/>
              </a:spcBef>
              <a:buFontTx/>
              <a:buChar char="•"/>
              <a:tabLst>
                <a:tab pos="333375" algn="l"/>
                <a:tab pos="334010" algn="l"/>
              </a:tabLst>
            </a:pPr>
            <a:r>
              <a:rPr lang="en-US" sz="1200" dirty="0">
                <a:solidFill>
                  <a:srgbClr val="333333"/>
                </a:solidFill>
                <a:cs typeface="Arial"/>
              </a:rPr>
              <a:t>#</a:t>
            </a:r>
            <a:r>
              <a:rPr lang="en-US" sz="1200" spc="-3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of</a:t>
            </a:r>
            <a:r>
              <a:rPr lang="en-US" sz="1200" spc="-25" dirty="0">
                <a:solidFill>
                  <a:srgbClr val="333333"/>
                </a:solidFill>
                <a:cs typeface="Arial"/>
              </a:rPr>
              <a:t> Office </a:t>
            </a:r>
            <a:r>
              <a:rPr lang="en-US" sz="1200" spc="-5" dirty="0" smtClean="0">
                <a:solidFill>
                  <a:srgbClr val="333333"/>
                </a:solidFill>
                <a:cs typeface="Arial"/>
              </a:rPr>
              <a:t>Visits</a:t>
            </a:r>
          </a:p>
          <a:p>
            <a:pPr marL="333375" indent="-286385">
              <a:spcBef>
                <a:spcPts val="165"/>
              </a:spcBef>
              <a:buFontTx/>
              <a:buChar char="•"/>
              <a:tabLst>
                <a:tab pos="333375" algn="l"/>
                <a:tab pos="334010" algn="l"/>
              </a:tabLst>
            </a:pPr>
            <a:r>
              <a:rPr lang="en-US" sz="1200" dirty="0">
                <a:solidFill>
                  <a:srgbClr val="333333"/>
                </a:solidFill>
                <a:cs typeface="Arial"/>
              </a:rPr>
              <a:t>#</a:t>
            </a:r>
            <a:r>
              <a:rPr lang="en-US" sz="1200" spc="-3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of</a:t>
            </a:r>
            <a:r>
              <a:rPr lang="en-US" sz="1200" spc="-30" dirty="0">
                <a:solidFill>
                  <a:srgbClr val="333333"/>
                </a:solidFill>
                <a:cs typeface="Arial"/>
              </a:rPr>
              <a:t> Medications</a:t>
            </a:r>
            <a:endParaRPr lang="en-US" sz="1200" dirty="0">
              <a:cs typeface="Arial"/>
            </a:endParaRPr>
          </a:p>
          <a:p>
            <a:pPr marL="333375" indent="-286385">
              <a:lnSpc>
                <a:spcPct val="100000"/>
              </a:lnSpc>
              <a:spcBef>
                <a:spcPts val="165"/>
              </a:spcBef>
              <a:buChar char="•"/>
              <a:tabLst>
                <a:tab pos="333375" algn="l"/>
                <a:tab pos="334010" algn="l"/>
              </a:tabLst>
            </a:pPr>
            <a:r>
              <a:rPr lang="en-US" sz="1200" dirty="0" smtClean="0">
                <a:solidFill>
                  <a:srgbClr val="333333"/>
                </a:solidFill>
                <a:cs typeface="Arial"/>
              </a:rPr>
              <a:t>#</a:t>
            </a:r>
            <a:r>
              <a:rPr lang="en-US" sz="1200" spc="-20" dirty="0" smtClean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of</a:t>
            </a:r>
            <a:r>
              <a:rPr lang="en-US" sz="1200" spc="-2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Chronic</a:t>
            </a:r>
            <a:r>
              <a:rPr lang="en-US" sz="1200" spc="-2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Conditions</a:t>
            </a:r>
            <a:endParaRPr lang="en-US" sz="1200" dirty="0">
              <a:cs typeface="Arial"/>
            </a:endParaRPr>
          </a:p>
          <a:p>
            <a:pPr marL="33337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333375" algn="l"/>
                <a:tab pos="334010" algn="l"/>
              </a:tabLst>
            </a:pPr>
            <a:r>
              <a:rPr lang="en-US" sz="1200" spc="-5" dirty="0">
                <a:solidFill>
                  <a:srgbClr val="333333"/>
                </a:solidFill>
                <a:cs typeface="Arial"/>
              </a:rPr>
              <a:t>Chronic</a:t>
            </a:r>
            <a:r>
              <a:rPr lang="en-US" sz="1200" spc="-2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Conditions </a:t>
            </a:r>
            <a:r>
              <a:rPr lang="en-US" sz="1200" spc="-5" dirty="0" smtClean="0">
                <a:solidFill>
                  <a:srgbClr val="333333"/>
                </a:solidFill>
                <a:cs typeface="Arial"/>
              </a:rPr>
              <a:t>Flag: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e.g. Anxiety, Cardiovascular</a:t>
            </a:r>
            <a:r>
              <a:rPr lang="en-US" sz="1200" spc="-5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Disease, CKD, Dementia</a:t>
            </a:r>
            <a:r>
              <a:rPr lang="en-US" sz="1200" dirty="0">
                <a:cs typeface="Arial"/>
              </a:rPr>
              <a:t>,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Depression</a:t>
            </a:r>
            <a:r>
              <a:rPr lang="en-US" sz="1200" dirty="0">
                <a:cs typeface="Arial"/>
              </a:rPr>
              <a:t>,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Diabetes, Heart</a:t>
            </a:r>
            <a:r>
              <a:rPr lang="en-US" sz="1200" spc="-85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Failure, Hypertension, Mood</a:t>
            </a:r>
            <a:r>
              <a:rPr lang="en-US" sz="1200" spc="-4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Disorder, Obesity, Pain, Mental</a:t>
            </a:r>
            <a:r>
              <a:rPr lang="en-US" sz="1200" spc="-15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spc="-5" dirty="0" smtClean="0">
                <a:solidFill>
                  <a:srgbClr val="333333"/>
                </a:solidFill>
                <a:cs typeface="Arial"/>
              </a:rPr>
              <a:t>Disability</a:t>
            </a:r>
          </a:p>
        </p:txBody>
      </p:sp>
      <p:sp>
        <p:nvSpPr>
          <p:cNvPr id="18" name="object 6"/>
          <p:cNvSpPr txBox="1"/>
          <p:nvPr/>
        </p:nvSpPr>
        <p:spPr>
          <a:xfrm>
            <a:off x="5791199" y="819150"/>
            <a:ext cx="2895599" cy="286489"/>
          </a:xfrm>
          <a:prstGeom prst="rect">
            <a:avLst/>
          </a:prstGeom>
          <a:solidFill>
            <a:srgbClr val="4EBE7E"/>
          </a:solidFill>
        </p:spPr>
        <p:txBody>
          <a:bodyPr vert="horz" wrap="square" lIns="0" tIns="97155" rIns="0" bIns="0" rtlCol="0">
            <a:spAutoFit/>
          </a:bodyPr>
          <a:lstStyle/>
          <a:p>
            <a:pPr marL="998855" marR="245745" indent="-745490">
              <a:lnSpc>
                <a:spcPct val="101800"/>
              </a:lnSpc>
              <a:spcBef>
                <a:spcPts val="765"/>
              </a:spcBef>
            </a:pPr>
            <a:r>
              <a:rPr sz="1200" b="1" dirty="0" smtClean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sz="1200" b="1" spc="-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Determinants </a:t>
            </a:r>
            <a:r>
              <a:rPr sz="1200" b="1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5791197" y="1155407"/>
            <a:ext cx="2895601" cy="2155077"/>
          </a:xfrm>
          <a:prstGeom prst="rect">
            <a:avLst/>
          </a:prstGeom>
          <a:solidFill>
            <a:srgbClr val="B8E5CB">
              <a:alpha val="30198"/>
            </a:srgbClr>
          </a:solidFill>
        </p:spPr>
        <p:txBody>
          <a:bodyPr vert="horz" wrap="square" lIns="0" tIns="20955" rIns="0" bIns="0" rtlCol="0">
            <a:spAutoFit/>
          </a:bodyPr>
          <a:lstStyle/>
          <a:p>
            <a:pPr marL="333375" indent="-28638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333375" algn="l"/>
                <a:tab pos="334010" algn="l"/>
              </a:tabLst>
            </a:pPr>
            <a:r>
              <a:rPr sz="1200" b="1" spc="-5" dirty="0" smtClean="0">
                <a:solidFill>
                  <a:srgbClr val="333333"/>
                </a:solidFill>
                <a:latin typeface="Arial"/>
                <a:cs typeface="Arial"/>
              </a:rPr>
              <a:t>Age</a:t>
            </a:r>
            <a:endParaRPr sz="1200" dirty="0">
              <a:latin typeface="Arial"/>
              <a:cs typeface="Arial"/>
            </a:endParaRPr>
          </a:p>
          <a:p>
            <a:pPr marL="333375" indent="-2863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333375" algn="l"/>
                <a:tab pos="334010" algn="l"/>
              </a:tabLst>
            </a:pP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Insurance</a:t>
            </a:r>
            <a:r>
              <a:rPr sz="12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30" dirty="0" smtClean="0">
                <a:solidFill>
                  <a:srgbClr val="333333"/>
                </a:solidFill>
                <a:latin typeface="Arial"/>
                <a:cs typeface="Arial"/>
              </a:rPr>
              <a:t>Type</a:t>
            </a:r>
            <a:endParaRPr sz="1200" dirty="0">
              <a:latin typeface="Arial"/>
              <a:cs typeface="Arial"/>
            </a:endParaRPr>
          </a:p>
          <a:p>
            <a:pPr marL="333375" indent="-28638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33375" algn="l"/>
                <a:tab pos="334010" algn="l"/>
              </a:tabLst>
            </a:pPr>
            <a:r>
              <a:rPr sz="1200" b="1" spc="-5" dirty="0" smtClean="0">
                <a:solidFill>
                  <a:srgbClr val="333333"/>
                </a:solidFill>
                <a:latin typeface="Arial"/>
                <a:cs typeface="Arial"/>
              </a:rPr>
              <a:t>BMI</a:t>
            </a:r>
            <a:endParaRPr sz="1200" dirty="0">
              <a:latin typeface="Arial"/>
              <a:cs typeface="Arial"/>
            </a:endParaRPr>
          </a:p>
          <a:p>
            <a:pPr marL="333375" indent="-286385">
              <a:spcBef>
                <a:spcPts val="120"/>
              </a:spcBef>
              <a:buFontTx/>
              <a:buChar char="•"/>
              <a:tabLst>
                <a:tab pos="333375" algn="l"/>
                <a:tab pos="334010" algn="l"/>
              </a:tabLst>
            </a:pPr>
            <a:r>
              <a:rPr lang="en-US" sz="1200" spc="-5" dirty="0">
                <a:solidFill>
                  <a:srgbClr val="333333"/>
                </a:solidFill>
                <a:cs typeface="Arial"/>
              </a:rPr>
              <a:t>Access to Food, Transportation… </a:t>
            </a:r>
          </a:p>
          <a:p>
            <a:pPr marL="33337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333375" algn="l"/>
                <a:tab pos="334010" algn="l"/>
              </a:tabLst>
            </a:pPr>
            <a:r>
              <a:rPr sz="1200" spc="-5" dirty="0" smtClean="0">
                <a:solidFill>
                  <a:srgbClr val="333333"/>
                </a:solidFill>
                <a:latin typeface="Arial"/>
                <a:cs typeface="Arial"/>
              </a:rPr>
              <a:t>Marital</a:t>
            </a:r>
            <a:r>
              <a:rPr sz="1200" spc="-4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 smtClean="0">
                <a:solidFill>
                  <a:srgbClr val="333333"/>
                </a:solidFill>
                <a:latin typeface="Arial"/>
                <a:cs typeface="Arial"/>
              </a:rPr>
              <a:t>Status</a:t>
            </a:r>
            <a:endParaRPr sz="1200" dirty="0" smtClean="0">
              <a:latin typeface="Arial"/>
              <a:cs typeface="Arial"/>
            </a:endParaRPr>
          </a:p>
          <a:p>
            <a:pPr marL="333375" indent="-286385">
              <a:spcBef>
                <a:spcPts val="120"/>
              </a:spcBef>
              <a:buFontTx/>
              <a:buChar char="•"/>
              <a:tabLst>
                <a:tab pos="333375" algn="l"/>
                <a:tab pos="334010" algn="l"/>
              </a:tabLst>
            </a:pPr>
            <a:r>
              <a:rPr lang="en-US" sz="1200" spc="-5" dirty="0" smtClean="0">
                <a:solidFill>
                  <a:srgbClr val="333333"/>
                </a:solidFill>
                <a:cs typeface="Arial"/>
              </a:rPr>
              <a:t>Race</a:t>
            </a:r>
            <a:endParaRPr lang="en-US" sz="1200" spc="-5" dirty="0">
              <a:solidFill>
                <a:srgbClr val="333333"/>
              </a:solidFill>
              <a:cs typeface="Arial"/>
            </a:endParaRPr>
          </a:p>
          <a:p>
            <a:pPr marL="333375" indent="-286385">
              <a:spcBef>
                <a:spcPts val="120"/>
              </a:spcBef>
              <a:buFontTx/>
              <a:buChar char="•"/>
              <a:tabLst>
                <a:tab pos="333375" algn="l"/>
                <a:tab pos="334010" algn="l"/>
              </a:tabLst>
            </a:pPr>
            <a:r>
              <a:rPr lang="en-US" sz="1200" spc="-5" dirty="0">
                <a:solidFill>
                  <a:srgbClr val="333333"/>
                </a:solidFill>
                <a:cs typeface="Arial"/>
              </a:rPr>
              <a:t>Housing </a:t>
            </a:r>
            <a:r>
              <a:rPr lang="en-US" sz="1200" spc="-5" dirty="0" smtClean="0">
                <a:solidFill>
                  <a:srgbClr val="333333"/>
                </a:solidFill>
                <a:cs typeface="Arial"/>
              </a:rPr>
              <a:t>Status</a:t>
            </a:r>
            <a:endParaRPr lang="en-US" sz="1200" spc="-5" dirty="0">
              <a:solidFill>
                <a:srgbClr val="333333"/>
              </a:solidFill>
              <a:cs typeface="Arial"/>
            </a:endParaRPr>
          </a:p>
          <a:p>
            <a:pPr marL="333375" indent="-286385">
              <a:spcBef>
                <a:spcPts val="120"/>
              </a:spcBef>
              <a:buFontTx/>
              <a:buChar char="•"/>
              <a:tabLst>
                <a:tab pos="333375" algn="l"/>
                <a:tab pos="334010" algn="l"/>
              </a:tabLst>
            </a:pPr>
            <a:r>
              <a:rPr lang="en-US" sz="1200" dirty="0" smtClean="0">
                <a:solidFill>
                  <a:srgbClr val="333333"/>
                </a:solidFill>
                <a:cs typeface="Arial"/>
              </a:rPr>
              <a:t>S</a:t>
            </a:r>
            <a:r>
              <a:rPr lang="en-US" sz="1200" spc="-5" dirty="0" smtClean="0">
                <a:solidFill>
                  <a:srgbClr val="333333"/>
                </a:solidFill>
                <a:cs typeface="Arial"/>
              </a:rPr>
              <a:t>e</a:t>
            </a:r>
            <a:r>
              <a:rPr lang="en-US" sz="1200" dirty="0" smtClean="0">
                <a:solidFill>
                  <a:srgbClr val="333333"/>
                </a:solidFill>
                <a:cs typeface="Arial"/>
              </a:rPr>
              <a:t>x</a:t>
            </a:r>
            <a:r>
              <a:rPr lang="en-US" sz="1200" spc="-5" dirty="0" smtClean="0">
                <a:solidFill>
                  <a:srgbClr val="333333"/>
                </a:solidFill>
                <a:cs typeface="Arial"/>
              </a:rPr>
              <a:t>ua</a:t>
            </a:r>
            <a:r>
              <a:rPr lang="en-US" sz="1200" dirty="0" smtClean="0">
                <a:solidFill>
                  <a:srgbClr val="333333"/>
                </a:solidFill>
                <a:cs typeface="Arial"/>
              </a:rPr>
              <a:t>lly</a:t>
            </a:r>
            <a:r>
              <a:rPr lang="en-US" sz="1200" spc="-80" dirty="0" smtClean="0">
                <a:solidFill>
                  <a:srgbClr val="333333"/>
                </a:solidFill>
                <a:cs typeface="Arial"/>
              </a:rPr>
              <a:t> </a:t>
            </a:r>
            <a:r>
              <a:rPr lang="en-US" sz="1200" dirty="0">
                <a:solidFill>
                  <a:srgbClr val="333333"/>
                </a:solidFill>
                <a:cs typeface="Arial"/>
              </a:rPr>
              <a:t>Ac</a:t>
            </a:r>
            <a:r>
              <a:rPr lang="en-US" sz="1200" spc="-5" dirty="0">
                <a:solidFill>
                  <a:srgbClr val="333333"/>
                </a:solidFill>
                <a:cs typeface="Arial"/>
              </a:rPr>
              <a:t>t</a:t>
            </a:r>
            <a:r>
              <a:rPr lang="en-US" sz="1200" dirty="0">
                <a:solidFill>
                  <a:srgbClr val="333333"/>
                </a:solidFill>
                <a:cs typeface="Arial"/>
              </a:rPr>
              <a:t>ive</a:t>
            </a:r>
            <a:endParaRPr lang="en-US" sz="1200" dirty="0">
              <a:cs typeface="Arial"/>
            </a:endParaRPr>
          </a:p>
          <a:p>
            <a:pPr marL="33337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333375" algn="l"/>
                <a:tab pos="334010" algn="l"/>
              </a:tabLst>
            </a:pPr>
            <a:r>
              <a:rPr sz="1200" spc="-30" dirty="0" smtClean="0">
                <a:solidFill>
                  <a:srgbClr val="333333"/>
                </a:solidFill>
                <a:latin typeface="Arial"/>
                <a:cs typeface="Arial"/>
              </a:rPr>
              <a:t>Tobacco</a:t>
            </a:r>
            <a:r>
              <a:rPr sz="1200" spc="-4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Use</a:t>
            </a:r>
            <a:endParaRPr sz="1200" dirty="0">
              <a:latin typeface="Arial"/>
              <a:cs typeface="Arial"/>
            </a:endParaRPr>
          </a:p>
          <a:p>
            <a:pPr marL="333375" indent="-286385">
              <a:lnSpc>
                <a:spcPct val="100000"/>
              </a:lnSpc>
              <a:spcBef>
                <a:spcPts val="25"/>
              </a:spcBef>
              <a:buChar char="•"/>
              <a:tabLst>
                <a:tab pos="333375" algn="l"/>
                <a:tab pos="334010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Illegal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Drug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Use</a:t>
            </a:r>
            <a:endParaRPr sz="1200" dirty="0">
              <a:latin typeface="Arial"/>
              <a:cs typeface="Arial"/>
            </a:endParaRPr>
          </a:p>
          <a:p>
            <a:pPr marL="33337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333375" algn="l"/>
                <a:tab pos="334010" algn="l"/>
              </a:tabLst>
            </a:pPr>
            <a:r>
              <a:rPr lang="en-US" sz="1200" spc="-5" dirty="0" smtClean="0">
                <a:solidFill>
                  <a:srgbClr val="333333"/>
                </a:solidFill>
                <a:latin typeface="Arial"/>
                <a:cs typeface="Arial"/>
              </a:rPr>
              <a:t>Loneliness</a:t>
            </a:r>
            <a:endParaRPr lang="en-US" sz="1200" spc="-5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457198" y="1168001"/>
            <a:ext cx="2493842" cy="1442061"/>
          </a:xfrm>
          <a:prstGeom prst="rect">
            <a:avLst/>
          </a:prstGeom>
          <a:solidFill>
            <a:srgbClr val="E2E2E2">
              <a:alpha val="30198"/>
            </a:srgbClr>
          </a:solidFill>
        </p:spPr>
        <p:txBody>
          <a:bodyPr vert="horz" wrap="square" lIns="0" tIns="20955" rIns="0" bIns="0" rtlCol="0">
            <a:spAutoFit/>
          </a:bodyPr>
          <a:lstStyle/>
          <a:p>
            <a:pPr marL="333375" indent="-286385">
              <a:lnSpc>
                <a:spcPct val="100000"/>
              </a:lnSpc>
              <a:spcBef>
                <a:spcPts val="165"/>
              </a:spcBef>
              <a:buChar char="•"/>
              <a:tabLst>
                <a:tab pos="333375" algn="l"/>
                <a:tab pos="334010" algn="l"/>
              </a:tabLst>
            </a:pPr>
            <a:r>
              <a:rPr lang="en-US" sz="1200" b="1" dirty="0" smtClean="0">
                <a:solidFill>
                  <a:srgbClr val="333333"/>
                </a:solidFill>
                <a:cs typeface="Arial"/>
              </a:rPr>
              <a:t>Length </a:t>
            </a:r>
            <a:r>
              <a:rPr lang="en-US" sz="1200" b="1" dirty="0">
                <a:solidFill>
                  <a:srgbClr val="333333"/>
                </a:solidFill>
                <a:cs typeface="Arial"/>
              </a:rPr>
              <a:t>of </a:t>
            </a:r>
            <a:r>
              <a:rPr lang="en-US" sz="1200" b="1" dirty="0" smtClean="0">
                <a:solidFill>
                  <a:srgbClr val="333333"/>
                </a:solidFill>
                <a:cs typeface="Arial"/>
              </a:rPr>
              <a:t>Stay</a:t>
            </a:r>
          </a:p>
          <a:p>
            <a:pPr marL="333375" indent="-286385">
              <a:lnSpc>
                <a:spcPct val="100000"/>
              </a:lnSpc>
              <a:spcBef>
                <a:spcPts val="165"/>
              </a:spcBef>
              <a:buChar char="•"/>
              <a:tabLst>
                <a:tab pos="333375" algn="l"/>
                <a:tab pos="334010" algn="l"/>
              </a:tabLst>
            </a:pPr>
            <a:r>
              <a:rPr lang="en-US" sz="1200" b="1" dirty="0" smtClean="0">
                <a:solidFill>
                  <a:srgbClr val="333333"/>
                </a:solidFill>
                <a:cs typeface="Arial"/>
              </a:rPr>
              <a:t>Discharge Status</a:t>
            </a:r>
          </a:p>
          <a:p>
            <a:pPr marL="333375" indent="-286385">
              <a:lnSpc>
                <a:spcPct val="100000"/>
              </a:lnSpc>
              <a:spcBef>
                <a:spcPts val="165"/>
              </a:spcBef>
              <a:buChar char="•"/>
              <a:tabLst>
                <a:tab pos="333375" algn="l"/>
                <a:tab pos="334010" algn="l"/>
              </a:tabLst>
            </a:pPr>
            <a:r>
              <a:rPr lang="en-US" sz="1200" b="1" dirty="0" smtClean="0">
                <a:solidFill>
                  <a:srgbClr val="333333"/>
                </a:solidFill>
                <a:cs typeface="Arial"/>
              </a:rPr>
              <a:t>Discharge location </a:t>
            </a:r>
          </a:p>
          <a:p>
            <a:pPr marL="333375" indent="-286385">
              <a:lnSpc>
                <a:spcPct val="100000"/>
              </a:lnSpc>
              <a:spcBef>
                <a:spcPts val="165"/>
              </a:spcBef>
              <a:buChar char="•"/>
              <a:tabLst>
                <a:tab pos="333375" algn="l"/>
                <a:tab pos="334010" algn="l"/>
              </a:tabLst>
            </a:pPr>
            <a:r>
              <a:rPr lang="en-US" sz="1200" dirty="0" smtClean="0">
                <a:solidFill>
                  <a:srgbClr val="333333"/>
                </a:solidFill>
                <a:cs typeface="Arial"/>
              </a:rPr>
              <a:t>Post-discharge </a:t>
            </a:r>
            <a:r>
              <a:rPr lang="en-US" sz="1200" dirty="0">
                <a:solidFill>
                  <a:srgbClr val="333333"/>
                </a:solidFill>
                <a:cs typeface="Arial"/>
              </a:rPr>
              <a:t>office visit </a:t>
            </a:r>
            <a:r>
              <a:rPr lang="en-US" sz="1200" dirty="0" smtClean="0">
                <a:solidFill>
                  <a:srgbClr val="333333"/>
                </a:solidFill>
                <a:cs typeface="Arial"/>
              </a:rPr>
              <a:t>planning</a:t>
            </a:r>
          </a:p>
          <a:p>
            <a:pPr marL="333375" indent="-286385">
              <a:lnSpc>
                <a:spcPct val="100000"/>
              </a:lnSpc>
              <a:spcBef>
                <a:spcPts val="165"/>
              </a:spcBef>
              <a:buChar char="•"/>
              <a:tabLst>
                <a:tab pos="333375" algn="l"/>
                <a:tab pos="334010" algn="l"/>
              </a:tabLst>
            </a:pPr>
            <a:r>
              <a:rPr lang="en-US" sz="1200" dirty="0" smtClean="0">
                <a:solidFill>
                  <a:srgbClr val="333333"/>
                </a:solidFill>
                <a:latin typeface="Arial"/>
                <a:cs typeface="Arial"/>
              </a:rPr>
              <a:t>Discharge DRG</a:t>
            </a:r>
          </a:p>
          <a:p>
            <a:pPr marL="333375" indent="-286385">
              <a:lnSpc>
                <a:spcPct val="100000"/>
              </a:lnSpc>
              <a:spcBef>
                <a:spcPts val="165"/>
              </a:spcBef>
              <a:buChar char="•"/>
              <a:tabLst>
                <a:tab pos="333375" algn="l"/>
                <a:tab pos="334010" algn="l"/>
              </a:tabLst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3124200" y="829631"/>
            <a:ext cx="2493840" cy="27449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97155" rIns="0" bIns="0" rtlCol="0">
            <a:spAutoFit/>
          </a:bodyPr>
          <a:lstStyle/>
          <a:p>
            <a:pPr marL="998855" marR="245745" indent="-745490">
              <a:lnSpc>
                <a:spcPct val="101800"/>
              </a:lnSpc>
              <a:spcBef>
                <a:spcPts val="765"/>
              </a:spcBef>
            </a:pPr>
            <a:r>
              <a:rPr lang="en-US" sz="1200" b="1" dirty="0" smtClean="0">
                <a:solidFill>
                  <a:srgbClr val="FFFFFF"/>
                </a:solidFill>
                <a:cs typeface="Arial"/>
              </a:rPr>
              <a:t>Utilization/ Diagnosis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436441" y="830580"/>
            <a:ext cx="2514599" cy="27449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97155" rIns="0" bIns="0" rtlCol="0">
            <a:spAutoFit/>
          </a:bodyPr>
          <a:lstStyle/>
          <a:p>
            <a:pPr marL="998855" marR="245745" indent="-745490">
              <a:lnSpc>
                <a:spcPct val="101800"/>
              </a:lnSpc>
              <a:spcBef>
                <a:spcPts val="765"/>
              </a:spcBef>
            </a:pPr>
            <a:r>
              <a:rPr lang="en-US" sz="1200" b="1" dirty="0">
                <a:solidFill>
                  <a:srgbClr val="FFFFFF"/>
                </a:solidFill>
                <a:cs typeface="Arial"/>
              </a:rPr>
              <a:t> Discharge </a:t>
            </a:r>
            <a:r>
              <a:rPr lang="en-US" sz="1200" b="1" dirty="0" smtClean="0">
                <a:solidFill>
                  <a:srgbClr val="FFFFFF"/>
                </a:solidFill>
                <a:cs typeface="Arial"/>
              </a:rPr>
              <a:t>Information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F0DA5E-D219-45A3-988C-435DB6643080}"/>
              </a:ext>
            </a:extLst>
          </p:cNvPr>
          <p:cNvSpPr txBox="1">
            <a:spLocks/>
          </p:cNvSpPr>
          <p:nvPr/>
        </p:nvSpPr>
        <p:spPr>
          <a:xfrm>
            <a:off x="403926" y="156000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Readmission </a:t>
            </a:r>
            <a:r>
              <a:rPr lang="en-US" dirty="0"/>
              <a:t>Model Overview </a:t>
            </a:r>
            <a:br>
              <a:rPr lang="en-US" dirty="0"/>
            </a:br>
            <a:r>
              <a:rPr lang="en-US" sz="2200" b="0" dirty="0" smtClean="0">
                <a:solidFill>
                  <a:schemeClr val="accent2"/>
                </a:solidFill>
              </a:rPr>
              <a:t>Risk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6" y="2791188"/>
            <a:ext cx="2033588" cy="1962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7400" y="3773098"/>
            <a:ext cx="6705600" cy="107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lang="en-US" sz="1200" b="1" u="sng" dirty="0" smtClean="0">
                <a:solidFill>
                  <a:schemeClr val="accent1"/>
                </a:solidFill>
                <a:cs typeface="Arial"/>
              </a:rPr>
              <a:t>Key Feature Engineering Questions:</a:t>
            </a:r>
          </a:p>
          <a:p>
            <a:pPr marL="184150" marR="5080" indent="-171450">
              <a:lnSpc>
                <a:spcPct val="1018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/>
                </a:solidFill>
                <a:cs typeface="Arial"/>
              </a:rPr>
              <a:t>Factors </a:t>
            </a:r>
            <a:r>
              <a:rPr lang="en-US" sz="1200" dirty="0">
                <a:solidFill>
                  <a:schemeClr val="accent1"/>
                </a:solidFill>
                <a:cs typeface="Arial"/>
              </a:rPr>
              <a:t>that are the strongest predictors of hospital readmission </a:t>
            </a:r>
            <a:endParaRPr lang="en-US" sz="1200" dirty="0" smtClean="0">
              <a:solidFill>
                <a:schemeClr val="accent1"/>
              </a:solidFill>
              <a:cs typeface="Arial"/>
            </a:endParaRPr>
          </a:p>
          <a:p>
            <a:pPr marL="184150" marR="5080" indent="-171450">
              <a:lnSpc>
                <a:spcPct val="1018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cs typeface="Arial"/>
              </a:rPr>
              <a:t>H</a:t>
            </a:r>
            <a:r>
              <a:rPr lang="en-US" sz="1200" dirty="0" smtClean="0">
                <a:solidFill>
                  <a:schemeClr val="accent1"/>
                </a:solidFill>
                <a:cs typeface="Arial"/>
              </a:rPr>
              <a:t>ow </a:t>
            </a:r>
            <a:r>
              <a:rPr lang="en-US" sz="1200" dirty="0">
                <a:solidFill>
                  <a:schemeClr val="accent1"/>
                </a:solidFill>
                <a:cs typeface="Arial"/>
              </a:rPr>
              <a:t>well can we predict hospital readmission with limited features</a:t>
            </a:r>
            <a:r>
              <a:rPr lang="en-US" sz="1200" dirty="0" smtClean="0">
                <a:solidFill>
                  <a:schemeClr val="accent1"/>
                </a:solidFill>
                <a:cs typeface="Arial"/>
              </a:rPr>
              <a:t>.</a:t>
            </a:r>
          </a:p>
          <a:p>
            <a:pPr marL="184150" marR="5080" indent="-171450">
              <a:lnSpc>
                <a:spcPct val="1018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spc="-5" dirty="0" smtClean="0">
                <a:solidFill>
                  <a:schemeClr val="accent1"/>
                </a:solidFill>
                <a:cs typeface="Arial"/>
              </a:rPr>
              <a:t>When</a:t>
            </a:r>
            <a:r>
              <a:rPr lang="en-US" sz="1200" spc="10" dirty="0" smtClean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>
                <a:solidFill>
                  <a:schemeClr val="accent1"/>
                </a:solidFill>
                <a:cs typeface="Arial"/>
              </a:rPr>
              <a:t>considered</a:t>
            </a:r>
            <a:r>
              <a:rPr lang="en-US" sz="1200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>
                <a:solidFill>
                  <a:schemeClr val="accent1"/>
                </a:solidFill>
                <a:cs typeface="Arial"/>
              </a:rPr>
              <a:t>along</a:t>
            </a:r>
            <a:r>
              <a:rPr lang="en-US" sz="1200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>
                <a:solidFill>
                  <a:schemeClr val="accent1"/>
                </a:solidFill>
                <a:cs typeface="Arial"/>
              </a:rPr>
              <a:t>with</a:t>
            </a:r>
            <a:r>
              <a:rPr lang="en-US" sz="1200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>
                <a:solidFill>
                  <a:schemeClr val="accent1"/>
                </a:solidFill>
                <a:cs typeface="Arial"/>
              </a:rPr>
              <a:t>clinical</a:t>
            </a:r>
            <a:r>
              <a:rPr lang="en-US" sz="1200" spc="15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dirty="0">
                <a:solidFill>
                  <a:schemeClr val="accent1"/>
                </a:solidFill>
                <a:cs typeface="Arial"/>
              </a:rPr>
              <a:t>data</a:t>
            </a:r>
            <a:r>
              <a:rPr lang="en-US" sz="1200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 smtClean="0">
                <a:solidFill>
                  <a:schemeClr val="accent1"/>
                </a:solidFill>
                <a:cs typeface="Arial"/>
              </a:rPr>
              <a:t>(discharge information, utilization, diagnoses,</a:t>
            </a:r>
            <a:r>
              <a:rPr lang="en-US" sz="1200" spc="15" dirty="0" smtClean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>
                <a:solidFill>
                  <a:schemeClr val="accent1"/>
                </a:solidFill>
                <a:cs typeface="Arial"/>
              </a:rPr>
              <a:t>utilization</a:t>
            </a:r>
            <a:r>
              <a:rPr lang="en-US" sz="1200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cs typeface="Arial"/>
              </a:rPr>
              <a:t>etc.), are </a:t>
            </a:r>
            <a:r>
              <a:rPr lang="en-US" sz="1200" spc="-5" dirty="0" err="1" smtClean="0">
                <a:solidFill>
                  <a:schemeClr val="accent1"/>
                </a:solidFill>
                <a:cs typeface="Arial"/>
              </a:rPr>
              <a:t>SDoH</a:t>
            </a:r>
            <a:r>
              <a:rPr lang="en-US" sz="1200" dirty="0" smtClean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>
                <a:solidFill>
                  <a:schemeClr val="accent1"/>
                </a:solidFill>
                <a:cs typeface="Arial"/>
              </a:rPr>
              <a:t>in</a:t>
            </a:r>
            <a:r>
              <a:rPr lang="en-US" sz="1200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>
                <a:solidFill>
                  <a:schemeClr val="accent1"/>
                </a:solidFill>
                <a:cs typeface="Arial"/>
              </a:rPr>
              <a:t>their</a:t>
            </a:r>
            <a:r>
              <a:rPr lang="en-US" sz="1200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dirty="0">
                <a:solidFill>
                  <a:schemeClr val="accent1"/>
                </a:solidFill>
                <a:cs typeface="Arial"/>
              </a:rPr>
              <a:t>current</a:t>
            </a:r>
            <a:r>
              <a:rPr lang="en-US" sz="1200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dirty="0">
                <a:solidFill>
                  <a:schemeClr val="accent1"/>
                </a:solidFill>
                <a:cs typeface="Arial"/>
              </a:rPr>
              <a:t>form</a:t>
            </a:r>
            <a:r>
              <a:rPr lang="en-US" sz="1200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cs typeface="Arial"/>
              </a:rPr>
              <a:t>significant</a:t>
            </a:r>
            <a:r>
              <a:rPr lang="en-US" sz="1200" spc="10" dirty="0" smtClean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>
                <a:solidFill>
                  <a:schemeClr val="accent1"/>
                </a:solidFill>
                <a:cs typeface="Arial"/>
              </a:rPr>
              <a:t>predictors</a:t>
            </a:r>
            <a:r>
              <a:rPr lang="en-US" sz="1200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dirty="0">
                <a:solidFill>
                  <a:schemeClr val="accent1"/>
                </a:solidFill>
                <a:cs typeface="Arial"/>
              </a:rPr>
              <a:t>of</a:t>
            </a:r>
            <a:r>
              <a:rPr lang="en-US" sz="1200" spc="15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>
                <a:solidFill>
                  <a:schemeClr val="accent1"/>
                </a:solidFill>
                <a:cs typeface="Arial"/>
              </a:rPr>
              <a:t>readmission</a:t>
            </a:r>
            <a:r>
              <a:rPr lang="en-US" sz="1200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200" spc="-5" dirty="0" smtClean="0">
                <a:solidFill>
                  <a:schemeClr val="accent1"/>
                </a:solidFill>
                <a:cs typeface="Arial"/>
              </a:rPr>
              <a:t>risk?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F0DA5E-D219-45A3-988C-435DB6643080}"/>
              </a:ext>
            </a:extLst>
          </p:cNvPr>
          <p:cNvSpPr txBox="1">
            <a:spLocks/>
          </p:cNvSpPr>
          <p:nvPr/>
        </p:nvSpPr>
        <p:spPr>
          <a:xfrm>
            <a:off x="403926" y="156000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Readmission </a:t>
            </a:r>
            <a:r>
              <a:rPr lang="en-US" dirty="0"/>
              <a:t>Model Overview </a:t>
            </a:r>
            <a:br>
              <a:rPr lang="en-US" dirty="0"/>
            </a:br>
            <a:r>
              <a:rPr lang="en-US" sz="2200" b="0" dirty="0" smtClean="0">
                <a:solidFill>
                  <a:schemeClr val="accent2"/>
                </a:solidFill>
              </a:rPr>
              <a:t>Readmission </a:t>
            </a:r>
            <a:r>
              <a:rPr lang="en-US" sz="2200" b="0" dirty="0">
                <a:solidFill>
                  <a:schemeClr val="accent2"/>
                </a:solidFill>
              </a:rPr>
              <a:t>Predictive Model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FD2D61-515A-43D1-BA67-2EB037321F52}"/>
              </a:ext>
            </a:extLst>
          </p:cNvPr>
          <p:cNvSpPr/>
          <p:nvPr/>
        </p:nvSpPr>
        <p:spPr>
          <a:xfrm>
            <a:off x="422515" y="1094682"/>
            <a:ext cx="4054235" cy="3100973"/>
          </a:xfrm>
          <a:prstGeom prst="rect">
            <a:avLst/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1000" b="1" dirty="0">
              <a:solidFill>
                <a:schemeClr val="tx2"/>
              </a:solidFill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8D510297-153C-4F48-9B81-68ACA52ED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56" y="1100741"/>
            <a:ext cx="4027794" cy="237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164DA4B-0625-4C26-B389-A9D4EACF6847}"/>
              </a:ext>
            </a:extLst>
          </p:cNvPr>
          <p:cNvSpPr/>
          <p:nvPr/>
        </p:nvSpPr>
        <p:spPr>
          <a:xfrm>
            <a:off x="4259902" y="1830664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93E0C8-B40A-4A26-82F9-09AFD3657443}"/>
              </a:ext>
            </a:extLst>
          </p:cNvPr>
          <p:cNvSpPr/>
          <p:nvPr/>
        </p:nvSpPr>
        <p:spPr>
          <a:xfrm>
            <a:off x="4328160" y="3318510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BCA46-D5FC-4A15-80FA-47F9FDAB05DC}"/>
              </a:ext>
            </a:extLst>
          </p:cNvPr>
          <p:cNvSpPr txBox="1"/>
          <p:nvPr/>
        </p:nvSpPr>
        <p:spPr>
          <a:xfrm>
            <a:off x="384876" y="3478278"/>
            <a:ext cx="418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sym typeface="Wingdings"/>
              </a:rPr>
              <a:t>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>
                <a:solidFill>
                  <a:schemeClr val="accent5"/>
                </a:solidFill>
              </a:rPr>
              <a:t>operational savings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by prioritizing cases with high risk of denial</a:t>
            </a:r>
          </a:p>
          <a:p>
            <a:pPr marL="230188" indent="-230188"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sym typeface="Wingdings"/>
              </a:rPr>
              <a:t>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>
                <a:solidFill>
                  <a:schemeClr val="accent5"/>
                </a:solidFill>
              </a:rPr>
              <a:t>effort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to review claims that ultimately gets approved </a:t>
            </a:r>
          </a:p>
          <a:p>
            <a:pPr marL="230188" indent="-230188">
              <a:spcAft>
                <a:spcPts val="400"/>
              </a:spcAft>
              <a:buClr>
                <a:schemeClr val="accent3"/>
              </a:buClr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sym typeface="Wingdings"/>
              </a:rPr>
              <a:t>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cases </a:t>
            </a:r>
            <a:r>
              <a:rPr lang="en-US" sz="1000" dirty="0">
                <a:solidFill>
                  <a:schemeClr val="accent5"/>
                </a:solidFill>
              </a:rPr>
              <a:t>medical records request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0FC7FF-A11A-436C-8A6E-A4D7BBE9940C}"/>
              </a:ext>
            </a:extLst>
          </p:cNvPr>
          <p:cNvSpPr/>
          <p:nvPr/>
        </p:nvSpPr>
        <p:spPr>
          <a:xfrm>
            <a:off x="450536" y="3548604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9D8BA7-C59E-4E1F-87BA-DA989752C6D7}"/>
              </a:ext>
            </a:extLst>
          </p:cNvPr>
          <p:cNvSpPr/>
          <p:nvPr/>
        </p:nvSpPr>
        <p:spPr>
          <a:xfrm>
            <a:off x="450536" y="3773257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04F1B0-7765-4A27-9B7E-F0353CAF9299}"/>
              </a:ext>
            </a:extLst>
          </p:cNvPr>
          <p:cNvSpPr/>
          <p:nvPr/>
        </p:nvSpPr>
        <p:spPr>
          <a:xfrm>
            <a:off x="450536" y="3987196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D2D61-515A-43D1-BA67-2EB037321F52}"/>
              </a:ext>
            </a:extLst>
          </p:cNvPr>
          <p:cNvSpPr/>
          <p:nvPr/>
        </p:nvSpPr>
        <p:spPr>
          <a:xfrm>
            <a:off x="4552489" y="1094682"/>
            <a:ext cx="4439111" cy="2382231"/>
          </a:xfrm>
          <a:prstGeom prst="rect">
            <a:avLst/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10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572" y="1227892"/>
            <a:ext cx="4202828" cy="21506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9C9385-391E-4E65-B42A-26CFB2FCA140}"/>
              </a:ext>
            </a:extLst>
          </p:cNvPr>
          <p:cNvSpPr txBox="1"/>
          <p:nvPr/>
        </p:nvSpPr>
        <p:spPr>
          <a:xfrm>
            <a:off x="4550370" y="836427"/>
            <a:ext cx="4441230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b="1" dirty="0">
                <a:solidFill>
                  <a:schemeClr val="bg1"/>
                </a:solidFill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</a:rPr>
              <a:t>Radom Forest Model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C9385-391E-4E65-B42A-26CFB2FCA140}"/>
              </a:ext>
            </a:extLst>
          </p:cNvPr>
          <p:cNvSpPr txBox="1"/>
          <p:nvPr/>
        </p:nvSpPr>
        <p:spPr>
          <a:xfrm>
            <a:off x="426573" y="836427"/>
            <a:ext cx="4056571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b="1" dirty="0" smtClean="0">
                <a:solidFill>
                  <a:schemeClr val="bg1"/>
                </a:solidFill>
              </a:rPr>
              <a:t>Logistic Regression Model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4166543"/>
            <a:ext cx="4178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>
                <a:solidFill>
                  <a:srgbClr val="292929"/>
                </a:solidFill>
                <a:latin typeface="charter"/>
              </a:rPr>
              <a:t>Logistic </a:t>
            </a:r>
            <a:r>
              <a:rPr lang="en-US" sz="1000" b="1" u="sng" dirty="0" smtClean="0">
                <a:solidFill>
                  <a:srgbClr val="292929"/>
                </a:solidFill>
                <a:latin typeface="charter"/>
              </a:rPr>
              <a:t>regression: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292929"/>
                </a:solidFill>
                <a:latin typeface="charter"/>
              </a:rPr>
              <a:t>Interpretability &amp; Accuracy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292929"/>
                </a:solidFill>
                <a:latin typeface="charter"/>
              </a:rPr>
              <a:t>Help </a:t>
            </a:r>
            <a:r>
              <a:rPr lang="en-US" sz="1000" dirty="0">
                <a:solidFill>
                  <a:srgbClr val="292929"/>
                </a:solidFill>
                <a:latin typeface="charter"/>
              </a:rPr>
              <a:t>us understand the relative impact and statistical significance of each factor on the probability of readmission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572000" y="365014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u="sng" dirty="0" smtClean="0">
                <a:solidFill>
                  <a:srgbClr val="292929"/>
                </a:solidFill>
                <a:latin typeface="charter"/>
              </a:rPr>
              <a:t>Tree-based Model: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292929"/>
                </a:solidFill>
                <a:latin typeface="charter"/>
              </a:rPr>
              <a:t>By </a:t>
            </a:r>
            <a:r>
              <a:rPr lang="en-US" sz="1000" dirty="0">
                <a:solidFill>
                  <a:srgbClr val="292929"/>
                </a:solidFill>
                <a:latin typeface="charter"/>
              </a:rPr>
              <a:t>iteratively and hierarchically observing the level of </a:t>
            </a:r>
            <a:r>
              <a:rPr lang="en-US" sz="1000" dirty="0" smtClean="0">
                <a:solidFill>
                  <a:srgbClr val="292929"/>
                </a:solidFill>
                <a:latin typeface="charter"/>
              </a:rPr>
              <a:t>certainty, tree-based model can help us find </a:t>
            </a:r>
            <a:r>
              <a:rPr lang="en-US" sz="1000" dirty="0">
                <a:solidFill>
                  <a:srgbClr val="292929"/>
                </a:solidFill>
                <a:latin typeface="charter"/>
              </a:rPr>
              <a:t>the relative importance of different factors using a more human-like decision making strategy in establishing this determination</a:t>
            </a:r>
            <a:r>
              <a:rPr lang="en-US" sz="1000" dirty="0" smtClean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292929"/>
                </a:solidFill>
                <a:latin typeface="charter"/>
              </a:rPr>
              <a:t>Random forest models consider more </a:t>
            </a:r>
            <a:r>
              <a:rPr lang="en-US" sz="1000" dirty="0">
                <a:solidFill>
                  <a:srgbClr val="292929"/>
                </a:solidFill>
                <a:latin typeface="charter"/>
              </a:rPr>
              <a:t>than one decision tree and then doing a majority </a:t>
            </a:r>
            <a:r>
              <a:rPr lang="en-US" sz="1000" dirty="0" smtClean="0">
                <a:solidFill>
                  <a:srgbClr val="292929"/>
                </a:solidFill>
                <a:latin typeface="charter"/>
              </a:rPr>
              <a:t>voting, thus is more </a:t>
            </a:r>
            <a:r>
              <a:rPr lang="en-US" sz="1000" dirty="0">
                <a:solidFill>
                  <a:srgbClr val="292929"/>
                </a:solidFill>
                <a:latin typeface="charter"/>
              </a:rPr>
              <a:t>robust predictive </a:t>
            </a:r>
            <a:r>
              <a:rPr lang="en-US" sz="1000" dirty="0" smtClean="0">
                <a:solidFill>
                  <a:srgbClr val="292929"/>
                </a:solidFill>
                <a:latin typeface="charter"/>
              </a:rPr>
              <a:t>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082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4" y="971550"/>
            <a:ext cx="7907216" cy="24590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3486150"/>
            <a:ext cx="8745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chemeClr val="accent1"/>
                </a:solidFill>
              </a:rPr>
              <a:t>Benefit</a:t>
            </a:r>
            <a:r>
              <a:rPr lang="en-US" sz="1200" dirty="0" smtClean="0">
                <a:solidFill>
                  <a:schemeClr val="accent1"/>
                </a:solidFill>
              </a:rPr>
              <a:t> of deploying readmission </a:t>
            </a:r>
            <a:r>
              <a:rPr lang="en-US" sz="1200" dirty="0">
                <a:solidFill>
                  <a:schemeClr val="accent1"/>
                </a:solidFill>
              </a:rPr>
              <a:t>perdition model </a:t>
            </a:r>
            <a:r>
              <a:rPr lang="en-US" sz="1200" dirty="0" smtClean="0">
                <a:solidFill>
                  <a:schemeClr val="accent1"/>
                </a:solidFill>
              </a:rPr>
              <a:t>alongside </a:t>
            </a:r>
            <a:r>
              <a:rPr lang="en-US" sz="1200" dirty="0">
                <a:solidFill>
                  <a:schemeClr val="accent1"/>
                </a:solidFill>
              </a:rPr>
              <a:t>ICM’s discharge planning review in ICUE . </a:t>
            </a:r>
            <a:endParaRPr lang="en-US" sz="1200" dirty="0" smtClean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accent1"/>
                </a:solidFill>
              </a:rPr>
              <a:t>readmission </a:t>
            </a:r>
            <a:r>
              <a:rPr lang="en-US" sz="1200" dirty="0">
                <a:solidFill>
                  <a:schemeClr val="accent1"/>
                </a:solidFill>
              </a:rPr>
              <a:t>risk can be calculated right after the discharge, with both </a:t>
            </a:r>
            <a:r>
              <a:rPr lang="en-US" sz="1200" dirty="0" smtClean="0">
                <a:solidFill>
                  <a:schemeClr val="accent1"/>
                </a:solidFill>
              </a:rPr>
              <a:t>historical </a:t>
            </a:r>
            <a:r>
              <a:rPr lang="en-US" sz="1200" dirty="0">
                <a:solidFill>
                  <a:schemeClr val="accent1"/>
                </a:solidFill>
              </a:rPr>
              <a:t>claims and discharge </a:t>
            </a:r>
            <a:r>
              <a:rPr lang="en-US" sz="1200" dirty="0" smtClean="0">
                <a:solidFill>
                  <a:schemeClr val="accent1"/>
                </a:solidFill>
              </a:rPr>
              <a:t>information available for more accurate risk scoring.</a:t>
            </a:r>
            <a:endParaRPr lang="en-US" sz="1200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accent1"/>
                </a:solidFill>
              </a:rPr>
              <a:t>real-time run model </a:t>
            </a:r>
            <a:r>
              <a:rPr lang="en-US" sz="1200" dirty="0">
                <a:solidFill>
                  <a:schemeClr val="accent1"/>
                </a:solidFill>
              </a:rPr>
              <a:t>will be able identify the members with a high probability of readmission and direct them to the appropriate clinical teams for immediate intervention.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 </a:t>
            </a:r>
            <a:r>
              <a:rPr lang="en-US" sz="1200" b="1" dirty="0" smtClean="0">
                <a:solidFill>
                  <a:schemeClr val="accent1"/>
                </a:solidFill>
              </a:rPr>
              <a:t>                  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F0DA5E-D219-45A3-988C-435DB6643080}"/>
              </a:ext>
            </a:extLst>
          </p:cNvPr>
          <p:cNvSpPr txBox="1">
            <a:spLocks/>
          </p:cNvSpPr>
          <p:nvPr/>
        </p:nvSpPr>
        <p:spPr>
          <a:xfrm>
            <a:off x="403926" y="156000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Readmission </a:t>
            </a:r>
            <a:r>
              <a:rPr lang="en-US" dirty="0"/>
              <a:t>Model Overview </a:t>
            </a:r>
            <a:br>
              <a:rPr lang="en-US" dirty="0"/>
            </a:br>
            <a:r>
              <a:rPr lang="en-US" sz="2200" b="0" dirty="0" smtClean="0">
                <a:solidFill>
                  <a:schemeClr val="accent2"/>
                </a:solidFill>
              </a:rPr>
              <a:t>Model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A7F33-AF1E-4158-8F35-923F7688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6" name="Left Brace 11">
            <a:extLst>
              <a:ext uri="{FF2B5EF4-FFF2-40B4-BE49-F238E27FC236}">
                <a16:creationId xmlns:a16="http://schemas.microsoft.com/office/drawing/2014/main" id="{C284C04E-FB48-4417-A9E5-FF2D6CB8F094}"/>
              </a:ext>
            </a:extLst>
          </p:cNvPr>
          <p:cNvSpPr>
            <a:spLocks/>
          </p:cNvSpPr>
          <p:nvPr/>
        </p:nvSpPr>
        <p:spPr bwMode="auto">
          <a:xfrm rot="16200000">
            <a:off x="4342743" y="2424307"/>
            <a:ext cx="381000" cy="1677714"/>
          </a:xfrm>
          <a:prstGeom prst="leftBrace">
            <a:avLst>
              <a:gd name="adj1" fmla="val 8352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CF99C619-739E-452E-8C3D-B1CC5C833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386" y="3438919"/>
            <a:ext cx="1636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400" b="1" dirty="0">
                <a:solidFill>
                  <a:srgbClr val="FF0000"/>
                </a:solidFill>
              </a:rPr>
              <a:t>High Risk Cases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E6058BF-C165-4172-9D93-7201A9DD6C85}"/>
              </a:ext>
            </a:extLst>
          </p:cNvPr>
          <p:cNvSpPr>
            <a:spLocks/>
          </p:cNvSpPr>
          <p:nvPr/>
        </p:nvSpPr>
        <p:spPr bwMode="auto">
          <a:xfrm rot="16200000">
            <a:off x="2685393" y="609467"/>
            <a:ext cx="381000" cy="4916214"/>
          </a:xfrm>
          <a:prstGeom prst="leftBrace">
            <a:avLst>
              <a:gd name="adj1" fmla="val 8348"/>
              <a:gd name="adj2" fmla="val 50296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33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D4EB7-F058-4362-ABEF-15CA139D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999" y="3258074"/>
            <a:ext cx="1568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Whole population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3DC16330-F260-4AE6-9CFD-58938B0F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14441"/>
            <a:ext cx="838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sz="1400" b="1" u="sng" dirty="0">
                <a:solidFill>
                  <a:schemeClr val="accent1"/>
                </a:solidFill>
              </a:rPr>
              <a:t>Opportunity: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400" dirty="0">
                <a:solidFill>
                  <a:schemeClr val="accent1"/>
                </a:solidFill>
              </a:rPr>
              <a:t>Stratification examples: top 1,000/1,500/2,000/2,500 cases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dirty="0">
                <a:solidFill>
                  <a:schemeClr val="accent1"/>
                </a:solidFill>
              </a:rPr>
              <a:t>Select the cut off scores.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dirty="0">
                <a:solidFill>
                  <a:schemeClr val="accent1"/>
                </a:solidFill>
              </a:rPr>
              <a:t>Understand the characteristics of high-risk cases by analyzing the top predictors :</a:t>
            </a:r>
          </a:p>
          <a:p>
            <a:pPr marL="1028700" lvl="1">
              <a:buFontTx/>
              <a:buChar char="-"/>
              <a:defRPr/>
            </a:pPr>
            <a:r>
              <a:rPr lang="en-US" sz="1400" dirty="0">
                <a:solidFill>
                  <a:schemeClr val="accent1"/>
                </a:solidFill>
              </a:rPr>
              <a:t>Gain insight on how the top predictors impact the scoring results</a:t>
            </a:r>
          </a:p>
          <a:p>
            <a:pPr marL="1028700" lvl="1">
              <a:buFontTx/>
              <a:buChar char="-"/>
              <a:defRPr/>
            </a:pPr>
            <a:r>
              <a:rPr lang="en-US" sz="1400" dirty="0">
                <a:solidFill>
                  <a:schemeClr val="accent1"/>
                </a:solidFill>
              </a:rPr>
              <a:t>Insure reasonable results, clinically and analytically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E024079-9DB8-4E0E-A5EE-27F99B55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6" y="904307"/>
            <a:ext cx="3502573" cy="253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9F0DA5E-D219-45A3-988C-435DB6643080}"/>
              </a:ext>
            </a:extLst>
          </p:cNvPr>
          <p:cNvSpPr txBox="1">
            <a:spLocks/>
          </p:cNvSpPr>
          <p:nvPr/>
        </p:nvSpPr>
        <p:spPr>
          <a:xfrm>
            <a:off x="403926" y="156000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Readmission </a:t>
            </a:r>
            <a:r>
              <a:rPr lang="en-US" dirty="0"/>
              <a:t>Model Overview </a:t>
            </a:r>
            <a:br>
              <a:rPr lang="en-US" dirty="0"/>
            </a:br>
            <a:r>
              <a:rPr lang="en-US" sz="2200" b="0" dirty="0" smtClean="0">
                <a:solidFill>
                  <a:schemeClr val="accent2"/>
                </a:solidFill>
              </a:rPr>
              <a:t>Model Deployment (2)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0" r:id="rId2" imgW="7847619" imgH="3276190"/>
        </mc:Choice>
        <mc:Fallback>
          <p:control r:id="rId2" imgW="7847619" imgH="3276190">
            <p:pic>
              <p:nvPicPr>
                <p:cNvPr id="11" name="SASGraph1">
                  <a:extLst>
                    <a:ext uri="{FF2B5EF4-FFF2-40B4-BE49-F238E27FC236}">
                      <a16:creationId xmlns:a16="http://schemas.microsoft.com/office/drawing/2014/main" id="{F3689C6B-582B-4977-B55F-6FA9CE834AB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586" y="792871"/>
                  <a:ext cx="5068614" cy="2136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9625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EB5BF-8C0A-43F6-9B94-EC4D708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1731B-4D64-409C-8A8D-7C41EAC0998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C005F-7A3F-49B9-B250-49ED95B36624}"/>
              </a:ext>
            </a:extLst>
          </p:cNvPr>
          <p:cNvSpPr/>
          <p:nvPr/>
        </p:nvSpPr>
        <p:spPr>
          <a:xfrm>
            <a:off x="470338" y="997387"/>
            <a:ext cx="7620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</a:t>
            </a:r>
            <a:r>
              <a:rPr lang="en-US" b="1" dirty="0" smtClean="0">
                <a:solidFill>
                  <a:schemeClr val="tx2"/>
                </a:solidFill>
              </a:rPr>
              <a:t>Availability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Access to demographic </a:t>
            </a:r>
            <a:r>
              <a:rPr lang="en-US" sz="1400" dirty="0">
                <a:solidFill>
                  <a:schemeClr val="tx2"/>
                </a:solidFill>
              </a:rPr>
              <a:t>and </a:t>
            </a:r>
            <a:r>
              <a:rPr lang="en-US" sz="1400" dirty="0" smtClean="0">
                <a:solidFill>
                  <a:schemeClr val="tx2"/>
                </a:solidFill>
              </a:rPr>
              <a:t>attitudinal information </a:t>
            </a:r>
            <a:r>
              <a:rPr lang="en-US" sz="1400" dirty="0">
                <a:solidFill>
                  <a:schemeClr val="tx2"/>
                </a:solidFill>
              </a:rPr>
              <a:t>about </a:t>
            </a:r>
            <a:r>
              <a:rPr lang="en-US" sz="1400" dirty="0" smtClean="0">
                <a:solidFill>
                  <a:schemeClr val="tx2"/>
                </a:solidFill>
              </a:rPr>
              <a:t>readmissions </a:t>
            </a:r>
            <a:r>
              <a:rPr lang="en-US" sz="1400" dirty="0">
                <a:solidFill>
                  <a:schemeClr val="tx2"/>
                </a:solidFill>
              </a:rPr>
              <a:t>in </a:t>
            </a:r>
            <a:r>
              <a:rPr lang="en-US" sz="1400" dirty="0" smtClean="0">
                <a:solidFill>
                  <a:schemeClr val="tx2"/>
                </a:solidFill>
              </a:rPr>
              <a:t>members, which </a:t>
            </a:r>
            <a:r>
              <a:rPr lang="en-US" sz="1400" dirty="0">
                <a:solidFill>
                  <a:schemeClr val="tx2"/>
                </a:solidFill>
              </a:rPr>
              <a:t>is a comprehensive but not an exhaustive account of all the factors that may affect hospital readmissions. 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Limited access </a:t>
            </a:r>
            <a:r>
              <a:rPr lang="en-US" sz="1400" dirty="0">
                <a:solidFill>
                  <a:schemeClr val="tx2"/>
                </a:solidFill>
              </a:rPr>
              <a:t>to </a:t>
            </a:r>
            <a:r>
              <a:rPr lang="en-US" sz="1400" dirty="0" err="1" smtClean="0">
                <a:solidFill>
                  <a:schemeClr val="tx2"/>
                </a:solidFill>
              </a:rPr>
              <a:t>SDoH</a:t>
            </a:r>
            <a:r>
              <a:rPr lang="en-US" sz="1400" dirty="0" smtClean="0">
                <a:solidFill>
                  <a:schemeClr val="tx2"/>
                </a:solidFill>
              </a:rPr>
              <a:t> features such as access </a:t>
            </a:r>
            <a:r>
              <a:rPr lang="en-US" sz="1400" dirty="0">
                <a:solidFill>
                  <a:schemeClr val="tx2"/>
                </a:solidFill>
              </a:rPr>
              <a:t>to care, which has been shown in one study to account for 58% of variation readmission rates. </a:t>
            </a:r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Readmission Model </a:t>
            </a:r>
            <a:r>
              <a:rPr lang="en-US" altLang="zh-CN" b="1" dirty="0" smtClean="0">
                <a:solidFill>
                  <a:schemeClr val="tx2"/>
                </a:solidFill>
              </a:rPr>
              <a:t>Limits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Readmission </a:t>
            </a:r>
            <a:r>
              <a:rPr lang="en-US" altLang="zh-CN" sz="1400" dirty="0" smtClean="0">
                <a:solidFill>
                  <a:schemeClr val="tx2"/>
                </a:solidFill>
              </a:rPr>
              <a:t>model</a:t>
            </a:r>
            <a:r>
              <a:rPr lang="en-US" sz="1400" dirty="0" smtClean="0">
                <a:solidFill>
                  <a:schemeClr val="tx2"/>
                </a:solidFill>
              </a:rPr>
              <a:t> turn to have high specification, i.e. low </a:t>
            </a:r>
            <a:r>
              <a:rPr lang="en-US" sz="1400" dirty="0">
                <a:solidFill>
                  <a:schemeClr val="tx2"/>
                </a:solidFill>
              </a:rPr>
              <a:t>false positive </a:t>
            </a:r>
            <a:r>
              <a:rPr lang="en-US" sz="1400" dirty="0" smtClean="0">
                <a:solidFill>
                  <a:schemeClr val="tx2"/>
                </a:solidFill>
              </a:rPr>
              <a:t>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Considering UHG have already have readmission intervention care team, training data might be biased.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If we successfully prevent high-risk patients from readmitting	consistently, theoretically,  patients with similar profiles would not be high-risk in future models</a:t>
            </a:r>
            <a:r>
              <a:rPr lang="en-US" sz="1400" dirty="0" smtClean="0">
                <a:solidFill>
                  <a:schemeClr val="tx2"/>
                </a:solidFill>
              </a:rPr>
              <a:t>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F0DA5E-D219-45A3-988C-435DB6643080}"/>
              </a:ext>
            </a:extLst>
          </p:cNvPr>
          <p:cNvSpPr txBox="1">
            <a:spLocks/>
          </p:cNvSpPr>
          <p:nvPr/>
        </p:nvSpPr>
        <p:spPr>
          <a:xfrm>
            <a:off x="403926" y="156000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Readmission </a:t>
            </a:r>
            <a:r>
              <a:rPr lang="en-US" dirty="0"/>
              <a:t>Model Overview </a:t>
            </a:r>
            <a:br>
              <a:rPr lang="en-US" dirty="0"/>
            </a:br>
            <a:r>
              <a:rPr lang="en-US" sz="2200" b="0" dirty="0" smtClean="0">
                <a:solidFill>
                  <a:schemeClr val="accent2"/>
                </a:solidFill>
              </a:rPr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e2d3cf17-e09e-4a99-84c0-02e51b40a1d2"/>
</p:tagLst>
</file>

<file path=ppt/theme/theme1.xml><?xml version="1.0" encoding="utf-8"?>
<a:theme xmlns:a="http://schemas.openxmlformats.org/drawingml/2006/main" name="blank">
  <a:themeElements>
    <a:clrScheme name="Title slide (three) placeholders 1">
      <a:dk1>
        <a:srgbClr val="000000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B3C8"/>
      </a:accent5>
      <a:accent6>
        <a:srgbClr val="E7E7E7"/>
      </a:accent6>
      <a:hlink>
        <a:srgbClr val="FFFFFF"/>
      </a:hlink>
      <a:folHlink>
        <a:srgbClr val="FFFFFF"/>
      </a:folHlink>
    </a:clrScheme>
    <a:fontScheme name="Title slide (three) placeholder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Title slide (three) placeholders 1">
        <a:dk1>
          <a:srgbClr val="000000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B3C8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ree Blank Filmstrip">
  <a:themeElements>
    <a:clrScheme name="Three Blank Filmstrip 1">
      <a:dk1>
        <a:srgbClr val="005293"/>
      </a:dk1>
      <a:lt1>
        <a:srgbClr val="FFFFFF"/>
      </a:lt1>
      <a:dk2>
        <a:srgbClr val="222C80"/>
      </a:dk2>
      <a:lt2>
        <a:srgbClr val="879196"/>
      </a:lt2>
      <a:accent1>
        <a:srgbClr val="FFFFFF"/>
      </a:accent1>
      <a:accent2>
        <a:srgbClr val="CD5812"/>
      </a:accent2>
      <a:accent3>
        <a:srgbClr val="FFFFFF"/>
      </a:accent3>
      <a:accent4>
        <a:srgbClr val="00457D"/>
      </a:accent4>
      <a:accent5>
        <a:srgbClr val="FFFFFF"/>
      </a:accent5>
      <a:accent6>
        <a:srgbClr val="BA4F0F"/>
      </a:accent6>
      <a:hlink>
        <a:srgbClr val="1E5532"/>
      </a:hlink>
      <a:folHlink>
        <a:srgbClr val="871E26"/>
      </a:folHlink>
    </a:clrScheme>
    <a:fontScheme name="Three Blank Filmstrip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Three Blank Filmstrip 1">
        <a:dk1>
          <a:srgbClr val="005293"/>
        </a:dk1>
        <a:lt1>
          <a:srgbClr val="FFFFFF"/>
        </a:lt1>
        <a:dk2>
          <a:srgbClr val="222C80"/>
        </a:dk2>
        <a:lt2>
          <a:srgbClr val="879196"/>
        </a:lt2>
        <a:accent1>
          <a:srgbClr val="FFFFFF"/>
        </a:accent1>
        <a:accent2>
          <a:srgbClr val="CD5812"/>
        </a:accent2>
        <a:accent3>
          <a:srgbClr val="FFFFFF"/>
        </a:accent3>
        <a:accent4>
          <a:srgbClr val="00457D"/>
        </a:accent4>
        <a:accent5>
          <a:srgbClr val="FFFFFF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UnitedHealthcar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400"/>
          </a:spcAft>
          <a:buClr>
            <a:schemeClr val="accent3"/>
          </a:buClr>
          <a:defRPr dirty="0" smtClean="0">
            <a:solidFill>
              <a:srgbClr val="4D4D4D"/>
            </a:solidFill>
            <a:latin typeface="Arial Black" panose="020B0A040201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7064532851B740ABADAA2C0A06AFB3" ma:contentTypeVersion="0" ma:contentTypeDescription="Create a new document." ma:contentTypeScope="" ma:versionID="9618266532265913d4d9e57c98c712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E7901A-46AA-40FC-9B19-38CC84B2920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305CEA-45D6-4BAF-8FD9-6020F1AEA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DC0E71-22B1-4AE6-A4B9-E992B3011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43174</TotalTime>
  <Words>633</Words>
  <Application>Microsoft Office PowerPoint</Application>
  <PresentationFormat>On-screen Show (16:9)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charter</vt:lpstr>
      <vt:lpstr>MS PGothic</vt:lpstr>
      <vt:lpstr>ヒラギノ角ゴ Pro W3</vt:lpstr>
      <vt:lpstr>Arial</vt:lpstr>
      <vt:lpstr>Calibri</vt:lpstr>
      <vt:lpstr>Wingdings</vt:lpstr>
      <vt:lpstr>blank</vt:lpstr>
      <vt:lpstr>1_Three Blank Filmstrip</vt:lpstr>
      <vt:lpstr>UnitedHealthcare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Elliott, Kenneth</dc:creator>
  <cp:lastModifiedBy>hqzheng</cp:lastModifiedBy>
  <cp:revision>765</cp:revision>
  <cp:lastPrinted>2019-08-13T09:38:52Z</cp:lastPrinted>
  <dcterms:created xsi:type="dcterms:W3CDTF">2018-03-21T01:49:19Z</dcterms:created>
  <dcterms:modified xsi:type="dcterms:W3CDTF">2021-02-23T17:19:12Z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0x010100657064532851B740ABADAA2C0A06AFB3</vt:lpwstr>
  </property>
</Properties>
</file>