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9"/>
  </p:notesMasterIdLst>
  <p:sldIdLst>
    <p:sldId id="256" r:id="rId3"/>
    <p:sldId id="262" r:id="rId4"/>
    <p:sldId id="274" r:id="rId5"/>
    <p:sldId id="306" r:id="rId6"/>
    <p:sldId id="303" r:id="rId7"/>
    <p:sldId id="304" r:id="rId8"/>
    <p:sldId id="316" r:id="rId9"/>
    <p:sldId id="273" r:id="rId10"/>
    <p:sldId id="272" r:id="rId11"/>
    <p:sldId id="271" r:id="rId12"/>
    <p:sldId id="270" r:id="rId13"/>
    <p:sldId id="269" r:id="rId14"/>
    <p:sldId id="268" r:id="rId15"/>
    <p:sldId id="295" r:id="rId16"/>
    <p:sldId id="292" r:id="rId17"/>
    <p:sldId id="267" r:id="rId18"/>
    <p:sldId id="261" r:id="rId19"/>
    <p:sldId id="259" r:id="rId20"/>
    <p:sldId id="258" r:id="rId21"/>
    <p:sldId id="289" r:id="rId22"/>
    <p:sldId id="288" r:id="rId23"/>
    <p:sldId id="287" r:id="rId24"/>
    <p:sldId id="320" r:id="rId25"/>
    <p:sldId id="286" r:id="rId26"/>
    <p:sldId id="285" r:id="rId27"/>
    <p:sldId id="284" r:id="rId28"/>
    <p:sldId id="308" r:id="rId29"/>
    <p:sldId id="321" r:id="rId30"/>
    <p:sldId id="283" r:id="rId31"/>
    <p:sldId id="282" r:id="rId32"/>
    <p:sldId id="281" r:id="rId33"/>
    <p:sldId id="280" r:id="rId34"/>
    <p:sldId id="278" r:id="rId35"/>
    <p:sldId id="276" r:id="rId36"/>
    <p:sldId id="275" r:id="rId37"/>
    <p:sldId id="307"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716" autoAdjust="0"/>
  </p:normalViewPr>
  <p:slideViewPr>
    <p:cSldViewPr>
      <p:cViewPr>
        <p:scale>
          <a:sx n="100" d="100"/>
          <a:sy n="100" d="100"/>
        </p:scale>
        <p:origin x="-258" y="-12"/>
      </p:cViewPr>
      <p:guideLst>
        <p:guide orient="horz" pos="2160"/>
        <p:guide pos="2880"/>
      </p:guideLst>
    </p:cSldViewPr>
  </p:slideViewPr>
  <p:outlineViewPr>
    <p:cViewPr>
      <p:scale>
        <a:sx n="33" d="100"/>
        <a:sy n="33" d="100"/>
      </p:scale>
      <p:origin x="0" y="2298"/>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9F5698-E260-4291-9CB4-F38ED998D96B}" type="datetimeFigureOut">
              <a:rPr lang="zh-CN" altLang="en-US" smtClean="0"/>
              <a:pPr/>
              <a:t>2016/12/16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0A9154-2789-45FA-B537-883A86B6CF9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jmeter-plugins.org/downloads/al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2498712.ht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baike.baidu.com/view/930.htm"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blog.csdn.net/catoop/article/details/50781952"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aike.baidu.com/view/878116.ht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A0A9154-2789-45FA-B537-883A86B6CF99}"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Mem</a:t>
            </a:r>
            <a:r>
              <a:rPr lang="zh-CN" altLang="en-US" dirty="0" smtClean="0"/>
              <a:t>：内存</a:t>
            </a:r>
            <a:endParaRPr lang="en-US" altLang="zh-CN" dirty="0" smtClean="0"/>
          </a:p>
          <a:p>
            <a:r>
              <a:rPr lang="zh-CN" altLang="en-US" dirty="0" smtClean="0"/>
              <a:t>场景：</a:t>
            </a:r>
            <a:r>
              <a:rPr lang="en-US" altLang="zh-CN" dirty="0" smtClean="0"/>
              <a:t>1s</a:t>
            </a:r>
            <a:r>
              <a:rPr lang="zh-CN" altLang="en-US" dirty="0" smtClean="0"/>
              <a:t>增加</a:t>
            </a:r>
            <a:r>
              <a:rPr lang="en-US" altLang="zh-CN" dirty="0" smtClean="0"/>
              <a:t>2</a:t>
            </a:r>
            <a:r>
              <a:rPr lang="zh-CN" altLang="en-US" dirty="0" smtClean="0"/>
              <a:t>个线程；运行</a:t>
            </a:r>
            <a:r>
              <a:rPr lang="en-US" altLang="zh-CN" dirty="0" smtClean="0"/>
              <a:t>2000</a:t>
            </a:r>
            <a:r>
              <a:rPr lang="zh-CN" altLang="en-US" dirty="0" smtClean="0"/>
              <a:t>次</a:t>
            </a:r>
            <a:endParaRPr lang="en-US" altLang="zh-CN" dirty="0" smtClean="0"/>
          </a:p>
          <a:p>
            <a:r>
              <a:rPr lang="zh-CN" altLang="en-US" dirty="0" smtClean="0"/>
              <a:t>分别看在</a:t>
            </a:r>
            <a:r>
              <a:rPr lang="en-US" altLang="zh-CN" dirty="0" smtClean="0"/>
              <a:t>20,40,60</a:t>
            </a:r>
            <a:r>
              <a:rPr lang="zh-CN" altLang="en-US" dirty="0" smtClean="0"/>
              <a:t>并发下的表现</a:t>
            </a:r>
            <a:endParaRPr lang="en-US" altLang="zh-CN" dirty="0" smtClean="0"/>
          </a:p>
          <a:p>
            <a:r>
              <a:rPr lang="zh-CN" altLang="en-US" dirty="0" smtClean="0"/>
              <a:t>线程数</a:t>
            </a:r>
            <a:r>
              <a:rPr lang="en-US" altLang="zh-CN" dirty="0" smtClean="0"/>
              <a:t>20</a:t>
            </a:r>
            <a:r>
              <a:rPr lang="zh-CN" altLang="en-US" dirty="0" smtClean="0"/>
              <a:t>，</a:t>
            </a:r>
            <a:r>
              <a:rPr lang="en-US" altLang="zh-CN" dirty="0" smtClean="0"/>
              <a:t>Ramp-Up</a:t>
            </a:r>
            <a:r>
              <a:rPr lang="en-US" altLang="zh-CN" baseline="0" dirty="0" smtClean="0"/>
              <a:t> Period:10</a:t>
            </a:r>
            <a:r>
              <a:rPr lang="zh-CN" altLang="en-US" baseline="0" dirty="0" smtClean="0"/>
              <a:t>，循环次数：</a:t>
            </a:r>
            <a:r>
              <a:rPr lang="en-US" altLang="zh-CN" baseline="0" dirty="0" smtClean="0"/>
              <a:t>100</a:t>
            </a:r>
          </a:p>
          <a:p>
            <a:r>
              <a:rPr lang="en-US" altLang="zh-CN" baseline="0" dirty="0" smtClean="0"/>
              <a:t>20</a:t>
            </a:r>
            <a:r>
              <a:rPr lang="zh-CN" altLang="en-US" baseline="0" dirty="0" smtClean="0"/>
              <a:t>除以</a:t>
            </a:r>
            <a:r>
              <a:rPr lang="en-US" altLang="zh-CN" baseline="0" dirty="0" smtClean="0"/>
              <a:t>10</a:t>
            </a:r>
            <a:r>
              <a:rPr lang="zh-CN" altLang="en-US" baseline="0" dirty="0" smtClean="0"/>
              <a:t>就是</a:t>
            </a:r>
            <a:r>
              <a:rPr lang="en-US" altLang="zh-CN" baseline="0" dirty="0" smtClean="0"/>
              <a:t>2</a:t>
            </a:r>
            <a:r>
              <a:rPr lang="zh-CN" altLang="en-US" baseline="0" dirty="0" smtClean="0"/>
              <a:t>，</a:t>
            </a:r>
            <a:r>
              <a:rPr lang="en-US" altLang="zh-CN" baseline="0" dirty="0" smtClean="0"/>
              <a:t>1s</a:t>
            </a:r>
            <a:r>
              <a:rPr lang="zh-CN" altLang="en-US" baseline="0" dirty="0" smtClean="0"/>
              <a:t>增加</a:t>
            </a:r>
            <a:r>
              <a:rPr lang="en-US" altLang="zh-CN" baseline="0" dirty="0" smtClean="0"/>
              <a:t>2</a:t>
            </a:r>
            <a:r>
              <a:rPr lang="zh-CN" altLang="en-US" baseline="0" dirty="0" smtClean="0"/>
              <a:t>个线程；</a:t>
            </a:r>
            <a:r>
              <a:rPr lang="en-US" altLang="zh-CN" baseline="0" dirty="0" smtClean="0"/>
              <a:t>20</a:t>
            </a:r>
            <a:r>
              <a:rPr lang="zh-CN" altLang="en-US" baseline="0" dirty="0" smtClean="0"/>
              <a:t>乘以</a:t>
            </a:r>
            <a:r>
              <a:rPr lang="en-US" altLang="zh-CN" baseline="0" dirty="0" smtClean="0"/>
              <a:t>100</a:t>
            </a:r>
            <a:r>
              <a:rPr lang="zh-CN" altLang="en-US" baseline="0" dirty="0" smtClean="0"/>
              <a:t>就是</a:t>
            </a:r>
            <a:r>
              <a:rPr lang="en-US" altLang="zh-CN" baseline="0" dirty="0" smtClean="0"/>
              <a:t>2000</a:t>
            </a:r>
            <a:r>
              <a:rPr lang="zh-CN" altLang="en-US" baseline="0" dirty="0" smtClean="0"/>
              <a:t>，一共请求</a:t>
            </a:r>
            <a:r>
              <a:rPr lang="en-US" altLang="zh-CN" baseline="0" dirty="0" smtClean="0"/>
              <a:t>2000</a:t>
            </a:r>
            <a:r>
              <a:rPr lang="zh-CN" altLang="en-US" baseline="0" dirty="0" smtClean="0"/>
              <a:t>次</a:t>
            </a:r>
            <a:endParaRPr lang="en-US" altLang="zh-CN" baseline="0" dirty="0" smtClean="0"/>
          </a:p>
          <a:p>
            <a:endParaRPr lang="en-US" altLang="zh-CN" baseline="0" dirty="0" smtClean="0"/>
          </a:p>
          <a:p>
            <a:r>
              <a:rPr lang="zh-CN" altLang="en-US" baseline="0" dirty="0" smtClean="0"/>
              <a:t>线程数</a:t>
            </a:r>
            <a:r>
              <a:rPr lang="en-US" altLang="zh-CN" baseline="0" dirty="0" smtClean="0"/>
              <a:t>/Ramp-Up Period=</a:t>
            </a:r>
            <a:r>
              <a:rPr lang="zh-CN" altLang="en-US" baseline="0" dirty="0" smtClean="0"/>
              <a:t>增加线程数</a:t>
            </a:r>
            <a:endParaRPr lang="en-US" altLang="zh-CN" baseline="0" dirty="0" smtClean="0"/>
          </a:p>
          <a:p>
            <a:r>
              <a:rPr lang="zh-CN" altLang="en-US" dirty="0" smtClean="0"/>
              <a:t>线程数*循环次数</a:t>
            </a:r>
            <a:r>
              <a:rPr lang="en-US" altLang="zh-CN" dirty="0" smtClean="0"/>
              <a:t>=</a:t>
            </a:r>
            <a:r>
              <a:rPr lang="zh-CN" altLang="en-US" dirty="0" smtClean="0"/>
              <a:t>最终请求次数</a:t>
            </a:r>
            <a:endParaRPr lang="en-US" altLang="zh-CN" dirty="0" smtClean="0"/>
          </a:p>
          <a:p>
            <a:r>
              <a:rPr lang="en-US" altLang="zh-CN" baseline="0" dirty="0" smtClean="0"/>
              <a:t>Ramp-Up Period</a:t>
            </a:r>
            <a:r>
              <a:rPr lang="zh-CN" altLang="en-US" baseline="0" dirty="0" smtClean="0"/>
              <a:t>*循环时间</a:t>
            </a:r>
            <a:r>
              <a:rPr lang="en-US" altLang="zh-CN" baseline="0" dirty="0" smtClean="0"/>
              <a:t>=</a:t>
            </a:r>
            <a:r>
              <a:rPr lang="zh-CN" altLang="en-US" baseline="0" dirty="0" smtClean="0"/>
              <a:t>运行时间</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A0A9154-2789-45FA-B537-883A86B6CF99}" type="slidenum">
              <a:rPr lang="zh-CN" altLang="en-US" smtClean="0"/>
              <a:pPr/>
              <a:t>17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注意：可以用</a:t>
            </a:r>
            <a:r>
              <a:rPr lang="en-US" altLang="zh-CN" dirty="0" err="1" smtClean="0"/>
              <a:t>Badboy</a:t>
            </a:r>
            <a:r>
              <a:rPr lang="zh-CN" altLang="en-US" dirty="0" smtClean="0"/>
              <a:t>录制脚本，也可以通过</a:t>
            </a:r>
            <a:r>
              <a:rPr lang="en-US" altLang="zh-CN" dirty="0" err="1" smtClean="0"/>
              <a:t>JMeter</a:t>
            </a:r>
            <a:r>
              <a:rPr lang="zh-CN" altLang="en-US" dirty="0" smtClean="0"/>
              <a:t>自带的代理服务器进行录制</a:t>
            </a:r>
          </a:p>
          <a:p>
            <a:r>
              <a:rPr lang="en-US" altLang="zh-CN" sz="1200" b="0" i="0" kern="1200" dirty="0" err="1" smtClean="0">
                <a:solidFill>
                  <a:schemeClr val="tx1"/>
                </a:solidFill>
                <a:latin typeface="+mn-lt"/>
                <a:ea typeface="+mn-ea"/>
                <a:cs typeface="+mn-cs"/>
              </a:rPr>
              <a:t>Badboy</a:t>
            </a:r>
            <a:r>
              <a:rPr lang="zh-CN" altLang="en-US" sz="1200" b="0" i="0" kern="1200" dirty="0" smtClean="0">
                <a:solidFill>
                  <a:schemeClr val="tx1"/>
                </a:solidFill>
                <a:latin typeface="+mn-lt"/>
                <a:ea typeface="+mn-ea"/>
                <a:cs typeface="+mn-cs"/>
              </a:rPr>
              <a:t>也是一个独立的测试工具，也可以用于性能测试，之所以用</a:t>
            </a:r>
            <a:r>
              <a:rPr lang="en-US" altLang="zh-CN" sz="1200" b="0" i="0" kern="1200" dirty="0" err="1" smtClean="0">
                <a:solidFill>
                  <a:schemeClr val="tx1"/>
                </a:solidFill>
                <a:latin typeface="+mn-lt"/>
                <a:ea typeface="+mn-ea"/>
                <a:cs typeface="+mn-cs"/>
              </a:rPr>
              <a:t>badboy</a:t>
            </a:r>
            <a:r>
              <a:rPr lang="zh-CN" altLang="en-US" sz="1200" b="0" i="0" kern="1200" dirty="0" smtClean="0">
                <a:solidFill>
                  <a:schemeClr val="tx1"/>
                </a:solidFill>
                <a:latin typeface="+mn-lt"/>
                <a:ea typeface="+mn-ea"/>
                <a:cs typeface="+mn-cs"/>
              </a:rPr>
              <a:t>进行录制，是因为它可以保存为</a:t>
            </a:r>
            <a:r>
              <a:rPr lang="en-US" altLang="zh-CN" sz="1200" b="0" i="0" kern="1200" dirty="0" err="1" smtClean="0">
                <a:solidFill>
                  <a:schemeClr val="tx1"/>
                </a:solidFill>
                <a:latin typeface="+mn-lt"/>
                <a:ea typeface="+mn-ea"/>
                <a:cs typeface="+mn-cs"/>
              </a:rPr>
              <a:t>jmeter</a:t>
            </a:r>
            <a:r>
              <a:rPr lang="zh-CN" altLang="en-US" sz="1200" b="0" i="0" kern="1200" dirty="0" smtClean="0">
                <a:solidFill>
                  <a:schemeClr val="tx1"/>
                </a:solidFill>
                <a:latin typeface="+mn-lt"/>
                <a:ea typeface="+mn-ea"/>
                <a:cs typeface="+mn-cs"/>
              </a:rPr>
              <a:t>可用的脚本，方便。</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利用</a:t>
            </a:r>
            <a:r>
              <a:rPr lang="en-US" altLang="zh-CN" sz="1200" b="0" i="0" kern="1200" dirty="0" err="1" smtClean="0">
                <a:solidFill>
                  <a:schemeClr val="tx1"/>
                </a:solidFill>
                <a:latin typeface="+mn-lt"/>
                <a:ea typeface="+mn-ea"/>
                <a:cs typeface="+mn-cs"/>
              </a:rPr>
              <a:t>JMeter</a:t>
            </a:r>
            <a:r>
              <a:rPr lang="zh-CN" altLang="en-US" sz="1200" b="0" i="0" kern="1200" dirty="0" smtClean="0">
                <a:solidFill>
                  <a:schemeClr val="tx1"/>
                </a:solidFill>
                <a:latin typeface="+mn-lt"/>
                <a:ea typeface="+mn-ea"/>
                <a:cs typeface="+mn-cs"/>
              </a:rPr>
              <a:t>的代理服务器功能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进行脚本录制</a:t>
            </a:r>
            <a:r>
              <a:rPr lang="en-US" altLang="zh-CN" sz="1200" b="0" i="0" kern="1200" dirty="0" smtClean="0">
                <a:solidFill>
                  <a:schemeClr val="tx1"/>
                </a:solidFill>
                <a:latin typeface="+mn-lt"/>
                <a:ea typeface="+mn-ea"/>
                <a:cs typeface="+mn-cs"/>
              </a:rPr>
              <a:t>(1) </a:t>
            </a:r>
            <a:br>
              <a:rPr lang="en-US" altLang="zh-CN"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在测试计划中添加线程组，在线程组中添加逻辑控制器－录制控制器。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在工作台中添加非测试元件－</a:t>
            </a:r>
            <a:r>
              <a:rPr lang="en-US" altLang="zh-CN" sz="1200" b="0" i="0" kern="1200" dirty="0" smtClean="0">
                <a:solidFill>
                  <a:schemeClr val="tx1"/>
                </a:solidFill>
                <a:latin typeface="+mn-lt"/>
                <a:ea typeface="+mn-ea"/>
                <a:cs typeface="+mn-cs"/>
              </a:rPr>
              <a:t>HTTP</a:t>
            </a:r>
            <a:r>
              <a:rPr lang="zh-CN" altLang="en-US" sz="1200" b="0" i="0" kern="1200" dirty="0" smtClean="0">
                <a:solidFill>
                  <a:schemeClr val="tx1"/>
                </a:solidFill>
                <a:latin typeface="+mn-lt"/>
                <a:ea typeface="+mn-ea"/>
                <a:cs typeface="+mn-cs"/>
              </a:rPr>
              <a:t>代理服务器。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端口：即代理服务器的监听端口，我们设为</a:t>
            </a:r>
            <a:r>
              <a:rPr lang="en-US" altLang="zh-CN" sz="1200" b="0" i="0" kern="1200" dirty="0" smtClean="0">
                <a:solidFill>
                  <a:schemeClr val="tx1"/>
                </a:solidFill>
                <a:latin typeface="+mn-lt"/>
                <a:ea typeface="+mn-ea"/>
                <a:cs typeface="+mn-cs"/>
              </a:rPr>
              <a:t>8080</a:t>
            </a:r>
            <a:r>
              <a:rPr lang="zh-CN" altLang="en-US" sz="1200" b="0" i="0" kern="1200" dirty="0" smtClean="0">
                <a:solidFill>
                  <a:schemeClr val="tx1"/>
                </a:solidFill>
                <a:latin typeface="+mn-lt"/>
                <a:ea typeface="+mn-ea"/>
                <a:cs typeface="+mn-cs"/>
              </a:rPr>
              <a:t>。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目标控制器选择：测试计划</a:t>
            </a:r>
            <a:r>
              <a:rPr lang="en-US" altLang="zh-CN" sz="1200" b="0" i="0" kern="1200" dirty="0" smtClean="0">
                <a:solidFill>
                  <a:schemeClr val="tx1"/>
                </a:solidFill>
                <a:latin typeface="+mn-lt"/>
                <a:ea typeface="+mn-ea"/>
                <a:cs typeface="+mn-cs"/>
              </a:rPr>
              <a:t>&gt;</a:t>
            </a:r>
            <a:r>
              <a:rPr lang="zh-CN" altLang="en-US" sz="1200" b="0" i="0" kern="1200" dirty="0" smtClean="0">
                <a:solidFill>
                  <a:schemeClr val="tx1"/>
                </a:solidFill>
                <a:latin typeface="+mn-lt"/>
                <a:ea typeface="+mn-ea"/>
                <a:cs typeface="+mn-cs"/>
              </a:rPr>
              <a:t>线程组；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分组选择：每个组放入一个新的控制器。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在</a:t>
            </a:r>
            <a:r>
              <a:rPr lang="en-US" altLang="zh-CN" sz="1200" b="0" i="0" kern="1200" dirty="0" smtClean="0">
                <a:solidFill>
                  <a:schemeClr val="tx1"/>
                </a:solidFill>
                <a:latin typeface="+mn-lt"/>
                <a:ea typeface="+mn-ea"/>
                <a:cs typeface="+mn-cs"/>
              </a:rPr>
              <a:t>HTTP</a:t>
            </a:r>
            <a:r>
              <a:rPr lang="zh-CN" altLang="en-US" sz="1200" b="0" i="0" kern="1200" dirty="0" smtClean="0">
                <a:solidFill>
                  <a:schemeClr val="tx1"/>
                </a:solidFill>
                <a:latin typeface="+mn-lt"/>
                <a:ea typeface="+mn-ea"/>
                <a:cs typeface="+mn-cs"/>
              </a:rPr>
              <a:t>代理服务器中添加定时器－高斯随机定时器（用于告知</a:t>
            </a:r>
            <a:r>
              <a:rPr lang="en-US" altLang="zh-CN" sz="1200" b="0" i="0" kern="1200" dirty="0" err="1" smtClean="0">
                <a:solidFill>
                  <a:schemeClr val="tx1"/>
                </a:solidFill>
                <a:latin typeface="+mn-lt"/>
                <a:ea typeface="+mn-ea"/>
                <a:cs typeface="+mn-cs"/>
              </a:rPr>
              <a:t>Jmeter</a:t>
            </a:r>
            <a:r>
              <a:rPr lang="zh-CN" altLang="en-US" sz="1200" b="0" i="0" kern="1200" dirty="0" smtClean="0">
                <a:solidFill>
                  <a:schemeClr val="tx1"/>
                </a:solidFill>
                <a:latin typeface="+mn-lt"/>
                <a:ea typeface="+mn-ea"/>
                <a:cs typeface="+mn-cs"/>
              </a:rPr>
              <a:t>来在其生成的</a:t>
            </a:r>
            <a:r>
              <a:rPr lang="en-US" altLang="zh-CN" sz="1200" b="0" i="0" kern="1200" dirty="0" smtClean="0">
                <a:solidFill>
                  <a:schemeClr val="tx1"/>
                </a:solidFill>
                <a:latin typeface="+mn-lt"/>
                <a:ea typeface="+mn-ea"/>
                <a:cs typeface="+mn-cs"/>
              </a:rPr>
              <a:t>HTTP</a:t>
            </a:r>
            <a:r>
              <a:rPr lang="zh-CN" altLang="en-US" sz="1200" b="0" i="0" kern="1200" dirty="0" smtClean="0">
                <a:solidFill>
                  <a:schemeClr val="tx1"/>
                </a:solidFill>
                <a:latin typeface="+mn-lt"/>
                <a:ea typeface="+mn-ea"/>
                <a:cs typeface="+mn-cs"/>
              </a:rPr>
              <a:t>请求中自动的增加一个定时器）。定时器将会使相 应的的取样器被延迟。 延时的规则是，在上一个访问请求被响应并延时了指定的时间后，下一个被定时器影响的取样访问请求才会被发送出去。</a:t>
            </a:r>
          </a:p>
          <a:p>
            <a:r>
              <a:rPr lang="zh-CN" altLang="en-US" sz="1200" b="0" i="0" kern="1200" dirty="0" smtClean="0">
                <a:solidFill>
                  <a:schemeClr val="tx1"/>
                </a:solidFill>
                <a:latin typeface="+mn-lt"/>
                <a:ea typeface="+mn-ea"/>
                <a:cs typeface="+mn-cs"/>
              </a:rPr>
              <a:t>如果在代理服务器元件里使用了高斯随机定时器，就应该在其中的固定延迟偏移（</a:t>
            </a:r>
            <a:r>
              <a:rPr lang="en-US" altLang="zh-CN" sz="1200" b="0" i="0" kern="1200" dirty="0" smtClean="0">
                <a:solidFill>
                  <a:schemeClr val="tx1"/>
                </a:solidFill>
                <a:latin typeface="+mn-lt"/>
                <a:ea typeface="+mn-ea"/>
                <a:cs typeface="+mn-cs"/>
              </a:rPr>
              <a:t>Constant Delay Offset</a:t>
            </a:r>
            <a:r>
              <a:rPr lang="zh-CN" altLang="en-US" sz="1200" b="0" i="0" kern="1200" dirty="0" smtClean="0">
                <a:solidFill>
                  <a:schemeClr val="tx1"/>
                </a:solidFill>
                <a:latin typeface="+mn-lt"/>
                <a:ea typeface="+mn-ea"/>
                <a:cs typeface="+mn-cs"/>
              </a:rPr>
              <a:t>）设置项里添上</a:t>
            </a:r>
            <a:r>
              <a:rPr lang="en-US" altLang="zh-CN" sz="1200" b="0" i="0" kern="1200" dirty="0" smtClean="0">
                <a:solidFill>
                  <a:schemeClr val="tx1"/>
                </a:solidFill>
                <a:latin typeface="+mn-lt"/>
                <a:ea typeface="+mn-ea"/>
                <a:cs typeface="+mn-cs"/>
              </a:rPr>
              <a:t>${T}</a:t>
            </a:r>
            <a:r>
              <a:rPr lang="zh-CN" altLang="en-US" sz="1200" b="0" i="0" kern="1200" dirty="0" smtClean="0">
                <a:solidFill>
                  <a:schemeClr val="tx1"/>
                </a:solidFill>
                <a:latin typeface="+mn-lt"/>
                <a:ea typeface="+mn-ea"/>
                <a:cs typeface="+mn-cs"/>
              </a:rPr>
              <a:t>（用于自动引用纪录的延迟时间）。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代理服务器配置好以后，点击启动，代理服务器就会开始记录所接受的</a:t>
            </a:r>
            <a:r>
              <a:rPr lang="en-US" altLang="zh-CN" sz="1200" b="0" i="0" kern="1200" dirty="0" smtClean="0">
                <a:solidFill>
                  <a:schemeClr val="tx1"/>
                </a:solidFill>
                <a:latin typeface="+mn-lt"/>
                <a:ea typeface="+mn-ea"/>
                <a:cs typeface="+mn-cs"/>
              </a:rPr>
              <a:t>HTTP </a:t>
            </a:r>
            <a:r>
              <a:rPr lang="zh-CN" altLang="en-US" sz="1200" b="0" i="0" kern="1200" dirty="0" smtClean="0">
                <a:solidFill>
                  <a:schemeClr val="tx1"/>
                </a:solidFill>
                <a:latin typeface="+mn-lt"/>
                <a:ea typeface="+mn-ea"/>
                <a:cs typeface="+mn-cs"/>
              </a:rPr>
              <a:t>访问请求。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打开浏览器，打开</a:t>
            </a:r>
            <a:r>
              <a:rPr lang="en-US" altLang="zh-CN" sz="1200" b="0" i="0" kern="1200" dirty="0" smtClean="0">
                <a:solidFill>
                  <a:schemeClr val="tx1"/>
                </a:solidFill>
                <a:latin typeface="+mn-lt"/>
                <a:ea typeface="+mn-ea"/>
                <a:cs typeface="+mn-cs"/>
              </a:rPr>
              <a:t>Internet</a:t>
            </a:r>
            <a:r>
              <a:rPr lang="zh-CN" altLang="en-US" sz="1200" b="0" i="0" kern="1200" dirty="0" smtClean="0">
                <a:solidFill>
                  <a:schemeClr val="tx1"/>
                </a:solidFill>
                <a:latin typeface="+mn-lt"/>
                <a:ea typeface="+mn-ea"/>
                <a:cs typeface="+mn-cs"/>
              </a:rPr>
              <a:t>选项，将局域网（</a:t>
            </a:r>
            <a:r>
              <a:rPr lang="en-US" altLang="zh-CN" sz="1200" b="0" i="0" kern="1200" dirty="0" smtClean="0">
                <a:solidFill>
                  <a:schemeClr val="tx1"/>
                </a:solidFill>
                <a:latin typeface="+mn-lt"/>
                <a:ea typeface="+mn-ea"/>
                <a:cs typeface="+mn-cs"/>
              </a:rPr>
              <a:t>LAN)</a:t>
            </a:r>
            <a:r>
              <a:rPr lang="zh-CN" altLang="en-US" sz="1200" b="0" i="0" kern="1200" dirty="0" smtClean="0">
                <a:solidFill>
                  <a:schemeClr val="tx1"/>
                </a:solidFill>
                <a:latin typeface="+mn-lt"/>
                <a:ea typeface="+mn-ea"/>
                <a:cs typeface="+mn-cs"/>
              </a:rPr>
              <a:t>设置中的代理服务器设为：</a:t>
            </a:r>
            <a:r>
              <a:rPr lang="en-US" altLang="zh-CN" sz="1200" b="0" i="0" kern="1200" dirty="0" err="1" smtClean="0">
                <a:solidFill>
                  <a:schemeClr val="tx1"/>
                </a:solidFill>
                <a:latin typeface="+mn-lt"/>
                <a:ea typeface="+mn-ea"/>
                <a:cs typeface="+mn-cs"/>
              </a:rPr>
              <a:t>localhost</a:t>
            </a:r>
            <a:r>
              <a:rPr lang="zh-CN" altLang="en-US" sz="1200" b="0" i="0" kern="1200" dirty="0" smtClean="0">
                <a:solidFill>
                  <a:schemeClr val="tx1"/>
                </a:solidFill>
                <a:latin typeface="+mn-lt"/>
                <a:ea typeface="+mn-ea"/>
                <a:cs typeface="+mn-cs"/>
              </a:rPr>
              <a:t>，端口为在代理服务器中设的端口：</a:t>
            </a:r>
            <a:r>
              <a:rPr lang="en-US" altLang="zh-CN" sz="1200" b="0" i="0" kern="1200" dirty="0" smtClean="0">
                <a:solidFill>
                  <a:schemeClr val="tx1"/>
                </a:solidFill>
                <a:latin typeface="+mn-lt"/>
                <a:ea typeface="+mn-ea"/>
                <a:cs typeface="+mn-cs"/>
              </a:rPr>
              <a:t>8080</a:t>
            </a:r>
            <a:r>
              <a:rPr lang="zh-CN" altLang="en-US" sz="1200" b="0" i="0" kern="1200" dirty="0" smtClean="0">
                <a:solidFill>
                  <a:schemeClr val="tx1"/>
                </a:solidFill>
                <a:latin typeface="+mn-lt"/>
                <a:ea typeface="+mn-ea"/>
                <a:cs typeface="+mn-cs"/>
              </a:rPr>
              <a:t>。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在浏览器地址栏中输入地址并进行相关的操作进行录制，录制完成后， 停止</a:t>
            </a:r>
            <a:r>
              <a:rPr lang="en-US" altLang="zh-CN" sz="1200" b="0" i="0" kern="1200" dirty="0" smtClean="0">
                <a:solidFill>
                  <a:schemeClr val="tx1"/>
                </a:solidFill>
                <a:latin typeface="+mn-lt"/>
                <a:ea typeface="+mn-ea"/>
                <a:cs typeface="+mn-cs"/>
              </a:rPr>
              <a:t>HTTP </a:t>
            </a:r>
            <a:r>
              <a:rPr lang="zh-CN" altLang="en-US" sz="1200" b="0" i="0" kern="1200" dirty="0" smtClean="0">
                <a:solidFill>
                  <a:schemeClr val="tx1"/>
                </a:solidFill>
                <a:latin typeface="+mn-lt"/>
                <a:ea typeface="+mn-ea"/>
                <a:cs typeface="+mn-cs"/>
              </a:rPr>
              <a:t>代理服务器</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在录制控制器元件上单击右键将记录的元件保存为一个文件用于以后重用，另外，不要忘了恢复浏览器的代理服务器设置。 </a:t>
            </a:r>
          </a:p>
          <a:p>
            <a:endParaRPr lang="zh-CN" altLang="en-US" dirty="0"/>
          </a:p>
        </p:txBody>
      </p:sp>
      <p:sp>
        <p:nvSpPr>
          <p:cNvPr id="4" name="灯片编号占位符 3"/>
          <p:cNvSpPr>
            <a:spLocks noGrp="1"/>
          </p:cNvSpPr>
          <p:nvPr>
            <p:ph type="sldNum" sz="quarter" idx="10"/>
          </p:nvPr>
        </p:nvSpPr>
        <p:spPr/>
        <p:txBody>
          <a:bodyPr/>
          <a:lstStyle/>
          <a:p>
            <a:fld id="{AA0A9154-2789-45FA-B537-883A86B6CF99}" type="slidenum">
              <a:rPr lang="zh-CN" altLang="en-US" smtClean="0"/>
              <a:pPr/>
              <a:t>18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场景：</a:t>
            </a:r>
            <a:r>
              <a:rPr lang="en-US" altLang="zh-CN" dirty="0" smtClean="0"/>
              <a:t>1s</a:t>
            </a:r>
            <a:r>
              <a:rPr lang="zh-CN" altLang="en-US" dirty="0" smtClean="0"/>
              <a:t>增加</a:t>
            </a:r>
            <a:r>
              <a:rPr lang="en-US" altLang="zh-CN" dirty="0" smtClean="0"/>
              <a:t>2</a:t>
            </a:r>
            <a:r>
              <a:rPr lang="zh-CN" altLang="en-US" dirty="0" smtClean="0"/>
              <a:t>个线程；运行</a:t>
            </a:r>
            <a:r>
              <a:rPr lang="en-US" altLang="zh-CN" dirty="0" smtClean="0"/>
              <a:t>2000</a:t>
            </a:r>
            <a:r>
              <a:rPr lang="zh-CN" altLang="en-US" dirty="0" smtClean="0"/>
              <a:t>次</a:t>
            </a:r>
            <a:endParaRPr lang="en-US" altLang="zh-CN" dirty="0" smtClean="0"/>
          </a:p>
          <a:p>
            <a:r>
              <a:rPr lang="zh-CN" altLang="en-US" dirty="0" smtClean="0"/>
              <a:t>分别看在</a:t>
            </a:r>
            <a:r>
              <a:rPr lang="en-US" altLang="zh-CN" dirty="0" smtClean="0"/>
              <a:t>20,40,60</a:t>
            </a:r>
            <a:r>
              <a:rPr lang="zh-CN" altLang="en-US" dirty="0" smtClean="0"/>
              <a:t>并发下的表现</a:t>
            </a:r>
            <a:endParaRPr lang="en-US" altLang="zh-CN" dirty="0" smtClean="0"/>
          </a:p>
          <a:p>
            <a:r>
              <a:rPr lang="zh-CN" altLang="en-US" dirty="0" smtClean="0"/>
              <a:t>线程数</a:t>
            </a:r>
            <a:r>
              <a:rPr lang="en-US" altLang="zh-CN" dirty="0" smtClean="0"/>
              <a:t>20</a:t>
            </a:r>
            <a:r>
              <a:rPr lang="zh-CN" altLang="en-US" dirty="0" smtClean="0"/>
              <a:t>，</a:t>
            </a:r>
            <a:r>
              <a:rPr lang="en-US" altLang="zh-CN" dirty="0" smtClean="0"/>
              <a:t>Ramp-Up</a:t>
            </a:r>
            <a:r>
              <a:rPr lang="en-US" altLang="zh-CN" baseline="0" dirty="0" smtClean="0"/>
              <a:t> Period:10</a:t>
            </a:r>
            <a:r>
              <a:rPr lang="zh-CN" altLang="en-US" baseline="0" dirty="0" smtClean="0"/>
              <a:t>，循环次数：</a:t>
            </a:r>
            <a:r>
              <a:rPr lang="en-US" altLang="zh-CN" baseline="0" dirty="0" smtClean="0"/>
              <a:t>100</a:t>
            </a:r>
          </a:p>
          <a:p>
            <a:r>
              <a:rPr lang="en-US" altLang="zh-CN" baseline="0" dirty="0" smtClean="0"/>
              <a:t>20</a:t>
            </a:r>
            <a:r>
              <a:rPr lang="zh-CN" altLang="en-US" baseline="0" dirty="0" smtClean="0"/>
              <a:t>除以</a:t>
            </a:r>
            <a:r>
              <a:rPr lang="en-US" altLang="zh-CN" baseline="0" dirty="0" smtClean="0"/>
              <a:t>10</a:t>
            </a:r>
            <a:r>
              <a:rPr lang="zh-CN" altLang="en-US" baseline="0" dirty="0" smtClean="0"/>
              <a:t>就是</a:t>
            </a:r>
            <a:r>
              <a:rPr lang="en-US" altLang="zh-CN" baseline="0" dirty="0" smtClean="0"/>
              <a:t>2</a:t>
            </a:r>
            <a:r>
              <a:rPr lang="zh-CN" altLang="en-US" baseline="0" dirty="0" smtClean="0"/>
              <a:t>，</a:t>
            </a:r>
            <a:r>
              <a:rPr lang="en-US" altLang="zh-CN" baseline="0" dirty="0" smtClean="0"/>
              <a:t>1s</a:t>
            </a:r>
            <a:r>
              <a:rPr lang="zh-CN" altLang="en-US" baseline="0" dirty="0" smtClean="0"/>
              <a:t>增加</a:t>
            </a:r>
            <a:r>
              <a:rPr lang="en-US" altLang="zh-CN" baseline="0" dirty="0" smtClean="0"/>
              <a:t>2</a:t>
            </a:r>
            <a:r>
              <a:rPr lang="zh-CN" altLang="en-US" baseline="0" dirty="0" smtClean="0"/>
              <a:t>个线程；</a:t>
            </a:r>
            <a:r>
              <a:rPr lang="en-US" altLang="zh-CN" baseline="0" dirty="0" smtClean="0"/>
              <a:t>20</a:t>
            </a:r>
            <a:r>
              <a:rPr lang="zh-CN" altLang="en-US" baseline="0" dirty="0" smtClean="0"/>
              <a:t>乘以</a:t>
            </a:r>
            <a:r>
              <a:rPr lang="en-US" altLang="zh-CN" baseline="0" dirty="0" smtClean="0"/>
              <a:t>100</a:t>
            </a:r>
            <a:r>
              <a:rPr lang="zh-CN" altLang="en-US" baseline="0" dirty="0" smtClean="0"/>
              <a:t>就是</a:t>
            </a:r>
            <a:r>
              <a:rPr lang="en-US" altLang="zh-CN" baseline="0" dirty="0" smtClean="0"/>
              <a:t>2000</a:t>
            </a:r>
            <a:r>
              <a:rPr lang="zh-CN" altLang="en-US" baseline="0" dirty="0" smtClean="0"/>
              <a:t>，一共请求</a:t>
            </a:r>
            <a:r>
              <a:rPr lang="en-US" altLang="zh-CN" baseline="0" dirty="0" smtClean="0"/>
              <a:t>2000</a:t>
            </a:r>
            <a:r>
              <a:rPr lang="zh-CN" altLang="en-US" baseline="0" dirty="0" smtClean="0"/>
              <a:t>次</a:t>
            </a:r>
            <a:endParaRPr lang="en-US" altLang="zh-CN" baseline="0" dirty="0" smtClean="0"/>
          </a:p>
          <a:p>
            <a:endParaRPr lang="en-US" altLang="zh-CN" baseline="0" dirty="0" smtClean="0"/>
          </a:p>
          <a:p>
            <a:r>
              <a:rPr lang="zh-CN" altLang="en-US" baseline="0" dirty="0" smtClean="0"/>
              <a:t>线程数</a:t>
            </a:r>
            <a:r>
              <a:rPr lang="en-US" altLang="zh-CN" baseline="0" dirty="0" smtClean="0"/>
              <a:t>/Ramp-Up Period=</a:t>
            </a:r>
            <a:r>
              <a:rPr lang="zh-CN" altLang="en-US" baseline="0" dirty="0" smtClean="0"/>
              <a:t>增加线程数</a:t>
            </a:r>
            <a:endParaRPr lang="en-US" altLang="zh-CN" baseline="0" dirty="0" smtClean="0"/>
          </a:p>
          <a:p>
            <a:r>
              <a:rPr lang="zh-CN" altLang="en-US" dirty="0" smtClean="0"/>
              <a:t>线程数*循环次数</a:t>
            </a:r>
            <a:r>
              <a:rPr lang="en-US" altLang="zh-CN" dirty="0" smtClean="0"/>
              <a:t>=</a:t>
            </a:r>
            <a:r>
              <a:rPr lang="zh-CN" altLang="en-US" dirty="0" smtClean="0"/>
              <a:t>最终请求次数</a:t>
            </a:r>
            <a:endParaRPr lang="en-US" altLang="zh-CN" dirty="0" smtClean="0"/>
          </a:p>
          <a:p>
            <a:r>
              <a:rPr lang="en-US" altLang="zh-CN" baseline="0" dirty="0" smtClean="0"/>
              <a:t>Ramp-Up Period</a:t>
            </a:r>
            <a:r>
              <a:rPr lang="zh-CN" altLang="en-US" baseline="0" dirty="0" smtClean="0"/>
              <a:t>*循环时间</a:t>
            </a:r>
            <a:r>
              <a:rPr lang="en-US" altLang="zh-CN" baseline="0" dirty="0" smtClean="0"/>
              <a:t>=</a:t>
            </a:r>
            <a:r>
              <a:rPr lang="zh-CN" altLang="en-US" baseline="0" dirty="0" smtClean="0"/>
              <a:t>运行时间</a:t>
            </a:r>
            <a:endParaRPr lang="en-US" altLang="zh-CN" baseline="0" dirty="0" smtClean="0"/>
          </a:p>
          <a:p>
            <a:endParaRPr lang="en-US" altLang="zh-CN" baseline="0" dirty="0" smtClean="0"/>
          </a:p>
          <a:p>
            <a:r>
              <a:rPr lang="en-US" altLang="zh-CN" sz="1200" b="0" i="0" kern="1200" dirty="0" smtClean="0">
                <a:solidFill>
                  <a:schemeClr val="tx1"/>
                </a:solidFill>
                <a:latin typeface="+mn-lt"/>
                <a:ea typeface="+mn-ea"/>
                <a:cs typeface="+mn-cs"/>
              </a:rPr>
              <a:t>Ramp-Up Period(in-seconds)</a:t>
            </a:r>
            <a:r>
              <a:rPr lang="zh-CN" altLang="en-US" sz="1200" b="0" i="0" kern="1200" dirty="0" smtClean="0">
                <a:solidFill>
                  <a:schemeClr val="tx1"/>
                </a:solidFill>
                <a:latin typeface="+mn-lt"/>
                <a:ea typeface="+mn-ea"/>
                <a:cs typeface="+mn-cs"/>
              </a:rPr>
              <a:t>代表隔多长时间执行</a:t>
            </a:r>
            <a:endParaRPr lang="zh-CN" altLang="en-US" dirty="0"/>
          </a:p>
        </p:txBody>
      </p:sp>
      <p:sp>
        <p:nvSpPr>
          <p:cNvPr id="4" name="灯片编号占位符 3"/>
          <p:cNvSpPr>
            <a:spLocks noGrp="1"/>
          </p:cNvSpPr>
          <p:nvPr>
            <p:ph type="sldNum" sz="quarter" idx="10"/>
          </p:nvPr>
        </p:nvSpPr>
        <p:spPr/>
        <p:txBody>
          <a:bodyPr/>
          <a:lstStyle/>
          <a:p>
            <a:fld id="{AA0A9154-2789-45FA-B537-883A86B6CF99}" type="slidenum">
              <a:rPr lang="zh-CN" altLang="en-US" smtClean="0"/>
              <a:pPr/>
              <a:t>20</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参数化的设置有</a:t>
            </a:r>
            <a:r>
              <a:rPr lang="en-US" altLang="zh-CN" dirty="0" smtClean="0"/>
              <a:t>3</a:t>
            </a:r>
            <a:r>
              <a:rPr lang="zh-CN" altLang="en-US" dirty="0" smtClean="0"/>
              <a:t>种：</a:t>
            </a:r>
            <a:r>
              <a:rPr lang="en-US" altLang="zh-CN" dirty="0" smtClean="0"/>
              <a:t/>
            </a:r>
            <a:br>
              <a:rPr lang="en-US" altLang="zh-CN" dirty="0" smtClean="0"/>
            </a:br>
            <a:r>
              <a:rPr lang="en-US" altLang="zh-CN" dirty="0" smtClean="0"/>
              <a:t>1.</a:t>
            </a:r>
            <a:r>
              <a:rPr lang="zh-CN" altLang="en-US" dirty="0" smtClean="0"/>
              <a:t>添加</a:t>
            </a:r>
            <a:r>
              <a:rPr lang="en-US" altLang="zh-CN" dirty="0" smtClean="0"/>
              <a:t>-&gt;</a:t>
            </a:r>
            <a:r>
              <a:rPr lang="zh-CN" altLang="en-US" dirty="0" smtClean="0"/>
              <a:t>前置处理器</a:t>
            </a:r>
            <a:r>
              <a:rPr lang="en-US" altLang="zh-CN" dirty="0" smtClean="0"/>
              <a:t>-&gt;</a:t>
            </a:r>
            <a:r>
              <a:rPr lang="zh-CN" altLang="en-US" dirty="0" smtClean="0"/>
              <a:t>用户参数，再在</a:t>
            </a:r>
            <a:r>
              <a:rPr lang="en-US" altLang="zh-CN" dirty="0" smtClean="0"/>
              <a:t>http</a:t>
            </a:r>
            <a:r>
              <a:rPr lang="zh-CN" altLang="en-US" dirty="0" smtClean="0"/>
              <a:t>请求下面替换</a:t>
            </a:r>
            <a:endParaRPr lang="en-US" altLang="zh-CN" baseline="0" dirty="0" smtClean="0"/>
          </a:p>
          <a:p>
            <a:r>
              <a:rPr lang="en-US" altLang="zh-CN" baseline="0" dirty="0" smtClean="0"/>
              <a:t>2.</a:t>
            </a:r>
            <a:r>
              <a:rPr lang="zh-CN" altLang="en-US" dirty="0" smtClean="0"/>
              <a:t>使用</a:t>
            </a:r>
            <a:r>
              <a:rPr lang="en-US" altLang="zh-CN" dirty="0" smtClean="0"/>
              <a:t>CVS Data Set</a:t>
            </a:r>
            <a:r>
              <a:rPr lang="en-US" altLang="zh-CN" baseline="0" dirty="0" smtClean="0"/>
              <a:t> </a:t>
            </a:r>
            <a:r>
              <a:rPr lang="en-US" altLang="zh-CN" baseline="0" dirty="0" err="1" smtClean="0"/>
              <a:t>Config</a:t>
            </a:r>
            <a:r>
              <a:rPr lang="zh-CN" altLang="en-US" baseline="0" dirty="0" smtClean="0"/>
              <a:t>进行配置，主要是引入一个文件，文件里面已经写好所需要的数据</a:t>
            </a:r>
            <a:endParaRPr lang="en-US" altLang="zh-CN" baseline="0" dirty="0" smtClean="0"/>
          </a:p>
          <a:p>
            <a:r>
              <a:rPr lang="en-US" altLang="zh-CN" baseline="0" dirty="0" smtClean="0"/>
              <a:t>3.</a:t>
            </a:r>
            <a:r>
              <a:rPr lang="zh-CN" altLang="en-US" baseline="0" dirty="0" smtClean="0"/>
              <a:t>使用函数助手对话框，通过使用函数，自动生成一个路径，再在</a:t>
            </a:r>
            <a:r>
              <a:rPr lang="en-US" altLang="zh-CN" baseline="0" dirty="0" smtClean="0"/>
              <a:t>http</a:t>
            </a:r>
            <a:r>
              <a:rPr lang="zh-CN" altLang="en-US" baseline="0" dirty="0" smtClean="0"/>
              <a:t>请求下面替换</a:t>
            </a:r>
            <a:endParaRPr lang="zh-CN" altLang="en-US" dirty="0"/>
          </a:p>
        </p:txBody>
      </p:sp>
      <p:sp>
        <p:nvSpPr>
          <p:cNvPr id="4" name="灯片编号占位符 3"/>
          <p:cNvSpPr>
            <a:spLocks noGrp="1"/>
          </p:cNvSpPr>
          <p:nvPr>
            <p:ph type="sldNum" sz="quarter" idx="10"/>
          </p:nvPr>
        </p:nvSpPr>
        <p:spPr/>
        <p:txBody>
          <a:bodyPr/>
          <a:lstStyle/>
          <a:p>
            <a:fld id="{AA0A9154-2789-45FA-B537-883A86B6CF99}" type="slidenum">
              <a:rPr lang="zh-CN" altLang="en-US" smtClean="0"/>
              <a:pPr/>
              <a:t>21</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一、下载：</a:t>
            </a:r>
            <a:r>
              <a:rPr lang="zh-CN" altLang="zh-CN" sz="1200" kern="1200" dirty="0" smtClean="0">
                <a:solidFill>
                  <a:schemeClr val="tx1"/>
                </a:solidFill>
                <a:latin typeface="+mn-lt"/>
                <a:ea typeface="+mn-ea"/>
                <a:cs typeface="+mn-cs"/>
              </a:rPr>
              <a:t>首先进入网址 </a:t>
            </a:r>
            <a:r>
              <a:rPr lang="zh-CN" altLang="zh-CN" sz="1200" kern="1200" dirty="0" smtClean="0">
                <a:solidFill>
                  <a:schemeClr val="tx1"/>
                </a:solidFill>
                <a:latin typeface="+mn-lt"/>
                <a:ea typeface="+mn-ea"/>
                <a:cs typeface="+mn-cs"/>
                <a:hlinkClick r:id="rId3"/>
              </a:rPr>
              <a:t>http://jmeter-plugins.org/downloads/all/</a:t>
            </a:r>
            <a:r>
              <a:rPr lang="zh-CN" altLang="zh-CN" sz="1200" kern="1200" dirty="0" smtClean="0">
                <a:solidFill>
                  <a:schemeClr val="tx1"/>
                </a:solidFill>
                <a:latin typeface="+mn-lt"/>
                <a:ea typeface="+mn-ea"/>
                <a:cs typeface="+mn-cs"/>
              </a:rPr>
              <a:t> 下载资源</a:t>
            </a:r>
            <a:endParaRPr lang="en-US" altLang="zh-CN" dirty="0" smtClean="0"/>
          </a:p>
          <a:p>
            <a:r>
              <a:rPr lang="zh-CN" altLang="zh-CN" sz="1200" kern="1200" dirty="0" smtClean="0">
                <a:solidFill>
                  <a:schemeClr val="tx1"/>
                </a:solidFill>
                <a:latin typeface="+mn-lt"/>
                <a:ea typeface="+mn-ea"/>
                <a:cs typeface="+mn-cs"/>
              </a:rPr>
              <a:t>ServerAgent-2.2.1.zip </a:t>
            </a:r>
          </a:p>
          <a:p>
            <a:r>
              <a:rPr lang="zh-CN" altLang="zh-CN" sz="1200" kern="1200" dirty="0" smtClean="0">
                <a:solidFill>
                  <a:schemeClr val="tx1"/>
                </a:solidFill>
                <a:latin typeface="+mn-lt"/>
                <a:ea typeface="+mn-ea"/>
                <a:cs typeface="+mn-cs"/>
              </a:rPr>
              <a:t>JMeterPlugins-Standard-1.3.1.zip </a:t>
            </a:r>
          </a:p>
          <a:p>
            <a:r>
              <a:rPr lang="zh-CN" altLang="zh-CN" sz="1200" kern="1200" dirty="0" smtClean="0">
                <a:solidFill>
                  <a:schemeClr val="tx1"/>
                </a:solidFill>
                <a:latin typeface="+mn-lt"/>
                <a:ea typeface="+mn-ea"/>
                <a:cs typeface="+mn-cs"/>
              </a:rPr>
              <a:t>JMeterPlugins-Extras-1.3.1.zip</a:t>
            </a:r>
          </a:p>
          <a:p>
            <a:r>
              <a:rPr lang="zh-CN" altLang="zh-CN" sz="1200" kern="1200" dirty="0" smtClean="0">
                <a:solidFill>
                  <a:schemeClr val="tx1"/>
                </a:solidFill>
                <a:latin typeface="+mn-lt"/>
                <a:ea typeface="+mn-ea"/>
                <a:cs typeface="+mn-cs"/>
              </a:rPr>
              <a:t>其中JMeterPlugins-Standard和JMeterPlugins-Extras是客户端的，ServerAgent是服务端的。</a:t>
            </a:r>
          </a:p>
          <a:p>
            <a:r>
              <a:rPr lang="zh-CN" altLang="en-US" dirty="0" smtClean="0"/>
              <a:t>二、配置：</a:t>
            </a:r>
            <a:endParaRPr lang="en-US" altLang="zh-CN" dirty="0" smtClean="0"/>
          </a:p>
          <a:p>
            <a:r>
              <a:rPr lang="zh-CN" altLang="zh-CN" sz="1200" kern="1200" dirty="0" smtClean="0">
                <a:solidFill>
                  <a:schemeClr val="tx1"/>
                </a:solidFill>
                <a:latin typeface="+mn-lt"/>
                <a:ea typeface="+mn-ea"/>
                <a:cs typeface="+mn-cs"/>
              </a:rPr>
              <a:t>将 JMeterPlugins-Standard-1.3.1.zip 中 lib\ext 目录下的 JmeterPlugins-Standard.jar 文件都放到apache-jmeter-2.13\lib\ext目录中。 </a:t>
            </a:r>
          </a:p>
          <a:p>
            <a:r>
              <a:rPr lang="zh-CN" altLang="zh-CN" sz="1200" kern="1200" dirty="0" smtClean="0">
                <a:solidFill>
                  <a:schemeClr val="tx1"/>
                </a:solidFill>
                <a:latin typeface="+mn-lt"/>
                <a:ea typeface="+mn-ea"/>
                <a:cs typeface="+mn-cs"/>
              </a:rPr>
              <a:t>将 JMeterPlugins-Extras-1.3.1.zip 中 lib\ext 目录下的 JMeterPlugins-Extras.jar 文件放到apache-jmeter-2.13\lib\ext目录中。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将 ServerAgent-2.2.1 放到要监控的服务器中待使用。</a:t>
            </a:r>
            <a:r>
              <a:rPr lang="en-US" altLang="zh-CN" sz="120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将</a:t>
            </a:r>
            <a:r>
              <a:rPr lang="en-US" altLang="zh-CN" sz="1200" b="0" i="0" kern="1200" dirty="0" smtClean="0">
                <a:solidFill>
                  <a:schemeClr val="tx1"/>
                </a:solidFill>
                <a:latin typeface="+mn-lt"/>
                <a:ea typeface="+mn-ea"/>
                <a:cs typeface="+mn-cs"/>
              </a:rPr>
              <a:t>ServerAgent-2.2.1.jar</a:t>
            </a:r>
            <a:r>
              <a:rPr lang="zh-CN" altLang="en-US" sz="1200" b="0" i="0" kern="1200" dirty="0" smtClean="0">
                <a:solidFill>
                  <a:schemeClr val="tx1"/>
                </a:solidFill>
                <a:latin typeface="+mn-lt"/>
                <a:ea typeface="+mn-ea"/>
                <a:cs typeface="+mn-cs"/>
              </a:rPr>
              <a:t>上传到被测服务器，解压，进入目录，</a:t>
            </a:r>
            <a:r>
              <a:rPr lang="en-US" altLang="zh-CN" sz="1200" b="0" i="0" kern="1200" dirty="0" smtClean="0">
                <a:solidFill>
                  <a:schemeClr val="tx1"/>
                </a:solidFill>
                <a:latin typeface="+mn-lt"/>
                <a:ea typeface="+mn-ea"/>
                <a:cs typeface="+mn-cs"/>
              </a:rPr>
              <a:t>Windows</a:t>
            </a:r>
            <a:r>
              <a:rPr lang="zh-CN" altLang="en-US" sz="1200" b="0" i="0" kern="1200" dirty="0" smtClean="0">
                <a:solidFill>
                  <a:schemeClr val="tx1"/>
                </a:solidFill>
                <a:latin typeface="+mn-lt"/>
                <a:ea typeface="+mn-ea"/>
                <a:cs typeface="+mn-cs"/>
              </a:rPr>
              <a:t>环境，双击</a:t>
            </a:r>
            <a:r>
              <a:rPr lang="en-US" altLang="zh-CN" sz="1200" b="0" i="0" kern="1200" dirty="0" err="1" smtClean="0">
                <a:solidFill>
                  <a:schemeClr val="tx1"/>
                </a:solidFill>
                <a:latin typeface="+mn-lt"/>
                <a:ea typeface="+mn-ea"/>
                <a:cs typeface="+mn-cs"/>
              </a:rPr>
              <a:t>ServerAgent.bat</a:t>
            </a:r>
            <a:r>
              <a:rPr lang="zh-CN" altLang="en-US" sz="1200" b="0" i="0" kern="1200" dirty="0" smtClean="0">
                <a:solidFill>
                  <a:schemeClr val="tx1"/>
                </a:solidFill>
                <a:latin typeface="+mn-lt"/>
                <a:ea typeface="+mn-ea"/>
                <a:cs typeface="+mn-cs"/>
              </a:rPr>
              <a:t>启动；</a:t>
            </a:r>
            <a:r>
              <a:rPr lang="en-US" altLang="zh-CN" sz="1200" b="0" i="0" kern="1200" dirty="0" err="1" smtClean="0">
                <a:solidFill>
                  <a:schemeClr val="tx1"/>
                </a:solidFill>
                <a:latin typeface="+mn-lt"/>
                <a:ea typeface="+mn-ea"/>
                <a:cs typeface="+mn-cs"/>
              </a:rPr>
              <a:t>linux</a:t>
            </a:r>
            <a:r>
              <a:rPr lang="zh-CN" altLang="en-US" sz="1200" b="0" i="0" kern="1200" dirty="0" smtClean="0">
                <a:solidFill>
                  <a:schemeClr val="tx1"/>
                </a:solidFill>
                <a:latin typeface="+mn-lt"/>
                <a:ea typeface="+mn-ea"/>
                <a:cs typeface="+mn-cs"/>
              </a:rPr>
              <a:t>环境执</a:t>
            </a:r>
            <a:r>
              <a:rPr lang="en-US" altLang="zh-CN" sz="1200" b="0" i="0" kern="1200" dirty="0" err="1" smtClean="0">
                <a:solidFill>
                  <a:schemeClr val="tx1"/>
                </a:solidFill>
                <a:latin typeface="+mn-lt"/>
                <a:ea typeface="+mn-ea"/>
                <a:cs typeface="+mn-cs"/>
              </a:rPr>
              <a:t>ServerAgent.sh</a:t>
            </a:r>
            <a:r>
              <a:rPr lang="zh-CN" altLang="en-US" sz="1200" b="0" i="0" kern="1200" dirty="0" smtClean="0">
                <a:solidFill>
                  <a:schemeClr val="tx1"/>
                </a:solidFill>
                <a:latin typeface="+mn-lt"/>
                <a:ea typeface="+mn-ea"/>
                <a:cs typeface="+mn-cs"/>
              </a:rPr>
              <a:t>启动，默认使用</a:t>
            </a:r>
            <a:r>
              <a:rPr lang="en-US" altLang="zh-CN" sz="1200" b="0" i="0" kern="1200" dirty="0" smtClean="0">
                <a:solidFill>
                  <a:schemeClr val="tx1"/>
                </a:solidFill>
                <a:latin typeface="+mn-lt"/>
                <a:ea typeface="+mn-ea"/>
                <a:cs typeface="+mn-cs"/>
              </a:rPr>
              <a:t>4444</a:t>
            </a:r>
            <a:r>
              <a:rPr lang="zh-CN" altLang="en-US" sz="1200" b="0" i="0" kern="1200" dirty="0" smtClean="0">
                <a:solidFill>
                  <a:schemeClr val="tx1"/>
                </a:solidFill>
                <a:latin typeface="+mn-lt"/>
                <a:ea typeface="+mn-ea"/>
                <a:cs typeface="+mn-cs"/>
              </a:rPr>
              <a:t>端口，出现如下情况即</a:t>
            </a:r>
            <a:r>
              <a:rPr lang="zh-CN" altLang="en-US" sz="1200" b="1" i="0" kern="1200" dirty="0" smtClean="0">
                <a:solidFill>
                  <a:schemeClr val="tx1"/>
                </a:solidFill>
                <a:latin typeface="+mn-lt"/>
                <a:ea typeface="+mn-ea"/>
                <a:cs typeface="+mn-cs"/>
              </a:rPr>
              <a:t>服务端成功</a:t>
            </a:r>
            <a:r>
              <a:rPr lang="zh-CN" altLang="en-US" sz="1200" b="0" i="0" kern="1200" dirty="0" smtClean="0">
                <a:solidFill>
                  <a:schemeClr val="tx1"/>
                </a:solidFill>
                <a:latin typeface="+mn-lt"/>
                <a:ea typeface="+mn-ea"/>
                <a:cs typeface="+mn-cs"/>
              </a:rPr>
              <a:t>：</a:t>
            </a:r>
            <a:endParaRPr lang="en-US" altLang="zh-CN" sz="1200" b="0" i="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测试使用情况：</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1.ServerAgent</a:t>
            </a:r>
            <a:r>
              <a:rPr lang="zh-CN" altLang="en-US" sz="1200" kern="1200" dirty="0" smtClean="0">
                <a:solidFill>
                  <a:schemeClr val="tx1"/>
                </a:solidFill>
                <a:latin typeface="+mn-lt"/>
                <a:ea typeface="+mn-ea"/>
                <a:cs typeface="+mn-cs"/>
              </a:rPr>
              <a:t>启动的校验：</a:t>
            </a:r>
            <a:endParaRPr lang="en-US" altLang="zh-CN" sz="120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a </a:t>
            </a:r>
            <a:r>
              <a:rPr lang="zh-CN" altLang="en-US" sz="1200" b="0" i="0" kern="1200" dirty="0" smtClean="0">
                <a:solidFill>
                  <a:schemeClr val="tx1"/>
                </a:solidFill>
                <a:latin typeface="+mn-lt"/>
                <a:ea typeface="+mn-ea"/>
                <a:cs typeface="+mn-cs"/>
              </a:rPr>
              <a:t>在笔记本电脑打开</a:t>
            </a:r>
            <a:r>
              <a:rPr lang="en-US" altLang="zh-CN" sz="1200" b="0" i="0" kern="1200" dirty="0" smtClean="0">
                <a:solidFill>
                  <a:schemeClr val="tx1"/>
                </a:solidFill>
                <a:latin typeface="+mn-lt"/>
                <a:ea typeface="+mn-ea"/>
                <a:cs typeface="+mn-cs"/>
              </a:rPr>
              <a:t>telnet</a:t>
            </a:r>
            <a:r>
              <a:rPr lang="zh-CN" altLang="en-US" sz="1200" b="0" i="0" kern="1200" dirty="0" smtClean="0">
                <a:solidFill>
                  <a:schemeClr val="tx1"/>
                </a:solidFill>
                <a:latin typeface="+mn-lt"/>
                <a:ea typeface="+mn-ea"/>
                <a:cs typeface="+mn-cs"/>
              </a:rPr>
              <a:t>监听</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控制面板</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程序</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打开或关闭</a:t>
            </a:r>
            <a:r>
              <a:rPr lang="en-US" altLang="zh-CN" sz="1200" b="0" i="0" kern="1200" dirty="0" smtClean="0">
                <a:solidFill>
                  <a:schemeClr val="tx1"/>
                </a:solidFill>
                <a:latin typeface="+mn-lt"/>
                <a:ea typeface="+mn-ea"/>
                <a:cs typeface="+mn-cs"/>
              </a:rPr>
              <a:t>Windows</a:t>
            </a:r>
            <a:r>
              <a:rPr lang="zh-CN" altLang="en-US" sz="1200" b="0" i="0" kern="1200" dirty="0" smtClean="0">
                <a:solidFill>
                  <a:schemeClr val="tx1"/>
                </a:solidFill>
                <a:latin typeface="+mn-lt"/>
                <a:ea typeface="+mn-ea"/>
                <a:cs typeface="+mn-cs"/>
              </a:rPr>
              <a:t>功能</a:t>
            </a:r>
            <a:r>
              <a:rPr lang="en-US" altLang="zh-CN" sz="1200" b="0" i="0" kern="1200" dirty="0" smtClean="0">
                <a:solidFill>
                  <a:schemeClr val="tx1"/>
                </a:solidFill>
                <a:latin typeface="+mn-lt"/>
                <a:ea typeface="+mn-ea"/>
                <a:cs typeface="+mn-cs"/>
              </a:rPr>
              <a:t>-telnet</a:t>
            </a:r>
            <a:r>
              <a:rPr lang="zh-CN" altLang="en-US" sz="1200" b="0" i="0" kern="1200" dirty="0" smtClean="0">
                <a:solidFill>
                  <a:schemeClr val="tx1"/>
                </a:solidFill>
                <a:latin typeface="+mn-lt"/>
                <a:ea typeface="+mn-ea"/>
                <a:cs typeface="+mn-cs"/>
              </a:rPr>
              <a:t>客户端勾选打开</a:t>
            </a:r>
            <a:r>
              <a:rPr lang="en-US" altLang="zh-CN" sz="1200" b="0" i="0" kern="1200" dirty="0" smtClean="0">
                <a:solidFill>
                  <a:schemeClr val="tx1"/>
                </a:solidFill>
                <a:latin typeface="+mn-lt"/>
                <a:ea typeface="+mn-ea"/>
                <a:cs typeface="+mn-cs"/>
              </a:rPr>
              <a:t>)</a:t>
            </a:r>
          </a:p>
          <a:p>
            <a:r>
              <a:rPr lang="en-US" altLang="zh-CN" sz="1200" b="0" i="0" kern="1200" dirty="0" smtClean="0">
                <a:solidFill>
                  <a:schemeClr val="tx1"/>
                </a:solidFill>
                <a:latin typeface="+mn-lt"/>
                <a:ea typeface="+mn-ea"/>
                <a:cs typeface="+mn-cs"/>
              </a:rPr>
              <a:t>b </a:t>
            </a:r>
            <a:r>
              <a:rPr lang="en-US" altLang="zh-CN" sz="1200" b="0" i="0" kern="1200" dirty="0" err="1" smtClean="0">
                <a:solidFill>
                  <a:schemeClr val="tx1"/>
                </a:solidFill>
                <a:latin typeface="+mn-lt"/>
                <a:ea typeface="+mn-ea"/>
                <a:cs typeface="+mn-cs"/>
              </a:rPr>
              <a:t>cmd</a:t>
            </a:r>
            <a:r>
              <a:rPr lang="zh-CN" altLang="en-US" sz="1200" b="0" i="0" kern="1200" dirty="0" smtClean="0">
                <a:solidFill>
                  <a:schemeClr val="tx1"/>
                </a:solidFill>
                <a:latin typeface="+mn-lt"/>
                <a:ea typeface="+mn-ea"/>
                <a:cs typeface="+mn-cs"/>
              </a:rPr>
              <a:t>进入命令框，输入如下内容：</a:t>
            </a:r>
          </a:p>
          <a:p>
            <a:r>
              <a:rPr lang="en-US" altLang="zh-CN" dirty="0" smtClean="0"/>
              <a:t>telnet </a:t>
            </a:r>
            <a:r>
              <a:rPr lang="en-US" altLang="zh-CN" dirty="0" err="1" smtClean="0"/>
              <a:t>yourip</a:t>
            </a:r>
            <a:r>
              <a:rPr lang="en-US" altLang="zh-CN" dirty="0" smtClean="0"/>
              <a:t> 4444 #</a:t>
            </a:r>
            <a:r>
              <a:rPr lang="zh-CN" altLang="en-US" dirty="0" smtClean="0"/>
              <a:t>连接</a:t>
            </a:r>
            <a:r>
              <a:rPr lang="en-US" altLang="zh-CN" dirty="0" err="1" smtClean="0"/>
              <a:t>ServerAgent</a:t>
            </a:r>
            <a:r>
              <a:rPr lang="en-US"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test               #</a:t>
            </a:r>
            <a:r>
              <a:rPr lang="zh-CN" altLang="en-US" sz="1200" kern="1200" dirty="0" smtClean="0">
                <a:solidFill>
                  <a:schemeClr val="tx1"/>
                </a:solidFill>
                <a:latin typeface="+mn-lt"/>
                <a:ea typeface="+mn-ea"/>
                <a:cs typeface="+mn-cs"/>
              </a:rPr>
              <a:t>发送</a:t>
            </a:r>
            <a:r>
              <a:rPr lang="en-US" altLang="zh-CN" sz="1200" kern="1200" dirty="0" smtClean="0">
                <a:solidFill>
                  <a:schemeClr val="tx1"/>
                </a:solidFill>
                <a:latin typeface="+mn-lt"/>
                <a:ea typeface="+mn-ea"/>
                <a:cs typeface="+mn-cs"/>
              </a:rPr>
              <a:t>test</a:t>
            </a:r>
            <a:r>
              <a:rPr lang="zh-CN" altLang="en-US" sz="1200" kern="1200" dirty="0" smtClean="0">
                <a:solidFill>
                  <a:schemeClr val="tx1"/>
                </a:solidFill>
                <a:latin typeface="+mn-lt"/>
                <a:ea typeface="+mn-ea"/>
                <a:cs typeface="+mn-cs"/>
              </a:rPr>
              <a:t>进行测试</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exit               #</a:t>
            </a:r>
            <a:r>
              <a:rPr lang="zh-CN" altLang="en-US" sz="1200" kern="1200" dirty="0" smtClean="0">
                <a:solidFill>
                  <a:schemeClr val="tx1"/>
                </a:solidFill>
                <a:latin typeface="+mn-lt"/>
                <a:ea typeface="+mn-ea"/>
                <a:cs typeface="+mn-cs"/>
              </a:rPr>
              <a:t>退出，即断开连接</a:t>
            </a:r>
            <a:endParaRPr lang="en-US" altLang="zh-CN" sz="120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c </a:t>
            </a:r>
            <a:r>
              <a:rPr lang="zh-CN" altLang="en-US" sz="1200" b="0" i="0" kern="1200" dirty="0" smtClean="0">
                <a:solidFill>
                  <a:schemeClr val="tx1"/>
                </a:solidFill>
                <a:latin typeface="+mn-lt"/>
                <a:ea typeface="+mn-ea"/>
                <a:cs typeface="+mn-cs"/>
              </a:rPr>
              <a:t>观察</a:t>
            </a:r>
            <a:r>
              <a:rPr lang="en-US" altLang="zh-CN" sz="1200" b="0" i="0" kern="1200" dirty="0" smtClean="0">
                <a:solidFill>
                  <a:schemeClr val="tx1"/>
                </a:solidFill>
                <a:latin typeface="+mn-lt"/>
                <a:ea typeface="+mn-ea"/>
                <a:cs typeface="+mn-cs"/>
              </a:rPr>
              <a:t>server</a:t>
            </a:r>
            <a:r>
              <a:rPr lang="zh-CN" altLang="en-US" sz="1200" b="0" i="0" kern="1200" dirty="0" smtClean="0">
                <a:solidFill>
                  <a:schemeClr val="tx1"/>
                </a:solidFill>
                <a:latin typeface="+mn-lt"/>
                <a:ea typeface="+mn-ea"/>
                <a:cs typeface="+mn-cs"/>
              </a:rPr>
              <a:t>端是否有接收到消息，出现如下情况说明</a:t>
            </a:r>
            <a:r>
              <a:rPr lang="en-US" altLang="zh-CN" sz="1200" b="0" i="0" kern="1200" dirty="0" err="1" smtClean="0">
                <a:solidFill>
                  <a:schemeClr val="tx1"/>
                </a:solidFill>
                <a:latin typeface="+mn-lt"/>
                <a:ea typeface="+mn-ea"/>
                <a:cs typeface="+mn-cs"/>
              </a:rPr>
              <a:t>ServerAgent</a:t>
            </a:r>
            <a:r>
              <a:rPr lang="zh-CN" altLang="en-US" sz="1200" b="0" i="0" kern="1200" dirty="0" smtClean="0">
                <a:solidFill>
                  <a:schemeClr val="tx1"/>
                </a:solidFill>
                <a:latin typeface="+mn-lt"/>
                <a:ea typeface="+mn-ea"/>
                <a:cs typeface="+mn-cs"/>
              </a:rPr>
              <a:t>打开成功</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[root@bjdhj-120-215 ~]# /opt/soft/ServerAgent-2.2.1/startAgent.sh </a:t>
            </a:r>
          </a:p>
          <a:p>
            <a:r>
              <a:rPr lang="en-US" altLang="zh-CN" sz="1200" b="0" i="0" kern="1200" dirty="0" smtClean="0">
                <a:solidFill>
                  <a:schemeClr val="tx1"/>
                </a:solidFill>
                <a:latin typeface="+mn-lt"/>
                <a:ea typeface="+mn-ea"/>
                <a:cs typeface="+mn-cs"/>
              </a:rPr>
              <a:t>INFO    2016-02-18 10:52:51.749 [</a:t>
            </a:r>
            <a:r>
              <a:rPr lang="en-US" altLang="zh-CN" sz="1200" b="0" i="0" kern="1200" dirty="0" err="1" smtClean="0">
                <a:solidFill>
                  <a:schemeClr val="tx1"/>
                </a:solidFill>
                <a:latin typeface="+mn-lt"/>
                <a:ea typeface="+mn-ea"/>
                <a:cs typeface="+mn-cs"/>
              </a:rPr>
              <a:t>kg.apc.p</a:t>
            </a:r>
            <a:r>
              <a:rPr lang="en-US" altLang="zh-CN" sz="1200" b="0" i="0" kern="1200" dirty="0" smtClean="0">
                <a:solidFill>
                  <a:schemeClr val="tx1"/>
                </a:solidFill>
                <a:latin typeface="+mn-lt"/>
                <a:ea typeface="+mn-ea"/>
                <a:cs typeface="+mn-cs"/>
              </a:rPr>
              <a:t>] (): Binding UDP to 4444</a:t>
            </a:r>
          </a:p>
          <a:p>
            <a:r>
              <a:rPr lang="en-US" altLang="zh-CN" sz="1200" b="0" i="0" kern="1200" dirty="0" smtClean="0">
                <a:solidFill>
                  <a:schemeClr val="tx1"/>
                </a:solidFill>
                <a:latin typeface="+mn-lt"/>
                <a:ea typeface="+mn-ea"/>
                <a:cs typeface="+mn-cs"/>
              </a:rPr>
              <a:t>INFO    2016-02-18 10:52:52.749 [</a:t>
            </a:r>
            <a:r>
              <a:rPr lang="en-US" altLang="zh-CN" sz="1200" b="0" i="0" kern="1200" dirty="0" err="1" smtClean="0">
                <a:solidFill>
                  <a:schemeClr val="tx1"/>
                </a:solidFill>
                <a:latin typeface="+mn-lt"/>
                <a:ea typeface="+mn-ea"/>
                <a:cs typeface="+mn-cs"/>
              </a:rPr>
              <a:t>kg.apc.p</a:t>
            </a:r>
            <a:r>
              <a:rPr lang="en-US" altLang="zh-CN" sz="1200" b="0" i="0" kern="1200" dirty="0" smtClean="0">
                <a:solidFill>
                  <a:schemeClr val="tx1"/>
                </a:solidFill>
                <a:latin typeface="+mn-lt"/>
                <a:ea typeface="+mn-ea"/>
                <a:cs typeface="+mn-cs"/>
              </a:rPr>
              <a:t>] (): Binding TCP to 4444</a:t>
            </a:r>
          </a:p>
          <a:p>
            <a:r>
              <a:rPr lang="en-US" altLang="zh-CN" sz="1200" b="0" i="0" kern="1200" dirty="0" smtClean="0">
                <a:solidFill>
                  <a:schemeClr val="tx1"/>
                </a:solidFill>
                <a:latin typeface="+mn-lt"/>
                <a:ea typeface="+mn-ea"/>
                <a:cs typeface="+mn-cs"/>
              </a:rPr>
              <a:t>INFO    2016-02-18 10:52:52.754 [</a:t>
            </a:r>
            <a:r>
              <a:rPr lang="en-US" altLang="zh-CN" sz="1200" b="0" i="0" kern="1200" dirty="0" err="1" smtClean="0">
                <a:solidFill>
                  <a:schemeClr val="tx1"/>
                </a:solidFill>
                <a:latin typeface="+mn-lt"/>
                <a:ea typeface="+mn-ea"/>
                <a:cs typeface="+mn-cs"/>
              </a:rPr>
              <a:t>kg.apc.p</a:t>
            </a:r>
            <a:r>
              <a:rPr lang="en-US" altLang="zh-CN" sz="1200" b="0" i="0" kern="1200" dirty="0" smtClean="0">
                <a:solidFill>
                  <a:schemeClr val="tx1"/>
                </a:solidFill>
                <a:latin typeface="+mn-lt"/>
                <a:ea typeface="+mn-ea"/>
                <a:cs typeface="+mn-cs"/>
              </a:rPr>
              <a:t>] (): JP@GC Agent v2.2.0 started</a:t>
            </a:r>
          </a:p>
          <a:p>
            <a:r>
              <a:rPr lang="en-US" altLang="zh-CN" sz="1200" b="0" i="0" kern="1200" dirty="0" smtClean="0">
                <a:solidFill>
                  <a:schemeClr val="tx1"/>
                </a:solidFill>
                <a:latin typeface="+mn-lt"/>
                <a:ea typeface="+mn-ea"/>
                <a:cs typeface="+mn-cs"/>
              </a:rPr>
              <a:t>INFO    2016-02-18 10:56:55.198 [</a:t>
            </a:r>
            <a:r>
              <a:rPr lang="en-US" altLang="zh-CN" sz="1200" b="0" i="0" kern="1200" dirty="0" err="1" smtClean="0">
                <a:solidFill>
                  <a:schemeClr val="tx1"/>
                </a:solidFill>
                <a:latin typeface="+mn-lt"/>
                <a:ea typeface="+mn-ea"/>
                <a:cs typeface="+mn-cs"/>
              </a:rPr>
              <a:t>kg.apc.p</a:t>
            </a:r>
            <a:r>
              <a:rPr lang="en-US" altLang="zh-CN" sz="1200" b="0" i="0" kern="1200" dirty="0" smtClean="0">
                <a:solidFill>
                  <a:schemeClr val="tx1"/>
                </a:solidFill>
                <a:latin typeface="+mn-lt"/>
                <a:ea typeface="+mn-ea"/>
                <a:cs typeface="+mn-cs"/>
              </a:rPr>
              <a:t>] (): Accepting new TCP connection        #</a:t>
            </a:r>
            <a:r>
              <a:rPr lang="zh-CN" altLang="en-US" sz="1200" b="0" i="0" kern="1200" dirty="0" smtClean="0">
                <a:solidFill>
                  <a:schemeClr val="tx1"/>
                </a:solidFill>
                <a:latin typeface="+mn-lt"/>
                <a:ea typeface="+mn-ea"/>
                <a:cs typeface="+mn-cs"/>
              </a:rPr>
              <a:t>成功连接</a:t>
            </a:r>
          </a:p>
          <a:p>
            <a:r>
              <a:rPr lang="en-US" altLang="zh-CN" sz="1200" b="0" i="0" kern="1200" dirty="0" smtClean="0">
                <a:solidFill>
                  <a:schemeClr val="tx1"/>
                </a:solidFill>
                <a:latin typeface="+mn-lt"/>
                <a:ea typeface="+mn-ea"/>
                <a:cs typeface="+mn-cs"/>
              </a:rPr>
              <a:t>INFO    2016-02-18 10:57:00.830 [</a:t>
            </a:r>
            <a:r>
              <a:rPr lang="en-US" altLang="zh-CN" sz="1200" b="0" i="0" kern="1200" dirty="0" err="1" smtClean="0">
                <a:solidFill>
                  <a:schemeClr val="tx1"/>
                </a:solidFill>
                <a:latin typeface="+mn-lt"/>
                <a:ea typeface="+mn-ea"/>
                <a:cs typeface="+mn-cs"/>
              </a:rPr>
              <a:t>kg.apc.p</a:t>
            </a:r>
            <a:r>
              <a:rPr lang="en-US" altLang="zh-CN" sz="1200" b="0" i="0" kern="1200" dirty="0" smtClean="0">
                <a:solidFill>
                  <a:schemeClr val="tx1"/>
                </a:solidFill>
                <a:latin typeface="+mn-lt"/>
                <a:ea typeface="+mn-ea"/>
                <a:cs typeface="+mn-cs"/>
              </a:rPr>
              <a:t>] (): Yep, we received the 'test' command #</a:t>
            </a:r>
            <a:r>
              <a:rPr lang="zh-CN" altLang="en-US" sz="1200" b="0" i="0" kern="1200" dirty="0" smtClean="0">
                <a:solidFill>
                  <a:schemeClr val="tx1"/>
                </a:solidFill>
                <a:latin typeface="+mn-lt"/>
                <a:ea typeface="+mn-ea"/>
                <a:cs typeface="+mn-cs"/>
              </a:rPr>
              <a:t>接收到</a:t>
            </a:r>
            <a:r>
              <a:rPr lang="en-US" altLang="zh-CN" sz="1200" b="0" i="0" kern="1200" dirty="0" smtClean="0">
                <a:solidFill>
                  <a:schemeClr val="tx1"/>
                </a:solidFill>
                <a:latin typeface="+mn-lt"/>
                <a:ea typeface="+mn-ea"/>
                <a:cs typeface="+mn-cs"/>
              </a:rPr>
              <a:t>test</a:t>
            </a:r>
            <a:r>
              <a:rPr lang="zh-CN" altLang="en-US" sz="1200" b="0" i="0" kern="1200" dirty="0" smtClean="0">
                <a:solidFill>
                  <a:schemeClr val="tx1"/>
                </a:solidFill>
                <a:latin typeface="+mn-lt"/>
                <a:ea typeface="+mn-ea"/>
                <a:cs typeface="+mn-cs"/>
              </a:rPr>
              <a:t>消息</a:t>
            </a:r>
          </a:p>
          <a:p>
            <a:r>
              <a:rPr lang="en-US" altLang="zh-CN" sz="1200" b="0" i="0" kern="1200" dirty="0" smtClean="0">
                <a:solidFill>
                  <a:schemeClr val="tx1"/>
                </a:solidFill>
                <a:latin typeface="+mn-lt"/>
                <a:ea typeface="+mn-ea"/>
                <a:cs typeface="+mn-cs"/>
              </a:rPr>
              <a:t>INFO    2016-02-18 10:57:05.185 [</a:t>
            </a:r>
            <a:r>
              <a:rPr lang="en-US" altLang="zh-CN" sz="1200" b="0" i="0" kern="1200" dirty="0" err="1" smtClean="0">
                <a:solidFill>
                  <a:schemeClr val="tx1"/>
                </a:solidFill>
                <a:latin typeface="+mn-lt"/>
                <a:ea typeface="+mn-ea"/>
                <a:cs typeface="+mn-cs"/>
              </a:rPr>
              <a:t>kg.apc.p</a:t>
            </a:r>
            <a:r>
              <a:rPr lang="en-US" altLang="zh-CN" sz="1200" b="0" i="0" kern="1200" dirty="0" smtClean="0">
                <a:solidFill>
                  <a:schemeClr val="tx1"/>
                </a:solidFill>
                <a:latin typeface="+mn-lt"/>
                <a:ea typeface="+mn-ea"/>
                <a:cs typeface="+mn-cs"/>
              </a:rPr>
              <a:t>] (): Client disconnected  </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断开连接</a:t>
            </a:r>
            <a:endParaRPr lang="en-US" altLang="zh-CN" sz="1200" b="0" i="0" kern="1200" dirty="0" smtClean="0">
              <a:solidFill>
                <a:schemeClr val="tx1"/>
              </a:solidFill>
              <a:latin typeface="+mn-lt"/>
              <a:ea typeface="+mn-ea"/>
              <a:cs typeface="+mn-cs"/>
            </a:endParaRPr>
          </a:p>
          <a:p>
            <a:endParaRPr lang="zh-CN" altLang="zh-CN" sz="1200" kern="1200" dirty="0" smtClean="0">
              <a:solidFill>
                <a:schemeClr val="tx1"/>
              </a:solidFill>
              <a:latin typeface="+mn-lt"/>
              <a:ea typeface="+mn-ea"/>
              <a:cs typeface="+mn-cs"/>
            </a:endParaRPr>
          </a:p>
          <a:p>
            <a:r>
              <a:rPr lang="zh-CN" altLang="en-US" dirty="0" smtClean="0"/>
              <a:t>三、监控：</a:t>
            </a:r>
            <a:endParaRPr lang="en-US" altLang="zh-CN" dirty="0" smtClean="0"/>
          </a:p>
          <a:p>
            <a:r>
              <a:rPr lang="zh-CN" altLang="en-US" dirty="0" smtClean="0"/>
              <a:t>启动</a:t>
            </a:r>
            <a:r>
              <a:rPr lang="en-US" altLang="zh-CN" dirty="0" err="1" smtClean="0"/>
              <a:t>Jmeter</a:t>
            </a:r>
            <a:r>
              <a:rPr lang="zh-CN" altLang="en-US" dirty="0" smtClean="0"/>
              <a:t>，查看插件加载是否正常；运行服务器端</a:t>
            </a:r>
            <a:r>
              <a:rPr lang="en-US" altLang="zh-CN" dirty="0" err="1" smtClean="0"/>
              <a:t>startAgent.bat</a:t>
            </a:r>
            <a:r>
              <a:rPr lang="zh-CN" altLang="en-US" dirty="0" smtClean="0"/>
              <a:t>文件；添加监听器</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A0A9154-2789-45FA-B537-883A86B6CF99}" type="slidenum">
              <a:rPr lang="zh-CN" altLang="en-US" smtClean="0"/>
              <a:pPr/>
              <a:t>23</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A0A9154-2789-45FA-B537-883A86B6CF99}" type="slidenum">
              <a:rPr lang="zh-CN" altLang="en-US" smtClean="0"/>
              <a:pPr/>
              <a:t>26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A0A9154-2789-45FA-B537-883A86B6CF99}" type="slidenum">
              <a:rPr lang="zh-CN" altLang="en-US" smtClean="0"/>
              <a:pPr/>
              <a:t>27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A0A9154-2789-45FA-B537-883A86B6CF99}" type="slidenum">
              <a:rPr lang="zh-CN" altLang="en-US" smtClean="0"/>
              <a:pPr/>
              <a:t>28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A0A9154-2789-45FA-B537-883A86B6CF99}" type="slidenum">
              <a:rPr lang="zh-CN" altLang="en-US" smtClean="0"/>
              <a:pPr/>
              <a:t>30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Mem</a:t>
            </a:r>
            <a:r>
              <a:rPr lang="zh-CN" altLang="en-US" dirty="0" smtClean="0"/>
              <a:t>：内存</a:t>
            </a:r>
            <a:endParaRPr lang="en-US" altLang="zh-CN" dirty="0" smtClean="0"/>
          </a:p>
          <a:p>
            <a:r>
              <a:rPr lang="zh-CN" altLang="en-US" dirty="0" smtClean="0"/>
              <a:t>场景：</a:t>
            </a:r>
            <a:r>
              <a:rPr lang="en-US" altLang="zh-CN" dirty="0" smtClean="0"/>
              <a:t>1s</a:t>
            </a:r>
            <a:r>
              <a:rPr lang="zh-CN" altLang="en-US" dirty="0" smtClean="0"/>
              <a:t>增加</a:t>
            </a:r>
            <a:r>
              <a:rPr lang="en-US" altLang="zh-CN" dirty="0" smtClean="0"/>
              <a:t>2</a:t>
            </a:r>
            <a:r>
              <a:rPr lang="zh-CN" altLang="en-US" dirty="0" smtClean="0"/>
              <a:t>个线程；运行</a:t>
            </a:r>
            <a:r>
              <a:rPr lang="en-US" altLang="zh-CN" dirty="0" smtClean="0"/>
              <a:t>2000</a:t>
            </a:r>
            <a:r>
              <a:rPr lang="zh-CN" altLang="en-US" dirty="0" smtClean="0"/>
              <a:t>次</a:t>
            </a:r>
            <a:endParaRPr lang="en-US" altLang="zh-CN" dirty="0" smtClean="0"/>
          </a:p>
          <a:p>
            <a:r>
              <a:rPr lang="zh-CN" altLang="en-US" dirty="0" smtClean="0"/>
              <a:t>分别看在</a:t>
            </a:r>
            <a:r>
              <a:rPr lang="en-US" altLang="zh-CN" dirty="0" smtClean="0"/>
              <a:t>20,40,60</a:t>
            </a:r>
            <a:r>
              <a:rPr lang="zh-CN" altLang="en-US" dirty="0" smtClean="0"/>
              <a:t>并发下的表现</a:t>
            </a:r>
            <a:endParaRPr lang="en-US" altLang="zh-CN" dirty="0" smtClean="0"/>
          </a:p>
          <a:p>
            <a:r>
              <a:rPr lang="zh-CN" altLang="en-US" dirty="0" smtClean="0"/>
              <a:t>线程数</a:t>
            </a:r>
            <a:r>
              <a:rPr lang="en-US" altLang="zh-CN" dirty="0" smtClean="0"/>
              <a:t>20</a:t>
            </a:r>
            <a:r>
              <a:rPr lang="zh-CN" altLang="en-US" dirty="0" smtClean="0"/>
              <a:t>，</a:t>
            </a:r>
            <a:r>
              <a:rPr lang="en-US" altLang="zh-CN" dirty="0" smtClean="0"/>
              <a:t>Ramp-Up</a:t>
            </a:r>
            <a:r>
              <a:rPr lang="en-US" altLang="zh-CN" baseline="0" dirty="0" smtClean="0"/>
              <a:t> Period:10</a:t>
            </a:r>
            <a:r>
              <a:rPr lang="zh-CN" altLang="en-US" baseline="0" dirty="0" smtClean="0"/>
              <a:t>，循环次数：</a:t>
            </a:r>
            <a:r>
              <a:rPr lang="en-US" altLang="zh-CN" baseline="0" dirty="0" smtClean="0"/>
              <a:t>100</a:t>
            </a:r>
          </a:p>
          <a:p>
            <a:r>
              <a:rPr lang="en-US" altLang="zh-CN" baseline="0" dirty="0" smtClean="0"/>
              <a:t>20</a:t>
            </a:r>
            <a:r>
              <a:rPr lang="zh-CN" altLang="en-US" baseline="0" dirty="0" smtClean="0"/>
              <a:t>除以</a:t>
            </a:r>
            <a:r>
              <a:rPr lang="en-US" altLang="zh-CN" baseline="0" dirty="0" smtClean="0"/>
              <a:t>10</a:t>
            </a:r>
            <a:r>
              <a:rPr lang="zh-CN" altLang="en-US" baseline="0" dirty="0" smtClean="0"/>
              <a:t>就是</a:t>
            </a:r>
            <a:r>
              <a:rPr lang="en-US" altLang="zh-CN" baseline="0" dirty="0" smtClean="0"/>
              <a:t>2</a:t>
            </a:r>
            <a:r>
              <a:rPr lang="zh-CN" altLang="en-US" baseline="0" dirty="0" smtClean="0"/>
              <a:t>，</a:t>
            </a:r>
            <a:r>
              <a:rPr lang="en-US" altLang="zh-CN" baseline="0" dirty="0" smtClean="0"/>
              <a:t>1s</a:t>
            </a:r>
            <a:r>
              <a:rPr lang="zh-CN" altLang="en-US" baseline="0" dirty="0" smtClean="0"/>
              <a:t>增加</a:t>
            </a:r>
            <a:r>
              <a:rPr lang="en-US" altLang="zh-CN" baseline="0" dirty="0" smtClean="0"/>
              <a:t>2</a:t>
            </a:r>
            <a:r>
              <a:rPr lang="zh-CN" altLang="en-US" baseline="0" dirty="0" smtClean="0"/>
              <a:t>个线程；</a:t>
            </a:r>
            <a:r>
              <a:rPr lang="en-US" altLang="zh-CN" baseline="0" dirty="0" smtClean="0"/>
              <a:t>20</a:t>
            </a:r>
            <a:r>
              <a:rPr lang="zh-CN" altLang="en-US" baseline="0" dirty="0" smtClean="0"/>
              <a:t>乘以</a:t>
            </a:r>
            <a:r>
              <a:rPr lang="en-US" altLang="zh-CN" baseline="0" dirty="0" smtClean="0"/>
              <a:t>100</a:t>
            </a:r>
            <a:r>
              <a:rPr lang="zh-CN" altLang="en-US" baseline="0" dirty="0" smtClean="0"/>
              <a:t>就是</a:t>
            </a:r>
            <a:r>
              <a:rPr lang="en-US" altLang="zh-CN" baseline="0" dirty="0" smtClean="0"/>
              <a:t>2000</a:t>
            </a:r>
            <a:r>
              <a:rPr lang="zh-CN" altLang="en-US" baseline="0" dirty="0" smtClean="0"/>
              <a:t>，一共请求</a:t>
            </a:r>
            <a:r>
              <a:rPr lang="en-US" altLang="zh-CN" baseline="0" dirty="0" smtClean="0"/>
              <a:t>2000</a:t>
            </a:r>
            <a:r>
              <a:rPr lang="zh-CN" altLang="en-US" baseline="0" dirty="0" smtClean="0"/>
              <a:t>次</a:t>
            </a:r>
            <a:endParaRPr lang="en-US" altLang="zh-CN" baseline="0" dirty="0" smtClean="0"/>
          </a:p>
          <a:p>
            <a:endParaRPr lang="en-US" altLang="zh-CN" baseline="0" dirty="0" smtClean="0"/>
          </a:p>
          <a:p>
            <a:r>
              <a:rPr lang="zh-CN" altLang="en-US" baseline="0" dirty="0" smtClean="0"/>
              <a:t>线程数</a:t>
            </a:r>
            <a:r>
              <a:rPr lang="en-US" altLang="zh-CN" baseline="0" dirty="0" smtClean="0"/>
              <a:t>/Ramp-Up Period=</a:t>
            </a:r>
            <a:r>
              <a:rPr lang="zh-CN" altLang="en-US" baseline="0" dirty="0" smtClean="0"/>
              <a:t>增加线程数</a:t>
            </a:r>
            <a:endParaRPr lang="en-US" altLang="zh-CN" baseline="0" dirty="0" smtClean="0"/>
          </a:p>
          <a:p>
            <a:r>
              <a:rPr lang="zh-CN" altLang="en-US" dirty="0" smtClean="0"/>
              <a:t>线程数*循环次数</a:t>
            </a:r>
            <a:r>
              <a:rPr lang="en-US" altLang="zh-CN" dirty="0" smtClean="0"/>
              <a:t>=</a:t>
            </a:r>
            <a:r>
              <a:rPr lang="zh-CN" altLang="en-US" dirty="0" smtClean="0"/>
              <a:t>最终请求次数</a:t>
            </a:r>
            <a:endParaRPr lang="en-US" altLang="zh-CN" dirty="0" smtClean="0"/>
          </a:p>
          <a:p>
            <a:r>
              <a:rPr lang="en-US" altLang="zh-CN" baseline="0" dirty="0" smtClean="0"/>
              <a:t>Ramp-Up Period</a:t>
            </a:r>
            <a:r>
              <a:rPr lang="zh-CN" altLang="en-US" baseline="0" dirty="0" smtClean="0"/>
              <a:t>*循环时间</a:t>
            </a:r>
            <a:r>
              <a:rPr lang="en-US" altLang="zh-CN" baseline="0" dirty="0" smtClean="0"/>
              <a:t>=</a:t>
            </a:r>
            <a:r>
              <a:rPr lang="zh-CN" altLang="en-US" baseline="0" dirty="0" smtClean="0"/>
              <a:t>运行时间</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A0A9154-2789-45FA-B537-883A86B6CF99}" type="slidenum">
              <a:rPr lang="zh-CN" altLang="en-US" smtClean="0"/>
              <a:pPr/>
              <a:t>31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kumimoji="0" lang="zh-CN" altLang="en-US" sz="3200" kern="1200" dirty="0" smtClean="0">
                <a:solidFill>
                  <a:schemeClr val="tx1"/>
                </a:solidFill>
                <a:latin typeface="+mn-lt"/>
                <a:ea typeface="+mn-ea"/>
                <a:cs typeface="+mn-cs"/>
                <a:hlinkClick r:id="rId3"/>
              </a:rPr>
              <a:t>中国软件评测中心</a:t>
            </a:r>
            <a:r>
              <a:rPr kumimoji="0" lang="zh-CN" altLang="en-US" sz="3200" kern="1200" dirty="0" smtClean="0">
                <a:solidFill>
                  <a:schemeClr val="tx1"/>
                </a:solidFill>
                <a:latin typeface="+mn-lt"/>
                <a:ea typeface="+mn-ea"/>
                <a:cs typeface="+mn-cs"/>
              </a:rPr>
              <a:t>将性能测试概括为三个方面：应用在</a:t>
            </a:r>
            <a:r>
              <a:rPr kumimoji="0" lang="zh-CN" altLang="en-US" sz="3200" kern="1200" dirty="0" smtClean="0">
                <a:solidFill>
                  <a:schemeClr val="tx1"/>
                </a:solidFill>
                <a:latin typeface="+mn-lt"/>
                <a:ea typeface="+mn-ea"/>
                <a:cs typeface="+mn-cs"/>
                <a:hlinkClick r:id="rId4"/>
              </a:rPr>
              <a:t>客户端</a:t>
            </a:r>
            <a:r>
              <a:rPr kumimoji="0" lang="zh-CN" altLang="en-US" sz="3200" kern="1200" dirty="0" smtClean="0">
                <a:solidFill>
                  <a:schemeClr val="tx1"/>
                </a:solidFill>
                <a:latin typeface="+mn-lt"/>
                <a:ea typeface="+mn-ea"/>
                <a:cs typeface="+mn-cs"/>
              </a:rPr>
              <a:t>性能的测试、应用在网络上性能的测试和应用在服务器端性能的测试。通常情况下，三方面有效、合理的结合，可以达到对系统性能全面的分析和瓶颈的预测。</a:t>
            </a:r>
            <a:endParaRPr kumimoji="0" lang="en-US" altLang="zh-CN" sz="3200" kern="1200" dirty="0" smtClean="0">
              <a:solidFill>
                <a:schemeClr val="tx1"/>
              </a:solidFill>
              <a:latin typeface="+mn-lt"/>
              <a:ea typeface="+mn-ea"/>
              <a:cs typeface="+mn-cs"/>
            </a:endParaRPr>
          </a:p>
          <a:p>
            <a:r>
              <a:rPr lang="en-US" altLang="zh-CN" sz="1200" b="0" i="0" kern="1200" dirty="0" err="1" smtClean="0">
                <a:solidFill>
                  <a:schemeClr val="tx1"/>
                </a:solidFill>
                <a:latin typeface="+mn-lt"/>
                <a:ea typeface="+mn-ea"/>
                <a:cs typeface="+mn-cs"/>
              </a:rPr>
              <a:t>JMeter</a:t>
            </a:r>
            <a:r>
              <a:rPr lang="zh-CN" altLang="en-US" sz="1200" b="0" i="0" kern="1200" dirty="0" smtClean="0">
                <a:solidFill>
                  <a:schemeClr val="tx1"/>
                </a:solidFill>
                <a:latin typeface="+mn-lt"/>
                <a:ea typeface="+mn-ea"/>
                <a:cs typeface="+mn-cs"/>
              </a:rPr>
              <a:t>的测试能力也不再仅仅只局限于对于</a:t>
            </a:r>
            <a:r>
              <a:rPr lang="en-US" altLang="zh-CN" sz="1200" b="0" i="0" kern="1200" dirty="0" smtClean="0">
                <a:solidFill>
                  <a:schemeClr val="tx1"/>
                </a:solidFill>
                <a:latin typeface="+mn-lt"/>
                <a:ea typeface="+mn-ea"/>
                <a:cs typeface="+mn-cs"/>
              </a:rPr>
              <a:t>Web</a:t>
            </a:r>
            <a:r>
              <a:rPr lang="zh-CN" altLang="en-US" sz="1200" b="0" i="0" kern="1200" dirty="0" smtClean="0">
                <a:solidFill>
                  <a:schemeClr val="tx1"/>
                </a:solidFill>
                <a:latin typeface="+mn-lt"/>
                <a:ea typeface="+mn-ea"/>
                <a:cs typeface="+mn-cs"/>
              </a:rPr>
              <a:t>服务器的测试，而是涵盖了数据库、</a:t>
            </a:r>
            <a:r>
              <a:rPr lang="en-US" altLang="zh-CN" sz="1200" b="0" i="0" kern="1200" dirty="0" smtClean="0">
                <a:solidFill>
                  <a:schemeClr val="tx1"/>
                </a:solidFill>
                <a:latin typeface="+mn-lt"/>
                <a:ea typeface="+mn-ea"/>
                <a:cs typeface="+mn-cs"/>
              </a:rPr>
              <a:t>JMS</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Web Service</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LDAP</a:t>
            </a:r>
            <a:r>
              <a:rPr lang="zh-CN" altLang="en-US" sz="1200" b="0" i="0" kern="1200" dirty="0" smtClean="0">
                <a:solidFill>
                  <a:schemeClr val="tx1"/>
                </a:solidFill>
                <a:latin typeface="+mn-lt"/>
                <a:ea typeface="+mn-ea"/>
                <a:cs typeface="+mn-cs"/>
              </a:rPr>
              <a:t>等多种对象的测试能力。在最新的 </a:t>
            </a:r>
            <a:r>
              <a:rPr lang="en-US" altLang="zh-CN" sz="1200" b="0" i="0" kern="1200" dirty="0" smtClean="0">
                <a:solidFill>
                  <a:schemeClr val="tx1"/>
                </a:solidFill>
                <a:latin typeface="+mn-lt"/>
                <a:ea typeface="+mn-ea"/>
                <a:cs typeface="+mn-cs"/>
              </a:rPr>
              <a:t>2.1.1 </a:t>
            </a:r>
            <a:r>
              <a:rPr lang="zh-CN" altLang="en-US" sz="1200" b="0" i="0" kern="1200" dirty="0" smtClean="0">
                <a:solidFill>
                  <a:schemeClr val="tx1"/>
                </a:solidFill>
                <a:latin typeface="+mn-lt"/>
                <a:ea typeface="+mn-ea"/>
                <a:cs typeface="+mn-cs"/>
              </a:rPr>
              <a:t>中，它还提供了对于 </a:t>
            </a:r>
            <a:r>
              <a:rPr lang="en-US" altLang="zh-CN" sz="1200" b="0" i="0" kern="1200" dirty="0" smtClean="0">
                <a:solidFill>
                  <a:schemeClr val="tx1"/>
                </a:solidFill>
                <a:latin typeface="+mn-lt"/>
                <a:ea typeface="+mn-ea"/>
                <a:cs typeface="+mn-cs"/>
              </a:rPr>
              <a:t>JUNIT </a:t>
            </a:r>
            <a:r>
              <a:rPr lang="zh-CN" altLang="en-US" sz="1200" b="0" i="0" kern="1200" dirty="0" smtClean="0">
                <a:solidFill>
                  <a:schemeClr val="tx1"/>
                </a:solidFill>
                <a:latin typeface="+mn-lt"/>
                <a:ea typeface="+mn-ea"/>
                <a:cs typeface="+mn-cs"/>
              </a:rPr>
              <a:t>的测试。</a:t>
            </a:r>
            <a:endParaRPr kumimoji="0" lang="zh-CN" altLang="en-US" sz="3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A0A9154-2789-45FA-B537-883A86B6CF99}" type="slidenum">
              <a:rPr lang="zh-CN" altLang="en-US" smtClean="0"/>
              <a:pPr/>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A0A9154-2789-45FA-B537-883A86B6CF99}" type="slidenum">
              <a:rPr lang="zh-CN" altLang="en-US" smtClean="0"/>
              <a:pPr/>
              <a:t>34</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A0A9154-2789-45FA-B537-883A86B6CF99}" type="slidenum">
              <a:rPr lang="zh-CN" altLang="en-US" smtClean="0"/>
              <a:pPr/>
              <a:t>36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点击数：</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Hits per second</a:t>
            </a:r>
            <a:r>
              <a:rPr lang="zh-CN" altLang="en-US" sz="1200" b="0" i="0" kern="1200" dirty="0" smtClean="0">
                <a:solidFill>
                  <a:schemeClr val="tx1"/>
                </a:solidFill>
                <a:latin typeface="+mn-lt"/>
                <a:ea typeface="+mn-ea"/>
                <a:cs typeface="+mn-cs"/>
              </a:rPr>
              <a:t>）点击数是衡量</a:t>
            </a:r>
            <a:r>
              <a:rPr lang="en-US" altLang="zh-CN" sz="1200" b="0" i="0" kern="1200" dirty="0" smtClean="0">
                <a:solidFill>
                  <a:schemeClr val="tx1"/>
                </a:solidFill>
                <a:latin typeface="+mn-lt"/>
                <a:ea typeface="+mn-ea"/>
                <a:cs typeface="+mn-cs"/>
              </a:rPr>
              <a:t>Web Server</a:t>
            </a:r>
            <a:r>
              <a:rPr lang="zh-CN" altLang="en-US" sz="1200" b="0" i="0" kern="1200" dirty="0" smtClean="0">
                <a:solidFill>
                  <a:schemeClr val="tx1"/>
                </a:solidFill>
                <a:latin typeface="+mn-lt"/>
                <a:ea typeface="+mn-ea"/>
                <a:cs typeface="+mn-cs"/>
              </a:rPr>
              <a:t>处理能力的一个很有用的指标。需要明确的是：点击数不是我们通常理解的用户鼠标点击次数，而是按照客户端向</a:t>
            </a:r>
            <a:r>
              <a:rPr lang="en-US" altLang="zh-CN" sz="1200" b="0" i="0" kern="1200" dirty="0" smtClean="0">
                <a:solidFill>
                  <a:schemeClr val="tx1"/>
                </a:solidFill>
                <a:latin typeface="+mn-lt"/>
                <a:ea typeface="+mn-ea"/>
                <a:cs typeface="+mn-cs"/>
              </a:rPr>
              <a:t>Web Server</a:t>
            </a:r>
            <a:r>
              <a:rPr lang="zh-CN" altLang="en-US" sz="1200" b="0" i="0" kern="1200" dirty="0" smtClean="0">
                <a:solidFill>
                  <a:schemeClr val="tx1"/>
                </a:solidFill>
                <a:latin typeface="+mn-lt"/>
                <a:ea typeface="+mn-ea"/>
                <a:cs typeface="+mn-cs"/>
              </a:rPr>
              <a:t>发起了多少次</a:t>
            </a:r>
            <a:r>
              <a:rPr lang="en-US" altLang="zh-CN" sz="1200" b="0" i="0" kern="1200" dirty="0" smtClean="0">
                <a:solidFill>
                  <a:schemeClr val="tx1"/>
                </a:solidFill>
                <a:latin typeface="+mn-lt"/>
                <a:ea typeface="+mn-ea"/>
                <a:cs typeface="+mn-cs"/>
              </a:rPr>
              <a:t>http</a:t>
            </a:r>
            <a:r>
              <a:rPr lang="zh-CN" altLang="en-US" sz="1200" b="0" i="0" kern="1200" dirty="0" smtClean="0">
                <a:solidFill>
                  <a:schemeClr val="tx1"/>
                </a:solidFill>
                <a:latin typeface="+mn-lt"/>
                <a:ea typeface="+mn-ea"/>
                <a:cs typeface="+mn-cs"/>
              </a:rPr>
              <a:t>请求计算的，一次鼠标可能触发多个</a:t>
            </a:r>
            <a:r>
              <a:rPr lang="en-US" altLang="zh-CN" sz="1200" b="0" i="0" kern="1200" dirty="0" smtClean="0">
                <a:solidFill>
                  <a:schemeClr val="tx1"/>
                </a:solidFill>
                <a:latin typeface="+mn-lt"/>
                <a:ea typeface="+mn-ea"/>
                <a:cs typeface="+mn-cs"/>
              </a:rPr>
              <a:t>http</a:t>
            </a:r>
            <a:r>
              <a:rPr lang="zh-CN" altLang="en-US" sz="1200" b="0" i="0" kern="1200" dirty="0" smtClean="0">
                <a:solidFill>
                  <a:schemeClr val="tx1"/>
                </a:solidFill>
                <a:latin typeface="+mn-lt"/>
                <a:ea typeface="+mn-ea"/>
                <a:cs typeface="+mn-cs"/>
              </a:rPr>
              <a:t>请求，这需要结合具体的</a:t>
            </a:r>
            <a:r>
              <a:rPr lang="en-US" altLang="zh-CN" sz="1200" b="0" i="0" kern="1200" dirty="0" smtClean="0">
                <a:solidFill>
                  <a:schemeClr val="tx1"/>
                </a:solidFill>
                <a:latin typeface="+mn-lt"/>
                <a:ea typeface="+mn-ea"/>
                <a:cs typeface="+mn-cs"/>
              </a:rPr>
              <a:t>Web</a:t>
            </a:r>
            <a:r>
              <a:rPr lang="zh-CN" altLang="en-US" sz="1200" b="0" i="0" kern="1200" dirty="0" smtClean="0">
                <a:solidFill>
                  <a:schemeClr val="tx1"/>
                </a:solidFill>
                <a:latin typeface="+mn-lt"/>
                <a:ea typeface="+mn-ea"/>
                <a:cs typeface="+mn-cs"/>
              </a:rPr>
              <a:t>系统实现来计算。</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在评定服务器的性能时，应该结合</a:t>
            </a:r>
            <a:r>
              <a:rPr lang="en-US" altLang="zh-CN" b="1" dirty="0" smtClean="0"/>
              <a:t>TPS</a:t>
            </a:r>
            <a:r>
              <a:rPr lang="zh-CN" altLang="en-US" b="1" dirty="0" smtClean="0"/>
              <a:t>和并发用户数，以</a:t>
            </a:r>
            <a:r>
              <a:rPr lang="en-US" altLang="zh-CN" b="1" dirty="0" smtClean="0"/>
              <a:t>TPS</a:t>
            </a:r>
            <a:r>
              <a:rPr lang="zh-CN" altLang="en-US" b="1" dirty="0" smtClean="0"/>
              <a:t>为主，并发用户数为辅来衡量系统的性能。</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latin typeface="+mn-lt"/>
                <a:ea typeface="+mn-ea"/>
                <a:cs typeface="+mn-cs"/>
              </a:rPr>
              <a:t>TPS</a:t>
            </a:r>
            <a:r>
              <a:rPr lang="zh-CN" altLang="en-US" sz="1200" b="1"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Transaction Per Second,</a:t>
            </a:r>
            <a:r>
              <a:rPr lang="en-US" altLang="zh-CN" sz="1200" b="1"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每秒事务数</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是衡量系统性能的一个非常重要的指标</a:t>
            </a:r>
            <a:endParaRPr lang="en-US" altLang="zh-CN"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latin typeface="+mn-lt"/>
                <a:ea typeface="+mn-ea"/>
                <a:cs typeface="+mn-cs"/>
              </a:rPr>
              <a:t>QPS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latin typeface="+mn-lt"/>
                <a:ea typeface="+mn-ea"/>
                <a:cs typeface="+mn-cs"/>
              </a:rPr>
              <a:t>TPS</a:t>
            </a:r>
          </a:p>
          <a:p>
            <a:pPr latinLnBrk="0"/>
            <a:r>
              <a:rPr lang="en-US" altLang="zh-CN" sz="1200" b="0" i="0" kern="1200" dirty="0" err="1" smtClean="0">
                <a:solidFill>
                  <a:schemeClr val="tx1"/>
                </a:solidFill>
                <a:latin typeface="+mn-lt"/>
                <a:ea typeface="+mn-ea"/>
                <a:cs typeface="+mn-cs"/>
              </a:rPr>
              <a:t>PV:</a:t>
            </a:r>
            <a:r>
              <a:rPr lang="en-US" altLang="zh-CN" sz="1200" b="0" i="0" kern="1200" dirty="0" err="1" smtClean="0">
                <a:solidFill>
                  <a:schemeClr val="tx1"/>
                </a:solidFill>
                <a:effectLst/>
                <a:latin typeface="+mn-lt"/>
                <a:ea typeface="+mn-ea"/>
                <a:cs typeface="+mn-cs"/>
              </a:rPr>
              <a:t>Page</a:t>
            </a:r>
            <a:r>
              <a:rPr lang="en-US" altLang="zh-CN" sz="1200" b="0" i="0" kern="1200" dirty="0" smtClean="0">
                <a:solidFill>
                  <a:schemeClr val="tx1"/>
                </a:solidFill>
                <a:effectLst/>
                <a:latin typeface="+mn-lt"/>
                <a:ea typeface="+mn-ea"/>
                <a:cs typeface="+mn-cs"/>
              </a:rPr>
              <a:t> View</a:t>
            </a:r>
            <a:r>
              <a:rPr lang="zh-CN" altLang="en-US" sz="1200" b="0" i="0" kern="1200" dirty="0" smtClean="0">
                <a:solidFill>
                  <a:schemeClr val="tx1"/>
                </a:solidFill>
                <a:effectLst/>
                <a:latin typeface="+mn-lt"/>
                <a:ea typeface="+mn-ea"/>
                <a:cs typeface="+mn-cs"/>
              </a:rPr>
              <a:t>的缩写。用户通过浏览器访问页面，对应用服务器产生的每一次请求</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记为一个</a:t>
            </a:r>
            <a:r>
              <a:rPr lang="en-US" altLang="zh-CN" sz="1200" b="0" i="0" kern="1200" dirty="0" smtClean="0">
                <a:solidFill>
                  <a:schemeClr val="tx1"/>
                </a:solidFill>
                <a:effectLst/>
                <a:latin typeface="+mn-lt"/>
                <a:ea typeface="+mn-ea"/>
                <a:cs typeface="+mn-cs"/>
              </a:rPr>
              <a:t>PV.</a:t>
            </a:r>
          </a:p>
          <a:p>
            <a:pPr latinLnBrk="0"/>
            <a:r>
              <a:rPr lang="en-US" altLang="zh-CN" dirty="0" smtClean="0"/>
              <a:t>CPU</a:t>
            </a:r>
            <a:r>
              <a:rPr lang="zh-CN" altLang="en-US" dirty="0" smtClean="0"/>
              <a:t>资源：</a:t>
            </a:r>
            <a:r>
              <a:rPr lang="zh-CN" altLang="en-US" sz="1200" b="0" i="0" kern="1200" dirty="0" smtClean="0">
                <a:solidFill>
                  <a:schemeClr val="tx1"/>
                </a:solidFill>
                <a:effectLst/>
                <a:latin typeface="+mn-lt"/>
                <a:ea typeface="+mn-ea"/>
                <a:cs typeface="+mn-cs"/>
              </a:rPr>
              <a:t>指应用服务系统的</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资源占用率。</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资源是判断系统处理能力以及应用运行是否稳定的重要参数。</a:t>
            </a:r>
            <a:endParaRPr lang="en-US" altLang="zh-CN" sz="1200" b="0" i="0" kern="1200" dirty="0" smtClean="0">
              <a:solidFill>
                <a:schemeClr val="tx1"/>
              </a:solidFill>
              <a:effectLst/>
              <a:latin typeface="+mn-lt"/>
              <a:ea typeface="+mn-ea"/>
              <a:cs typeface="+mn-cs"/>
            </a:endParaRPr>
          </a:p>
          <a:p>
            <a:pPr latinLnBrk="0"/>
            <a:endParaRPr lang="zh-CN" altLang="en-US" sz="1200" b="0" i="0" kern="1200" dirty="0" smtClean="0">
              <a:solidFill>
                <a:schemeClr val="tx1"/>
              </a:solidFill>
              <a:effectLst/>
              <a:latin typeface="+mn-lt"/>
              <a:ea typeface="+mn-ea"/>
              <a:cs typeface="+mn-cs"/>
            </a:endParaRPr>
          </a:p>
          <a:p>
            <a:r>
              <a:rPr lang="en-US" altLang="zh-CN" dirty="0" smtClean="0"/>
              <a:t/>
            </a:r>
            <a:br>
              <a:rPr lang="en-US" altLang="zh-CN" dirty="0" smtClean="0"/>
            </a:b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A0A9154-2789-45FA-B537-883A86B6CF99}" type="slidenum">
              <a:rPr lang="zh-CN" altLang="en-US" smtClean="0"/>
              <a:pPr/>
              <a:t>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 一般情况下，需要定义三种情况下的系统的响应时间： </a:t>
            </a:r>
          </a:p>
          <a:p>
            <a:r>
              <a:rPr lang="zh-CN" altLang="en-US" dirty="0" smtClean="0"/>
              <a:t>（</a:t>
            </a:r>
            <a:r>
              <a:rPr lang="en-US" altLang="zh-CN" dirty="0" smtClean="0"/>
              <a:t>1</a:t>
            </a:r>
            <a:r>
              <a:rPr lang="zh-CN" altLang="en-US" dirty="0" smtClean="0"/>
              <a:t>）闲时响应时间：指系统中访问用户数量较少的情况下，用户访问系统的响应时间，也可理解为在不受其他用户干扰的情况下，系统应该具有的性能表现。 </a:t>
            </a:r>
            <a:endParaRPr lang="en-US" altLang="zh-CN" dirty="0" smtClean="0"/>
          </a:p>
          <a:p>
            <a:r>
              <a:rPr lang="zh-CN" altLang="en-US" dirty="0" smtClean="0"/>
              <a:t>（</a:t>
            </a:r>
            <a:r>
              <a:rPr lang="en-US" altLang="zh-CN" dirty="0" smtClean="0"/>
              <a:t>2</a:t>
            </a:r>
            <a:r>
              <a:rPr lang="zh-CN" altLang="en-US" dirty="0" smtClean="0"/>
              <a:t>）忙时响应时间：指在系统处理正常访问用户量的情况下，用户访问系统的响应时间。该指标定义了系统在正常访问状态下应该具有的响应时间要求，体现了系统在正常访问状态下的性能表现。</a:t>
            </a:r>
          </a:p>
          <a:p>
            <a:r>
              <a:rPr lang="zh-CN" altLang="en-US" dirty="0" smtClean="0"/>
              <a:t> （</a:t>
            </a:r>
            <a:r>
              <a:rPr lang="en-US" altLang="zh-CN" dirty="0" smtClean="0"/>
              <a:t>3</a:t>
            </a:r>
            <a:r>
              <a:rPr lang="zh-CN" altLang="en-US" dirty="0" smtClean="0"/>
              <a:t>）峰时响应时间：指在系统具有大量并发用户的情况下，用户访问系统的响应时间。该指标定义了系统在承载最大并发用户情况下应该具有的响应时间要求，体现了系统压力负荷最大情况下的性能表现，也可以理解为系统最大响应时间。</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A0A9154-2789-45FA-B537-883A86B6CF99}" type="slidenum">
              <a:rPr lang="zh-CN" altLang="en-US" smtClean="0"/>
              <a:pPr/>
              <a:t>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并发用户数</a:t>
            </a:r>
            <a:r>
              <a:rPr lang="zh-CN" altLang="en-US" dirty="0" smtClean="0"/>
              <a:t>指系统能够同时处理的用户请求的数目，也可以理解为同时向系统提交请求的用户数目。</a:t>
            </a:r>
            <a:r>
              <a:rPr lang="zh-CN" altLang="en-US" b="1" dirty="0" smtClean="0"/>
              <a:t>注册用户数</a:t>
            </a:r>
            <a:r>
              <a:rPr lang="zh-CN" altLang="en-US" dirty="0" smtClean="0"/>
              <a:t>指系统中全部注册用户的数量；</a:t>
            </a:r>
            <a:r>
              <a:rPr lang="zh-CN" altLang="en-US" b="1" dirty="0" smtClean="0"/>
              <a:t>在线用户数</a:t>
            </a:r>
            <a:r>
              <a:rPr lang="zh-CN" altLang="en-US" dirty="0" smtClean="0"/>
              <a:t>指在相同时间段内登录了系统，并在系统中进行操作的用户数量。 </a:t>
            </a:r>
          </a:p>
          <a:p>
            <a:r>
              <a:rPr lang="zh-CN" altLang="en-US" dirty="0" smtClean="0"/>
              <a:t>平均并发用户数：指在系统正常访问量情况下的并发用户数。 最大并发用户数：指在峰值访问情况下的并发用户数。 如何判断是否达到峰值访问情况：</a:t>
            </a:r>
          </a:p>
          <a:p>
            <a:r>
              <a:rPr lang="zh-CN" altLang="en-US" dirty="0" smtClean="0"/>
              <a:t> （</a:t>
            </a:r>
            <a:r>
              <a:rPr lang="en-US" altLang="zh-CN" dirty="0" smtClean="0"/>
              <a:t>1</a:t>
            </a:r>
            <a:r>
              <a:rPr lang="zh-CN" altLang="en-US" dirty="0" smtClean="0"/>
              <a:t>）系统响应时间达到了峰值响应时间，即系统的响应时间已经达到了用户能够接收的上限。 </a:t>
            </a:r>
          </a:p>
          <a:p>
            <a:r>
              <a:rPr lang="zh-CN" altLang="en-US" dirty="0" smtClean="0"/>
              <a:t>（</a:t>
            </a:r>
            <a:r>
              <a:rPr lang="en-US" altLang="zh-CN" dirty="0" smtClean="0"/>
              <a:t>2</a:t>
            </a:r>
            <a:r>
              <a:rPr lang="zh-CN" altLang="en-US" dirty="0" smtClean="0"/>
              <a:t>）系统服务器资源利用率已经达到了上限，即服务器的</a:t>
            </a:r>
            <a:r>
              <a:rPr lang="en-US" altLang="zh-CN" dirty="0" smtClean="0"/>
              <a:t>CPU</a:t>
            </a:r>
            <a:r>
              <a:rPr lang="zh-CN" altLang="en-US" dirty="0" smtClean="0"/>
              <a:t>利用率、内存利用率等指标已经达到了需求规定的上限。</a:t>
            </a:r>
          </a:p>
          <a:p>
            <a:r>
              <a:rPr lang="zh-CN" altLang="en-US" dirty="0" smtClean="0"/>
              <a:t> （</a:t>
            </a:r>
            <a:r>
              <a:rPr lang="en-US" altLang="zh-CN" dirty="0" smtClean="0"/>
              <a:t>3</a:t>
            </a:r>
            <a:r>
              <a:rPr lang="zh-CN" altLang="en-US" dirty="0" smtClean="0"/>
              <a:t>）系统请求成功率，即成功请求数</a:t>
            </a:r>
            <a:r>
              <a:rPr lang="en-US" altLang="zh-CN" dirty="0" smtClean="0"/>
              <a:t>/</a:t>
            </a:r>
            <a:r>
              <a:rPr lang="zh-CN" altLang="en-US" dirty="0" smtClean="0"/>
              <a:t>总请求数。当系统压力过大时，某些用户请求就会执行失败，如果失败率过高，就说明系统已经达到了处理能力的上限，所以可以根据成功率来判断是否已经达到了最大并发用户数。 平均并发用户数仅反映了系统某个时刻的用户访问情况，并不反映系统的性能情况；而最大并发用户数反映了系统的处理能力，往往作为一项重要的性能指</a:t>
            </a:r>
          </a:p>
          <a:p>
            <a:r>
              <a:rPr lang="zh-CN" altLang="en-US" dirty="0" smtClean="0"/>
              <a:t>标在需求分析时进行定义。</a:t>
            </a:r>
          </a:p>
          <a:p>
            <a:endParaRPr lang="zh-CN" altLang="en-US" dirty="0"/>
          </a:p>
        </p:txBody>
      </p:sp>
      <p:sp>
        <p:nvSpPr>
          <p:cNvPr id="4" name="灯片编号占位符 3"/>
          <p:cNvSpPr>
            <a:spLocks noGrp="1"/>
          </p:cNvSpPr>
          <p:nvPr>
            <p:ph type="sldNum" sz="quarter" idx="10"/>
          </p:nvPr>
        </p:nvSpPr>
        <p:spPr/>
        <p:txBody>
          <a:bodyPr/>
          <a:lstStyle/>
          <a:p>
            <a:fld id="{AA0A9154-2789-45FA-B537-883A86B6CF99}" type="slidenum">
              <a:rPr lang="zh-CN" altLang="en-US" smtClean="0"/>
              <a:pPr/>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 吞吐量是我们常见的一个软件性能指标，对于软件系统来说，“吞”进去的是请求，“吐”出来的是结果，而吞吐量反映的就是软件系统的“饭量”，也就是系统的处理能力，具体说来，就是指软件系统在每单位时间内能处理多少个事务</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请求</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单位数据等。但它的定义比较灵活，在不同的场景下有不同的诠释，比如数据库的吞吐量指的是单位时间内，不同</a:t>
            </a:r>
            <a:r>
              <a:rPr lang="en-US" altLang="zh-CN" sz="1200" b="0" i="0" kern="1200" dirty="0" smtClean="0">
                <a:solidFill>
                  <a:schemeClr val="tx1"/>
                </a:solidFill>
                <a:latin typeface="+mn-lt"/>
                <a:ea typeface="+mn-ea"/>
                <a:cs typeface="+mn-cs"/>
              </a:rPr>
              <a:t>SQL</a:t>
            </a:r>
            <a:r>
              <a:rPr lang="zh-CN" altLang="en-US" sz="1200" b="0" i="0" kern="1200" dirty="0" smtClean="0">
                <a:solidFill>
                  <a:schemeClr val="tx1"/>
                </a:solidFill>
                <a:latin typeface="+mn-lt"/>
                <a:ea typeface="+mn-ea"/>
                <a:cs typeface="+mn-cs"/>
              </a:rPr>
              <a:t>语句的执行数量；而网络的吞吐量指的是单位时间内在网络上传输的数据流量。吞吐量的大小由负载（如用户的数量）或行为方式来决定。举个例子，下载文件比浏览网页需要更高的网络吞吐量。 </a:t>
            </a:r>
            <a:endParaRPr lang="en-US" altLang="zh-CN" dirty="0" smtClean="0"/>
          </a:p>
          <a:p>
            <a:endParaRPr lang="en-US" altLang="zh-CN" dirty="0" smtClean="0"/>
          </a:p>
          <a:p>
            <a:r>
              <a:rPr lang="en-US" altLang="zh-CN" dirty="0" smtClean="0"/>
              <a:t>RPS</a:t>
            </a:r>
            <a:r>
              <a:rPr lang="zh-CN" altLang="en-US" dirty="0" smtClean="0"/>
              <a:t>：请求数</a:t>
            </a:r>
            <a:r>
              <a:rPr lang="en-US" altLang="zh-CN" dirty="0" smtClean="0"/>
              <a:t>/</a:t>
            </a:r>
            <a:r>
              <a:rPr lang="zh-CN" altLang="en-US" dirty="0" smtClean="0"/>
              <a:t>秒，描述系统每秒能够处理的最大请求数量。 </a:t>
            </a:r>
          </a:p>
          <a:p>
            <a:r>
              <a:rPr lang="en-US" altLang="zh-CN" dirty="0" smtClean="0"/>
              <a:t>PPS</a:t>
            </a:r>
            <a:r>
              <a:rPr lang="zh-CN" altLang="en-US" dirty="0" smtClean="0"/>
              <a:t>：页面数</a:t>
            </a:r>
            <a:r>
              <a:rPr lang="en-US" altLang="zh-CN" dirty="0" smtClean="0"/>
              <a:t>/</a:t>
            </a:r>
            <a:r>
              <a:rPr lang="zh-CN" altLang="en-US" dirty="0" smtClean="0"/>
              <a:t>秒，描述系统每秒能够现实的页面数量。 </a:t>
            </a:r>
          </a:p>
          <a:p>
            <a:r>
              <a:rPr lang="en-US" altLang="zh-CN" dirty="0" smtClean="0"/>
              <a:t>PV</a:t>
            </a:r>
            <a:r>
              <a:rPr lang="zh-CN" altLang="en-US" dirty="0" smtClean="0"/>
              <a:t>：（</a:t>
            </a:r>
            <a:r>
              <a:rPr lang="en-US" altLang="zh-CN" dirty="0" smtClean="0"/>
              <a:t>Page View</a:t>
            </a:r>
            <a:r>
              <a:rPr lang="zh-CN" altLang="en-US" dirty="0" smtClean="0"/>
              <a:t>）页面数</a:t>
            </a:r>
            <a:r>
              <a:rPr lang="en-US" altLang="zh-CN" dirty="0" smtClean="0"/>
              <a:t>/</a:t>
            </a:r>
            <a:r>
              <a:rPr lang="zh-CN" altLang="en-US" dirty="0" smtClean="0"/>
              <a:t>天，描述系统每天总的</a:t>
            </a:r>
            <a:r>
              <a:rPr lang="en-US" altLang="zh-CN" dirty="0" smtClean="0"/>
              <a:t>Page View</a:t>
            </a:r>
            <a:r>
              <a:rPr lang="zh-CN" altLang="en-US" dirty="0" smtClean="0"/>
              <a:t>数量。用户通过浏览器访问页面，对应用服务器产生的每一次请求，记为一个</a:t>
            </a:r>
            <a:r>
              <a:rPr lang="en-US" altLang="zh-CN" dirty="0" smtClean="0"/>
              <a:t>PV</a:t>
            </a:r>
            <a:r>
              <a:rPr lang="zh-CN" altLang="en-US" dirty="0" smtClean="0"/>
              <a:t>。</a:t>
            </a:r>
          </a:p>
          <a:p>
            <a:r>
              <a:rPr lang="en-US" altLang="zh-CN" dirty="0" smtClean="0"/>
              <a:t>TPS</a:t>
            </a:r>
            <a:r>
              <a:rPr lang="zh-CN" altLang="en-US" dirty="0" smtClean="0"/>
              <a:t>：事务</a:t>
            </a:r>
            <a:r>
              <a:rPr lang="en-US" altLang="zh-CN" dirty="0" smtClean="0"/>
              <a:t>/</a:t>
            </a:r>
            <a:r>
              <a:rPr lang="zh-CN" altLang="en-US" dirty="0" smtClean="0"/>
              <a:t>秒，描述系统每秒能够处理的事务数量。</a:t>
            </a:r>
          </a:p>
          <a:p>
            <a:r>
              <a:rPr lang="en-US" altLang="zh-CN" dirty="0" smtClean="0"/>
              <a:t>QPS</a:t>
            </a:r>
            <a:r>
              <a:rPr lang="zh-CN" altLang="en-US" dirty="0" smtClean="0"/>
              <a:t>：查询</a:t>
            </a:r>
            <a:r>
              <a:rPr lang="en-US" altLang="zh-CN" dirty="0" smtClean="0"/>
              <a:t>/</a:t>
            </a:r>
            <a:r>
              <a:rPr lang="zh-CN" altLang="en-US" dirty="0" smtClean="0"/>
              <a:t>秒，描述系统每秒能够处理的查询请求数量。</a:t>
            </a:r>
          </a:p>
          <a:p>
            <a:endParaRPr lang="zh-CN" altLang="en-US" dirty="0"/>
          </a:p>
        </p:txBody>
      </p:sp>
      <p:sp>
        <p:nvSpPr>
          <p:cNvPr id="4" name="灯片编号占位符 3"/>
          <p:cNvSpPr>
            <a:spLocks noGrp="1"/>
          </p:cNvSpPr>
          <p:nvPr>
            <p:ph type="sldNum" sz="quarter" idx="10"/>
          </p:nvPr>
        </p:nvSpPr>
        <p:spPr/>
        <p:txBody>
          <a:bodyPr/>
          <a:lstStyle/>
          <a:p>
            <a:fld id="{AA0A9154-2789-45FA-B537-883A86B6CF99}" type="slidenum">
              <a:rPr lang="zh-CN" altLang="en-US" smtClean="0"/>
              <a:pPr/>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hlinkClick r:id="rId3"/>
              </a:rPr>
              <a:t>参考博客：</a:t>
            </a:r>
            <a:r>
              <a:rPr lang="zh-CN" altLang="zh-CN" sz="1200" kern="1200" dirty="0" smtClean="0">
                <a:solidFill>
                  <a:schemeClr val="tx1"/>
                </a:solidFill>
                <a:latin typeface="+mn-lt"/>
                <a:ea typeface="+mn-ea"/>
                <a:cs typeface="+mn-cs"/>
                <a:hlinkClick r:id="rId3"/>
              </a:rPr>
              <a:t>http://blog.csdn.net/catoop/article/details/50781952</a:t>
            </a:r>
            <a:endParaRPr lang="en-US"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通过JMeter插件来监控服务器CPU、内存、磁盘、网络等相关资源</a:t>
            </a:r>
            <a:endParaRPr lang="zh-CN" altLang="en-US" dirty="0"/>
          </a:p>
        </p:txBody>
      </p:sp>
      <p:sp>
        <p:nvSpPr>
          <p:cNvPr id="4" name="灯片编号占位符 3"/>
          <p:cNvSpPr>
            <a:spLocks noGrp="1"/>
          </p:cNvSpPr>
          <p:nvPr>
            <p:ph type="sldNum" sz="quarter" idx="10"/>
          </p:nvPr>
        </p:nvSpPr>
        <p:spPr/>
        <p:txBody>
          <a:bodyPr/>
          <a:lstStyle/>
          <a:p>
            <a:fld id="{AA0A9154-2789-45FA-B537-883A86B6CF99}" type="slidenum">
              <a:rPr lang="zh-CN" altLang="en-US" smtClean="0"/>
              <a:pPr/>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A0A9154-2789-45FA-B537-883A86B6CF99}" type="slidenum">
              <a:rPr lang="zh-CN" altLang="en-US" smtClean="0"/>
              <a:pPr/>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dirty="0" smtClean="0"/>
              <a:t>就是通常添加运行的线程。通俗的讲一个线程组，可以看做一个虚拟用户组，线程组中的每个线程都可以理解为一个虚拟用户。线程组中包含的线程数量在测试执行过程中是不会发生改变的。</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每一个</a:t>
            </a:r>
            <a:r>
              <a:rPr lang="en-US" altLang="zh-CN" dirty="0" err="1" smtClean="0"/>
              <a:t>Jmeter</a:t>
            </a:r>
            <a:r>
              <a:rPr lang="zh-CN" altLang="en-US" dirty="0" smtClean="0"/>
              <a:t>线程都会完整的执行测试计划，而且它们之间是完全独立运行的。参数</a:t>
            </a:r>
            <a:r>
              <a:rPr lang="en-US" altLang="zh-CN" dirty="0" smtClean="0"/>
              <a:t>Ramp-Up Period</a:t>
            </a:r>
            <a:r>
              <a:rPr lang="zh-CN" altLang="en-US" dirty="0" smtClean="0"/>
              <a:t>告诉</a:t>
            </a:r>
            <a:r>
              <a:rPr lang="en-US" altLang="zh-CN" dirty="0" err="1" smtClean="0"/>
              <a:t>Jmeter</a:t>
            </a:r>
            <a:r>
              <a:rPr lang="zh-CN" altLang="en-US" dirty="0" smtClean="0"/>
              <a:t>达到最大线程数需要多长时间。假定共有</a:t>
            </a:r>
            <a:r>
              <a:rPr lang="en-US" altLang="zh-CN" dirty="0" smtClean="0"/>
              <a:t>10</a:t>
            </a:r>
            <a:r>
              <a:rPr lang="zh-CN" altLang="en-US" dirty="0" smtClean="0"/>
              <a:t>个线程，</a:t>
            </a:r>
            <a:r>
              <a:rPr lang="en-US" altLang="zh-CN" dirty="0" smtClean="0"/>
              <a:t> Ramp-Up Period</a:t>
            </a:r>
            <a:r>
              <a:rPr lang="zh-CN" altLang="en-US" dirty="0" smtClean="0"/>
              <a:t>为</a:t>
            </a:r>
            <a:r>
              <a:rPr lang="en-US" altLang="zh-CN" dirty="0" smtClean="0"/>
              <a:t>100</a:t>
            </a:r>
            <a:r>
              <a:rPr lang="zh-CN" altLang="en-US" dirty="0" smtClean="0"/>
              <a:t>秒，那么</a:t>
            </a:r>
            <a:r>
              <a:rPr lang="en-US" altLang="zh-CN" dirty="0" err="1" smtClean="0"/>
              <a:t>Jmeter</a:t>
            </a:r>
            <a:r>
              <a:rPr lang="zh-CN" altLang="en-US" dirty="0" smtClean="0"/>
              <a:t>就会在</a:t>
            </a:r>
            <a:r>
              <a:rPr lang="en-US" altLang="zh-CN" dirty="0" smtClean="0"/>
              <a:t>100</a:t>
            </a:r>
            <a:r>
              <a:rPr lang="zh-CN" altLang="en-US" dirty="0" smtClean="0"/>
              <a:t>秒内启动所有</a:t>
            </a:r>
            <a:r>
              <a:rPr lang="en-US" altLang="zh-CN" dirty="0" smtClean="0"/>
              <a:t>10</a:t>
            </a:r>
            <a:r>
              <a:rPr lang="zh-CN" altLang="en-US" dirty="0" smtClean="0"/>
              <a:t>个线程，并让它们运转起来。每个测试线程都会在上一个线程启动</a:t>
            </a:r>
            <a:r>
              <a:rPr lang="en-US" altLang="zh-CN" dirty="0" smtClean="0"/>
              <a:t>10</a:t>
            </a:r>
            <a:r>
              <a:rPr lang="zh-CN" altLang="en-US" dirty="0" smtClean="0"/>
              <a:t>秒之后才开始运行。假定共有</a:t>
            </a:r>
            <a:r>
              <a:rPr lang="en-US" altLang="zh-CN" dirty="0" smtClean="0"/>
              <a:t>30</a:t>
            </a:r>
            <a:r>
              <a:rPr lang="zh-CN" altLang="en-US" dirty="0" smtClean="0"/>
              <a:t>个线程，</a:t>
            </a:r>
            <a:r>
              <a:rPr lang="en-US" altLang="zh-CN" dirty="0" smtClean="0"/>
              <a:t> Ramp-Up Period</a:t>
            </a:r>
            <a:r>
              <a:rPr lang="zh-CN" altLang="en-US" dirty="0" smtClean="0"/>
              <a:t>为</a:t>
            </a:r>
            <a:r>
              <a:rPr lang="en-US" altLang="zh-CN" dirty="0" smtClean="0"/>
              <a:t>120</a:t>
            </a:r>
            <a:r>
              <a:rPr lang="zh-CN" altLang="en-US" dirty="0" smtClean="0"/>
              <a:t>秒，那么线程启动的间隔就是</a:t>
            </a:r>
            <a:r>
              <a:rPr lang="en-US" altLang="zh-CN" dirty="0" smtClean="0"/>
              <a:t>4</a:t>
            </a:r>
            <a:r>
              <a:rPr lang="zh-CN" altLang="en-US" dirty="0" smtClean="0"/>
              <a:t>秒。</a:t>
            </a:r>
          </a:p>
          <a:p>
            <a:r>
              <a:rPr lang="en-US" altLang="zh-CN" dirty="0" smtClean="0"/>
              <a:t>Ramp-Up Period</a:t>
            </a:r>
            <a:r>
              <a:rPr lang="zh-CN" altLang="en-US" dirty="0" smtClean="0"/>
              <a:t>不能设置的太短，否则在测试的初始阶段会给服务器过大的压力；也不能设置的太长，否则就会发生第一个线程已经执行完毕，而最后一个线程还没有启动的情况（除非有这样的需求）。</a:t>
            </a:r>
            <a:endParaRPr lang="en-US" altLang="zh-CN" dirty="0" smtClean="0"/>
          </a:p>
          <a:p>
            <a:r>
              <a:rPr lang="zh-CN" altLang="en-US" dirty="0" smtClean="0"/>
              <a:t>调度器：另外还可以设置“持续时间”和“启动时间”，“启动延迟”会使“启动时间”无效，而“持续时间”会使“结束时间”无效；设定测试运行的“启动时间”和“结束时间”，测试启动以后，会一直等待，直到用户设定的启动时间；如果已经到达了结束时间，</a:t>
            </a:r>
            <a:r>
              <a:rPr lang="en-US" altLang="zh-CN" dirty="0" err="1" smtClean="0"/>
              <a:t>Jmeter</a:t>
            </a:r>
            <a:r>
              <a:rPr lang="zh-CN" altLang="en-US" dirty="0" smtClean="0"/>
              <a:t>就会终止测试运行，否则会继续下一个测试循环。</a:t>
            </a:r>
          </a:p>
          <a:p>
            <a:r>
              <a:rPr lang="zh-CN" altLang="en-US" dirty="0" smtClean="0"/>
              <a:t>采样器会按照其在测试树中的顺序去执行，还可以用逻辑控制器来改变采样器运行的重复次数。</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latin typeface="+mn-lt"/>
                <a:ea typeface="+mn-ea"/>
                <a:cs typeface="+mn-cs"/>
              </a:rPr>
              <a:t>例如，当测试人员想往服务器发送一个</a:t>
            </a:r>
            <a:r>
              <a:rPr lang="en-US" altLang="zh-CN" sz="1200" b="0" i="0" kern="1200" dirty="0" smtClean="0">
                <a:solidFill>
                  <a:schemeClr val="tx1"/>
                </a:solidFill>
                <a:latin typeface="+mn-lt"/>
                <a:ea typeface="+mn-ea"/>
                <a:cs typeface="+mn-cs"/>
              </a:rPr>
              <a:t>HTTP</a:t>
            </a:r>
            <a:r>
              <a:rPr lang="zh-CN" altLang="en-US" sz="1200" b="0" i="0" kern="1200" dirty="0" smtClean="0">
                <a:solidFill>
                  <a:schemeClr val="tx1"/>
                </a:solidFill>
                <a:latin typeface="+mn-lt"/>
                <a:ea typeface="+mn-ea"/>
                <a:cs typeface="+mn-cs"/>
              </a:rPr>
              <a:t>请求时，就加入一个</a:t>
            </a:r>
            <a:r>
              <a:rPr lang="en-US" altLang="zh-CN" sz="1200" b="0" i="0" kern="1200" dirty="0" smtClean="0">
                <a:solidFill>
                  <a:schemeClr val="tx1"/>
                </a:solidFill>
                <a:latin typeface="+mn-lt"/>
                <a:ea typeface="+mn-ea"/>
                <a:cs typeface="+mn-cs"/>
              </a:rPr>
              <a:t>HTTP</a:t>
            </a:r>
            <a:r>
              <a:rPr lang="zh-CN" altLang="en-US" sz="1200" b="0" i="0" kern="1200" dirty="0" smtClean="0">
                <a:solidFill>
                  <a:schemeClr val="tx1"/>
                </a:solidFill>
                <a:latin typeface="+mn-lt"/>
                <a:ea typeface="+mn-ea"/>
                <a:cs typeface="+mn-cs"/>
              </a:rPr>
              <a:t>请求采样器。</a:t>
            </a:r>
            <a:endParaRPr lang="zh-CN" altLang="en-US" dirty="0" smtClean="0"/>
          </a:p>
          <a:p>
            <a:endParaRPr lang="en-US" altLang="zh-CN" dirty="0" smtClean="0"/>
          </a:p>
          <a:p>
            <a:r>
              <a:rPr lang="zh-CN" altLang="en-US" dirty="0" smtClean="0"/>
              <a:t>监</a:t>
            </a:r>
            <a:r>
              <a:rPr lang="zh-CN" altLang="en-US" dirty="0" smtClean="0"/>
              <a:t>听器可以将测试数据导入到文件中，以供后续分析；还可以配置所需文件的字段；以及选用的存储格式（</a:t>
            </a:r>
            <a:r>
              <a:rPr lang="en-US" altLang="zh-CN" dirty="0" smtClean="0"/>
              <a:t>CSV</a:t>
            </a:r>
            <a:r>
              <a:rPr lang="zh-CN" altLang="en-US" dirty="0" smtClean="0"/>
              <a:t>或者</a:t>
            </a:r>
            <a:r>
              <a:rPr lang="en-US" altLang="zh-CN" dirty="0" smtClean="0"/>
              <a:t>XML</a:t>
            </a:r>
            <a:r>
              <a:rPr lang="zh-CN" altLang="en-US" dirty="0" smtClean="0"/>
              <a:t>）。</a:t>
            </a:r>
            <a:endParaRPr lang="en-US" altLang="zh-CN" dirty="0" smtClean="0"/>
          </a:p>
          <a:p>
            <a:endParaRPr lang="en-US" altLang="zh-CN" dirty="0" smtClean="0"/>
          </a:p>
          <a:p>
            <a:r>
              <a:rPr lang="en-US" altLang="zh-CN" dirty="0" smtClean="0"/>
              <a:t>FTP</a:t>
            </a:r>
            <a:r>
              <a:rPr lang="zh-CN" altLang="en-US" dirty="0" smtClean="0"/>
              <a:t>：文件传输请求</a:t>
            </a:r>
            <a:endParaRPr lang="en-US" altLang="zh-CN" dirty="0" smtClean="0"/>
          </a:p>
          <a:p>
            <a:r>
              <a:rPr lang="en-US" altLang="zh-CN" dirty="0" smtClean="0"/>
              <a:t>LOAP Request</a:t>
            </a:r>
            <a:r>
              <a:rPr lang="zh-CN" altLang="en-US" dirty="0" smtClean="0"/>
              <a:t>：</a:t>
            </a:r>
            <a:r>
              <a:rPr lang="zh-CN" altLang="en-US" sz="1200" b="0" i="0" kern="1200" dirty="0" smtClean="0">
                <a:solidFill>
                  <a:schemeClr val="tx1"/>
                </a:solidFill>
                <a:latin typeface="+mn-lt"/>
                <a:ea typeface="+mn-ea"/>
                <a:cs typeface="+mn-cs"/>
              </a:rPr>
              <a:t>轻量</a:t>
            </a:r>
            <a:r>
              <a:rPr lang="zh-CN" altLang="en-US" sz="1200" b="0" i="0" u="none" strike="noStrike" kern="1200" dirty="0" smtClean="0">
                <a:solidFill>
                  <a:schemeClr val="tx1"/>
                </a:solidFill>
                <a:latin typeface="+mn-lt"/>
                <a:ea typeface="+mn-ea"/>
                <a:cs typeface="+mn-cs"/>
                <a:hlinkClick r:id="rId3"/>
              </a:rPr>
              <a:t>目录访问协议</a:t>
            </a:r>
            <a:endParaRPr lang="en-US" altLang="zh-CN" dirty="0" smtClean="0"/>
          </a:p>
          <a:p>
            <a:r>
              <a:rPr lang="en-US" altLang="zh-CN" dirty="0" err="1" smtClean="0"/>
              <a:t>WebService</a:t>
            </a:r>
            <a:r>
              <a:rPr lang="zh-CN" altLang="en-US" dirty="0" smtClean="0"/>
              <a:t>：面向服务的编程，它是不依赖于语言，不依赖于平台，可以实现不同的语言间的相互调用，通过</a:t>
            </a:r>
            <a:r>
              <a:rPr lang="en-US" altLang="zh-CN" dirty="0" smtClean="0"/>
              <a:t>Internet</a:t>
            </a:r>
            <a:r>
              <a:rPr lang="zh-CN" altLang="en-US" dirty="0" smtClean="0"/>
              <a:t>进行基于</a:t>
            </a:r>
            <a:r>
              <a:rPr lang="en-US" altLang="zh-CN" dirty="0" smtClean="0"/>
              <a:t>Http</a:t>
            </a:r>
            <a:r>
              <a:rPr lang="zh-CN" altLang="en-US" dirty="0" smtClean="0"/>
              <a:t>协议的网络应用间的交互。</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A0A9154-2789-45FA-B537-883A86B6CF99}" type="slidenum">
              <a:rPr lang="zh-CN" altLang="en-US" smtClean="0"/>
              <a:pPr/>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pPr/>
              <a:t>2016/12/16</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5.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pPr/>
              <a:t>2016/12/16</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2016/12/16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ltesting.net/ceshi/ruanjianceshikaifajishu/rjcsk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aike.baidu.com/view/651437.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baike.baidu.com/view/565536.htm"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lib.csdn.net/base/javae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628800"/>
            <a:ext cx="7772400" cy="1470025"/>
          </a:xfrm>
        </p:spPr>
        <p:txBody>
          <a:bodyPr/>
          <a:lstStyle/>
          <a:p>
            <a:r>
              <a:rPr lang="zh-CN" altLang="en-US" dirty="0" smtClean="0"/>
              <a:t>使用</a:t>
            </a:r>
            <a:r>
              <a:rPr lang="en-US" altLang="zh-CN" dirty="0" err="1" smtClean="0"/>
              <a:t>JMeter</a:t>
            </a:r>
            <a:r>
              <a:rPr lang="zh-CN" altLang="en-US" dirty="0" smtClean="0"/>
              <a:t>进行性能测试</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并发用户数</a:t>
            </a:r>
            <a:endParaRPr lang="zh-CN" altLang="en-US" dirty="0"/>
          </a:p>
        </p:txBody>
      </p:sp>
      <p:sp>
        <p:nvSpPr>
          <p:cNvPr id="3" name="内容占位符 2"/>
          <p:cNvSpPr>
            <a:spLocks noGrp="1"/>
          </p:cNvSpPr>
          <p:nvPr>
            <p:ph idx="1"/>
          </p:nvPr>
        </p:nvSpPr>
        <p:spPr/>
        <p:txBody>
          <a:bodyPr>
            <a:normAutofit/>
          </a:bodyPr>
          <a:lstStyle/>
          <a:p>
            <a:r>
              <a:rPr lang="zh-CN" altLang="en-US" dirty="0" smtClean="0"/>
              <a:t>并发用户数是指现实系统中操作业务的用户，在性能测试工具中，一般称为虚拟用户数</a:t>
            </a:r>
            <a:r>
              <a:rPr lang="en-US" altLang="zh-CN" dirty="0" smtClean="0"/>
              <a:t>(</a:t>
            </a:r>
            <a:r>
              <a:rPr lang="en-US" altLang="zh-CN" dirty="0" err="1" smtClean="0"/>
              <a:t>Virutal</a:t>
            </a:r>
            <a:r>
              <a:rPr lang="en-US" altLang="zh-CN" dirty="0" smtClean="0"/>
              <a:t> User)</a:t>
            </a:r>
            <a:r>
              <a:rPr lang="zh-CN" altLang="en-US" dirty="0" smtClean="0"/>
              <a:t>，注意并发用户数跟注册用户数、在线用户数有很大差别的，并发用户数一定会对服务器产生压力的，而在线用户数只是 ”挂” 在系统上，对服务器不产生压力，注册用户数一般指的是数据库中存在的用户数。</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吞吐量</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吞吐量指单位时间内系统处理的请求数量，体现系统的整体处理能力。系统吞吐量越大，说明系统性能越好。吞吐量是基于并发用户数的，表示：吞吐量和并发用户数相关，不同的并发用户数下，吞吐量一般是不同的。</a:t>
            </a:r>
            <a:endParaRPr lang="en-US" altLang="zh-CN" dirty="0" smtClean="0"/>
          </a:p>
          <a:p>
            <a:r>
              <a:rPr lang="zh-CN" altLang="en-US" dirty="0" smtClean="0"/>
              <a:t>计算公式：总请求数 </a:t>
            </a:r>
            <a:r>
              <a:rPr lang="en-US" altLang="zh-CN" dirty="0" smtClean="0"/>
              <a:t>/ </a:t>
            </a:r>
            <a:r>
              <a:rPr lang="zh-CN" altLang="en-US" dirty="0" smtClean="0"/>
              <a:t>处理完成这些请求数所花费的时间，即</a:t>
            </a:r>
            <a:r>
              <a:rPr lang="en-US" altLang="zh-CN" dirty="0" smtClean="0"/>
              <a:t>Request per second=Complete requests / Time taken for tests</a:t>
            </a:r>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服务器性能计数器</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服务器性能计数器指服务器或操作系统性能的一些数据指标，在性能测试中发挥着监控和分析的关键作用。常用的操作系统性能计数器包括</a:t>
            </a:r>
            <a:r>
              <a:rPr lang="en-US" altLang="zh-CN" dirty="0" smtClean="0"/>
              <a:t>System Load</a:t>
            </a:r>
            <a:r>
              <a:rPr lang="zh-CN" altLang="en-US" dirty="0" smtClean="0"/>
              <a:t>、进程与线程数、使用内存数、</a:t>
            </a:r>
            <a:r>
              <a:rPr lang="en-US" altLang="zh-CN" dirty="0" smtClean="0"/>
              <a:t>CPU</a:t>
            </a:r>
            <a:r>
              <a:rPr lang="zh-CN" altLang="en-US" dirty="0" smtClean="0"/>
              <a:t>使用率、磁盘</a:t>
            </a:r>
            <a:r>
              <a:rPr lang="en-US" altLang="zh-CN" dirty="0" smtClean="0"/>
              <a:t>I/O</a:t>
            </a:r>
            <a:r>
              <a:rPr lang="zh-CN" altLang="en-US" dirty="0" smtClean="0"/>
              <a:t>、网络</a:t>
            </a:r>
            <a:r>
              <a:rPr lang="en-US" altLang="zh-CN" dirty="0" smtClean="0"/>
              <a:t>I/O</a:t>
            </a:r>
            <a:r>
              <a:rPr lang="zh-CN" altLang="en-US" dirty="0" smtClean="0"/>
              <a:t>等。 </a:t>
            </a:r>
          </a:p>
          <a:p>
            <a:r>
              <a:rPr lang="zh-CN" altLang="en-US" dirty="0" smtClean="0"/>
              <a:t>资源利用率反映的是在一段时间内服务器资源平均被占用的情况，能够更加直观的反映系统当前的运行情况，例如</a:t>
            </a:r>
            <a:r>
              <a:rPr lang="en-US" altLang="zh-CN" dirty="0" smtClean="0"/>
              <a:t>CPU</a:t>
            </a:r>
            <a:r>
              <a:rPr lang="zh-CN" altLang="en-US" dirty="0" smtClean="0"/>
              <a:t>利用率如果达到</a:t>
            </a:r>
            <a:r>
              <a:rPr lang="en-US" altLang="zh-CN" dirty="0" smtClean="0"/>
              <a:t>80%</a:t>
            </a:r>
            <a:r>
              <a:rPr lang="zh-CN" altLang="en-US" dirty="0" smtClean="0"/>
              <a:t>，就说明当前</a:t>
            </a:r>
            <a:r>
              <a:rPr lang="en-US" altLang="zh-CN" dirty="0" smtClean="0"/>
              <a:t>CPU</a:t>
            </a:r>
            <a:r>
              <a:rPr lang="zh-CN" altLang="en-US" dirty="0" smtClean="0"/>
              <a:t>基本已经耗尽，系统处于满载状态。所以在进行性能需求分析时，往往通过资源利用率指标来定义服务器性能要求。</a:t>
            </a:r>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err="1" smtClean="0"/>
              <a:t>JMeter</a:t>
            </a:r>
            <a:r>
              <a:rPr lang="zh-CN" altLang="en-US" dirty="0" smtClean="0"/>
              <a:t>介绍</a:t>
            </a:r>
            <a:endParaRPr lang="zh-CN" altLang="en-US" dirty="0"/>
          </a:p>
        </p:txBody>
      </p:sp>
      <p:sp>
        <p:nvSpPr>
          <p:cNvPr id="3" name="内容占位符 2"/>
          <p:cNvSpPr>
            <a:spLocks noGrp="1"/>
          </p:cNvSpPr>
          <p:nvPr>
            <p:ph idx="1"/>
          </p:nvPr>
        </p:nvSpPr>
        <p:spPr/>
        <p:txBody>
          <a:bodyPr/>
          <a:lstStyle/>
          <a:p>
            <a:r>
              <a:rPr lang="en-US" altLang="zh-CN" dirty="0" smtClean="0"/>
              <a:t>Apache </a:t>
            </a:r>
            <a:r>
              <a:rPr lang="en-US" altLang="zh-CN" dirty="0" err="1" smtClean="0"/>
              <a:t>JMeter</a:t>
            </a:r>
            <a:r>
              <a:rPr lang="zh-CN" altLang="en-US" dirty="0" smtClean="0"/>
              <a:t>可以用于对静态和动态资源（文件、</a:t>
            </a:r>
            <a:r>
              <a:rPr lang="en-US" altLang="zh-CN" dirty="0" err="1" smtClean="0"/>
              <a:t>Servlet</a:t>
            </a:r>
            <a:r>
              <a:rPr lang="zh-CN" altLang="en-US" dirty="0" smtClean="0"/>
              <a:t>、</a:t>
            </a:r>
            <a:r>
              <a:rPr lang="en-US" altLang="zh-CN" dirty="0" smtClean="0"/>
              <a:t>Perl</a:t>
            </a:r>
            <a:r>
              <a:rPr lang="zh-CN" altLang="en-US" dirty="0" smtClean="0"/>
              <a:t>脚本、</a:t>
            </a:r>
            <a:r>
              <a:rPr lang="en-US" altLang="zh-CN" dirty="0" smtClean="0"/>
              <a:t>Java</a:t>
            </a:r>
            <a:r>
              <a:rPr lang="zh-CN" altLang="en-US" dirty="0" smtClean="0"/>
              <a:t>对象、数据库和查询、</a:t>
            </a:r>
            <a:r>
              <a:rPr lang="en-US" altLang="zh-CN" dirty="0" smtClean="0"/>
              <a:t>FTP</a:t>
            </a:r>
            <a:r>
              <a:rPr lang="zh-CN" altLang="en-US" dirty="0" smtClean="0"/>
              <a:t>服务器等）的性能进行测试。它可以用于对服务器、网络或对象模拟繁重的负载来测试服务器</a:t>
            </a:r>
            <a:r>
              <a:rPr lang="en-US" altLang="zh-CN" dirty="0" smtClean="0"/>
              <a:t>/</a:t>
            </a:r>
            <a:r>
              <a:rPr lang="zh-CN" altLang="en-US" dirty="0" smtClean="0"/>
              <a:t>脚本</a:t>
            </a:r>
            <a:r>
              <a:rPr lang="en-US" altLang="zh-CN" dirty="0" smtClean="0"/>
              <a:t>/</a:t>
            </a:r>
            <a:r>
              <a:rPr lang="zh-CN" altLang="en-US" dirty="0" smtClean="0"/>
              <a:t>对象在大并发负载下的表现。</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404664"/>
            <a:ext cx="4968552" cy="504056"/>
          </a:xfrm>
        </p:spPr>
        <p:txBody>
          <a:bodyPr>
            <a:normAutofit fontScale="90000"/>
          </a:bodyPr>
          <a:lstStyle/>
          <a:p>
            <a:pPr algn="l"/>
            <a:r>
              <a:rPr lang="en-US" altLang="zh-CN" dirty="0" err="1" smtClean="0"/>
              <a:t>Jmeter</a:t>
            </a:r>
            <a:r>
              <a:rPr lang="zh-CN" altLang="en-US" dirty="0" smtClean="0"/>
              <a:t>工作原理</a:t>
            </a:r>
            <a:endParaRPr lang="zh-CN" altLang="en-US" dirty="0"/>
          </a:p>
        </p:txBody>
      </p:sp>
      <p:sp>
        <p:nvSpPr>
          <p:cNvPr id="3" name="内容占位符 2"/>
          <p:cNvSpPr>
            <a:spLocks noGrp="1"/>
          </p:cNvSpPr>
          <p:nvPr>
            <p:ph idx="1"/>
          </p:nvPr>
        </p:nvSpPr>
        <p:spPr>
          <a:xfrm>
            <a:off x="539552" y="1052736"/>
            <a:ext cx="8229600" cy="2980928"/>
          </a:xfrm>
        </p:spPr>
        <p:txBody>
          <a:bodyPr>
            <a:normAutofit lnSpcReduction="10000"/>
          </a:bodyPr>
          <a:lstStyle/>
          <a:p>
            <a:r>
              <a:rPr lang="zh-CN" altLang="en-US" dirty="0" smtClean="0"/>
              <a:t>以</a:t>
            </a:r>
            <a:r>
              <a:rPr lang="en-US" altLang="zh-CN" dirty="0" smtClean="0"/>
              <a:t>Web</a:t>
            </a:r>
            <a:r>
              <a:rPr lang="zh-CN" altLang="en-US" dirty="0" smtClean="0"/>
              <a:t>性能测试为例，</a:t>
            </a:r>
            <a:r>
              <a:rPr lang="en-US" altLang="zh-CN" dirty="0" err="1" smtClean="0"/>
              <a:t>JMeter</a:t>
            </a:r>
            <a:r>
              <a:rPr lang="zh-CN" altLang="en-US" dirty="0" smtClean="0"/>
              <a:t>可以作为</a:t>
            </a:r>
            <a:r>
              <a:rPr lang="en-US" altLang="zh-CN" dirty="0" smtClean="0"/>
              <a:t>Web</a:t>
            </a:r>
            <a:r>
              <a:rPr lang="zh-CN" altLang="en-US" dirty="0" smtClean="0"/>
              <a:t>服务器与浏览器之间的代理网关，以便捕获浏览器的请求和</a:t>
            </a:r>
            <a:r>
              <a:rPr lang="en-US" altLang="zh-CN" dirty="0" smtClean="0"/>
              <a:t>Web</a:t>
            </a:r>
            <a:r>
              <a:rPr lang="zh-CN" altLang="en-US" dirty="0" smtClean="0"/>
              <a:t>服务器的响应，如此就可以生成性能测试脚本。有了性能测试脚本，</a:t>
            </a:r>
            <a:r>
              <a:rPr lang="en-US" altLang="zh-CN" dirty="0" err="1" smtClean="0"/>
              <a:t>JMeter</a:t>
            </a:r>
            <a:r>
              <a:rPr lang="zh-CN" altLang="en-US" dirty="0" smtClean="0"/>
              <a:t>就可以通过线程数来模拟真实的用户对</a:t>
            </a:r>
            <a:r>
              <a:rPr lang="en-US" altLang="zh-CN" dirty="0" smtClean="0"/>
              <a:t>Web</a:t>
            </a:r>
            <a:r>
              <a:rPr lang="zh-CN" altLang="en-US" dirty="0" smtClean="0"/>
              <a:t>服务器的访问压力。</a:t>
            </a:r>
            <a:endParaRPr lang="en-US" altLang="zh-CN" dirty="0" smtClean="0"/>
          </a:p>
          <a:p>
            <a:endParaRPr lang="zh-CN" altLang="en-US" dirty="0"/>
          </a:p>
        </p:txBody>
      </p:sp>
      <p:pic>
        <p:nvPicPr>
          <p:cNvPr id="5" name="图片 4"/>
          <p:cNvPicPr/>
          <p:nvPr/>
        </p:nvPicPr>
        <p:blipFill>
          <a:blip r:embed="rId2" cstate="print"/>
          <a:srcRect/>
          <a:stretch>
            <a:fillRect/>
          </a:stretch>
        </p:blipFill>
        <p:spPr bwMode="auto">
          <a:xfrm>
            <a:off x="971600" y="3717032"/>
            <a:ext cx="7488832" cy="28803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JMeter</a:t>
            </a:r>
            <a:r>
              <a:rPr lang="zh-CN" altLang="en-US" dirty="0" smtClean="0"/>
              <a:t>特性</a:t>
            </a:r>
            <a:endParaRPr lang="zh-CN" altLang="en-US" dirty="0"/>
          </a:p>
        </p:txBody>
      </p:sp>
      <p:sp>
        <p:nvSpPr>
          <p:cNvPr id="3" name="内容占位符 2"/>
          <p:cNvSpPr>
            <a:spLocks noGrp="1"/>
          </p:cNvSpPr>
          <p:nvPr>
            <p:ph idx="1"/>
          </p:nvPr>
        </p:nvSpPr>
        <p:spPr>
          <a:xfrm>
            <a:off x="395536" y="1484784"/>
            <a:ext cx="8229600" cy="4686320"/>
          </a:xfrm>
        </p:spPr>
        <p:txBody>
          <a:bodyPr>
            <a:normAutofit fontScale="92500" lnSpcReduction="10000"/>
          </a:bodyPr>
          <a:lstStyle/>
          <a:p>
            <a:r>
              <a:rPr lang="zh-CN" altLang="en-US" dirty="0" smtClean="0"/>
              <a:t>支持对多种服务器测试（</a:t>
            </a:r>
            <a:r>
              <a:rPr lang="en-US" altLang="zh-CN" dirty="0" smtClean="0"/>
              <a:t>Web-HTTP,HTTPS;SOAP;Database;LDAP;JMS;Mail-POP3(S) and IMAP(S)</a:t>
            </a:r>
            <a:r>
              <a:rPr lang="zh-CN" altLang="en-US" dirty="0" smtClean="0"/>
              <a:t>）</a:t>
            </a:r>
            <a:endParaRPr lang="en-US" altLang="zh-CN" dirty="0" smtClean="0"/>
          </a:p>
          <a:p>
            <a:r>
              <a:rPr lang="zh-CN" altLang="en-US" dirty="0" smtClean="0"/>
              <a:t>支持通过录制</a:t>
            </a:r>
            <a:r>
              <a:rPr lang="en-US" altLang="zh-CN" dirty="0" smtClean="0"/>
              <a:t>/</a:t>
            </a:r>
            <a:r>
              <a:rPr lang="zh-CN" altLang="en-US" dirty="0" smtClean="0"/>
              <a:t>回放方式获取测试脚本</a:t>
            </a:r>
            <a:endParaRPr lang="en-US" altLang="zh-CN" dirty="0" smtClean="0"/>
          </a:p>
          <a:p>
            <a:r>
              <a:rPr lang="zh-CN" altLang="en-US" dirty="0" smtClean="0"/>
              <a:t>具备高可移植性，是</a:t>
            </a:r>
            <a:r>
              <a:rPr lang="en-US" altLang="zh-CN" dirty="0" smtClean="0"/>
              <a:t>100%</a:t>
            </a:r>
            <a:r>
              <a:rPr lang="zh-CN" altLang="en-US" dirty="0" smtClean="0"/>
              <a:t>纯</a:t>
            </a:r>
            <a:r>
              <a:rPr lang="en-US" altLang="zh-CN" dirty="0" smtClean="0"/>
              <a:t>Java</a:t>
            </a:r>
            <a:r>
              <a:rPr lang="zh-CN" altLang="en-US" dirty="0" smtClean="0"/>
              <a:t>程序</a:t>
            </a:r>
            <a:endParaRPr lang="en-US" altLang="zh-CN" dirty="0" smtClean="0"/>
          </a:p>
          <a:p>
            <a:r>
              <a:rPr lang="zh-CN" altLang="en-US" dirty="0" smtClean="0"/>
              <a:t>采用多线程框架，允许通过多个线程并发取样及通过独立的线程组对不同的功能同时取样</a:t>
            </a:r>
            <a:endParaRPr lang="en-US" altLang="zh-CN" dirty="0" smtClean="0"/>
          </a:p>
          <a:p>
            <a:r>
              <a:rPr lang="zh-CN" altLang="en-US" dirty="0" smtClean="0"/>
              <a:t>精心设计的</a:t>
            </a:r>
            <a:r>
              <a:rPr lang="en-US" altLang="zh-CN" dirty="0" smtClean="0"/>
              <a:t>GUI</a:t>
            </a:r>
            <a:r>
              <a:rPr lang="zh-CN" altLang="en-US" dirty="0" smtClean="0"/>
              <a:t>支持高速用户操作和精准计时</a:t>
            </a:r>
            <a:endParaRPr lang="en-US" altLang="zh-CN" dirty="0" smtClean="0"/>
          </a:p>
          <a:p>
            <a:r>
              <a:rPr lang="zh-CN" altLang="en-US" dirty="0" smtClean="0"/>
              <a:t>完全 </a:t>
            </a:r>
            <a:r>
              <a:rPr lang="en-US" altLang="zh-CN" dirty="0" smtClean="0"/>
              <a:t>Swing </a:t>
            </a:r>
            <a:r>
              <a:rPr lang="zh-CN" altLang="en-US" dirty="0" smtClean="0"/>
              <a:t>和轻量组件支持</a:t>
            </a:r>
            <a:r>
              <a:rPr lang="en-US" altLang="zh-CN" dirty="0" smtClean="0"/>
              <a:t>(</a:t>
            </a:r>
            <a:r>
              <a:rPr lang="zh-CN" altLang="en-US" dirty="0" smtClean="0"/>
              <a:t>预编译的</a:t>
            </a:r>
            <a:r>
              <a:rPr lang="en-US" altLang="zh-CN" dirty="0" smtClean="0"/>
              <a:t>JAR</a:t>
            </a:r>
            <a:r>
              <a:rPr lang="zh-CN" altLang="en-US" dirty="0" smtClean="0"/>
              <a:t>使用 </a:t>
            </a:r>
            <a:r>
              <a:rPr lang="en-US" altLang="zh-CN" u="sng" dirty="0" err="1" smtClean="0">
                <a:hlinkClick r:id="rId2"/>
              </a:rPr>
              <a:t>java</a:t>
            </a:r>
            <a:r>
              <a:rPr lang="en-US" altLang="zh-CN" dirty="0" err="1" smtClean="0"/>
              <a:t>x.swing</a:t>
            </a:r>
            <a:r>
              <a:rPr lang="en-US" altLang="zh-CN" dirty="0" smtClean="0"/>
              <a:t>.*)</a:t>
            </a:r>
            <a:r>
              <a:rPr lang="zh-CN" altLang="en-US" dirty="0" smtClean="0"/>
              <a:t>包</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JMeter</a:t>
            </a:r>
            <a:r>
              <a:rPr lang="zh-CN" altLang="en-US" dirty="0" smtClean="0"/>
              <a:t>常用模块介绍</a:t>
            </a:r>
            <a:endParaRPr lang="zh-CN" altLang="en-US" dirty="0"/>
          </a:p>
        </p:txBody>
      </p:sp>
      <p:sp>
        <p:nvSpPr>
          <p:cNvPr id="3" name="内容占位符 2"/>
          <p:cNvSpPr>
            <a:spLocks noGrp="1"/>
          </p:cNvSpPr>
          <p:nvPr>
            <p:ph idx="1"/>
          </p:nvPr>
        </p:nvSpPr>
        <p:spPr>
          <a:xfrm>
            <a:off x="395536" y="1628800"/>
            <a:ext cx="8229600" cy="4997152"/>
          </a:xfrm>
        </p:spPr>
        <p:txBody>
          <a:bodyPr>
            <a:normAutofit fontScale="70000" lnSpcReduction="20000"/>
          </a:bodyPr>
          <a:lstStyle/>
          <a:p>
            <a:r>
              <a:rPr lang="zh-CN" altLang="en-US" b="1" dirty="0" smtClean="0"/>
              <a:t>测试计划</a:t>
            </a:r>
            <a:r>
              <a:rPr lang="zh-CN" altLang="en-US" dirty="0" smtClean="0"/>
              <a:t>：用来描述一个性能测试，包含与本次性能测试所有相关的功能。也就说本次性能测试的所有内容是一个计划的。</a:t>
            </a:r>
            <a:endParaRPr lang="en-US" altLang="zh-CN" dirty="0" smtClean="0"/>
          </a:p>
          <a:p>
            <a:r>
              <a:rPr lang="zh-CN" altLang="en-US" b="1" dirty="0" smtClean="0"/>
              <a:t>线程组：</a:t>
            </a:r>
            <a:r>
              <a:rPr lang="zh-CN" altLang="en-US" dirty="0" smtClean="0"/>
              <a:t>是任何测试计划的起点，用户通过线程组的控制面板，可以设置线程数；设置线程启动周期；设置执行测试脚本的循环次数。</a:t>
            </a:r>
            <a:endParaRPr lang="en-US" altLang="zh-CN" dirty="0" smtClean="0"/>
          </a:p>
          <a:p>
            <a:r>
              <a:rPr lang="zh-CN" altLang="en-US" b="1" dirty="0" smtClean="0"/>
              <a:t>控制器：</a:t>
            </a:r>
            <a:r>
              <a:rPr lang="zh-CN" altLang="en-US" dirty="0" smtClean="0"/>
              <a:t>包括采样器和逻辑控制器。采样器指用于向指定服务器发送请求，并等待服务器的请求。</a:t>
            </a:r>
            <a:r>
              <a:rPr lang="en-US" altLang="zh-CN" dirty="0" smtClean="0"/>
              <a:t> </a:t>
            </a:r>
            <a:r>
              <a:rPr lang="en-US" altLang="zh-CN" dirty="0" err="1" smtClean="0"/>
              <a:t>JMeter</a:t>
            </a:r>
            <a:r>
              <a:rPr lang="zh-CN" altLang="en-US" dirty="0" smtClean="0"/>
              <a:t>采样器包含：</a:t>
            </a:r>
            <a:r>
              <a:rPr lang="en-US" altLang="zh-CN" dirty="0" smtClean="0"/>
              <a:t>FTP Request</a:t>
            </a:r>
            <a:r>
              <a:rPr lang="zh-CN" altLang="en-US" dirty="0" smtClean="0"/>
              <a:t>；</a:t>
            </a:r>
            <a:r>
              <a:rPr lang="en-US" altLang="zh-CN" dirty="0" smtClean="0"/>
              <a:t>HTTP Request</a:t>
            </a:r>
            <a:r>
              <a:rPr lang="zh-CN" altLang="en-US" dirty="0" smtClean="0"/>
              <a:t>；</a:t>
            </a:r>
            <a:r>
              <a:rPr lang="en-US" altLang="zh-CN" dirty="0" smtClean="0"/>
              <a:t>JDBC Request</a:t>
            </a:r>
            <a:r>
              <a:rPr lang="zh-CN" altLang="en-US" dirty="0" smtClean="0"/>
              <a:t>；</a:t>
            </a:r>
            <a:r>
              <a:rPr lang="en-US" altLang="zh-CN" dirty="0" smtClean="0"/>
              <a:t>Java object request</a:t>
            </a:r>
            <a:r>
              <a:rPr lang="zh-CN" altLang="en-US" dirty="0" smtClean="0"/>
              <a:t>；</a:t>
            </a:r>
            <a:r>
              <a:rPr lang="en-US" altLang="zh-CN" dirty="0" smtClean="0"/>
              <a:t>LDAP Request</a:t>
            </a:r>
            <a:r>
              <a:rPr lang="zh-CN" altLang="en-US" dirty="0" smtClean="0"/>
              <a:t>；</a:t>
            </a:r>
            <a:r>
              <a:rPr lang="en-US" altLang="zh-CN" dirty="0" err="1" smtClean="0"/>
              <a:t>WebService</a:t>
            </a:r>
            <a:r>
              <a:rPr lang="en-US" altLang="zh-CN" dirty="0" smtClean="0"/>
              <a:t>(SOAP) Request</a:t>
            </a:r>
            <a:r>
              <a:rPr lang="zh-CN" altLang="en-US" dirty="0" smtClean="0"/>
              <a:t>等。逻辑控制器，可以使用逻辑控制器来控制</a:t>
            </a:r>
            <a:r>
              <a:rPr lang="en-US" altLang="zh-CN" dirty="0" err="1" smtClean="0"/>
              <a:t>JMeter</a:t>
            </a:r>
            <a:r>
              <a:rPr lang="zh-CN" altLang="en-US" dirty="0" smtClean="0"/>
              <a:t>的测试逻辑，比如何时发送请求。逻辑控制器可以改变其子测试元件的请求执行顺序。</a:t>
            </a:r>
            <a:endParaRPr lang="en-US" altLang="zh-CN" dirty="0" smtClean="0"/>
          </a:p>
          <a:p>
            <a:r>
              <a:rPr lang="zh-CN" altLang="en-US" b="1" dirty="0" smtClean="0"/>
              <a:t>监听器：用于</a:t>
            </a:r>
            <a:r>
              <a:rPr lang="zh-CN" altLang="en-US" dirty="0" smtClean="0"/>
              <a:t>展示测试结果数据，包括查看结果树、图像结果、用表格查看结果、聚合报告等形式。所保存的数据都是同样的，区别就在于如何展示。</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性能测试示例</a:t>
            </a:r>
            <a:r>
              <a:rPr lang="en-US" altLang="zh-CN" dirty="0" smtClean="0"/>
              <a:t>-----HTTP</a:t>
            </a:r>
            <a:endParaRPr lang="zh-CN" altLang="en-US" dirty="0"/>
          </a:p>
        </p:txBody>
      </p:sp>
      <p:sp>
        <p:nvSpPr>
          <p:cNvPr id="3" name="内容占位符 2"/>
          <p:cNvSpPr>
            <a:spLocks noGrp="1"/>
          </p:cNvSpPr>
          <p:nvPr>
            <p:ph idx="1"/>
          </p:nvPr>
        </p:nvSpPr>
        <p:spPr/>
        <p:txBody>
          <a:bodyPr/>
          <a:lstStyle/>
          <a:p>
            <a:r>
              <a:rPr lang="zh-CN" altLang="en-US" dirty="0" smtClean="0"/>
              <a:t>需求：并发登录的性能</a:t>
            </a:r>
            <a:endParaRPr lang="en-US" altLang="zh-CN" dirty="0" smtClean="0"/>
          </a:p>
          <a:p>
            <a:r>
              <a:rPr lang="zh-CN" altLang="en-US" dirty="0" smtClean="0"/>
              <a:t>场景：</a:t>
            </a:r>
            <a:r>
              <a:rPr lang="en-US" altLang="zh-CN" dirty="0" smtClean="0"/>
              <a:t>1s</a:t>
            </a:r>
            <a:r>
              <a:rPr lang="zh-CN" altLang="en-US" dirty="0" smtClean="0"/>
              <a:t>增加</a:t>
            </a:r>
            <a:r>
              <a:rPr lang="en-US" altLang="zh-CN" dirty="0" smtClean="0"/>
              <a:t>2</a:t>
            </a:r>
            <a:r>
              <a:rPr lang="zh-CN" altLang="en-US" dirty="0" smtClean="0"/>
              <a:t>个线程；运行</a:t>
            </a:r>
            <a:r>
              <a:rPr lang="en-US" altLang="zh-CN" dirty="0" smtClean="0"/>
              <a:t>2000</a:t>
            </a:r>
            <a:r>
              <a:rPr lang="zh-CN" altLang="en-US" dirty="0" smtClean="0"/>
              <a:t>次；看</a:t>
            </a:r>
            <a:r>
              <a:rPr lang="en-US" altLang="zh-CN" dirty="0" smtClean="0"/>
              <a:t>20</a:t>
            </a:r>
            <a:r>
              <a:rPr lang="zh-CN" altLang="en-US" dirty="0" smtClean="0"/>
              <a:t>并发下的表现</a:t>
            </a:r>
            <a:endParaRPr lang="en-US" altLang="zh-CN" dirty="0" smtClean="0"/>
          </a:p>
          <a:p>
            <a:r>
              <a:rPr lang="zh-CN" altLang="en-US" dirty="0" smtClean="0"/>
              <a:t>监控：成功率、响应时间、标准差、</a:t>
            </a:r>
            <a:r>
              <a:rPr lang="en-US" altLang="zh-CN" dirty="0" err="1" smtClean="0"/>
              <a:t>cpu</a:t>
            </a:r>
            <a:r>
              <a:rPr lang="zh-CN" altLang="en-US" dirty="0" smtClean="0"/>
              <a:t>、</a:t>
            </a:r>
            <a:r>
              <a:rPr lang="en-US" altLang="zh-CN" dirty="0" err="1" smtClean="0"/>
              <a:t>mem</a:t>
            </a:r>
            <a:r>
              <a:rPr lang="zh-CN" altLang="en-US" dirty="0" smtClean="0"/>
              <a:t>、</a:t>
            </a:r>
            <a:r>
              <a:rPr lang="en-US" altLang="zh-CN" dirty="0" err="1" smtClean="0"/>
              <a:t>io</a:t>
            </a:r>
            <a:r>
              <a:rPr lang="zh-CN" altLang="en-US" dirty="0" smtClean="0"/>
              <a:t>等</a:t>
            </a:r>
            <a:endParaRPr lang="en-US" altLang="zh-CN" dirty="0" smtClean="0"/>
          </a:p>
          <a:p>
            <a:r>
              <a:rPr lang="zh-CN" altLang="en-US" dirty="0" smtClean="0"/>
              <a:t>步骤：</a:t>
            </a:r>
            <a:r>
              <a:rPr lang="en-US" altLang="zh-CN" dirty="0" err="1" smtClean="0"/>
              <a:t>Badboy</a:t>
            </a:r>
            <a:r>
              <a:rPr lang="zh-CN" altLang="en-US" dirty="0" smtClean="0"/>
              <a:t>录制脚本；导入到</a:t>
            </a:r>
            <a:r>
              <a:rPr lang="en-US" altLang="zh-CN" dirty="0" err="1" smtClean="0"/>
              <a:t>JMeter</a:t>
            </a:r>
            <a:r>
              <a:rPr lang="zh-CN" altLang="en-US" dirty="0" smtClean="0"/>
              <a:t>；设置线程数；设置参数化；添加指标监控；查看结果报告</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Badboy</a:t>
            </a:r>
            <a:r>
              <a:rPr lang="zh-CN" altLang="en-US" dirty="0" smtClean="0"/>
              <a:t>录制</a:t>
            </a:r>
            <a:endParaRPr lang="zh-CN" altLang="en-US" dirty="0"/>
          </a:p>
        </p:txBody>
      </p:sp>
      <p:sp>
        <p:nvSpPr>
          <p:cNvPr id="5" name="内容占位符 4"/>
          <p:cNvSpPr>
            <a:spLocks noGrp="1"/>
          </p:cNvSpPr>
          <p:nvPr>
            <p:ph idx="1"/>
          </p:nvPr>
        </p:nvSpPr>
        <p:spPr>
          <a:xfrm>
            <a:off x="467544" y="1412776"/>
            <a:ext cx="8229600" cy="892696"/>
          </a:xfrm>
        </p:spPr>
        <p:txBody>
          <a:bodyPr>
            <a:normAutofit/>
          </a:bodyPr>
          <a:lstStyle/>
          <a:p>
            <a:pPr>
              <a:buNone/>
            </a:pPr>
            <a:r>
              <a:rPr lang="zh-CN" altLang="en-US" dirty="0" smtClean="0"/>
              <a:t>录制并导出保存为</a:t>
            </a:r>
            <a:r>
              <a:rPr lang="en-US" altLang="zh-CN" dirty="0" err="1" smtClean="0"/>
              <a:t>JMeter</a:t>
            </a:r>
            <a:r>
              <a:rPr lang="zh-CN" altLang="en-US" dirty="0" smtClean="0"/>
              <a:t>文件</a:t>
            </a:r>
            <a:endParaRPr lang="en-US" altLang="zh-CN" dirty="0" smtClean="0"/>
          </a:p>
        </p:txBody>
      </p:sp>
      <p:pic>
        <p:nvPicPr>
          <p:cNvPr id="1026" name="Picture 2"/>
          <p:cNvPicPr>
            <a:picLocks noChangeAspect="1" noChangeArrowheads="1"/>
          </p:cNvPicPr>
          <p:nvPr/>
        </p:nvPicPr>
        <p:blipFill>
          <a:blip r:embed="rId3" cstate="print"/>
          <a:srcRect/>
          <a:stretch>
            <a:fillRect/>
          </a:stretch>
        </p:blipFill>
        <p:spPr bwMode="auto">
          <a:xfrm>
            <a:off x="755576" y="1988840"/>
            <a:ext cx="7416824" cy="40050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导入脚本到</a:t>
            </a:r>
            <a:r>
              <a:rPr lang="en-US" altLang="zh-CN" dirty="0" err="1" smtClean="0"/>
              <a:t>JMeter</a:t>
            </a:r>
            <a:endParaRPr lang="zh-CN" altLang="en-US" dirty="0"/>
          </a:p>
        </p:txBody>
      </p:sp>
      <p:sp>
        <p:nvSpPr>
          <p:cNvPr id="4" name="内容占位符 3"/>
          <p:cNvSpPr>
            <a:spLocks noGrp="1"/>
          </p:cNvSpPr>
          <p:nvPr>
            <p:ph idx="1"/>
          </p:nvPr>
        </p:nvSpPr>
        <p:spPr/>
        <p:txBody>
          <a:bodyPr/>
          <a:lstStyle/>
          <a:p>
            <a:endParaRPr lang="zh-CN" altLang="en-US"/>
          </a:p>
        </p:txBody>
      </p:sp>
      <p:pic>
        <p:nvPicPr>
          <p:cNvPr id="3" name="Picture 2"/>
          <p:cNvPicPr>
            <a:picLocks noChangeAspect="1" noChangeArrowheads="1"/>
          </p:cNvPicPr>
          <p:nvPr/>
        </p:nvPicPr>
        <p:blipFill>
          <a:blip r:embed="rId2" cstate="print"/>
          <a:srcRect/>
          <a:stretch>
            <a:fillRect/>
          </a:stretch>
        </p:blipFill>
        <p:spPr bwMode="auto">
          <a:xfrm>
            <a:off x="395536" y="1556792"/>
            <a:ext cx="8280920" cy="48787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性能测试概念</a:t>
            </a:r>
            <a:endParaRPr lang="en-US" altLang="zh-CN" dirty="0" smtClean="0"/>
          </a:p>
          <a:p>
            <a:r>
              <a:rPr lang="zh-CN" altLang="en-US" dirty="0" smtClean="0"/>
              <a:t>性能测试的目的</a:t>
            </a:r>
            <a:endParaRPr lang="en-US" altLang="zh-CN" dirty="0" smtClean="0"/>
          </a:p>
          <a:p>
            <a:r>
              <a:rPr lang="zh-CN" altLang="en-US" dirty="0" smtClean="0"/>
              <a:t>常用的性能指标</a:t>
            </a:r>
            <a:endParaRPr lang="en-US" altLang="zh-CN" dirty="0" smtClean="0"/>
          </a:p>
          <a:p>
            <a:r>
              <a:rPr lang="en-US" altLang="zh-CN" dirty="0" err="1" smtClean="0"/>
              <a:t>JMeter</a:t>
            </a:r>
            <a:r>
              <a:rPr lang="zh-CN" altLang="en-US" dirty="0" smtClean="0"/>
              <a:t>介绍</a:t>
            </a:r>
            <a:endParaRPr lang="en-US" altLang="zh-CN" dirty="0" smtClean="0"/>
          </a:p>
          <a:p>
            <a:r>
              <a:rPr lang="en-US" altLang="zh-CN" dirty="0" err="1" smtClean="0"/>
              <a:t>JMeter</a:t>
            </a:r>
            <a:r>
              <a:rPr lang="zh-CN" altLang="en-US" dirty="0" smtClean="0"/>
              <a:t>示例</a:t>
            </a:r>
            <a:endParaRPr lang="en-US" altLang="zh-CN" dirty="0" smtClean="0"/>
          </a:p>
          <a:p>
            <a:r>
              <a:rPr lang="zh-CN" altLang="en-US" dirty="0" smtClean="0"/>
              <a:t>性能测试面临的问题</a:t>
            </a:r>
            <a:endParaRPr lang="en-US" altLang="zh-CN" dirty="0" smtClean="0"/>
          </a:p>
          <a:p>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设置线程数</a:t>
            </a:r>
            <a:endParaRPr lang="zh-CN" altLang="en-US" dirty="0"/>
          </a:p>
        </p:txBody>
      </p:sp>
      <p:sp>
        <p:nvSpPr>
          <p:cNvPr id="4" name="内容占位符 3"/>
          <p:cNvSpPr>
            <a:spLocks noGrp="1"/>
          </p:cNvSpPr>
          <p:nvPr>
            <p:ph idx="1"/>
          </p:nvPr>
        </p:nvSpPr>
        <p:spPr/>
        <p:txBody>
          <a:bodyPr/>
          <a:lstStyle/>
          <a:p>
            <a:endParaRPr lang="zh-CN" altLang="en-US"/>
          </a:p>
        </p:txBody>
      </p:sp>
      <p:pic>
        <p:nvPicPr>
          <p:cNvPr id="3" name="Picture 2"/>
          <p:cNvPicPr>
            <a:picLocks noChangeAspect="1" noChangeArrowheads="1"/>
          </p:cNvPicPr>
          <p:nvPr/>
        </p:nvPicPr>
        <p:blipFill>
          <a:blip r:embed="rId3" cstate="print"/>
          <a:srcRect/>
          <a:stretch>
            <a:fillRect/>
          </a:stretch>
        </p:blipFill>
        <p:spPr bwMode="auto">
          <a:xfrm>
            <a:off x="467544" y="1556792"/>
            <a:ext cx="8208910" cy="475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设置参数化</a:t>
            </a:r>
            <a:endParaRPr lang="zh-CN" altLang="en-US" dirty="0"/>
          </a:p>
        </p:txBody>
      </p:sp>
      <p:sp>
        <p:nvSpPr>
          <p:cNvPr id="3" name="内容占位符 2"/>
          <p:cNvSpPr>
            <a:spLocks noGrp="1"/>
          </p:cNvSpPr>
          <p:nvPr>
            <p:ph idx="1"/>
          </p:nvPr>
        </p:nvSpPr>
        <p:spPr>
          <a:xfrm>
            <a:off x="467544" y="1340768"/>
            <a:ext cx="8229600" cy="1612776"/>
          </a:xfrm>
        </p:spPr>
        <p:txBody>
          <a:bodyPr/>
          <a:lstStyle/>
          <a:p>
            <a:r>
              <a:rPr lang="zh-CN" altLang="en-US" dirty="0" smtClean="0"/>
              <a:t>在</a:t>
            </a:r>
            <a:r>
              <a:rPr lang="en-US" altLang="zh-CN" dirty="0" smtClean="0"/>
              <a:t>Step1</a:t>
            </a:r>
            <a:r>
              <a:rPr lang="zh-CN" altLang="en-US" dirty="0" smtClean="0"/>
              <a:t>下面，添加</a:t>
            </a:r>
            <a:r>
              <a:rPr lang="en-US" altLang="zh-CN" dirty="0" smtClean="0"/>
              <a:t>-&gt;</a:t>
            </a:r>
            <a:r>
              <a:rPr lang="zh-CN" altLang="en-US" dirty="0" smtClean="0"/>
              <a:t>配置元件</a:t>
            </a:r>
            <a:r>
              <a:rPr lang="en-US" altLang="zh-CN" dirty="0" smtClean="0"/>
              <a:t>-&gt;CSV Data Set </a:t>
            </a:r>
            <a:r>
              <a:rPr lang="en-US" altLang="zh-CN" dirty="0" err="1" smtClean="0"/>
              <a:t>Config</a:t>
            </a:r>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a:off x="899592" y="2348880"/>
            <a:ext cx="6840760" cy="4056946"/>
          </a:xfrm>
          <a:prstGeom prst="rect">
            <a:avLst/>
          </a:prstGeom>
          <a:noFill/>
          <a:ln w="9525">
            <a:noFill/>
            <a:miter lim="800000"/>
            <a:headEnd/>
            <a:tailEnd/>
          </a:ln>
        </p:spPr>
      </p:pic>
      <p:pic>
        <p:nvPicPr>
          <p:cNvPr id="4" name="Picture 2"/>
          <p:cNvPicPr>
            <a:picLocks noChangeAspect="1" noChangeArrowheads="1"/>
          </p:cNvPicPr>
          <p:nvPr/>
        </p:nvPicPr>
        <p:blipFill>
          <a:blip r:embed="rId4" cstate="print"/>
          <a:srcRect/>
          <a:stretch>
            <a:fillRect/>
          </a:stretch>
        </p:blipFill>
        <p:spPr bwMode="auto">
          <a:xfrm>
            <a:off x="4139952" y="4869160"/>
            <a:ext cx="3124200" cy="1314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1143000"/>
          </a:xfrm>
        </p:spPr>
        <p:txBody>
          <a:bodyPr/>
          <a:lstStyle/>
          <a:p>
            <a:pPr algn="l"/>
            <a:r>
              <a:rPr lang="zh-CN" altLang="en-US" dirty="0" smtClean="0"/>
              <a:t>设置参数化</a:t>
            </a:r>
            <a:r>
              <a:rPr lang="en-US" altLang="zh-CN" dirty="0" smtClean="0"/>
              <a:t>----</a:t>
            </a:r>
            <a:r>
              <a:rPr lang="zh-CN" altLang="en-US" dirty="0" smtClean="0"/>
              <a:t>替换参数</a:t>
            </a:r>
            <a:endParaRPr lang="zh-CN" altLang="en-US" dirty="0"/>
          </a:p>
        </p:txBody>
      </p:sp>
      <p:sp>
        <p:nvSpPr>
          <p:cNvPr id="3" name="内容占位符 2"/>
          <p:cNvSpPr>
            <a:spLocks noGrp="1"/>
          </p:cNvSpPr>
          <p:nvPr>
            <p:ph idx="1"/>
          </p:nvPr>
        </p:nvSpPr>
        <p:spPr>
          <a:xfrm>
            <a:off x="467544" y="1412776"/>
            <a:ext cx="8229600" cy="1108720"/>
          </a:xfrm>
        </p:spPr>
        <p:txBody>
          <a:bodyPr/>
          <a:lstStyle/>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467544" y="1052735"/>
            <a:ext cx="8208912" cy="2853711"/>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67544" y="2708920"/>
            <a:ext cx="8208912" cy="37444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添加指标监控</a:t>
            </a:r>
            <a:endParaRPr lang="zh-CN" altLang="en-US" dirty="0"/>
          </a:p>
        </p:txBody>
      </p:sp>
      <p:sp>
        <p:nvSpPr>
          <p:cNvPr id="3" name="内容占位符 2"/>
          <p:cNvSpPr>
            <a:spLocks noGrp="1"/>
          </p:cNvSpPr>
          <p:nvPr>
            <p:ph idx="1"/>
          </p:nvPr>
        </p:nvSpPr>
        <p:spPr/>
        <p:txBody>
          <a:bodyPr>
            <a:normAutofit/>
          </a:bodyPr>
          <a:lstStyle/>
          <a:p>
            <a:r>
              <a:rPr lang="zh-CN" altLang="en-US" dirty="0" smtClean="0"/>
              <a:t>下载资源，配置客户端和服务器端</a:t>
            </a:r>
            <a:endParaRPr lang="en-US" altLang="zh-CN" dirty="0" smtClean="0"/>
          </a:p>
          <a:p>
            <a:r>
              <a:rPr lang="zh-CN" altLang="en-US" dirty="0" smtClean="0"/>
              <a:t>运行服务器端的</a:t>
            </a:r>
            <a:r>
              <a:rPr lang="zh-CN" altLang="zh-CN" dirty="0" smtClean="0"/>
              <a:t>ServerAgent-2.2.1\bin\startAgent.bat</a:t>
            </a:r>
            <a:r>
              <a:rPr lang="zh-CN" altLang="en-US" dirty="0" smtClean="0"/>
              <a:t>文件</a:t>
            </a:r>
            <a:endParaRPr lang="en-US" altLang="zh-CN" dirty="0" smtClean="0"/>
          </a:p>
          <a:p>
            <a:r>
              <a:rPr lang="zh-CN" altLang="en-US" dirty="0" smtClean="0"/>
              <a:t>添加监听器</a:t>
            </a:r>
            <a:r>
              <a:rPr lang="zh-CN" altLang="zh-CN" dirty="0" smtClean="0"/>
              <a:t>“jp@gc - PerfMon Metrics Collector”</a:t>
            </a:r>
            <a:endParaRPr lang="en-US" altLang="zh-CN" dirty="0" smtClean="0"/>
          </a:p>
          <a:p>
            <a:r>
              <a:rPr lang="zh-CN" altLang="zh-CN" dirty="0" smtClean="0"/>
              <a:t>成功获取chart图，点击stop，即结束监听数据 </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1143000"/>
          </a:xfrm>
        </p:spPr>
        <p:txBody>
          <a:bodyPr/>
          <a:lstStyle/>
          <a:p>
            <a:pPr algn="l"/>
            <a:r>
              <a:rPr lang="zh-CN" altLang="en-US" dirty="0" smtClean="0"/>
              <a:t>监听器</a:t>
            </a:r>
            <a:r>
              <a:rPr lang="en-US" altLang="zh-CN" dirty="0" smtClean="0"/>
              <a:t>-</a:t>
            </a:r>
            <a:r>
              <a:rPr lang="zh-CN" altLang="en-US" dirty="0" smtClean="0"/>
              <a:t>用表格查看结果</a:t>
            </a:r>
            <a:endParaRPr lang="zh-CN" altLang="en-US" dirty="0"/>
          </a:p>
        </p:txBody>
      </p:sp>
      <p:sp>
        <p:nvSpPr>
          <p:cNvPr id="8" name="内容占位符 7"/>
          <p:cNvSpPr>
            <a:spLocks noGrp="1"/>
          </p:cNvSpPr>
          <p:nvPr>
            <p:ph idx="1"/>
          </p:nvPr>
        </p:nvSpPr>
        <p:spPr>
          <a:xfrm>
            <a:off x="467544" y="3933056"/>
            <a:ext cx="8136904" cy="2520280"/>
          </a:xfrm>
        </p:spPr>
        <p:txBody>
          <a:bodyPr>
            <a:normAutofit fontScale="70000" lnSpcReduction="20000"/>
          </a:bodyPr>
          <a:lstStyle/>
          <a:p>
            <a:r>
              <a:rPr lang="zh-CN" altLang="zh-CN" dirty="0" smtClean="0"/>
              <a:t>Sample：每个请求的序号</a:t>
            </a:r>
            <a:r>
              <a:rPr lang="zh-CN" altLang="en-US" dirty="0" smtClean="0"/>
              <a:t>；</a:t>
            </a:r>
            <a:r>
              <a:rPr lang="zh-CN" altLang="zh-CN" dirty="0" smtClean="0"/>
              <a:t>Start Time:每个请求开始时间</a:t>
            </a:r>
            <a:r>
              <a:rPr lang="zh-CN" altLang="en-US" dirty="0" smtClean="0"/>
              <a:t>；</a:t>
            </a:r>
            <a:r>
              <a:rPr lang="zh-CN" altLang="zh-CN" dirty="0" smtClean="0"/>
              <a:t>Thread Name: 每个线程组名称 </a:t>
            </a:r>
            <a:r>
              <a:rPr lang="zh-CN" altLang="en-US" dirty="0" smtClean="0"/>
              <a:t>；</a:t>
            </a:r>
            <a:r>
              <a:rPr lang="zh-CN" altLang="zh-CN" dirty="0" smtClean="0"/>
              <a:t>Label：请求类型，对应在测试计划下填写的请求名称 </a:t>
            </a:r>
            <a:r>
              <a:rPr lang="zh-CN" altLang="en-US" dirty="0" smtClean="0"/>
              <a:t>；</a:t>
            </a:r>
            <a:r>
              <a:rPr lang="zh-CN" altLang="zh-CN" dirty="0" smtClean="0"/>
              <a:t>Sample Time:每个请求所花时间,单位毫秒</a:t>
            </a:r>
            <a:r>
              <a:rPr lang="zh-CN" altLang="en-US" dirty="0" smtClean="0"/>
              <a:t>；</a:t>
            </a:r>
            <a:r>
              <a:rPr lang="zh-CN" altLang="zh-CN" dirty="0" smtClean="0"/>
              <a:t>Status:请求状态,如果为勾则表示成功,如果为叉则表示失败如果Status为叉，那很显然请求是失败了，但如果是勾，也并不能认为请求就一定完全成功了，因为还得看Bytes的字节数是否是所请求网页的正常大小值，如果不是则说明发生了丢包现象，也不是完全成功</a:t>
            </a:r>
            <a:r>
              <a:rPr lang="zh-CN" altLang="en-US" dirty="0" smtClean="0"/>
              <a:t>；</a:t>
            </a:r>
            <a:r>
              <a:rPr lang="zh-CN" altLang="zh-CN" dirty="0" smtClean="0"/>
              <a:t> Bytes:请求字节数 </a:t>
            </a:r>
            <a:r>
              <a:rPr lang="zh-CN" altLang="en-US" dirty="0" smtClean="0"/>
              <a:t>；</a:t>
            </a:r>
            <a:r>
              <a:rPr lang="zh-CN" altLang="zh-CN" dirty="0" smtClean="0"/>
              <a:t>Latency:等待时长</a:t>
            </a:r>
          </a:p>
          <a:p>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755576" y="980728"/>
            <a:ext cx="7632848" cy="29523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lstStyle/>
          <a:p>
            <a:pPr algn="l"/>
            <a:r>
              <a:rPr lang="zh-CN" altLang="en-US" dirty="0" smtClean="0"/>
              <a:t>监听器</a:t>
            </a:r>
            <a:r>
              <a:rPr lang="en-US" altLang="zh-CN" dirty="0" smtClean="0"/>
              <a:t>-</a:t>
            </a:r>
            <a:r>
              <a:rPr lang="zh-CN" altLang="en-US" dirty="0" smtClean="0"/>
              <a:t>查看结果树</a:t>
            </a:r>
            <a:endParaRPr lang="zh-CN" altLang="en-US" dirty="0"/>
          </a:p>
        </p:txBody>
      </p:sp>
      <p:sp>
        <p:nvSpPr>
          <p:cNvPr id="7" name="内容占位符 6"/>
          <p:cNvSpPr>
            <a:spLocks noGrp="1"/>
          </p:cNvSpPr>
          <p:nvPr>
            <p:ph idx="1"/>
          </p:nvPr>
        </p:nvSpPr>
        <p:spPr>
          <a:xfrm>
            <a:off x="611560" y="4365104"/>
            <a:ext cx="8208912" cy="2492896"/>
          </a:xfrm>
        </p:spPr>
        <p:txBody>
          <a:bodyPr>
            <a:normAutofit fontScale="70000" lnSpcReduction="20000"/>
          </a:bodyPr>
          <a:lstStyle/>
          <a:p>
            <a:r>
              <a:rPr lang="zh-CN" altLang="zh-CN" dirty="0" smtClean="0"/>
              <a:t>Thread Name: 线程组名称</a:t>
            </a:r>
            <a:r>
              <a:rPr lang="zh-CN" altLang="en-US" dirty="0" smtClean="0"/>
              <a:t>；</a:t>
            </a:r>
            <a:r>
              <a:rPr lang="zh-CN" altLang="zh-CN" dirty="0" smtClean="0"/>
              <a:t> Sample Start: 启动开始时间</a:t>
            </a:r>
            <a:r>
              <a:rPr lang="zh-CN" altLang="en-US" dirty="0" smtClean="0"/>
              <a:t>；</a:t>
            </a:r>
            <a:r>
              <a:rPr lang="zh-CN" altLang="zh-CN" dirty="0" smtClean="0"/>
              <a:t> Load time: 加载时长</a:t>
            </a:r>
            <a:r>
              <a:rPr lang="zh-CN" altLang="en-US" dirty="0" smtClean="0"/>
              <a:t>；</a:t>
            </a:r>
            <a:r>
              <a:rPr lang="zh-CN" altLang="zh-CN" dirty="0" smtClean="0"/>
              <a:t> Latency: 等待时长</a:t>
            </a:r>
            <a:r>
              <a:rPr lang="zh-CN" altLang="en-US" dirty="0" smtClean="0"/>
              <a:t>；</a:t>
            </a:r>
            <a:r>
              <a:rPr lang="zh-CN" altLang="zh-CN" dirty="0" smtClean="0"/>
              <a:t>Size in bytes:发送的数据总大小 </a:t>
            </a:r>
            <a:r>
              <a:rPr lang="zh-CN" altLang="en-US" dirty="0" smtClean="0"/>
              <a:t>；</a:t>
            </a:r>
            <a:r>
              <a:rPr lang="zh-CN" altLang="zh-CN" dirty="0" smtClean="0"/>
              <a:t>1GB＝1024MB，1MB＝1024KB，1KB＝1024Bytes</a:t>
            </a:r>
            <a:r>
              <a:rPr lang="zh-CN" altLang="en-US" dirty="0" smtClean="0"/>
              <a:t>；</a:t>
            </a:r>
            <a:r>
              <a:rPr lang="zh-CN" altLang="zh-CN" dirty="0" smtClean="0"/>
              <a:t>Headers size in bytes: 发送头大小 </a:t>
            </a:r>
            <a:r>
              <a:rPr lang="zh-CN" altLang="en-US" dirty="0" smtClean="0"/>
              <a:t>；</a:t>
            </a:r>
            <a:r>
              <a:rPr lang="zh-CN" altLang="zh-CN" dirty="0" smtClean="0"/>
              <a:t>Body size in bytes: 发送数据的其余部分大小</a:t>
            </a:r>
            <a:r>
              <a:rPr lang="zh-CN" altLang="en-US" dirty="0" smtClean="0"/>
              <a:t>；</a:t>
            </a:r>
            <a:r>
              <a:rPr lang="zh-CN" altLang="zh-CN" dirty="0" smtClean="0"/>
              <a:t>Sample Count: 发送统计</a:t>
            </a:r>
            <a:r>
              <a:rPr lang="zh-CN" altLang="en-US" dirty="0" smtClean="0"/>
              <a:t>；</a:t>
            </a:r>
            <a:r>
              <a:rPr lang="zh-CN" altLang="zh-CN" dirty="0" smtClean="0"/>
              <a:t>Error Count: 交互错误统计 </a:t>
            </a:r>
            <a:r>
              <a:rPr lang="zh-CN" altLang="en-US" dirty="0" smtClean="0"/>
              <a:t>；</a:t>
            </a:r>
            <a:r>
              <a:rPr lang="zh-CN" altLang="zh-CN" dirty="0" smtClean="0"/>
              <a:t>Response code:返回码 </a:t>
            </a:r>
            <a:r>
              <a:rPr lang="zh-CN" altLang="en-US" dirty="0" smtClean="0"/>
              <a:t>；</a:t>
            </a:r>
            <a:r>
              <a:rPr lang="zh-CN" altLang="zh-CN" dirty="0" smtClean="0"/>
              <a:t>Response message: 返回信息 </a:t>
            </a:r>
            <a:r>
              <a:rPr lang="zh-CN" altLang="en-US" dirty="0" smtClean="0"/>
              <a:t>；</a:t>
            </a:r>
            <a:r>
              <a:rPr lang="zh-CN" altLang="zh-CN" dirty="0" smtClean="0"/>
              <a:t>Response headers: 返回的头部信息 </a:t>
            </a:r>
            <a:endParaRPr lang="zh-CN" altLang="zh-CN" dirty="0"/>
          </a:p>
        </p:txBody>
      </p:sp>
      <p:pic>
        <p:nvPicPr>
          <p:cNvPr id="3074" name="Picture 2"/>
          <p:cNvPicPr>
            <a:picLocks noChangeAspect="1" noChangeArrowheads="1"/>
          </p:cNvPicPr>
          <p:nvPr/>
        </p:nvPicPr>
        <p:blipFill>
          <a:blip r:embed="rId2" cstate="print"/>
          <a:srcRect/>
          <a:stretch>
            <a:fillRect/>
          </a:stretch>
        </p:blipFill>
        <p:spPr bwMode="auto">
          <a:xfrm>
            <a:off x="683568" y="1052736"/>
            <a:ext cx="7704856" cy="33123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8229600" cy="1143000"/>
          </a:xfrm>
        </p:spPr>
        <p:txBody>
          <a:bodyPr/>
          <a:lstStyle/>
          <a:p>
            <a:pPr algn="l"/>
            <a:r>
              <a:rPr lang="zh-CN" altLang="en-US" dirty="0" smtClean="0"/>
              <a:t>监听器</a:t>
            </a:r>
            <a:r>
              <a:rPr lang="en-US" altLang="zh-CN" dirty="0" smtClean="0"/>
              <a:t>-</a:t>
            </a:r>
            <a:r>
              <a:rPr lang="zh-CN" altLang="en-US" dirty="0" smtClean="0"/>
              <a:t>聚合报告</a:t>
            </a:r>
            <a:endParaRPr lang="zh-CN" altLang="en-US" dirty="0"/>
          </a:p>
        </p:txBody>
      </p:sp>
      <p:sp>
        <p:nvSpPr>
          <p:cNvPr id="5" name="内容占位符 4"/>
          <p:cNvSpPr>
            <a:spLocks noGrp="1"/>
          </p:cNvSpPr>
          <p:nvPr>
            <p:ph idx="1"/>
          </p:nvPr>
        </p:nvSpPr>
        <p:spPr>
          <a:xfrm>
            <a:off x="467544" y="3933056"/>
            <a:ext cx="8424936" cy="2664296"/>
          </a:xfrm>
        </p:spPr>
        <p:txBody>
          <a:bodyPr>
            <a:normAutofit fontScale="70000" lnSpcReduction="20000"/>
          </a:bodyPr>
          <a:lstStyle/>
          <a:p>
            <a:r>
              <a:rPr lang="zh-CN" altLang="zh-CN" dirty="0" smtClean="0"/>
              <a:t>Label：请求类型，对应在测试计划下填写的请求名称</a:t>
            </a:r>
            <a:r>
              <a:rPr lang="zh-CN" altLang="en-US" dirty="0" smtClean="0"/>
              <a:t>；</a:t>
            </a:r>
            <a:r>
              <a:rPr lang="zh-CN" altLang="zh-CN" dirty="0" smtClean="0"/>
              <a:t> Samples：当前发送到服务器的请求总数，对应图形报表中的样本数目</a:t>
            </a:r>
            <a:r>
              <a:rPr lang="zh-CN" altLang="en-US" dirty="0" smtClean="0"/>
              <a:t>；</a:t>
            </a:r>
            <a:r>
              <a:rPr lang="zh-CN" altLang="zh-CN" dirty="0" smtClean="0"/>
              <a:t> Average：平均响应时间，计算方法是总运行时间除以发送到服务器的总请求数，对应图形报表中的平均值</a:t>
            </a:r>
            <a:r>
              <a:rPr lang="zh-CN" altLang="en-US" dirty="0" smtClean="0"/>
              <a:t>；</a:t>
            </a:r>
            <a:r>
              <a:rPr lang="zh-CN" altLang="zh-CN" dirty="0" smtClean="0"/>
              <a:t>Median：中位数,也就是50%用户的响应时间,即图形报表中的中间值</a:t>
            </a:r>
            <a:r>
              <a:rPr lang="zh-CN" altLang="en-US" dirty="0" smtClean="0"/>
              <a:t>；</a:t>
            </a:r>
            <a:r>
              <a:rPr lang="zh-CN" altLang="zh-CN" dirty="0" smtClean="0"/>
              <a:t>90%line：90%请求的响应时间值</a:t>
            </a:r>
            <a:r>
              <a:rPr lang="zh-CN" altLang="en-US" dirty="0" smtClean="0"/>
              <a:t>；</a:t>
            </a:r>
            <a:r>
              <a:rPr lang="zh-CN" altLang="zh-CN" dirty="0" smtClean="0"/>
              <a:t>Min：服务器响应的最短时间 </a:t>
            </a:r>
            <a:r>
              <a:rPr lang="zh-CN" altLang="en-US" dirty="0" smtClean="0"/>
              <a:t>；</a:t>
            </a:r>
            <a:r>
              <a:rPr lang="zh-CN" altLang="zh-CN" dirty="0" smtClean="0"/>
              <a:t>Max: 服务器响应的最长时间 </a:t>
            </a:r>
            <a:r>
              <a:rPr lang="zh-CN" altLang="en-US" dirty="0" smtClean="0"/>
              <a:t>；</a:t>
            </a:r>
            <a:r>
              <a:rPr lang="zh-CN" altLang="zh-CN" dirty="0" smtClean="0"/>
              <a:t>Error%: 请求返回错误的百分比</a:t>
            </a:r>
            <a:r>
              <a:rPr lang="zh-CN" altLang="en-US" dirty="0" smtClean="0"/>
              <a:t>；</a:t>
            </a:r>
            <a:r>
              <a:rPr lang="zh-CN" altLang="zh-CN" dirty="0" smtClean="0"/>
              <a:t>Throughput: 服务器每单位时间处理的请求数，对应图形报表中的吞吐量</a:t>
            </a:r>
            <a:r>
              <a:rPr lang="zh-CN" altLang="en-US" dirty="0" smtClean="0"/>
              <a:t>；</a:t>
            </a:r>
            <a:r>
              <a:rPr lang="zh-CN" altLang="zh-CN" dirty="0" smtClean="0"/>
              <a:t>KB/sec: 每秒钟请求的字节数。</a:t>
            </a:r>
            <a:endParaRPr lang="zh-CN" altLang="zh-CN" dirty="0"/>
          </a:p>
        </p:txBody>
      </p:sp>
      <p:pic>
        <p:nvPicPr>
          <p:cNvPr id="5122" name="Picture 2"/>
          <p:cNvPicPr>
            <a:picLocks noChangeAspect="1" noChangeArrowheads="1"/>
          </p:cNvPicPr>
          <p:nvPr/>
        </p:nvPicPr>
        <p:blipFill>
          <a:blip r:embed="rId3" cstate="print"/>
          <a:srcRect/>
          <a:stretch>
            <a:fillRect/>
          </a:stretch>
        </p:blipFill>
        <p:spPr bwMode="auto">
          <a:xfrm>
            <a:off x="755576" y="1052737"/>
            <a:ext cx="7704856" cy="28803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lstStyle/>
          <a:p>
            <a:pPr algn="l"/>
            <a:r>
              <a:rPr lang="zh-CN" altLang="en-US" dirty="0" smtClean="0"/>
              <a:t>监听器</a:t>
            </a:r>
            <a:r>
              <a:rPr lang="en-US" altLang="zh-CN" dirty="0" smtClean="0"/>
              <a:t>-</a:t>
            </a:r>
            <a:r>
              <a:rPr lang="zh-CN" altLang="en-US" dirty="0" smtClean="0"/>
              <a:t>图形结果</a:t>
            </a:r>
            <a:endParaRPr lang="zh-CN" altLang="en-US" dirty="0"/>
          </a:p>
        </p:txBody>
      </p:sp>
      <p:sp>
        <p:nvSpPr>
          <p:cNvPr id="5" name="内容占位符 4"/>
          <p:cNvSpPr>
            <a:spLocks noGrp="1"/>
          </p:cNvSpPr>
          <p:nvPr>
            <p:ph idx="1"/>
          </p:nvPr>
        </p:nvSpPr>
        <p:spPr>
          <a:xfrm>
            <a:off x="457200" y="3933056"/>
            <a:ext cx="8229600" cy="2736304"/>
          </a:xfrm>
        </p:spPr>
        <p:txBody>
          <a:bodyPr>
            <a:normAutofit fontScale="77500" lnSpcReduction="20000"/>
          </a:bodyPr>
          <a:lstStyle/>
          <a:p>
            <a:r>
              <a:rPr lang="zh-CN" altLang="zh-CN" dirty="0" smtClean="0"/>
              <a:t>样本数目：总共发送到服务器的请求数</a:t>
            </a:r>
            <a:r>
              <a:rPr lang="zh-CN" altLang="en-US" dirty="0" smtClean="0"/>
              <a:t>；</a:t>
            </a:r>
            <a:r>
              <a:rPr lang="zh-CN" altLang="zh-CN" dirty="0" smtClean="0"/>
              <a:t>最新样本：代表时间的数字，是服务器响应最后一个请求的时间</a:t>
            </a:r>
            <a:r>
              <a:rPr lang="zh-CN" altLang="en-US" dirty="0" smtClean="0"/>
              <a:t>；</a:t>
            </a:r>
            <a:r>
              <a:rPr lang="zh-CN" altLang="zh-CN" dirty="0" smtClean="0"/>
              <a:t>吞吐量：服务器每分钟处理的请求数。是指在没有帧丢失的情况下,设备能够接受的最大速率</a:t>
            </a:r>
            <a:r>
              <a:rPr lang="zh-CN" altLang="en-US" dirty="0" smtClean="0"/>
              <a:t>；</a:t>
            </a:r>
            <a:r>
              <a:rPr lang="zh-CN" altLang="zh-CN" dirty="0" smtClean="0"/>
              <a:t> 平均值：总运行时间除以发送到服务器的请求数 </a:t>
            </a:r>
            <a:r>
              <a:rPr lang="zh-CN" altLang="en-US" dirty="0" smtClean="0"/>
              <a:t>；</a:t>
            </a:r>
            <a:r>
              <a:rPr lang="zh-CN" altLang="zh-CN" dirty="0" smtClean="0"/>
              <a:t>中间值：时间的数字，有一半的服务器响应时间低于该值而另一半高于该值</a:t>
            </a:r>
            <a:r>
              <a:rPr lang="zh-CN" altLang="en-US" dirty="0" smtClean="0"/>
              <a:t>；</a:t>
            </a:r>
            <a:r>
              <a:rPr lang="zh-CN" altLang="zh-CN" dirty="0" smtClean="0"/>
              <a:t> 偏离：服务器响应时间变化、离散程度测量值的大小，或者，换句话说，就是数据的分布。</a:t>
            </a:r>
            <a:endParaRPr lang="zh-CN" altLang="zh-CN" dirty="0"/>
          </a:p>
        </p:txBody>
      </p:sp>
      <p:pic>
        <p:nvPicPr>
          <p:cNvPr id="6146" name="Picture 2"/>
          <p:cNvPicPr>
            <a:picLocks noChangeAspect="1" noChangeArrowheads="1"/>
          </p:cNvPicPr>
          <p:nvPr/>
        </p:nvPicPr>
        <p:blipFill>
          <a:blip r:embed="rId3" cstate="print"/>
          <a:srcRect/>
          <a:stretch>
            <a:fillRect/>
          </a:stretch>
        </p:blipFill>
        <p:spPr bwMode="auto">
          <a:xfrm>
            <a:off x="827584" y="1196752"/>
            <a:ext cx="7704855" cy="27363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监控结果（示例）</a:t>
            </a:r>
            <a:endParaRPr lang="zh-CN" altLang="en-US" dirty="0"/>
          </a:p>
        </p:txBody>
      </p:sp>
      <p:pic>
        <p:nvPicPr>
          <p:cNvPr id="4098" name="Picture 2"/>
          <p:cNvPicPr>
            <a:picLocks noGrp="1" noChangeAspect="1" noChangeArrowheads="1"/>
          </p:cNvPicPr>
          <p:nvPr>
            <p:ph idx="1"/>
          </p:nvPr>
        </p:nvPicPr>
        <p:blipFill>
          <a:blip r:embed="rId3" cstate="print"/>
          <a:srcRect/>
          <a:stretch>
            <a:fillRect/>
          </a:stretch>
        </p:blipFill>
        <p:spPr bwMode="auto">
          <a:xfrm>
            <a:off x="611560" y="1484784"/>
            <a:ext cx="7992888" cy="49266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性能测试示例</a:t>
            </a:r>
            <a:r>
              <a:rPr lang="en-US" altLang="zh-CN" dirty="0" smtClean="0"/>
              <a:t>-----</a:t>
            </a:r>
            <a:r>
              <a:rPr lang="zh-CN" altLang="en-US" dirty="0" smtClean="0"/>
              <a:t>数据库性能测试</a:t>
            </a:r>
            <a:endParaRPr lang="zh-CN" altLang="en-US" dirty="0"/>
          </a:p>
        </p:txBody>
      </p:sp>
      <p:sp>
        <p:nvSpPr>
          <p:cNvPr id="3" name="内容占位符 2"/>
          <p:cNvSpPr>
            <a:spLocks noGrp="1"/>
          </p:cNvSpPr>
          <p:nvPr>
            <p:ph idx="1"/>
          </p:nvPr>
        </p:nvSpPr>
        <p:spPr/>
        <p:txBody>
          <a:bodyPr>
            <a:normAutofit/>
          </a:bodyPr>
          <a:lstStyle/>
          <a:p>
            <a:r>
              <a:rPr lang="zh-CN" altLang="en-US" dirty="0" smtClean="0"/>
              <a:t>测试步骤：</a:t>
            </a:r>
            <a:endParaRPr lang="en-US" altLang="zh-CN" dirty="0" smtClean="0"/>
          </a:p>
          <a:p>
            <a:r>
              <a:rPr lang="en-US" altLang="zh-CN" dirty="0" smtClean="0"/>
              <a:t>1</a:t>
            </a:r>
            <a:r>
              <a:rPr lang="zh-CN" altLang="en-US" dirty="0" smtClean="0"/>
              <a:t>）导入数据库驱动</a:t>
            </a:r>
            <a:r>
              <a:rPr lang="en-US" altLang="zh-CN" dirty="0" smtClean="0"/>
              <a:t>jar</a:t>
            </a:r>
            <a:r>
              <a:rPr lang="zh-CN" altLang="en-US" dirty="0" smtClean="0"/>
              <a:t>文件</a:t>
            </a:r>
            <a:endParaRPr lang="en-US" altLang="zh-CN" dirty="0" smtClean="0"/>
          </a:p>
          <a:p>
            <a:r>
              <a:rPr lang="en-US" altLang="zh-CN" dirty="0" smtClean="0"/>
              <a:t>2</a:t>
            </a:r>
            <a:r>
              <a:rPr lang="zh-CN" altLang="en-US" dirty="0" smtClean="0"/>
              <a:t>）添加线程组，设置线程数等</a:t>
            </a:r>
            <a:endParaRPr lang="en-US" altLang="zh-CN" dirty="0" smtClean="0"/>
          </a:p>
          <a:p>
            <a:r>
              <a:rPr lang="en-US" altLang="zh-CN" dirty="0" smtClean="0"/>
              <a:t>3</a:t>
            </a:r>
            <a:r>
              <a:rPr lang="zh-CN" altLang="en-US" dirty="0" smtClean="0"/>
              <a:t>）创建配置链接，配置数据库相关参数</a:t>
            </a:r>
            <a:endParaRPr lang="en-US" altLang="zh-CN" dirty="0" smtClean="0"/>
          </a:p>
          <a:p>
            <a:r>
              <a:rPr lang="en-US" altLang="zh-CN" dirty="0" smtClean="0"/>
              <a:t>4</a:t>
            </a:r>
            <a:r>
              <a:rPr lang="zh-CN" altLang="en-US" dirty="0" smtClean="0"/>
              <a:t>）创建</a:t>
            </a:r>
            <a:r>
              <a:rPr lang="en-US" altLang="zh-CN" dirty="0" smtClean="0"/>
              <a:t>JDBC</a:t>
            </a:r>
            <a:r>
              <a:rPr lang="zh-CN" altLang="en-US" dirty="0" smtClean="0"/>
              <a:t>请求</a:t>
            </a:r>
            <a:endParaRPr lang="en-US" altLang="zh-CN" dirty="0" smtClean="0"/>
          </a:p>
          <a:p>
            <a:r>
              <a:rPr lang="en-US" altLang="zh-CN" dirty="0" smtClean="0"/>
              <a:t>5</a:t>
            </a:r>
            <a:r>
              <a:rPr lang="zh-CN" altLang="en-US" dirty="0" smtClean="0"/>
              <a:t>）创建监听</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性能测试概念</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性能测试是通过自动化的测试工具模拟多种正常、峰值以及异常负载条件来对系统的各项性能指标进行测试。</a:t>
            </a:r>
            <a:endParaRPr lang="en-US" altLang="zh-CN" dirty="0" smtClean="0"/>
          </a:p>
          <a:p>
            <a:r>
              <a:rPr lang="zh-CN" altLang="en-US" dirty="0" smtClean="0">
                <a:hlinkClick r:id="rId3"/>
              </a:rPr>
              <a:t>负载测试</a:t>
            </a:r>
            <a:r>
              <a:rPr lang="zh-CN" altLang="en-US" dirty="0" smtClean="0"/>
              <a:t>和</a:t>
            </a:r>
            <a:r>
              <a:rPr lang="zh-CN" altLang="en-US" dirty="0" smtClean="0">
                <a:hlinkClick r:id="rId4"/>
              </a:rPr>
              <a:t>压力测试</a:t>
            </a:r>
            <a:r>
              <a:rPr lang="zh-CN" altLang="en-US" dirty="0" smtClean="0"/>
              <a:t>都属于性能测试，两者可以结合进行。通过</a:t>
            </a:r>
            <a:r>
              <a:rPr lang="zh-CN" altLang="en-US" dirty="0" smtClean="0">
                <a:hlinkClick r:id="rId3"/>
              </a:rPr>
              <a:t>负载测试</a:t>
            </a:r>
            <a:r>
              <a:rPr lang="zh-CN" altLang="en-US" dirty="0" smtClean="0"/>
              <a:t>，确定在各种工作负载下系统的性能，目标是测试当负载逐渐增加时，系统各项性能指标的变化情况。</a:t>
            </a:r>
            <a:r>
              <a:rPr lang="zh-CN" altLang="en-US" dirty="0" smtClean="0">
                <a:hlinkClick r:id="rId4"/>
              </a:rPr>
              <a:t>压力测试</a:t>
            </a:r>
            <a:r>
              <a:rPr lang="zh-CN" altLang="en-US" dirty="0" smtClean="0"/>
              <a:t>是通过确定一个系统的瓶颈或者不能接受的性能点，来获得系统能提供的最大服务级别的测试。</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导入数据库驱动</a:t>
            </a:r>
            <a:r>
              <a:rPr lang="en-US" altLang="zh-CN" dirty="0" smtClean="0"/>
              <a:t>jar</a:t>
            </a:r>
            <a:r>
              <a:rPr lang="zh-CN" altLang="en-US" dirty="0" smtClean="0"/>
              <a:t>文件</a:t>
            </a:r>
            <a:endParaRPr lang="zh-CN" altLang="en-US" dirty="0"/>
          </a:p>
        </p:txBody>
      </p:sp>
      <p:sp>
        <p:nvSpPr>
          <p:cNvPr id="3" name="内容占位符 2"/>
          <p:cNvSpPr>
            <a:spLocks noGrp="1"/>
          </p:cNvSpPr>
          <p:nvPr>
            <p:ph idx="1"/>
          </p:nvPr>
        </p:nvSpPr>
        <p:spPr>
          <a:xfrm>
            <a:off x="467544" y="1412776"/>
            <a:ext cx="8229600" cy="1252736"/>
          </a:xfrm>
        </p:spPr>
        <p:txBody>
          <a:bodyPr>
            <a:normAutofit fontScale="70000" lnSpcReduction="20000"/>
          </a:bodyPr>
          <a:lstStyle/>
          <a:p>
            <a:r>
              <a:rPr lang="zh-CN" altLang="en-US" dirty="0" smtClean="0"/>
              <a:t>确认测试哪个数据库驱动程序，找到相应数据库的</a:t>
            </a:r>
            <a:r>
              <a:rPr lang="en-US" altLang="zh-CN" dirty="0" smtClean="0"/>
              <a:t>jar</a:t>
            </a:r>
            <a:r>
              <a:rPr lang="zh-CN" altLang="en-US" dirty="0" smtClean="0"/>
              <a:t>文件，并拷贝到</a:t>
            </a:r>
            <a:r>
              <a:rPr lang="en-US" altLang="zh-CN" dirty="0" err="1" smtClean="0"/>
              <a:t>Jmeter</a:t>
            </a:r>
            <a:r>
              <a:rPr lang="zh-CN" altLang="en-US" dirty="0" smtClean="0"/>
              <a:t>的</a:t>
            </a:r>
            <a:r>
              <a:rPr lang="en-US" altLang="zh-CN" dirty="0" smtClean="0"/>
              <a:t>lib</a:t>
            </a:r>
            <a:r>
              <a:rPr lang="zh-CN" altLang="en-US" dirty="0" smtClean="0"/>
              <a:t>目录下面（举例：</a:t>
            </a:r>
            <a:r>
              <a:rPr lang="en-US" altLang="zh-CN" dirty="0" err="1" smtClean="0"/>
              <a:t>MySQL</a:t>
            </a:r>
            <a:r>
              <a:rPr lang="zh-CN" altLang="en-US" dirty="0" smtClean="0"/>
              <a:t>数据库的</a:t>
            </a:r>
            <a:r>
              <a:rPr lang="en-US" altLang="zh-CN" dirty="0" smtClean="0"/>
              <a:t>jar</a:t>
            </a:r>
            <a:r>
              <a:rPr lang="zh-CN" altLang="en-US" dirty="0" smtClean="0"/>
              <a:t>文件：</a:t>
            </a:r>
            <a:r>
              <a:rPr lang="en-US" altLang="zh-CN" dirty="0" smtClean="0"/>
              <a:t>mysql-connector-</a:t>
            </a:r>
            <a:r>
              <a:rPr lang="en-US" altLang="zh-CN" dirty="0" smtClean="0">
                <a:hlinkClick r:id="rId3"/>
              </a:rPr>
              <a:t>Java</a:t>
            </a:r>
            <a:r>
              <a:rPr lang="en-US" altLang="zh-CN" dirty="0" smtClean="0"/>
              <a:t>-5.1.38-bin.jar</a:t>
            </a:r>
            <a:r>
              <a:rPr lang="zh-CN" altLang="en-US" dirty="0" smtClean="0"/>
              <a:t>），在测试计划面板导入该</a:t>
            </a:r>
            <a:r>
              <a:rPr lang="en-US" altLang="zh-CN" dirty="0" smtClean="0"/>
              <a:t>jar</a:t>
            </a:r>
            <a:r>
              <a:rPr lang="zh-CN" altLang="en-US" dirty="0" smtClean="0"/>
              <a:t>文件</a:t>
            </a:r>
            <a:endParaRPr lang="en-US" altLang="zh-CN" dirty="0" smtClean="0"/>
          </a:p>
        </p:txBody>
      </p:sp>
      <p:pic>
        <p:nvPicPr>
          <p:cNvPr id="5124" name="Picture 4"/>
          <p:cNvPicPr>
            <a:picLocks noChangeAspect="1" noChangeArrowheads="1"/>
          </p:cNvPicPr>
          <p:nvPr/>
        </p:nvPicPr>
        <p:blipFill>
          <a:blip r:embed="rId4" cstate="print"/>
          <a:srcRect/>
          <a:stretch>
            <a:fillRect/>
          </a:stretch>
        </p:blipFill>
        <p:spPr bwMode="auto">
          <a:xfrm>
            <a:off x="899592" y="2564904"/>
            <a:ext cx="7704856" cy="38840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添加线程组，设置线程数等</a:t>
            </a:r>
            <a:endParaRPr lang="zh-CN" altLang="en-US" dirty="0"/>
          </a:p>
        </p:txBody>
      </p:sp>
      <p:sp>
        <p:nvSpPr>
          <p:cNvPr id="5" name="内容占位符 4"/>
          <p:cNvSpPr>
            <a:spLocks noGrp="1"/>
          </p:cNvSpPr>
          <p:nvPr>
            <p:ph idx="1"/>
          </p:nvPr>
        </p:nvSpPr>
        <p:spPr>
          <a:xfrm>
            <a:off x="457200" y="1600200"/>
            <a:ext cx="8229600" cy="604664"/>
          </a:xfrm>
        </p:spPr>
        <p:txBody>
          <a:bodyPr/>
          <a:lstStyle/>
          <a:p>
            <a:r>
              <a:rPr lang="zh-CN" altLang="en-US" dirty="0" smtClean="0"/>
              <a:t>右键添加线程组</a:t>
            </a:r>
            <a:endParaRPr lang="zh-CN" altLang="en-US" dirty="0"/>
          </a:p>
        </p:txBody>
      </p:sp>
      <p:pic>
        <p:nvPicPr>
          <p:cNvPr id="4099" name="Picture 3"/>
          <p:cNvPicPr>
            <a:picLocks noChangeAspect="1" noChangeArrowheads="1"/>
          </p:cNvPicPr>
          <p:nvPr/>
        </p:nvPicPr>
        <p:blipFill>
          <a:blip r:embed="rId3" cstate="print"/>
          <a:srcRect/>
          <a:stretch>
            <a:fillRect/>
          </a:stretch>
        </p:blipFill>
        <p:spPr bwMode="auto">
          <a:xfrm>
            <a:off x="755576" y="2420889"/>
            <a:ext cx="7812360" cy="3168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配置数据库相关参数</a:t>
            </a:r>
            <a:endParaRPr lang="zh-CN" altLang="en-US" dirty="0"/>
          </a:p>
        </p:txBody>
      </p:sp>
      <p:sp>
        <p:nvSpPr>
          <p:cNvPr id="3" name="内容占位符 2"/>
          <p:cNvSpPr>
            <a:spLocks noGrp="1"/>
          </p:cNvSpPr>
          <p:nvPr>
            <p:ph idx="1"/>
          </p:nvPr>
        </p:nvSpPr>
        <p:spPr>
          <a:xfrm>
            <a:off x="467544" y="1556792"/>
            <a:ext cx="8229600" cy="1396752"/>
          </a:xfrm>
        </p:spPr>
        <p:txBody>
          <a:bodyPr/>
          <a:lstStyle/>
          <a:p>
            <a:r>
              <a:rPr lang="zh-CN" altLang="en-US" dirty="0" smtClean="0"/>
              <a:t>右键添加</a:t>
            </a:r>
            <a:r>
              <a:rPr lang="en-US" altLang="zh-CN" dirty="0" smtClean="0"/>
              <a:t>-&gt;</a:t>
            </a:r>
            <a:r>
              <a:rPr lang="zh-CN" altLang="en-US" dirty="0" smtClean="0"/>
              <a:t>配置元件</a:t>
            </a:r>
            <a:r>
              <a:rPr lang="en-US" altLang="zh-CN" dirty="0" smtClean="0"/>
              <a:t>-&gt;JDBC Connection Configuration</a:t>
            </a:r>
            <a:r>
              <a:rPr lang="zh-CN" altLang="en-US" dirty="0" smtClean="0"/>
              <a:t>，设置参数</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611560" y="2564904"/>
            <a:ext cx="7920880" cy="38428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8229600" cy="1143000"/>
          </a:xfrm>
        </p:spPr>
        <p:txBody>
          <a:bodyPr/>
          <a:lstStyle/>
          <a:p>
            <a:pPr algn="l"/>
            <a:r>
              <a:rPr lang="zh-CN" altLang="en-US" dirty="0" smtClean="0"/>
              <a:t>创建</a:t>
            </a:r>
            <a:r>
              <a:rPr lang="en-US" altLang="zh-CN" dirty="0" smtClean="0"/>
              <a:t>JDBC</a:t>
            </a:r>
            <a:r>
              <a:rPr lang="zh-CN" altLang="en-US" dirty="0" smtClean="0"/>
              <a:t>请求</a:t>
            </a:r>
            <a:endParaRPr lang="zh-CN" altLang="en-US" dirty="0"/>
          </a:p>
        </p:txBody>
      </p:sp>
      <p:sp>
        <p:nvSpPr>
          <p:cNvPr id="3" name="内容占位符 2"/>
          <p:cNvSpPr>
            <a:spLocks noGrp="1"/>
          </p:cNvSpPr>
          <p:nvPr>
            <p:ph idx="1"/>
          </p:nvPr>
        </p:nvSpPr>
        <p:spPr>
          <a:xfrm>
            <a:off x="611560" y="1412776"/>
            <a:ext cx="8003232" cy="1324744"/>
          </a:xfrm>
        </p:spPr>
        <p:txBody>
          <a:bodyPr/>
          <a:lstStyle/>
          <a:p>
            <a:r>
              <a:rPr lang="zh-CN" altLang="en-US" dirty="0" smtClean="0"/>
              <a:t>右键添加</a:t>
            </a:r>
            <a:r>
              <a:rPr lang="en-US" altLang="zh-CN" dirty="0" smtClean="0"/>
              <a:t>-&gt;Sampler-&gt;JDBC Request</a:t>
            </a:r>
            <a:endParaRPr lang="zh-CN" altLang="en-US" dirty="0" smtClean="0"/>
          </a:p>
          <a:p>
            <a:endParaRPr lang="zh-CN" altLang="en-US" dirty="0"/>
          </a:p>
        </p:txBody>
      </p:sp>
      <p:pic>
        <p:nvPicPr>
          <p:cNvPr id="10242" name="Picture 2"/>
          <p:cNvPicPr>
            <a:picLocks noChangeAspect="1" noChangeArrowheads="1"/>
          </p:cNvPicPr>
          <p:nvPr/>
        </p:nvPicPr>
        <p:blipFill>
          <a:blip r:embed="rId2" cstate="print"/>
          <a:srcRect/>
          <a:stretch>
            <a:fillRect/>
          </a:stretch>
        </p:blipFill>
        <p:spPr bwMode="auto">
          <a:xfrm>
            <a:off x="683568" y="1988840"/>
            <a:ext cx="7560840" cy="45266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监听器</a:t>
            </a:r>
            <a:r>
              <a:rPr lang="en-US" altLang="zh-CN" dirty="0" smtClean="0"/>
              <a:t>-</a:t>
            </a:r>
            <a:r>
              <a:rPr lang="zh-CN" altLang="en-US" dirty="0" smtClean="0"/>
              <a:t>图形结果</a:t>
            </a:r>
            <a:endParaRPr lang="zh-CN" altLang="en-US" dirty="0"/>
          </a:p>
        </p:txBody>
      </p:sp>
      <p:pic>
        <p:nvPicPr>
          <p:cNvPr id="12290" name="Picture 2"/>
          <p:cNvPicPr>
            <a:picLocks noGrp="1" noChangeAspect="1" noChangeArrowheads="1"/>
          </p:cNvPicPr>
          <p:nvPr>
            <p:ph idx="1"/>
          </p:nvPr>
        </p:nvPicPr>
        <p:blipFill>
          <a:blip r:embed="rId3" cstate="print"/>
          <a:srcRect/>
          <a:stretch>
            <a:fillRect/>
          </a:stretch>
        </p:blipFill>
        <p:spPr bwMode="auto">
          <a:xfrm>
            <a:off x="457200" y="1628775"/>
            <a:ext cx="8229600" cy="4629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性能测试面临的问题</a:t>
            </a:r>
            <a:endParaRPr lang="zh-CN" altLang="en-US" dirty="0"/>
          </a:p>
        </p:txBody>
      </p:sp>
      <p:sp>
        <p:nvSpPr>
          <p:cNvPr id="3" name="内容占位符 2"/>
          <p:cNvSpPr>
            <a:spLocks noGrp="1"/>
          </p:cNvSpPr>
          <p:nvPr>
            <p:ph idx="1"/>
          </p:nvPr>
        </p:nvSpPr>
        <p:spPr/>
        <p:txBody>
          <a:bodyPr>
            <a:normAutofit/>
          </a:bodyPr>
          <a:lstStyle/>
          <a:p>
            <a:r>
              <a:rPr lang="zh-CN" altLang="en-US" dirty="0" smtClean="0"/>
              <a:t>没有明确的性能指标需求 </a:t>
            </a:r>
          </a:p>
          <a:p>
            <a:r>
              <a:rPr lang="zh-CN" altLang="en-US" dirty="0" smtClean="0"/>
              <a:t>不切实际的性能指标要求 </a:t>
            </a:r>
          </a:p>
          <a:p>
            <a:r>
              <a:rPr lang="zh-CN" altLang="en-US" dirty="0" smtClean="0"/>
              <a:t>在开发环境下做性能测试</a:t>
            </a:r>
          </a:p>
          <a:p>
            <a:r>
              <a:rPr lang="zh-CN" altLang="en-US" dirty="0" smtClean="0"/>
              <a:t>走形式地进行性能测试 </a:t>
            </a:r>
            <a:endParaRPr lang="en-US" altLang="zh-CN" dirty="0" smtClean="0"/>
          </a:p>
          <a:p>
            <a:r>
              <a:rPr lang="zh-CN" altLang="en-US" dirty="0" smtClean="0"/>
              <a:t>只测试、不分析</a:t>
            </a:r>
          </a:p>
          <a:p>
            <a:r>
              <a:rPr lang="zh-CN" altLang="en-US" dirty="0" smtClean="0"/>
              <a:t>只测试、不优化</a:t>
            </a:r>
          </a:p>
          <a:p>
            <a:r>
              <a:rPr lang="zh-CN" altLang="en-US" dirty="0" smtClean="0"/>
              <a:t>性能测试缺乏方法论的指导</a:t>
            </a:r>
          </a:p>
          <a:p>
            <a:r>
              <a:rPr lang="zh-CN" altLang="en-US" dirty="0" smtClean="0"/>
              <a:t>缺乏高水平的性能测试人才</a:t>
            </a:r>
          </a:p>
          <a:p>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492896"/>
            <a:ext cx="8229600" cy="1143000"/>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什么是性能测试</a:t>
            </a:r>
            <a:r>
              <a:rPr lang="en-US" altLang="zh-CN" dirty="0" smtClean="0"/>
              <a:t>-</a:t>
            </a:r>
            <a:r>
              <a:rPr lang="zh-CN" altLang="en-US" dirty="0" smtClean="0"/>
              <a:t>用户角度</a:t>
            </a:r>
            <a:endParaRPr lang="zh-CN" alt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395536" y="2276872"/>
            <a:ext cx="8410005" cy="2592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什么是性能测试</a:t>
            </a:r>
            <a:r>
              <a:rPr lang="en-US" altLang="zh-CN" dirty="0" smtClean="0"/>
              <a:t>-</a:t>
            </a:r>
            <a:r>
              <a:rPr lang="zh-CN" altLang="en-US" dirty="0" smtClean="0"/>
              <a:t>管理员角度</a:t>
            </a:r>
            <a:endParaRPr lang="zh-CN" altLang="en-US" dirty="0"/>
          </a:p>
        </p:txBody>
      </p:sp>
      <p:pic>
        <p:nvPicPr>
          <p:cNvPr id="6" name="Picture 2"/>
          <p:cNvPicPr>
            <a:picLocks noGrp="1" noChangeAspect="1" noChangeArrowheads="1"/>
          </p:cNvPicPr>
          <p:nvPr>
            <p:ph idx="1"/>
          </p:nvPr>
        </p:nvPicPr>
        <p:blipFill>
          <a:blip r:embed="rId2" cstate="print"/>
          <a:srcRect/>
          <a:stretch>
            <a:fillRect/>
          </a:stretch>
        </p:blipFill>
        <p:spPr bwMode="auto">
          <a:xfrm>
            <a:off x="539552" y="2060848"/>
            <a:ext cx="8099945" cy="27363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什么是性能测试</a:t>
            </a:r>
            <a:r>
              <a:rPr lang="en-US" altLang="zh-CN" dirty="0" smtClean="0"/>
              <a:t>-</a:t>
            </a:r>
            <a:r>
              <a:rPr lang="zh-CN" altLang="en-US" dirty="0" smtClean="0"/>
              <a:t>开发人员角度</a:t>
            </a:r>
            <a:endParaRPr lang="zh-CN" altLang="en-US" dirty="0"/>
          </a:p>
        </p:txBody>
      </p:sp>
      <p:pic>
        <p:nvPicPr>
          <p:cNvPr id="6" name="Picture 2"/>
          <p:cNvPicPr>
            <a:picLocks noGrp="1" noChangeAspect="1" noChangeArrowheads="1"/>
          </p:cNvPicPr>
          <p:nvPr>
            <p:ph idx="1"/>
          </p:nvPr>
        </p:nvPicPr>
        <p:blipFill>
          <a:blip r:embed="rId2" cstate="print"/>
          <a:srcRect/>
          <a:stretch>
            <a:fillRect/>
          </a:stretch>
        </p:blipFill>
        <p:spPr bwMode="auto">
          <a:xfrm>
            <a:off x="971600" y="2060848"/>
            <a:ext cx="7404667"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性能测试的目的</a:t>
            </a:r>
            <a:endParaRPr lang="zh-CN" altLang="en-US" dirty="0"/>
          </a:p>
        </p:txBody>
      </p:sp>
      <p:sp>
        <p:nvSpPr>
          <p:cNvPr id="3" name="内容占位符 2"/>
          <p:cNvSpPr>
            <a:spLocks noGrp="1"/>
          </p:cNvSpPr>
          <p:nvPr>
            <p:ph idx="1"/>
          </p:nvPr>
        </p:nvSpPr>
        <p:spPr/>
        <p:txBody>
          <a:bodyPr/>
          <a:lstStyle/>
          <a:p>
            <a:r>
              <a:rPr lang="zh-CN" altLang="en-US" dirty="0" smtClean="0"/>
              <a:t>验证软件是否能够达到用户提出的性能指标，同时发现软件系统中存在的性能瓶颈，以优化软件，最后起到优化系统的目的。</a:t>
            </a: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常用的软件性能指标</a:t>
            </a:r>
            <a:endParaRPr lang="zh-CN" altLang="en-US" dirty="0"/>
          </a:p>
        </p:txBody>
      </p:sp>
      <p:sp>
        <p:nvSpPr>
          <p:cNvPr id="3" name="内容占位符 2"/>
          <p:cNvSpPr>
            <a:spLocks noGrp="1"/>
          </p:cNvSpPr>
          <p:nvPr>
            <p:ph idx="1"/>
          </p:nvPr>
        </p:nvSpPr>
        <p:spPr/>
        <p:txBody>
          <a:bodyPr/>
          <a:lstStyle/>
          <a:p>
            <a:r>
              <a:rPr lang="zh-CN" altLang="en-US" dirty="0" smtClean="0"/>
              <a:t>响应时间</a:t>
            </a:r>
            <a:endParaRPr lang="en-US" altLang="zh-CN" dirty="0" smtClean="0"/>
          </a:p>
          <a:p>
            <a:r>
              <a:rPr lang="zh-CN" altLang="en-US" dirty="0" smtClean="0"/>
              <a:t>用户并发数</a:t>
            </a:r>
            <a:endParaRPr lang="en-US" altLang="zh-CN" dirty="0" smtClean="0"/>
          </a:p>
          <a:p>
            <a:r>
              <a:rPr lang="zh-CN" altLang="en-US" dirty="0" smtClean="0"/>
              <a:t>吞吐量</a:t>
            </a:r>
            <a:endParaRPr lang="en-US" altLang="zh-CN" dirty="0" smtClean="0"/>
          </a:p>
          <a:p>
            <a:r>
              <a:rPr lang="zh-CN" altLang="en-US" dirty="0" smtClean="0"/>
              <a:t>服务器性能计数器</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响应时间</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响应时间</a:t>
            </a:r>
            <a:r>
              <a:rPr lang="en-US" altLang="zh-CN" dirty="0" smtClean="0"/>
              <a:t>(</a:t>
            </a:r>
            <a:r>
              <a:rPr lang="en-US" altLang="zh-CN" dirty="0" err="1" smtClean="0"/>
              <a:t>ResponseTime</a:t>
            </a:r>
            <a:r>
              <a:rPr lang="en-US" altLang="zh-CN" dirty="0" smtClean="0"/>
              <a:t>)</a:t>
            </a:r>
            <a:r>
              <a:rPr lang="zh-CN" altLang="en-US" dirty="0" smtClean="0"/>
              <a:t>是指从客户端发一个请求开始计时，到客户端接收到从服务器端返回的响应结果结束所经历的时间，响应时间由请求发送时间、网络传输时间和服务器处理时间三部分组成。不包括浏览器上面的内容显示时间，即“呈现时间”，因为呈现时间很大程度上取决于客户端的表现，例如一台内存不足的客户端机器在处理复杂页面的时候，其呈现时间可能就很长，而这并不能说明整个系统的性能。</a:t>
            </a:r>
            <a:endParaRPr lang="en-US" altLang="zh-CN" dirty="0" smtClean="0"/>
          </a:p>
          <a:p>
            <a:endParaRPr lang="en-US" altLang="zh-CN" dirty="0" smtClean="0"/>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3312</TotalTime>
  <Words>3724</Words>
  <Application>Microsoft Office PowerPoint</Application>
  <PresentationFormat>全屏显示(4:3)</PresentationFormat>
  <Paragraphs>229</Paragraphs>
  <Slides>36</Slides>
  <Notes>21</Notes>
  <HiddenSlides>0</HiddenSlides>
  <MMClips>0</MMClips>
  <ScaleCrop>false</ScaleCrop>
  <HeadingPairs>
    <vt:vector size="4" baseType="variant">
      <vt:variant>
        <vt:lpstr>主题</vt:lpstr>
      </vt:variant>
      <vt:variant>
        <vt:i4>2</vt:i4>
      </vt:variant>
      <vt:variant>
        <vt:lpstr>幻灯片标题</vt:lpstr>
      </vt:variant>
      <vt:variant>
        <vt:i4>36</vt:i4>
      </vt:variant>
    </vt:vector>
  </HeadingPairs>
  <TitlesOfParts>
    <vt:vector size="38" baseType="lpstr">
      <vt:lpstr>暗香扑面</vt:lpstr>
      <vt:lpstr>龙腾四海</vt:lpstr>
      <vt:lpstr>使用JMeter进行性能测试</vt:lpstr>
      <vt:lpstr>目录</vt:lpstr>
      <vt:lpstr>性能测试概念</vt:lpstr>
      <vt:lpstr>什么是性能测试-用户角度</vt:lpstr>
      <vt:lpstr>什么是性能测试-管理员角度</vt:lpstr>
      <vt:lpstr>什么是性能测试-开发人员角度</vt:lpstr>
      <vt:lpstr>性能测试的目的</vt:lpstr>
      <vt:lpstr>常用的软件性能指标</vt:lpstr>
      <vt:lpstr>响应时间</vt:lpstr>
      <vt:lpstr>并发用户数</vt:lpstr>
      <vt:lpstr>吞吐量</vt:lpstr>
      <vt:lpstr>服务器性能计数器</vt:lpstr>
      <vt:lpstr>JMeter介绍</vt:lpstr>
      <vt:lpstr>Jmeter工作原理</vt:lpstr>
      <vt:lpstr>JMeter特性</vt:lpstr>
      <vt:lpstr>JMeter常用模块介绍</vt:lpstr>
      <vt:lpstr>性能测试示例-----HTTP</vt:lpstr>
      <vt:lpstr>Badboy录制</vt:lpstr>
      <vt:lpstr>导入脚本到JMeter</vt:lpstr>
      <vt:lpstr>设置线程数</vt:lpstr>
      <vt:lpstr>设置参数化</vt:lpstr>
      <vt:lpstr>设置参数化----替换参数</vt:lpstr>
      <vt:lpstr>添加指标监控</vt:lpstr>
      <vt:lpstr>监听器-用表格查看结果</vt:lpstr>
      <vt:lpstr>监听器-查看结果树</vt:lpstr>
      <vt:lpstr>监听器-聚合报告</vt:lpstr>
      <vt:lpstr>监听器-图形结果</vt:lpstr>
      <vt:lpstr>监控结果（示例）</vt:lpstr>
      <vt:lpstr>性能测试示例-----数据库性能测试</vt:lpstr>
      <vt:lpstr>导入数据库驱动jar文件</vt:lpstr>
      <vt:lpstr>添加线程组，设置线程数等</vt:lpstr>
      <vt:lpstr>配置数据库相关参数</vt:lpstr>
      <vt:lpstr>创建JDBC请求</vt:lpstr>
      <vt:lpstr>监听器-图形结果</vt:lpstr>
      <vt:lpstr>性能测试面临的问题</vt:lpstr>
      <vt:lpstr>谢谢大家！</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使用Jmeter进行性能测试</dc:title>
  <dc:creator>Administrator</dc:creator>
  <cp:lastModifiedBy>Administrator</cp:lastModifiedBy>
  <cp:revision>297</cp:revision>
  <dcterms:created xsi:type="dcterms:W3CDTF">2016-11-23T06:14:23Z</dcterms:created>
  <dcterms:modified xsi:type="dcterms:W3CDTF">2016-12-16T08:16:48Z</dcterms:modified>
</cp:coreProperties>
</file>