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4" r:id="rId9"/>
    <p:sldId id="272" r:id="rId10"/>
    <p:sldId id="273" r:id="rId11"/>
    <p:sldId id="287" r:id="rId12"/>
    <p:sldId id="285" r:id="rId13"/>
    <p:sldId id="267" r:id="rId14"/>
    <p:sldId id="266" r:id="rId15"/>
    <p:sldId id="263" r:id="rId16"/>
    <p:sldId id="298" r:id="rId17"/>
    <p:sldId id="265" r:id="rId18"/>
    <p:sldId id="288" r:id="rId19"/>
    <p:sldId id="296" r:id="rId20"/>
    <p:sldId id="275" r:id="rId21"/>
    <p:sldId id="270" r:id="rId22"/>
    <p:sldId id="283" r:id="rId23"/>
    <p:sldId id="278" r:id="rId24"/>
    <p:sldId id="279" r:id="rId25"/>
    <p:sldId id="280" r:id="rId26"/>
    <p:sldId id="281" r:id="rId27"/>
    <p:sldId id="297" r:id="rId28"/>
    <p:sldId id="276" r:id="rId29"/>
    <p:sldId id="299" r:id="rId30"/>
    <p:sldId id="300" r:id="rId31"/>
    <p:sldId id="302" r:id="rId32"/>
    <p:sldId id="282" r:id="rId33"/>
    <p:sldId id="301" r:id="rId34"/>
    <p:sldId id="277" r:id="rId35"/>
    <p:sldId id="289" r:id="rId36"/>
    <p:sldId id="290" r:id="rId37"/>
    <p:sldId id="293" r:id="rId38"/>
    <p:sldId id="294" r:id="rId39"/>
    <p:sldId id="291" r:id="rId40"/>
    <p:sldId id="292" r:id="rId41"/>
    <p:sldId id="271" r:id="rId42"/>
    <p:sldId id="303" r:id="rId43"/>
    <p:sldId id="284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60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1FD91-8A89-45B7-9E2F-EDD5532946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69396C-56EA-4976-B127-409DF4C016EA}">
      <dgm:prSet phldrT="[文本]"/>
      <dgm:spPr/>
      <dgm:t>
        <a:bodyPr/>
        <a:lstStyle/>
        <a:p>
          <a:r>
            <a:rPr lang="zh-CN" altLang="en-US" smtClean="0"/>
            <a:t>观察者模式</a:t>
          </a:r>
          <a:endParaRPr lang="zh-CN" altLang="en-US"/>
        </a:p>
      </dgm:t>
    </dgm:pt>
    <dgm:pt modelId="{4C327338-091D-4296-9C60-F41E888329D6}" type="parTrans" cxnId="{3227627C-45FF-4735-8AC5-0D1351380024}">
      <dgm:prSet/>
      <dgm:spPr/>
      <dgm:t>
        <a:bodyPr/>
        <a:lstStyle/>
        <a:p>
          <a:endParaRPr lang="zh-CN" altLang="en-US"/>
        </a:p>
      </dgm:t>
    </dgm:pt>
    <dgm:pt modelId="{F05D9675-FB3B-4844-A4D4-69DD1E80F28C}" type="sibTrans" cxnId="{3227627C-45FF-4735-8AC5-0D1351380024}">
      <dgm:prSet/>
      <dgm:spPr/>
      <dgm:t>
        <a:bodyPr/>
        <a:lstStyle/>
        <a:p>
          <a:endParaRPr lang="zh-CN" altLang="en-US"/>
        </a:p>
      </dgm:t>
    </dgm:pt>
    <dgm:pt modelId="{E281C123-9DE8-475D-8A13-30378B77E687}">
      <dgm:prSet phldrT="[文本]"/>
      <dgm:spPr/>
      <dgm:t>
        <a:bodyPr/>
        <a:lstStyle/>
        <a:p>
          <a:r>
            <a:rPr lang="zh-CN" altLang="en-US" smtClean="0"/>
            <a:t>建造者模式</a:t>
          </a:r>
          <a:endParaRPr lang="zh-CN" altLang="en-US"/>
        </a:p>
      </dgm:t>
    </dgm:pt>
    <dgm:pt modelId="{9CF88AB2-062F-4D83-B738-C416A7069E7A}" type="parTrans" cxnId="{631160AA-C4C7-4955-A4A2-C7C015624023}">
      <dgm:prSet/>
      <dgm:spPr/>
      <dgm:t>
        <a:bodyPr/>
        <a:lstStyle/>
        <a:p>
          <a:endParaRPr lang="zh-CN" altLang="en-US"/>
        </a:p>
      </dgm:t>
    </dgm:pt>
    <dgm:pt modelId="{D0380CEA-A20F-47EB-9840-03578B5C23FC}" type="sibTrans" cxnId="{631160AA-C4C7-4955-A4A2-C7C015624023}">
      <dgm:prSet/>
      <dgm:spPr/>
      <dgm:t>
        <a:bodyPr/>
        <a:lstStyle/>
        <a:p>
          <a:endParaRPr lang="zh-CN" altLang="en-US"/>
        </a:p>
      </dgm:t>
    </dgm:pt>
    <dgm:pt modelId="{92B3325B-8530-4938-A871-DB9DD30298A0}">
      <dgm:prSet phldrT="[文本]"/>
      <dgm:spPr/>
      <dgm:t>
        <a:bodyPr/>
        <a:lstStyle/>
        <a:p>
          <a:r>
            <a:rPr lang="zh-CN" altLang="en-US" smtClean="0"/>
            <a:t>函数式编程</a:t>
          </a:r>
          <a:endParaRPr lang="zh-CN" altLang="en-US"/>
        </a:p>
      </dgm:t>
    </dgm:pt>
    <dgm:pt modelId="{1A0BAFBB-EFAA-423A-ACEB-9E1705DFA07D}" type="parTrans" cxnId="{2ED8B338-71DA-4408-8888-AD49D294CB43}">
      <dgm:prSet/>
      <dgm:spPr/>
      <dgm:t>
        <a:bodyPr/>
        <a:lstStyle/>
        <a:p>
          <a:endParaRPr lang="zh-CN" altLang="en-US"/>
        </a:p>
      </dgm:t>
    </dgm:pt>
    <dgm:pt modelId="{CE180D93-EA79-40E9-BFFB-458C9109CB42}" type="sibTrans" cxnId="{2ED8B338-71DA-4408-8888-AD49D294CB43}">
      <dgm:prSet/>
      <dgm:spPr/>
      <dgm:t>
        <a:bodyPr/>
        <a:lstStyle/>
        <a:p>
          <a:endParaRPr lang="zh-CN" altLang="en-US"/>
        </a:p>
      </dgm:t>
    </dgm:pt>
    <dgm:pt modelId="{504D67B9-F9C7-4F66-A4DA-152863C6D4D7}" type="pres">
      <dgm:prSet presAssocID="{9221FD91-8A89-45B7-9E2F-EDD5532946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D60B2B-2AA2-4EEB-8B72-9D86034D683F}" type="pres">
      <dgm:prSet presAssocID="{6669396C-56EA-4976-B127-409DF4C016EA}" presName="parentLin" presStyleCnt="0"/>
      <dgm:spPr/>
    </dgm:pt>
    <dgm:pt modelId="{A9247CA7-1D59-464D-805F-61FF15928CE9}" type="pres">
      <dgm:prSet presAssocID="{6669396C-56EA-4976-B127-409DF4C016E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74EA11D-4E7F-403A-8357-078B81C513BA}" type="pres">
      <dgm:prSet presAssocID="{6669396C-56EA-4976-B127-409DF4C016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E5D80-6E8C-4011-A312-07BAF03BB804}" type="pres">
      <dgm:prSet presAssocID="{6669396C-56EA-4976-B127-409DF4C016EA}" presName="negativeSpace" presStyleCnt="0"/>
      <dgm:spPr/>
    </dgm:pt>
    <dgm:pt modelId="{1C404D1D-3EEB-4EDB-BDC1-0473A54BD908}" type="pres">
      <dgm:prSet presAssocID="{6669396C-56EA-4976-B127-409DF4C016EA}" presName="childText" presStyleLbl="conFgAcc1" presStyleIdx="0" presStyleCnt="3">
        <dgm:presLayoutVars>
          <dgm:bulletEnabled val="1"/>
        </dgm:presLayoutVars>
      </dgm:prSet>
      <dgm:spPr/>
    </dgm:pt>
    <dgm:pt modelId="{F669E7A0-E29F-4DEC-84D1-BA18180D963B}" type="pres">
      <dgm:prSet presAssocID="{F05D9675-FB3B-4844-A4D4-69DD1E80F28C}" presName="spaceBetweenRectangles" presStyleCnt="0"/>
      <dgm:spPr/>
    </dgm:pt>
    <dgm:pt modelId="{254AF220-81F0-4CFE-9358-603CC0F237B5}" type="pres">
      <dgm:prSet presAssocID="{E281C123-9DE8-475D-8A13-30378B77E687}" presName="parentLin" presStyleCnt="0"/>
      <dgm:spPr/>
    </dgm:pt>
    <dgm:pt modelId="{166FCDD6-B580-453D-B70C-2B6DDB8E7EF0}" type="pres">
      <dgm:prSet presAssocID="{E281C123-9DE8-475D-8A13-30378B77E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B9398A0-59CE-444B-8E83-053D578FC3A6}" type="pres">
      <dgm:prSet presAssocID="{E281C123-9DE8-475D-8A13-30378B77E6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D65C5-54F1-4C41-AF1B-41D5402C16CA}" type="pres">
      <dgm:prSet presAssocID="{E281C123-9DE8-475D-8A13-30378B77E687}" presName="negativeSpace" presStyleCnt="0"/>
      <dgm:spPr/>
    </dgm:pt>
    <dgm:pt modelId="{2D374687-5300-4268-BBBA-1760DA8ADC7D}" type="pres">
      <dgm:prSet presAssocID="{E281C123-9DE8-475D-8A13-30378B77E687}" presName="childText" presStyleLbl="conFgAcc1" presStyleIdx="1" presStyleCnt="3">
        <dgm:presLayoutVars>
          <dgm:bulletEnabled val="1"/>
        </dgm:presLayoutVars>
      </dgm:prSet>
      <dgm:spPr/>
    </dgm:pt>
    <dgm:pt modelId="{3AE38181-0715-49FB-BCDF-5FDA6AB33DCB}" type="pres">
      <dgm:prSet presAssocID="{D0380CEA-A20F-47EB-9840-03578B5C23FC}" presName="spaceBetweenRectangles" presStyleCnt="0"/>
      <dgm:spPr/>
    </dgm:pt>
    <dgm:pt modelId="{220E3BD9-32B7-4397-B70B-3AD364048B7D}" type="pres">
      <dgm:prSet presAssocID="{92B3325B-8530-4938-A871-DB9DD30298A0}" presName="parentLin" presStyleCnt="0"/>
      <dgm:spPr/>
    </dgm:pt>
    <dgm:pt modelId="{1CA59378-4AC9-498D-95B8-2611CE631BA8}" type="pres">
      <dgm:prSet presAssocID="{92B3325B-8530-4938-A871-DB9DD30298A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5AA7CBF-EA21-4F60-8F5B-442DB25CCA58}" type="pres">
      <dgm:prSet presAssocID="{92B3325B-8530-4938-A871-DB9DD30298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0ED52-B2CF-4AEE-91B1-BFD605017708}" type="pres">
      <dgm:prSet presAssocID="{92B3325B-8530-4938-A871-DB9DD30298A0}" presName="negativeSpace" presStyleCnt="0"/>
      <dgm:spPr/>
    </dgm:pt>
    <dgm:pt modelId="{9AD0F881-5A2F-4CD5-B69B-94DE2EA9AE7F}" type="pres">
      <dgm:prSet presAssocID="{92B3325B-8530-4938-A871-DB9DD30298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94B30E-4C6D-46D2-97F1-41458B8E5318}" type="presOf" srcId="{9221FD91-8A89-45B7-9E2F-EDD55329467E}" destId="{504D67B9-F9C7-4F66-A4DA-152863C6D4D7}" srcOrd="0" destOrd="0" presId="urn:microsoft.com/office/officeart/2005/8/layout/list1"/>
    <dgm:cxn modelId="{7E41B62D-FE21-482C-8CD8-19B02E45290D}" type="presOf" srcId="{6669396C-56EA-4976-B127-409DF4C016EA}" destId="{A9247CA7-1D59-464D-805F-61FF15928CE9}" srcOrd="0" destOrd="0" presId="urn:microsoft.com/office/officeart/2005/8/layout/list1"/>
    <dgm:cxn modelId="{8C8A6458-6C5E-470F-A9E2-A6A265CEC4F6}" type="presOf" srcId="{92B3325B-8530-4938-A871-DB9DD30298A0}" destId="{45AA7CBF-EA21-4F60-8F5B-442DB25CCA58}" srcOrd="1" destOrd="0" presId="urn:microsoft.com/office/officeart/2005/8/layout/list1"/>
    <dgm:cxn modelId="{7592A83A-BC96-42F1-BD1F-DCC8D63EDEAB}" type="presOf" srcId="{92B3325B-8530-4938-A871-DB9DD30298A0}" destId="{1CA59378-4AC9-498D-95B8-2611CE631BA8}" srcOrd="0" destOrd="0" presId="urn:microsoft.com/office/officeart/2005/8/layout/list1"/>
    <dgm:cxn modelId="{2ED8B338-71DA-4408-8888-AD49D294CB43}" srcId="{9221FD91-8A89-45B7-9E2F-EDD55329467E}" destId="{92B3325B-8530-4938-A871-DB9DD30298A0}" srcOrd="2" destOrd="0" parTransId="{1A0BAFBB-EFAA-423A-ACEB-9E1705DFA07D}" sibTransId="{CE180D93-EA79-40E9-BFFB-458C9109CB42}"/>
    <dgm:cxn modelId="{631160AA-C4C7-4955-A4A2-C7C015624023}" srcId="{9221FD91-8A89-45B7-9E2F-EDD55329467E}" destId="{E281C123-9DE8-475D-8A13-30378B77E687}" srcOrd="1" destOrd="0" parTransId="{9CF88AB2-062F-4D83-B738-C416A7069E7A}" sibTransId="{D0380CEA-A20F-47EB-9840-03578B5C23FC}"/>
    <dgm:cxn modelId="{3227627C-45FF-4735-8AC5-0D1351380024}" srcId="{9221FD91-8A89-45B7-9E2F-EDD55329467E}" destId="{6669396C-56EA-4976-B127-409DF4C016EA}" srcOrd="0" destOrd="0" parTransId="{4C327338-091D-4296-9C60-F41E888329D6}" sibTransId="{F05D9675-FB3B-4844-A4D4-69DD1E80F28C}"/>
    <dgm:cxn modelId="{129D464A-373C-4821-A269-2DA2FF88EA47}" type="presOf" srcId="{E281C123-9DE8-475D-8A13-30378B77E687}" destId="{0B9398A0-59CE-444B-8E83-053D578FC3A6}" srcOrd="1" destOrd="0" presId="urn:microsoft.com/office/officeart/2005/8/layout/list1"/>
    <dgm:cxn modelId="{4431509B-F000-4931-9954-6F69871C276A}" type="presOf" srcId="{6669396C-56EA-4976-B127-409DF4C016EA}" destId="{C74EA11D-4E7F-403A-8357-078B81C513BA}" srcOrd="1" destOrd="0" presId="urn:microsoft.com/office/officeart/2005/8/layout/list1"/>
    <dgm:cxn modelId="{8FB9E527-E3D2-4B27-AF61-85C480AB1D4F}" type="presOf" srcId="{E281C123-9DE8-475D-8A13-30378B77E687}" destId="{166FCDD6-B580-453D-B70C-2B6DDB8E7EF0}" srcOrd="0" destOrd="0" presId="urn:microsoft.com/office/officeart/2005/8/layout/list1"/>
    <dgm:cxn modelId="{C81E6D4E-E70E-4567-BD9A-4FC1279D3CA5}" type="presParOf" srcId="{504D67B9-F9C7-4F66-A4DA-152863C6D4D7}" destId="{8DD60B2B-2AA2-4EEB-8B72-9D86034D683F}" srcOrd="0" destOrd="0" presId="urn:microsoft.com/office/officeart/2005/8/layout/list1"/>
    <dgm:cxn modelId="{95A92E95-97A7-4752-B6A5-708188F1F178}" type="presParOf" srcId="{8DD60B2B-2AA2-4EEB-8B72-9D86034D683F}" destId="{A9247CA7-1D59-464D-805F-61FF15928CE9}" srcOrd="0" destOrd="0" presId="urn:microsoft.com/office/officeart/2005/8/layout/list1"/>
    <dgm:cxn modelId="{E6B47056-9C5C-483A-8B72-CC0DB67E9138}" type="presParOf" srcId="{8DD60B2B-2AA2-4EEB-8B72-9D86034D683F}" destId="{C74EA11D-4E7F-403A-8357-078B81C513BA}" srcOrd="1" destOrd="0" presId="urn:microsoft.com/office/officeart/2005/8/layout/list1"/>
    <dgm:cxn modelId="{1F845171-419C-462A-A06B-116264D533FC}" type="presParOf" srcId="{504D67B9-F9C7-4F66-A4DA-152863C6D4D7}" destId="{7D1E5D80-6E8C-4011-A312-07BAF03BB804}" srcOrd="1" destOrd="0" presId="urn:microsoft.com/office/officeart/2005/8/layout/list1"/>
    <dgm:cxn modelId="{8D597F44-3B5A-4B59-8DED-6A01A45F6A62}" type="presParOf" srcId="{504D67B9-F9C7-4F66-A4DA-152863C6D4D7}" destId="{1C404D1D-3EEB-4EDB-BDC1-0473A54BD908}" srcOrd="2" destOrd="0" presId="urn:microsoft.com/office/officeart/2005/8/layout/list1"/>
    <dgm:cxn modelId="{CC52ADD3-F33D-43D7-ACE3-3FA3816366ED}" type="presParOf" srcId="{504D67B9-F9C7-4F66-A4DA-152863C6D4D7}" destId="{F669E7A0-E29F-4DEC-84D1-BA18180D963B}" srcOrd="3" destOrd="0" presId="urn:microsoft.com/office/officeart/2005/8/layout/list1"/>
    <dgm:cxn modelId="{21B0EF5C-03CD-450C-BEFE-E6254BF934C4}" type="presParOf" srcId="{504D67B9-F9C7-4F66-A4DA-152863C6D4D7}" destId="{254AF220-81F0-4CFE-9358-603CC0F237B5}" srcOrd="4" destOrd="0" presId="urn:microsoft.com/office/officeart/2005/8/layout/list1"/>
    <dgm:cxn modelId="{730AB527-AE8E-4EDC-9D17-B39E277FBECA}" type="presParOf" srcId="{254AF220-81F0-4CFE-9358-603CC0F237B5}" destId="{166FCDD6-B580-453D-B70C-2B6DDB8E7EF0}" srcOrd="0" destOrd="0" presId="urn:microsoft.com/office/officeart/2005/8/layout/list1"/>
    <dgm:cxn modelId="{1BE7B5F0-8E35-4B9B-83BF-A5B9603F3A3B}" type="presParOf" srcId="{254AF220-81F0-4CFE-9358-603CC0F237B5}" destId="{0B9398A0-59CE-444B-8E83-053D578FC3A6}" srcOrd="1" destOrd="0" presId="urn:microsoft.com/office/officeart/2005/8/layout/list1"/>
    <dgm:cxn modelId="{5CCB280E-3498-4164-BAE6-A7483F846329}" type="presParOf" srcId="{504D67B9-F9C7-4F66-A4DA-152863C6D4D7}" destId="{F3BD65C5-54F1-4C41-AF1B-41D5402C16CA}" srcOrd="5" destOrd="0" presId="urn:microsoft.com/office/officeart/2005/8/layout/list1"/>
    <dgm:cxn modelId="{F05DBCB2-95CC-4856-AB3C-4FF55A9E4914}" type="presParOf" srcId="{504D67B9-F9C7-4F66-A4DA-152863C6D4D7}" destId="{2D374687-5300-4268-BBBA-1760DA8ADC7D}" srcOrd="6" destOrd="0" presId="urn:microsoft.com/office/officeart/2005/8/layout/list1"/>
    <dgm:cxn modelId="{387ADD37-96DD-4C5F-9EAE-EA64E5C67CC6}" type="presParOf" srcId="{504D67B9-F9C7-4F66-A4DA-152863C6D4D7}" destId="{3AE38181-0715-49FB-BCDF-5FDA6AB33DCB}" srcOrd="7" destOrd="0" presId="urn:microsoft.com/office/officeart/2005/8/layout/list1"/>
    <dgm:cxn modelId="{03449395-00B1-493E-B581-1F2F7E7B9032}" type="presParOf" srcId="{504D67B9-F9C7-4F66-A4DA-152863C6D4D7}" destId="{220E3BD9-32B7-4397-B70B-3AD364048B7D}" srcOrd="8" destOrd="0" presId="urn:microsoft.com/office/officeart/2005/8/layout/list1"/>
    <dgm:cxn modelId="{E7EE180E-BE62-46EE-94F7-0EFCB690ECE1}" type="presParOf" srcId="{220E3BD9-32B7-4397-B70B-3AD364048B7D}" destId="{1CA59378-4AC9-498D-95B8-2611CE631BA8}" srcOrd="0" destOrd="0" presId="urn:microsoft.com/office/officeart/2005/8/layout/list1"/>
    <dgm:cxn modelId="{B3A06C59-2332-42DA-981E-1DDC56C368E5}" type="presParOf" srcId="{220E3BD9-32B7-4397-B70B-3AD364048B7D}" destId="{45AA7CBF-EA21-4F60-8F5B-442DB25CCA58}" srcOrd="1" destOrd="0" presId="urn:microsoft.com/office/officeart/2005/8/layout/list1"/>
    <dgm:cxn modelId="{874BAAF2-54FD-4439-8CC1-A511AF2E57FA}" type="presParOf" srcId="{504D67B9-F9C7-4F66-A4DA-152863C6D4D7}" destId="{B3C0ED52-B2CF-4AEE-91B1-BFD605017708}" srcOrd="9" destOrd="0" presId="urn:microsoft.com/office/officeart/2005/8/layout/list1"/>
    <dgm:cxn modelId="{08A4EEC0-3095-41AC-A748-8FFD37E0F8D3}" type="presParOf" srcId="{504D67B9-F9C7-4F66-A4DA-152863C6D4D7}" destId="{9AD0F881-5A2F-4CD5-B69B-94DE2EA9AE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50492-AE27-4D16-978C-06F01711D3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4069BE-0A23-4BBD-B29C-8881FFB555C9}">
      <dgm:prSet phldrT="[文本]"/>
      <dgm:spPr/>
      <dgm:t>
        <a:bodyPr/>
        <a:lstStyle/>
        <a:p>
          <a:r>
            <a:rPr lang="en-US" altLang="zh-CN" smtClean="0"/>
            <a:t>Observable</a:t>
          </a:r>
          <a:endParaRPr lang="zh-CN" altLang="en-US"/>
        </a:p>
      </dgm:t>
    </dgm:pt>
    <dgm:pt modelId="{FD231AC5-C3B2-4FA3-934C-4142ABB11BEF}" type="parTrans" cxnId="{12CDAA43-2298-4F5D-82B4-15BB084CE945}">
      <dgm:prSet/>
      <dgm:spPr/>
      <dgm:t>
        <a:bodyPr/>
        <a:lstStyle/>
        <a:p>
          <a:endParaRPr lang="zh-CN" altLang="en-US"/>
        </a:p>
      </dgm:t>
    </dgm:pt>
    <dgm:pt modelId="{E72B8DE7-0F21-43AA-84CF-48E9523D4DA5}" type="sibTrans" cxnId="{12CDAA43-2298-4F5D-82B4-15BB084CE945}">
      <dgm:prSet/>
      <dgm:spPr/>
      <dgm:t>
        <a:bodyPr/>
        <a:lstStyle/>
        <a:p>
          <a:endParaRPr lang="zh-CN" altLang="en-US"/>
        </a:p>
      </dgm:t>
    </dgm:pt>
    <dgm:pt modelId="{ADD077FC-9B97-4057-8FD7-F8CC82AA5BFE}">
      <dgm:prSet phldrT="[文本]"/>
      <dgm:spPr/>
      <dgm:t>
        <a:bodyPr/>
        <a:lstStyle/>
        <a:p>
          <a:r>
            <a:rPr lang="zh-CN" altLang="en-US" smtClean="0"/>
            <a:t>被观察者</a:t>
          </a:r>
          <a:endParaRPr lang="zh-CN" altLang="en-US"/>
        </a:p>
      </dgm:t>
    </dgm:pt>
    <dgm:pt modelId="{7F365C69-B285-4458-853D-FF09C532DBDF}" type="parTrans" cxnId="{D26C6A9C-0E7E-4E88-8DCD-2C33B8CB82DC}">
      <dgm:prSet/>
      <dgm:spPr/>
      <dgm:t>
        <a:bodyPr/>
        <a:lstStyle/>
        <a:p>
          <a:endParaRPr lang="zh-CN" altLang="en-US"/>
        </a:p>
      </dgm:t>
    </dgm:pt>
    <dgm:pt modelId="{52635DBE-1C0F-4E99-8A79-D85AE8A83905}" type="sibTrans" cxnId="{D26C6A9C-0E7E-4E88-8DCD-2C33B8CB82DC}">
      <dgm:prSet/>
      <dgm:spPr/>
      <dgm:t>
        <a:bodyPr/>
        <a:lstStyle/>
        <a:p>
          <a:endParaRPr lang="zh-CN" altLang="en-US"/>
        </a:p>
      </dgm:t>
    </dgm:pt>
    <dgm:pt modelId="{B6BDDAD7-9071-4520-92BA-6D900356C4CE}">
      <dgm:prSet phldrT="[文本]"/>
      <dgm:spPr/>
      <dgm:t>
        <a:bodyPr/>
        <a:lstStyle/>
        <a:p>
          <a:r>
            <a:rPr lang="en-US" altLang="zh-CN" smtClean="0"/>
            <a:t>Observer(Subscriber)</a:t>
          </a:r>
          <a:endParaRPr lang="zh-CN" altLang="en-US"/>
        </a:p>
      </dgm:t>
    </dgm:pt>
    <dgm:pt modelId="{7D077484-4971-4F87-BA64-FDFF44FBD77F}" type="parTrans" cxnId="{B9342FA9-3AE8-4968-B68A-74AFE85B35A5}">
      <dgm:prSet/>
      <dgm:spPr/>
      <dgm:t>
        <a:bodyPr/>
        <a:lstStyle/>
        <a:p>
          <a:endParaRPr lang="zh-CN" altLang="en-US"/>
        </a:p>
      </dgm:t>
    </dgm:pt>
    <dgm:pt modelId="{B4D04CA0-B8EB-4BD3-A24A-F4E0CD553FD7}" type="sibTrans" cxnId="{B9342FA9-3AE8-4968-B68A-74AFE85B35A5}">
      <dgm:prSet/>
      <dgm:spPr/>
      <dgm:t>
        <a:bodyPr/>
        <a:lstStyle/>
        <a:p>
          <a:endParaRPr lang="zh-CN" altLang="en-US"/>
        </a:p>
      </dgm:t>
    </dgm:pt>
    <dgm:pt modelId="{5A8F2212-F59F-4C31-8635-E6F82D7F45D3}">
      <dgm:prSet phldrT="[文本]"/>
      <dgm:spPr/>
      <dgm:t>
        <a:bodyPr/>
        <a:lstStyle/>
        <a:p>
          <a:r>
            <a:rPr lang="zh-CN" altLang="en-US" smtClean="0"/>
            <a:t>观察者</a:t>
          </a:r>
          <a:endParaRPr lang="zh-CN" altLang="en-US"/>
        </a:p>
      </dgm:t>
    </dgm:pt>
    <dgm:pt modelId="{BC1FC658-E951-42D6-B883-2BA84F518F90}" type="parTrans" cxnId="{B44D8BDB-C291-414A-AFA0-FB06DAF7A60A}">
      <dgm:prSet/>
      <dgm:spPr/>
      <dgm:t>
        <a:bodyPr/>
        <a:lstStyle/>
        <a:p>
          <a:endParaRPr lang="zh-CN" altLang="en-US"/>
        </a:p>
      </dgm:t>
    </dgm:pt>
    <dgm:pt modelId="{EED09D01-2ACE-4EA7-B9D1-967B6A1CC50E}" type="sibTrans" cxnId="{B44D8BDB-C291-414A-AFA0-FB06DAF7A60A}">
      <dgm:prSet/>
      <dgm:spPr/>
      <dgm:t>
        <a:bodyPr/>
        <a:lstStyle/>
        <a:p>
          <a:endParaRPr lang="zh-CN" altLang="en-US"/>
        </a:p>
      </dgm:t>
    </dgm:pt>
    <dgm:pt modelId="{A14A8B77-BAED-4E7F-A549-FE300FE03E6F}">
      <dgm:prSet phldrT="[文本]"/>
      <dgm:spPr/>
      <dgm:t>
        <a:bodyPr/>
        <a:lstStyle/>
        <a:p>
          <a:r>
            <a:rPr lang="en-US" altLang="zh-CN" smtClean="0"/>
            <a:t>subscribe</a:t>
          </a:r>
          <a:endParaRPr lang="zh-CN" altLang="en-US"/>
        </a:p>
      </dgm:t>
    </dgm:pt>
    <dgm:pt modelId="{F26292A1-ABD3-4F2B-B6DE-AE846A1F4AAE}" type="parTrans" cxnId="{37A95559-E3EA-4CDF-828A-4C81DFB1F526}">
      <dgm:prSet/>
      <dgm:spPr/>
      <dgm:t>
        <a:bodyPr/>
        <a:lstStyle/>
        <a:p>
          <a:endParaRPr lang="zh-CN" altLang="en-US"/>
        </a:p>
      </dgm:t>
    </dgm:pt>
    <dgm:pt modelId="{39755DE7-4886-44DD-8D10-F0DE1BF811C2}" type="sibTrans" cxnId="{37A95559-E3EA-4CDF-828A-4C81DFB1F526}">
      <dgm:prSet/>
      <dgm:spPr/>
      <dgm:t>
        <a:bodyPr/>
        <a:lstStyle/>
        <a:p>
          <a:endParaRPr lang="zh-CN" altLang="en-US"/>
        </a:p>
      </dgm:t>
    </dgm:pt>
    <dgm:pt modelId="{E029AFAD-BA54-4A83-B02A-EA52F4522080}">
      <dgm:prSet phldrT="[文本]"/>
      <dgm:spPr/>
      <dgm:t>
        <a:bodyPr/>
        <a:lstStyle/>
        <a:p>
          <a:r>
            <a:rPr lang="zh-CN" altLang="en-US" smtClean="0"/>
            <a:t>订阅</a:t>
          </a:r>
          <a:endParaRPr lang="zh-CN" altLang="en-US"/>
        </a:p>
      </dgm:t>
    </dgm:pt>
    <dgm:pt modelId="{5FBF9A23-BC3F-467C-B618-3C70551C0FBA}" type="parTrans" cxnId="{6DDF771F-6300-4D5F-8971-AC6D2F0D72EC}">
      <dgm:prSet/>
      <dgm:spPr/>
      <dgm:t>
        <a:bodyPr/>
        <a:lstStyle/>
        <a:p>
          <a:endParaRPr lang="zh-CN" altLang="en-US"/>
        </a:p>
      </dgm:t>
    </dgm:pt>
    <dgm:pt modelId="{F316C0B3-AAED-4E01-B767-87923C0A938E}" type="sibTrans" cxnId="{6DDF771F-6300-4D5F-8971-AC6D2F0D72EC}">
      <dgm:prSet/>
      <dgm:spPr/>
      <dgm:t>
        <a:bodyPr/>
        <a:lstStyle/>
        <a:p>
          <a:endParaRPr lang="zh-CN" altLang="en-US"/>
        </a:p>
      </dgm:t>
    </dgm:pt>
    <dgm:pt modelId="{79496A37-F5F5-46ED-9086-1589D1CC48A5}">
      <dgm:prSet phldrT="[文本]"/>
      <dgm:spPr/>
      <dgm:t>
        <a:bodyPr/>
        <a:lstStyle/>
        <a:p>
          <a:r>
            <a:rPr lang="en-US" altLang="zh-CN" smtClean="0"/>
            <a:t>Event</a:t>
          </a:r>
          <a:endParaRPr lang="zh-CN" altLang="en-US"/>
        </a:p>
      </dgm:t>
    </dgm:pt>
    <dgm:pt modelId="{C773E8E4-8164-4E61-9CE3-CB17F1D8BB25}" type="parTrans" cxnId="{A71B8D1D-8B69-4BEE-8BF1-6928CCA2A4C3}">
      <dgm:prSet/>
      <dgm:spPr/>
      <dgm:t>
        <a:bodyPr/>
        <a:lstStyle/>
        <a:p>
          <a:endParaRPr lang="zh-CN" altLang="en-US"/>
        </a:p>
      </dgm:t>
    </dgm:pt>
    <dgm:pt modelId="{BEA99B30-2DE7-4D6A-AB2F-EAF230C2F88C}" type="sibTrans" cxnId="{A71B8D1D-8B69-4BEE-8BF1-6928CCA2A4C3}">
      <dgm:prSet/>
      <dgm:spPr/>
      <dgm:t>
        <a:bodyPr/>
        <a:lstStyle/>
        <a:p>
          <a:endParaRPr lang="zh-CN" altLang="en-US"/>
        </a:p>
      </dgm:t>
    </dgm:pt>
    <dgm:pt modelId="{62E327F0-E993-4D10-9D02-1D6E53EF69B0}">
      <dgm:prSet phldrT="[文本]"/>
      <dgm:spPr/>
      <dgm:t>
        <a:bodyPr/>
        <a:lstStyle/>
        <a:p>
          <a:r>
            <a:rPr lang="zh-CN" altLang="en-US" smtClean="0"/>
            <a:t>事件</a:t>
          </a:r>
          <a:endParaRPr lang="zh-CN" altLang="en-US"/>
        </a:p>
      </dgm:t>
    </dgm:pt>
    <dgm:pt modelId="{746EB8BE-9750-4F71-A26F-99507295A94F}" type="parTrans" cxnId="{FB9BCC2E-3A87-4BD8-A1B5-A2D36490D252}">
      <dgm:prSet/>
      <dgm:spPr/>
      <dgm:t>
        <a:bodyPr/>
        <a:lstStyle/>
        <a:p>
          <a:endParaRPr lang="zh-CN" altLang="en-US"/>
        </a:p>
      </dgm:t>
    </dgm:pt>
    <dgm:pt modelId="{72C23A50-E069-4122-914E-D82635FE6322}" type="sibTrans" cxnId="{FB9BCC2E-3A87-4BD8-A1B5-A2D36490D252}">
      <dgm:prSet/>
      <dgm:spPr/>
      <dgm:t>
        <a:bodyPr/>
        <a:lstStyle/>
        <a:p>
          <a:endParaRPr lang="zh-CN" altLang="en-US"/>
        </a:p>
      </dgm:t>
    </dgm:pt>
    <dgm:pt modelId="{0950546C-884D-41AB-9DF3-AFD4A469C49C}" type="pres">
      <dgm:prSet presAssocID="{78450492-AE27-4D16-978C-06F01711D3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406D60-D6B9-4F56-8046-C2CEAE54340A}" type="pres">
      <dgm:prSet presAssocID="{E04069BE-0A23-4BBD-B29C-8881FFB555C9}" presName="linNode" presStyleCnt="0"/>
      <dgm:spPr/>
    </dgm:pt>
    <dgm:pt modelId="{F8B7031B-91F5-4F2D-A370-93CE703BE796}" type="pres">
      <dgm:prSet presAssocID="{E04069BE-0A23-4BBD-B29C-8881FFB555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542E-8B37-4CCD-AE20-E10D2E73B93C}" type="pres">
      <dgm:prSet presAssocID="{E04069BE-0A23-4BBD-B29C-8881FFB555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F1585-4043-46C0-AC84-21D3BBDEE650}" type="pres">
      <dgm:prSet presAssocID="{E72B8DE7-0F21-43AA-84CF-48E9523D4DA5}" presName="sp" presStyleCnt="0"/>
      <dgm:spPr/>
    </dgm:pt>
    <dgm:pt modelId="{CD0C5A31-E289-430B-9D3C-2041B058A46F}" type="pres">
      <dgm:prSet presAssocID="{B6BDDAD7-9071-4520-92BA-6D900356C4CE}" presName="linNode" presStyleCnt="0"/>
      <dgm:spPr/>
    </dgm:pt>
    <dgm:pt modelId="{E32BEAA0-8392-4E5B-9FE3-A3C0C45B1FE6}" type="pres">
      <dgm:prSet presAssocID="{B6BDDAD7-9071-4520-92BA-6D900356C4C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AA7D4-83C1-4F80-AEF0-10CBAEA7E0FA}" type="pres">
      <dgm:prSet presAssocID="{B6BDDAD7-9071-4520-92BA-6D900356C4C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C446A-7504-4402-AA24-69825EB3E3A2}" type="pres">
      <dgm:prSet presAssocID="{B4D04CA0-B8EB-4BD3-A24A-F4E0CD553FD7}" presName="sp" presStyleCnt="0"/>
      <dgm:spPr/>
    </dgm:pt>
    <dgm:pt modelId="{85862713-72E8-4ACD-87C2-0BBC2D704CB8}" type="pres">
      <dgm:prSet presAssocID="{A14A8B77-BAED-4E7F-A549-FE300FE03E6F}" presName="linNode" presStyleCnt="0"/>
      <dgm:spPr/>
    </dgm:pt>
    <dgm:pt modelId="{B359BEAC-508B-4839-BACA-4343E6FA4167}" type="pres">
      <dgm:prSet presAssocID="{A14A8B77-BAED-4E7F-A549-FE300FE03E6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51735-4C9F-4A00-95D3-D6B56C8D3328}" type="pres">
      <dgm:prSet presAssocID="{A14A8B77-BAED-4E7F-A549-FE300FE03E6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180814-EC3F-4979-90E2-257C95CF8744}" type="pres">
      <dgm:prSet presAssocID="{39755DE7-4886-44DD-8D10-F0DE1BF811C2}" presName="sp" presStyleCnt="0"/>
      <dgm:spPr/>
    </dgm:pt>
    <dgm:pt modelId="{0948CF20-81B3-495F-9663-FAA44DC7EDC6}" type="pres">
      <dgm:prSet presAssocID="{79496A37-F5F5-46ED-9086-1589D1CC48A5}" presName="linNode" presStyleCnt="0"/>
      <dgm:spPr/>
    </dgm:pt>
    <dgm:pt modelId="{8128F743-66FD-463F-B308-DAEB046676A9}" type="pres">
      <dgm:prSet presAssocID="{79496A37-F5F5-46ED-9086-1589D1CC48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F2F86-7DBE-431E-8604-80BF5E8332B7}" type="pres">
      <dgm:prSet presAssocID="{79496A37-F5F5-46ED-9086-1589D1CC48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95559-E3EA-4CDF-828A-4C81DFB1F526}" srcId="{78450492-AE27-4D16-978C-06F01711D37A}" destId="{A14A8B77-BAED-4E7F-A549-FE300FE03E6F}" srcOrd="2" destOrd="0" parTransId="{F26292A1-ABD3-4F2B-B6DE-AE846A1F4AAE}" sibTransId="{39755DE7-4886-44DD-8D10-F0DE1BF811C2}"/>
    <dgm:cxn modelId="{B9342FA9-3AE8-4968-B68A-74AFE85B35A5}" srcId="{78450492-AE27-4D16-978C-06F01711D37A}" destId="{B6BDDAD7-9071-4520-92BA-6D900356C4CE}" srcOrd="1" destOrd="0" parTransId="{7D077484-4971-4F87-BA64-FDFF44FBD77F}" sibTransId="{B4D04CA0-B8EB-4BD3-A24A-F4E0CD553FD7}"/>
    <dgm:cxn modelId="{12CDAA43-2298-4F5D-82B4-15BB084CE945}" srcId="{78450492-AE27-4D16-978C-06F01711D37A}" destId="{E04069BE-0A23-4BBD-B29C-8881FFB555C9}" srcOrd="0" destOrd="0" parTransId="{FD231AC5-C3B2-4FA3-934C-4142ABB11BEF}" sibTransId="{E72B8DE7-0F21-43AA-84CF-48E9523D4DA5}"/>
    <dgm:cxn modelId="{0E682855-CD70-4CB1-B204-6E96E1408A7A}" type="presOf" srcId="{E04069BE-0A23-4BBD-B29C-8881FFB555C9}" destId="{F8B7031B-91F5-4F2D-A370-93CE703BE796}" srcOrd="0" destOrd="0" presId="urn:microsoft.com/office/officeart/2005/8/layout/vList5"/>
    <dgm:cxn modelId="{77B92CFF-7216-44BC-AFA0-15CAB5620F3E}" type="presOf" srcId="{5A8F2212-F59F-4C31-8635-E6F82D7F45D3}" destId="{98AAA7D4-83C1-4F80-AEF0-10CBAEA7E0FA}" srcOrd="0" destOrd="0" presId="urn:microsoft.com/office/officeart/2005/8/layout/vList5"/>
    <dgm:cxn modelId="{B44D8BDB-C291-414A-AFA0-FB06DAF7A60A}" srcId="{B6BDDAD7-9071-4520-92BA-6D900356C4CE}" destId="{5A8F2212-F59F-4C31-8635-E6F82D7F45D3}" srcOrd="0" destOrd="0" parTransId="{BC1FC658-E951-42D6-B883-2BA84F518F90}" sibTransId="{EED09D01-2ACE-4EA7-B9D1-967B6A1CC50E}"/>
    <dgm:cxn modelId="{BA81D13C-6B95-463C-BDD5-723BEB469990}" type="presOf" srcId="{B6BDDAD7-9071-4520-92BA-6D900356C4CE}" destId="{E32BEAA0-8392-4E5B-9FE3-A3C0C45B1FE6}" srcOrd="0" destOrd="0" presId="urn:microsoft.com/office/officeart/2005/8/layout/vList5"/>
    <dgm:cxn modelId="{D26C6A9C-0E7E-4E88-8DCD-2C33B8CB82DC}" srcId="{E04069BE-0A23-4BBD-B29C-8881FFB555C9}" destId="{ADD077FC-9B97-4057-8FD7-F8CC82AA5BFE}" srcOrd="0" destOrd="0" parTransId="{7F365C69-B285-4458-853D-FF09C532DBDF}" sibTransId="{52635DBE-1C0F-4E99-8A79-D85AE8A83905}"/>
    <dgm:cxn modelId="{834EF318-3ED3-4A94-9F76-35B15882EC13}" type="presOf" srcId="{79496A37-F5F5-46ED-9086-1589D1CC48A5}" destId="{8128F743-66FD-463F-B308-DAEB046676A9}" srcOrd="0" destOrd="0" presId="urn:microsoft.com/office/officeart/2005/8/layout/vList5"/>
    <dgm:cxn modelId="{08A48DD0-ACF2-40C6-A818-BE10C0F9F9E7}" type="presOf" srcId="{78450492-AE27-4D16-978C-06F01711D37A}" destId="{0950546C-884D-41AB-9DF3-AFD4A469C49C}" srcOrd="0" destOrd="0" presId="urn:microsoft.com/office/officeart/2005/8/layout/vList5"/>
    <dgm:cxn modelId="{FB9BCC2E-3A87-4BD8-A1B5-A2D36490D252}" srcId="{79496A37-F5F5-46ED-9086-1589D1CC48A5}" destId="{62E327F0-E993-4D10-9D02-1D6E53EF69B0}" srcOrd="0" destOrd="0" parTransId="{746EB8BE-9750-4F71-A26F-99507295A94F}" sibTransId="{72C23A50-E069-4122-914E-D82635FE6322}"/>
    <dgm:cxn modelId="{983533A3-043C-4C4A-8F0B-013F0EB845D3}" type="presOf" srcId="{ADD077FC-9B97-4057-8FD7-F8CC82AA5BFE}" destId="{3A2B542E-8B37-4CCD-AE20-E10D2E73B93C}" srcOrd="0" destOrd="0" presId="urn:microsoft.com/office/officeart/2005/8/layout/vList5"/>
    <dgm:cxn modelId="{2A1864C9-738E-4068-A991-BA216BE5EC13}" type="presOf" srcId="{62E327F0-E993-4D10-9D02-1D6E53EF69B0}" destId="{AB7F2F86-7DBE-431E-8604-80BF5E8332B7}" srcOrd="0" destOrd="0" presId="urn:microsoft.com/office/officeart/2005/8/layout/vList5"/>
    <dgm:cxn modelId="{CE5311E4-FD42-4048-8D65-35CAB7E1B8F3}" type="presOf" srcId="{A14A8B77-BAED-4E7F-A549-FE300FE03E6F}" destId="{B359BEAC-508B-4839-BACA-4343E6FA4167}" srcOrd="0" destOrd="0" presId="urn:microsoft.com/office/officeart/2005/8/layout/vList5"/>
    <dgm:cxn modelId="{A71B8D1D-8B69-4BEE-8BF1-6928CCA2A4C3}" srcId="{78450492-AE27-4D16-978C-06F01711D37A}" destId="{79496A37-F5F5-46ED-9086-1589D1CC48A5}" srcOrd="3" destOrd="0" parTransId="{C773E8E4-8164-4E61-9CE3-CB17F1D8BB25}" sibTransId="{BEA99B30-2DE7-4D6A-AB2F-EAF230C2F88C}"/>
    <dgm:cxn modelId="{6DDF771F-6300-4D5F-8971-AC6D2F0D72EC}" srcId="{A14A8B77-BAED-4E7F-A549-FE300FE03E6F}" destId="{E029AFAD-BA54-4A83-B02A-EA52F4522080}" srcOrd="0" destOrd="0" parTransId="{5FBF9A23-BC3F-467C-B618-3C70551C0FBA}" sibTransId="{F316C0B3-AAED-4E01-B767-87923C0A938E}"/>
    <dgm:cxn modelId="{5CBA5587-5521-466C-A343-F0505D9FE4BB}" type="presOf" srcId="{E029AFAD-BA54-4A83-B02A-EA52F4522080}" destId="{F1851735-4C9F-4A00-95D3-D6B56C8D3328}" srcOrd="0" destOrd="0" presId="urn:microsoft.com/office/officeart/2005/8/layout/vList5"/>
    <dgm:cxn modelId="{3E4CB9F0-8261-4D1B-86E1-2BCC484161A9}" type="presParOf" srcId="{0950546C-884D-41AB-9DF3-AFD4A469C49C}" destId="{1C406D60-D6B9-4F56-8046-C2CEAE54340A}" srcOrd="0" destOrd="0" presId="urn:microsoft.com/office/officeart/2005/8/layout/vList5"/>
    <dgm:cxn modelId="{6043A438-9D1C-4B96-924E-56D3A933B536}" type="presParOf" srcId="{1C406D60-D6B9-4F56-8046-C2CEAE54340A}" destId="{F8B7031B-91F5-4F2D-A370-93CE703BE796}" srcOrd="0" destOrd="0" presId="urn:microsoft.com/office/officeart/2005/8/layout/vList5"/>
    <dgm:cxn modelId="{7FCB0359-CEB2-43CA-A8BC-033963D2BD30}" type="presParOf" srcId="{1C406D60-D6B9-4F56-8046-C2CEAE54340A}" destId="{3A2B542E-8B37-4CCD-AE20-E10D2E73B93C}" srcOrd="1" destOrd="0" presId="urn:microsoft.com/office/officeart/2005/8/layout/vList5"/>
    <dgm:cxn modelId="{C9DE057F-F9E5-4A83-B6E0-CF7F6CB9FE21}" type="presParOf" srcId="{0950546C-884D-41AB-9DF3-AFD4A469C49C}" destId="{F2EF1585-4043-46C0-AC84-21D3BBDEE650}" srcOrd="1" destOrd="0" presId="urn:microsoft.com/office/officeart/2005/8/layout/vList5"/>
    <dgm:cxn modelId="{5A142F06-4C14-4359-9106-B1AA433FD5A1}" type="presParOf" srcId="{0950546C-884D-41AB-9DF3-AFD4A469C49C}" destId="{CD0C5A31-E289-430B-9D3C-2041B058A46F}" srcOrd="2" destOrd="0" presId="urn:microsoft.com/office/officeart/2005/8/layout/vList5"/>
    <dgm:cxn modelId="{A4858356-FE80-4029-86B7-322BC24DC5C0}" type="presParOf" srcId="{CD0C5A31-E289-430B-9D3C-2041B058A46F}" destId="{E32BEAA0-8392-4E5B-9FE3-A3C0C45B1FE6}" srcOrd="0" destOrd="0" presId="urn:microsoft.com/office/officeart/2005/8/layout/vList5"/>
    <dgm:cxn modelId="{D53D42D7-2B44-4AC8-AA6E-2A54EDEE21B8}" type="presParOf" srcId="{CD0C5A31-E289-430B-9D3C-2041B058A46F}" destId="{98AAA7D4-83C1-4F80-AEF0-10CBAEA7E0FA}" srcOrd="1" destOrd="0" presId="urn:microsoft.com/office/officeart/2005/8/layout/vList5"/>
    <dgm:cxn modelId="{2F2B3592-298B-4B57-9272-6E6937FDCB5E}" type="presParOf" srcId="{0950546C-884D-41AB-9DF3-AFD4A469C49C}" destId="{E92C446A-7504-4402-AA24-69825EB3E3A2}" srcOrd="3" destOrd="0" presId="urn:microsoft.com/office/officeart/2005/8/layout/vList5"/>
    <dgm:cxn modelId="{AFC85664-DF4C-4136-B4D9-21209C383558}" type="presParOf" srcId="{0950546C-884D-41AB-9DF3-AFD4A469C49C}" destId="{85862713-72E8-4ACD-87C2-0BBC2D704CB8}" srcOrd="4" destOrd="0" presId="urn:microsoft.com/office/officeart/2005/8/layout/vList5"/>
    <dgm:cxn modelId="{1080D89D-5843-436B-94E7-8A0187835544}" type="presParOf" srcId="{85862713-72E8-4ACD-87C2-0BBC2D704CB8}" destId="{B359BEAC-508B-4839-BACA-4343E6FA4167}" srcOrd="0" destOrd="0" presId="urn:microsoft.com/office/officeart/2005/8/layout/vList5"/>
    <dgm:cxn modelId="{BF46B5F9-D18D-48A9-B2F7-5746AEA48A76}" type="presParOf" srcId="{85862713-72E8-4ACD-87C2-0BBC2D704CB8}" destId="{F1851735-4C9F-4A00-95D3-D6B56C8D3328}" srcOrd="1" destOrd="0" presId="urn:microsoft.com/office/officeart/2005/8/layout/vList5"/>
    <dgm:cxn modelId="{084DC97B-823A-4E6C-9A8F-8444252ADCE5}" type="presParOf" srcId="{0950546C-884D-41AB-9DF3-AFD4A469C49C}" destId="{9C180814-EC3F-4979-90E2-257C95CF8744}" srcOrd="5" destOrd="0" presId="urn:microsoft.com/office/officeart/2005/8/layout/vList5"/>
    <dgm:cxn modelId="{740E3E66-3CF7-422B-B837-8A5CEEDC66A5}" type="presParOf" srcId="{0950546C-884D-41AB-9DF3-AFD4A469C49C}" destId="{0948CF20-81B3-495F-9663-FAA44DC7EDC6}" srcOrd="6" destOrd="0" presId="urn:microsoft.com/office/officeart/2005/8/layout/vList5"/>
    <dgm:cxn modelId="{92B0A6EC-3E93-4181-AD46-1E4B3494DC1A}" type="presParOf" srcId="{0948CF20-81B3-495F-9663-FAA44DC7EDC6}" destId="{8128F743-66FD-463F-B308-DAEB046676A9}" srcOrd="0" destOrd="0" presId="urn:microsoft.com/office/officeart/2005/8/layout/vList5"/>
    <dgm:cxn modelId="{2E59183E-B9F3-4D07-848D-1EA5220A7ED7}" type="presParOf" srcId="{0948CF20-81B3-495F-9663-FAA44DC7EDC6}" destId="{AB7F2F86-7DBE-431E-8604-80BF5E8332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201E8-B066-4C15-A375-4ECFD3DD7C87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60120B2-7DF1-4BAC-8663-FAAF236F3395}">
      <dgm:prSet phldrT="[文本]" custT="1"/>
      <dgm:spPr/>
      <dgm:t>
        <a:bodyPr/>
        <a:lstStyle/>
        <a:p>
          <a:r>
            <a:rPr lang="en-US" altLang="zh-CN" sz="6000" smtClean="0">
              <a:latin typeface="Candara" panose="020E0502030303020204" pitchFamily="34" charset="0"/>
            </a:rPr>
            <a:t>lift</a:t>
          </a:r>
          <a:endParaRPr lang="zh-CN" altLang="en-US" sz="2400">
            <a:latin typeface="Candara" panose="020E0502030303020204" pitchFamily="34" charset="0"/>
          </a:endParaRPr>
        </a:p>
      </dgm:t>
    </dgm:pt>
    <dgm:pt modelId="{72EA6A20-187F-482A-B3D7-25BC3893136E}" type="parTrans" cxnId="{C877C7B9-DC1E-4716-91E2-7B70782F58A6}">
      <dgm:prSet/>
      <dgm:spPr/>
      <dgm:t>
        <a:bodyPr/>
        <a:lstStyle/>
        <a:p>
          <a:endParaRPr lang="zh-CN" altLang="en-US"/>
        </a:p>
      </dgm:t>
    </dgm:pt>
    <dgm:pt modelId="{AA2F1E12-2023-4C2C-BAC7-A285BF37C101}" type="sibTrans" cxnId="{C877C7B9-DC1E-4716-91E2-7B70782F58A6}">
      <dgm:prSet/>
      <dgm:spPr/>
      <dgm:t>
        <a:bodyPr/>
        <a:lstStyle/>
        <a:p>
          <a:endParaRPr lang="zh-CN" altLang="en-US"/>
        </a:p>
      </dgm:t>
    </dgm:pt>
    <dgm:pt modelId="{54F21422-79D8-472A-A941-FC4FA6FBBC8E}">
      <dgm:prSet phldrT="[文本]" custT="1"/>
      <dgm:spPr/>
      <dgm:t>
        <a:bodyPr/>
        <a:lstStyle/>
        <a:p>
          <a:r>
            <a:rPr lang="en-US" sz="2400" smtClean="0">
              <a:latin typeface="Candara" panose="020E0502030303020204" pitchFamily="34" charset="0"/>
            </a:rPr>
            <a:t>observeOn</a:t>
          </a:r>
          <a:endParaRPr lang="zh-CN" altLang="en-US" sz="1500">
            <a:latin typeface="Candara" panose="020E0502030303020204" pitchFamily="34" charset="0"/>
          </a:endParaRPr>
        </a:p>
      </dgm:t>
    </dgm:pt>
    <dgm:pt modelId="{55D6F48A-5AEA-4EE4-9BEC-F4C4BFFA6BF1}" type="parTrans" cxnId="{2C5B6459-78B8-45F9-AF56-719CBDC96AA4}">
      <dgm:prSet/>
      <dgm:spPr/>
      <dgm:t>
        <a:bodyPr/>
        <a:lstStyle/>
        <a:p>
          <a:endParaRPr lang="zh-CN" altLang="en-US"/>
        </a:p>
      </dgm:t>
    </dgm:pt>
    <dgm:pt modelId="{5BD5ED1B-C5B1-4EB3-939E-3FDD982D84B2}" type="sibTrans" cxnId="{2C5B6459-78B8-45F9-AF56-719CBDC96AA4}">
      <dgm:prSet/>
      <dgm:spPr/>
      <dgm:t>
        <a:bodyPr/>
        <a:lstStyle/>
        <a:p>
          <a:endParaRPr lang="zh-CN" altLang="en-US"/>
        </a:p>
      </dgm:t>
    </dgm:pt>
    <dgm:pt modelId="{7DC189D4-C29E-44D9-AA2F-37B3B931ECD6}">
      <dgm:prSet phldrT="[文本]" custT="1"/>
      <dgm:spPr/>
      <dgm:t>
        <a:bodyPr/>
        <a:lstStyle/>
        <a:p>
          <a:r>
            <a:rPr lang="en-US" altLang="zh-CN" sz="2800" smtClean="0">
              <a:latin typeface="Candara" panose="020E0502030303020204" pitchFamily="34" charset="0"/>
            </a:rPr>
            <a:t>flatMap</a:t>
          </a:r>
          <a:endParaRPr lang="zh-CN" altLang="en-US" sz="2400">
            <a:latin typeface="Candara" panose="020E0502030303020204" pitchFamily="34" charset="0"/>
          </a:endParaRPr>
        </a:p>
      </dgm:t>
    </dgm:pt>
    <dgm:pt modelId="{D11EC0CA-4B4A-432F-A86B-0DCBB5E1BF85}" type="parTrans" cxnId="{6CF6089E-459C-4576-A8CC-58215908A95F}">
      <dgm:prSet/>
      <dgm:spPr/>
      <dgm:t>
        <a:bodyPr/>
        <a:lstStyle/>
        <a:p>
          <a:endParaRPr lang="zh-CN" altLang="en-US"/>
        </a:p>
      </dgm:t>
    </dgm:pt>
    <dgm:pt modelId="{892E8A95-5A5B-43B8-AAD9-3BEBB40799A4}" type="sibTrans" cxnId="{6CF6089E-459C-4576-A8CC-58215908A95F}">
      <dgm:prSet/>
      <dgm:spPr/>
      <dgm:t>
        <a:bodyPr/>
        <a:lstStyle/>
        <a:p>
          <a:endParaRPr lang="zh-CN" altLang="en-US"/>
        </a:p>
      </dgm:t>
    </dgm:pt>
    <dgm:pt modelId="{871C5890-2AD9-47BC-A2F4-F97A86E07550}">
      <dgm:prSet phldrT="[文本]" custT="1"/>
      <dgm:spPr/>
      <dgm:t>
        <a:bodyPr/>
        <a:lstStyle/>
        <a:p>
          <a:r>
            <a:rPr lang="en-US" altLang="zh-CN" sz="3200" smtClean="0">
              <a:latin typeface="Candara" panose="020E0502030303020204" pitchFamily="34" charset="0"/>
            </a:rPr>
            <a:t>zip</a:t>
          </a:r>
          <a:endParaRPr lang="zh-CN" altLang="en-US" sz="5100">
            <a:latin typeface="Candara" panose="020E0502030303020204" pitchFamily="34" charset="0"/>
          </a:endParaRPr>
        </a:p>
      </dgm:t>
    </dgm:pt>
    <dgm:pt modelId="{9A58BF51-2140-4D75-9C00-41BC9054CB8C}" type="parTrans" cxnId="{4CE2B89B-A531-481E-BB67-B8E8D851F70F}">
      <dgm:prSet/>
      <dgm:spPr/>
      <dgm:t>
        <a:bodyPr/>
        <a:lstStyle/>
        <a:p>
          <a:endParaRPr lang="zh-CN" altLang="en-US"/>
        </a:p>
      </dgm:t>
    </dgm:pt>
    <dgm:pt modelId="{0C309FE3-7D6D-42C7-884E-684232576093}" type="sibTrans" cxnId="{4CE2B89B-A531-481E-BB67-B8E8D851F70F}">
      <dgm:prSet/>
      <dgm:spPr/>
      <dgm:t>
        <a:bodyPr/>
        <a:lstStyle/>
        <a:p>
          <a:endParaRPr lang="zh-CN" altLang="en-US"/>
        </a:p>
      </dgm:t>
    </dgm:pt>
    <dgm:pt modelId="{575AB9CB-484D-4B1D-9D86-FE780FDBA1A3}">
      <dgm:prSet phldrT="[文本]" custT="1"/>
      <dgm:spPr/>
      <dgm:t>
        <a:bodyPr/>
        <a:lstStyle/>
        <a:p>
          <a:r>
            <a:rPr lang="en-US" altLang="zh-CN" sz="3600" smtClean="0">
              <a:latin typeface="Candara" panose="020E0502030303020204" pitchFamily="34" charset="0"/>
            </a:rPr>
            <a:t>map</a:t>
          </a:r>
          <a:endParaRPr lang="zh-CN" altLang="en-US" sz="4400">
            <a:latin typeface="Candara" panose="020E0502030303020204" pitchFamily="34" charset="0"/>
          </a:endParaRPr>
        </a:p>
      </dgm:t>
    </dgm:pt>
    <dgm:pt modelId="{91FF04AA-ABAF-4D47-8163-AFC18BFDB9F3}" type="parTrans" cxnId="{51E3E904-F91F-4A0F-8EF0-64CBEF6E3F1D}">
      <dgm:prSet/>
      <dgm:spPr/>
      <dgm:t>
        <a:bodyPr/>
        <a:lstStyle/>
        <a:p>
          <a:endParaRPr lang="zh-CN" altLang="en-US"/>
        </a:p>
      </dgm:t>
    </dgm:pt>
    <dgm:pt modelId="{5636A453-4AE1-4C03-9FC7-E12280AE3A4C}" type="sibTrans" cxnId="{51E3E904-F91F-4A0F-8EF0-64CBEF6E3F1D}">
      <dgm:prSet/>
      <dgm:spPr/>
      <dgm:t>
        <a:bodyPr/>
        <a:lstStyle/>
        <a:p>
          <a:endParaRPr lang="zh-CN" altLang="en-US"/>
        </a:p>
      </dgm:t>
    </dgm:pt>
    <dgm:pt modelId="{FA5DDA3C-C7A0-4801-88A4-FB86CEFEC2FD}" type="pres">
      <dgm:prSet presAssocID="{AB6201E8-B066-4C15-A375-4ECFD3DD7C8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3197AC-207A-453A-B87B-3E3DF1024B77}" type="pres">
      <dgm:prSet presAssocID="{B60120B2-7DF1-4BAC-8663-FAAF236F339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F8DFDB4-9210-417E-A26D-FFAB114DF55D}" type="pres">
      <dgm:prSet presAssocID="{55D6F48A-5AEA-4EE4-9BEC-F4C4BFFA6BF1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F5946E9B-F4AA-45A1-AB7C-6D6385657855}" type="pres">
      <dgm:prSet presAssocID="{55D6F48A-5AEA-4EE4-9BEC-F4C4BFFA6BF1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5DD553B-3C42-4D12-8BCA-058E73D87F15}" type="pres">
      <dgm:prSet presAssocID="{54F21422-79D8-472A-A941-FC4FA6FBBC8E}" presName="node" presStyleLbl="node1" presStyleIdx="0" presStyleCnt="4" custScaleX="157051" custRadScaleRad="102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D0292-2C67-48A3-A540-8F81E0AD80ED}" type="pres">
      <dgm:prSet presAssocID="{D11EC0CA-4B4A-432F-A86B-0DCBB5E1BF85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9B957A71-32AE-4299-A873-E283B275FE1B}" type="pres">
      <dgm:prSet presAssocID="{D11EC0CA-4B4A-432F-A86B-0DCBB5E1BF8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50B41C70-4322-48CF-8169-244D1981E2B3}" type="pres">
      <dgm:prSet presAssocID="{7DC189D4-C29E-44D9-AA2F-37B3B931ECD6}" presName="node" presStyleLbl="node1" presStyleIdx="1" presStyleCnt="4" custScaleX="126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B668B-6ED1-4270-8E48-DCACAD276518}" type="pres">
      <dgm:prSet presAssocID="{9A58BF51-2140-4D75-9C00-41BC9054CB8C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E4E2C523-40DD-4549-B901-B89B744D4337}" type="pres">
      <dgm:prSet presAssocID="{9A58BF51-2140-4D75-9C00-41BC9054CB8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A345A1F-383E-4FF4-B0A4-F3AFD4E27BF3}" type="pres">
      <dgm:prSet presAssocID="{871C5890-2AD9-47BC-A2F4-F97A86E07550}" presName="node" presStyleLbl="node1" presStyleIdx="2" presStyleCnt="4" custScaleX="148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A3213-6F8B-4FC7-B516-17354D39EB54}" type="pres">
      <dgm:prSet presAssocID="{91FF04AA-ABAF-4D47-8163-AFC18BFDB9F3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FBA0B558-7075-4822-BF94-FD7494E5F387}" type="pres">
      <dgm:prSet presAssocID="{91FF04AA-ABAF-4D47-8163-AFC18BFDB9F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028433-E01D-40CA-8CC1-B94A751BAC19}" type="pres">
      <dgm:prSet presAssocID="{575AB9CB-484D-4B1D-9D86-FE780FDBA1A3}" presName="node" presStyleLbl="node1" presStyleIdx="3" presStyleCnt="4" custScaleX="123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EA093D-A3E4-4F99-B92C-02944EF87A72}" type="presOf" srcId="{91FF04AA-ABAF-4D47-8163-AFC18BFDB9F3}" destId="{FBA0B558-7075-4822-BF94-FD7494E5F387}" srcOrd="1" destOrd="0" presId="urn:microsoft.com/office/officeart/2005/8/layout/radial1"/>
    <dgm:cxn modelId="{6221C9C5-CB08-4B45-8DEE-C608D2E9ECA4}" type="presOf" srcId="{7DC189D4-C29E-44D9-AA2F-37B3B931ECD6}" destId="{50B41C70-4322-48CF-8169-244D1981E2B3}" srcOrd="0" destOrd="0" presId="urn:microsoft.com/office/officeart/2005/8/layout/radial1"/>
    <dgm:cxn modelId="{6CF6089E-459C-4576-A8CC-58215908A95F}" srcId="{B60120B2-7DF1-4BAC-8663-FAAF236F3395}" destId="{7DC189D4-C29E-44D9-AA2F-37B3B931ECD6}" srcOrd="1" destOrd="0" parTransId="{D11EC0CA-4B4A-432F-A86B-0DCBB5E1BF85}" sibTransId="{892E8A95-5A5B-43B8-AAD9-3BEBB40799A4}"/>
    <dgm:cxn modelId="{74B33FAF-5542-4401-B5C8-67F66BB58924}" type="presOf" srcId="{9A58BF51-2140-4D75-9C00-41BC9054CB8C}" destId="{E4E2C523-40DD-4549-B901-B89B744D4337}" srcOrd="1" destOrd="0" presId="urn:microsoft.com/office/officeart/2005/8/layout/radial1"/>
    <dgm:cxn modelId="{A0F66D60-39D2-4508-8449-5FB7ECD68FFB}" type="presOf" srcId="{55D6F48A-5AEA-4EE4-9BEC-F4C4BFFA6BF1}" destId="{2F8DFDB4-9210-417E-A26D-FFAB114DF55D}" srcOrd="0" destOrd="0" presId="urn:microsoft.com/office/officeart/2005/8/layout/radial1"/>
    <dgm:cxn modelId="{51E3E904-F91F-4A0F-8EF0-64CBEF6E3F1D}" srcId="{B60120B2-7DF1-4BAC-8663-FAAF236F3395}" destId="{575AB9CB-484D-4B1D-9D86-FE780FDBA1A3}" srcOrd="3" destOrd="0" parTransId="{91FF04AA-ABAF-4D47-8163-AFC18BFDB9F3}" sibTransId="{5636A453-4AE1-4C03-9FC7-E12280AE3A4C}"/>
    <dgm:cxn modelId="{4C9E5299-768C-4D9D-B4AF-06611B58D0A7}" type="presOf" srcId="{871C5890-2AD9-47BC-A2F4-F97A86E07550}" destId="{0A345A1F-383E-4FF4-B0A4-F3AFD4E27BF3}" srcOrd="0" destOrd="0" presId="urn:microsoft.com/office/officeart/2005/8/layout/radial1"/>
    <dgm:cxn modelId="{B9433076-C020-47CE-9E05-994F4F37EC78}" type="presOf" srcId="{B60120B2-7DF1-4BAC-8663-FAAF236F3395}" destId="{A23197AC-207A-453A-B87B-3E3DF1024B77}" srcOrd="0" destOrd="0" presId="urn:microsoft.com/office/officeart/2005/8/layout/radial1"/>
    <dgm:cxn modelId="{DD555AD5-DF6F-49A9-B6ED-2DC28970E598}" type="presOf" srcId="{54F21422-79D8-472A-A941-FC4FA6FBBC8E}" destId="{85DD553B-3C42-4D12-8BCA-058E73D87F15}" srcOrd="0" destOrd="0" presId="urn:microsoft.com/office/officeart/2005/8/layout/radial1"/>
    <dgm:cxn modelId="{2EE99FFC-68FE-4CDA-B690-D2E0F7108403}" type="presOf" srcId="{D11EC0CA-4B4A-432F-A86B-0DCBB5E1BF85}" destId="{9B957A71-32AE-4299-A873-E283B275FE1B}" srcOrd="1" destOrd="0" presId="urn:microsoft.com/office/officeart/2005/8/layout/radial1"/>
    <dgm:cxn modelId="{1DEA9307-81A1-4BB4-AB88-9A1D29D5A57D}" type="presOf" srcId="{AB6201E8-B066-4C15-A375-4ECFD3DD7C87}" destId="{FA5DDA3C-C7A0-4801-88A4-FB86CEFEC2FD}" srcOrd="0" destOrd="0" presId="urn:microsoft.com/office/officeart/2005/8/layout/radial1"/>
    <dgm:cxn modelId="{2C5B6459-78B8-45F9-AF56-719CBDC96AA4}" srcId="{B60120B2-7DF1-4BAC-8663-FAAF236F3395}" destId="{54F21422-79D8-472A-A941-FC4FA6FBBC8E}" srcOrd="0" destOrd="0" parTransId="{55D6F48A-5AEA-4EE4-9BEC-F4C4BFFA6BF1}" sibTransId="{5BD5ED1B-C5B1-4EB3-939E-3FDD982D84B2}"/>
    <dgm:cxn modelId="{4CE2B510-4A89-4E84-A6C7-01C5B206D66B}" type="presOf" srcId="{91FF04AA-ABAF-4D47-8163-AFC18BFDB9F3}" destId="{942A3213-6F8B-4FC7-B516-17354D39EB54}" srcOrd="0" destOrd="0" presId="urn:microsoft.com/office/officeart/2005/8/layout/radial1"/>
    <dgm:cxn modelId="{6F9D9753-2EB2-4EFD-A182-EBC52A73BE33}" type="presOf" srcId="{575AB9CB-484D-4B1D-9D86-FE780FDBA1A3}" destId="{B4028433-E01D-40CA-8CC1-B94A751BAC19}" srcOrd="0" destOrd="0" presId="urn:microsoft.com/office/officeart/2005/8/layout/radial1"/>
    <dgm:cxn modelId="{4D36076C-7D15-4F2B-BAD0-D5083EF9BF9E}" type="presOf" srcId="{D11EC0CA-4B4A-432F-A86B-0DCBB5E1BF85}" destId="{7E3D0292-2C67-48A3-A540-8F81E0AD80ED}" srcOrd="0" destOrd="0" presId="urn:microsoft.com/office/officeart/2005/8/layout/radial1"/>
    <dgm:cxn modelId="{DF9BE3EE-9F4E-4307-98F9-E0AB2101A90F}" type="presOf" srcId="{55D6F48A-5AEA-4EE4-9BEC-F4C4BFFA6BF1}" destId="{F5946E9B-F4AA-45A1-AB7C-6D6385657855}" srcOrd="1" destOrd="0" presId="urn:microsoft.com/office/officeart/2005/8/layout/radial1"/>
    <dgm:cxn modelId="{C877C7B9-DC1E-4716-91E2-7B70782F58A6}" srcId="{AB6201E8-B066-4C15-A375-4ECFD3DD7C87}" destId="{B60120B2-7DF1-4BAC-8663-FAAF236F3395}" srcOrd="0" destOrd="0" parTransId="{72EA6A20-187F-482A-B3D7-25BC3893136E}" sibTransId="{AA2F1E12-2023-4C2C-BAC7-A285BF37C101}"/>
    <dgm:cxn modelId="{4CE2B89B-A531-481E-BB67-B8E8D851F70F}" srcId="{B60120B2-7DF1-4BAC-8663-FAAF236F3395}" destId="{871C5890-2AD9-47BC-A2F4-F97A86E07550}" srcOrd="2" destOrd="0" parTransId="{9A58BF51-2140-4D75-9C00-41BC9054CB8C}" sibTransId="{0C309FE3-7D6D-42C7-884E-684232576093}"/>
    <dgm:cxn modelId="{0729DF24-D3CE-4B72-A489-8B3E58DC10E0}" type="presOf" srcId="{9A58BF51-2140-4D75-9C00-41BC9054CB8C}" destId="{1BFB668B-6ED1-4270-8E48-DCACAD276518}" srcOrd="0" destOrd="0" presId="urn:microsoft.com/office/officeart/2005/8/layout/radial1"/>
    <dgm:cxn modelId="{7218694A-0208-4DF5-B8C3-DEDCD3654BED}" type="presParOf" srcId="{FA5DDA3C-C7A0-4801-88A4-FB86CEFEC2FD}" destId="{A23197AC-207A-453A-B87B-3E3DF1024B77}" srcOrd="0" destOrd="0" presId="urn:microsoft.com/office/officeart/2005/8/layout/radial1"/>
    <dgm:cxn modelId="{D7DB847A-6C5A-4C3B-B91D-CD2C1DA4CE95}" type="presParOf" srcId="{FA5DDA3C-C7A0-4801-88A4-FB86CEFEC2FD}" destId="{2F8DFDB4-9210-417E-A26D-FFAB114DF55D}" srcOrd="1" destOrd="0" presId="urn:microsoft.com/office/officeart/2005/8/layout/radial1"/>
    <dgm:cxn modelId="{F7907854-3F8D-4859-B35E-01534F555855}" type="presParOf" srcId="{2F8DFDB4-9210-417E-A26D-FFAB114DF55D}" destId="{F5946E9B-F4AA-45A1-AB7C-6D6385657855}" srcOrd="0" destOrd="0" presId="urn:microsoft.com/office/officeart/2005/8/layout/radial1"/>
    <dgm:cxn modelId="{D5DB9C32-23AA-4104-8921-5FF65FC26FC7}" type="presParOf" srcId="{FA5DDA3C-C7A0-4801-88A4-FB86CEFEC2FD}" destId="{85DD553B-3C42-4D12-8BCA-058E73D87F15}" srcOrd="2" destOrd="0" presId="urn:microsoft.com/office/officeart/2005/8/layout/radial1"/>
    <dgm:cxn modelId="{D19F0CEB-A42C-451E-9779-EFC519A90686}" type="presParOf" srcId="{FA5DDA3C-C7A0-4801-88A4-FB86CEFEC2FD}" destId="{7E3D0292-2C67-48A3-A540-8F81E0AD80ED}" srcOrd="3" destOrd="0" presId="urn:microsoft.com/office/officeart/2005/8/layout/radial1"/>
    <dgm:cxn modelId="{46627291-4BF7-4E74-A3BE-61B1E55201BE}" type="presParOf" srcId="{7E3D0292-2C67-48A3-A540-8F81E0AD80ED}" destId="{9B957A71-32AE-4299-A873-E283B275FE1B}" srcOrd="0" destOrd="0" presId="urn:microsoft.com/office/officeart/2005/8/layout/radial1"/>
    <dgm:cxn modelId="{163A54B3-2E82-4460-A550-524F1CD5D62B}" type="presParOf" srcId="{FA5DDA3C-C7A0-4801-88A4-FB86CEFEC2FD}" destId="{50B41C70-4322-48CF-8169-244D1981E2B3}" srcOrd="4" destOrd="0" presId="urn:microsoft.com/office/officeart/2005/8/layout/radial1"/>
    <dgm:cxn modelId="{E41C8A04-5417-4161-B273-68506D985CFA}" type="presParOf" srcId="{FA5DDA3C-C7A0-4801-88A4-FB86CEFEC2FD}" destId="{1BFB668B-6ED1-4270-8E48-DCACAD276518}" srcOrd="5" destOrd="0" presId="urn:microsoft.com/office/officeart/2005/8/layout/radial1"/>
    <dgm:cxn modelId="{53ED1593-4009-4FB1-9A92-02476247B5BE}" type="presParOf" srcId="{1BFB668B-6ED1-4270-8E48-DCACAD276518}" destId="{E4E2C523-40DD-4549-B901-B89B744D4337}" srcOrd="0" destOrd="0" presId="urn:microsoft.com/office/officeart/2005/8/layout/radial1"/>
    <dgm:cxn modelId="{02091879-3468-424B-97E6-E11C9DBDB9F1}" type="presParOf" srcId="{FA5DDA3C-C7A0-4801-88A4-FB86CEFEC2FD}" destId="{0A345A1F-383E-4FF4-B0A4-F3AFD4E27BF3}" srcOrd="6" destOrd="0" presId="urn:microsoft.com/office/officeart/2005/8/layout/radial1"/>
    <dgm:cxn modelId="{8596ABFF-D326-49E4-AE74-ADFCF6E0CB8C}" type="presParOf" srcId="{FA5DDA3C-C7A0-4801-88A4-FB86CEFEC2FD}" destId="{942A3213-6F8B-4FC7-B516-17354D39EB54}" srcOrd="7" destOrd="0" presId="urn:microsoft.com/office/officeart/2005/8/layout/radial1"/>
    <dgm:cxn modelId="{15B3490B-0E51-42FB-AE2A-F79D4C792C22}" type="presParOf" srcId="{942A3213-6F8B-4FC7-B516-17354D39EB54}" destId="{FBA0B558-7075-4822-BF94-FD7494E5F387}" srcOrd="0" destOrd="0" presId="urn:microsoft.com/office/officeart/2005/8/layout/radial1"/>
    <dgm:cxn modelId="{E1820DD3-089D-490C-8446-90B3890F0188}" type="presParOf" srcId="{FA5DDA3C-C7A0-4801-88A4-FB86CEFEC2FD}" destId="{B4028433-E01D-40CA-8CC1-B94A751BAC1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76B4E7-2777-4C2F-B1CB-D5AE77130459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7EA5CB16-DD13-4213-B201-F5B9BCAEE0C1}">
      <dgm:prSet phldrT="[文本]" custT="1"/>
      <dgm:spPr/>
      <dgm:t>
        <a:bodyPr/>
        <a:lstStyle/>
        <a:p>
          <a:r>
            <a:rPr lang="en-US" altLang="zh-CN" sz="3200" smtClean="0"/>
            <a:t>RxJava</a:t>
          </a:r>
          <a:endParaRPr lang="zh-CN" altLang="en-US" sz="3200"/>
        </a:p>
      </dgm:t>
    </dgm:pt>
    <dgm:pt modelId="{8E10CBC5-8465-4E58-B7D1-869C76BD0469}" type="parTrans" cxnId="{7767D63F-463C-43B7-975E-B93E3D7ACC14}">
      <dgm:prSet/>
      <dgm:spPr/>
      <dgm:t>
        <a:bodyPr/>
        <a:lstStyle/>
        <a:p>
          <a:endParaRPr lang="zh-CN" altLang="en-US"/>
        </a:p>
      </dgm:t>
    </dgm:pt>
    <dgm:pt modelId="{557D335D-6D26-4EC8-9556-AD9C7D1CDA48}" type="sibTrans" cxnId="{7767D63F-463C-43B7-975E-B93E3D7ACC14}">
      <dgm:prSet/>
      <dgm:spPr/>
      <dgm:t>
        <a:bodyPr/>
        <a:lstStyle/>
        <a:p>
          <a:endParaRPr lang="zh-CN" altLang="en-US"/>
        </a:p>
      </dgm:t>
    </dgm:pt>
    <dgm:pt modelId="{3B211D4F-3360-427C-824F-127C70E68EA4}">
      <dgm:prSet phldrT="[文本]" custT="1"/>
      <dgm:spPr/>
      <dgm:t>
        <a:bodyPr/>
        <a:lstStyle/>
        <a:p>
          <a:r>
            <a:rPr lang="en-US" altLang="zh-CN" sz="2000" b="1" smtClean="0">
              <a:latin typeface="Candara" pitchFamily="34" charset="0"/>
            </a:rPr>
            <a:t>Retrofit</a:t>
          </a:r>
          <a:endParaRPr lang="zh-CN" altLang="en-US" sz="2100" b="1">
            <a:latin typeface="Candara" pitchFamily="34" charset="0"/>
          </a:endParaRPr>
        </a:p>
      </dgm:t>
    </dgm:pt>
    <dgm:pt modelId="{955A2908-34A0-4D2B-8C69-186B8C085AB1}" type="parTrans" cxnId="{6E60E299-7766-482F-8CAC-48C6B7471FD5}">
      <dgm:prSet/>
      <dgm:spPr/>
      <dgm:t>
        <a:bodyPr/>
        <a:lstStyle/>
        <a:p>
          <a:endParaRPr lang="zh-CN" altLang="en-US"/>
        </a:p>
      </dgm:t>
    </dgm:pt>
    <dgm:pt modelId="{63111E50-B3D1-44A5-8CE5-C346C5E688A0}" type="sibTrans" cxnId="{6E60E299-7766-482F-8CAC-48C6B7471FD5}">
      <dgm:prSet/>
      <dgm:spPr/>
      <dgm:t>
        <a:bodyPr/>
        <a:lstStyle/>
        <a:p>
          <a:endParaRPr lang="zh-CN" altLang="en-US"/>
        </a:p>
      </dgm:t>
    </dgm:pt>
    <dgm:pt modelId="{A8804AD4-6FE5-4DED-ADE1-3A97AD30EAEE}" type="pres">
      <dgm:prSet presAssocID="{5976B4E7-2777-4C2F-B1CB-D5AE771304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B32705F-2367-4C22-A53B-246CD9A33FDF}" type="pres">
      <dgm:prSet presAssocID="{7EA5CB16-DD13-4213-B201-F5B9BCAEE0C1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4717F6-7157-4095-96FE-89D35062869C}" type="pres">
      <dgm:prSet presAssocID="{7EA5CB16-DD13-4213-B201-F5B9BCAEE0C1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01789F38-DE6A-4173-8346-F5B98FF99C2A}" type="pres">
      <dgm:prSet presAssocID="{7EA5CB16-DD13-4213-B201-F5B9BCAEE0C1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159CA5D7-AB2B-44AE-B38E-A3809AD037A4}" type="pres">
      <dgm:prSet presAssocID="{3B211D4F-3360-427C-824F-127C70E68EA4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5FCA04-F9F9-4772-A2F9-EB73D7A40D7C}" type="pres">
      <dgm:prSet presAssocID="{3B211D4F-3360-427C-824F-127C70E68EA4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5781ED15-A20D-413C-8E0E-EBF718D640AC}" type="pres">
      <dgm:prSet presAssocID="{3B211D4F-3360-427C-824F-127C70E68EA4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A0FDD4C1-5840-482B-B096-DF039E87391D}" type="pres">
      <dgm:prSet presAssocID="{557D335D-6D26-4EC8-9556-AD9C7D1CDA48}" presName="connector1" presStyleLbl="sibTrans2D1" presStyleIdx="0" presStyleCnt="2"/>
      <dgm:spPr/>
      <dgm:t>
        <a:bodyPr/>
        <a:lstStyle/>
        <a:p>
          <a:endParaRPr lang="zh-CN" altLang="en-US"/>
        </a:p>
      </dgm:t>
    </dgm:pt>
    <dgm:pt modelId="{3C0498EC-CE4B-4A68-90D3-A721E8139723}" type="pres">
      <dgm:prSet presAssocID="{63111E50-B3D1-44A5-8CE5-C346C5E688A0}" presName="connector2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6F17C5AF-47E5-4E52-9E3C-4E4ECF0E0D10}" type="presOf" srcId="{3B211D4F-3360-427C-824F-127C70E68EA4}" destId="{159CA5D7-AB2B-44AE-B38E-A3809AD037A4}" srcOrd="0" destOrd="0" presId="urn:microsoft.com/office/officeart/2005/8/layout/gear1"/>
    <dgm:cxn modelId="{0216D675-8B8C-410C-A269-4BBECD0FA60E}" type="presOf" srcId="{557D335D-6D26-4EC8-9556-AD9C7D1CDA48}" destId="{A0FDD4C1-5840-482B-B096-DF039E87391D}" srcOrd="0" destOrd="0" presId="urn:microsoft.com/office/officeart/2005/8/layout/gear1"/>
    <dgm:cxn modelId="{6E60E299-7766-482F-8CAC-48C6B7471FD5}" srcId="{5976B4E7-2777-4C2F-B1CB-D5AE77130459}" destId="{3B211D4F-3360-427C-824F-127C70E68EA4}" srcOrd="1" destOrd="0" parTransId="{955A2908-34A0-4D2B-8C69-186B8C085AB1}" sibTransId="{63111E50-B3D1-44A5-8CE5-C346C5E688A0}"/>
    <dgm:cxn modelId="{24B2EC9E-1382-4EB9-B7E4-6CD335A3970D}" type="presOf" srcId="{7EA5CB16-DD13-4213-B201-F5B9BCAEE0C1}" destId="{0F4717F6-7157-4095-96FE-89D35062869C}" srcOrd="1" destOrd="0" presId="urn:microsoft.com/office/officeart/2005/8/layout/gear1"/>
    <dgm:cxn modelId="{F569FFBC-B411-4F9A-BF9A-59932ECAF14E}" type="presOf" srcId="{7EA5CB16-DD13-4213-B201-F5B9BCAEE0C1}" destId="{CB32705F-2367-4C22-A53B-246CD9A33FDF}" srcOrd="0" destOrd="0" presId="urn:microsoft.com/office/officeart/2005/8/layout/gear1"/>
    <dgm:cxn modelId="{FF232C7E-58A9-41ED-9EBB-99738F201693}" type="presOf" srcId="{63111E50-B3D1-44A5-8CE5-C346C5E688A0}" destId="{3C0498EC-CE4B-4A68-90D3-A721E8139723}" srcOrd="0" destOrd="0" presId="urn:microsoft.com/office/officeart/2005/8/layout/gear1"/>
    <dgm:cxn modelId="{FD904BD4-F38A-4694-94BA-6B696B795B24}" type="presOf" srcId="{7EA5CB16-DD13-4213-B201-F5B9BCAEE0C1}" destId="{01789F38-DE6A-4173-8346-F5B98FF99C2A}" srcOrd="2" destOrd="0" presId="urn:microsoft.com/office/officeart/2005/8/layout/gear1"/>
    <dgm:cxn modelId="{F8A81D1C-0959-4630-AB5D-4B597CF96588}" type="presOf" srcId="{3B211D4F-3360-427C-824F-127C70E68EA4}" destId="{F25FCA04-F9F9-4772-A2F9-EB73D7A40D7C}" srcOrd="1" destOrd="0" presId="urn:microsoft.com/office/officeart/2005/8/layout/gear1"/>
    <dgm:cxn modelId="{7B9C741A-F00A-4706-A8D4-BEC7BEA96860}" type="presOf" srcId="{3B211D4F-3360-427C-824F-127C70E68EA4}" destId="{5781ED15-A20D-413C-8E0E-EBF718D640AC}" srcOrd="2" destOrd="0" presId="urn:microsoft.com/office/officeart/2005/8/layout/gear1"/>
    <dgm:cxn modelId="{7C6CF35F-2CE8-4DF6-BDC6-C44BB1614D91}" type="presOf" srcId="{5976B4E7-2777-4C2F-B1CB-D5AE77130459}" destId="{A8804AD4-6FE5-4DED-ADE1-3A97AD30EAEE}" srcOrd="0" destOrd="0" presId="urn:microsoft.com/office/officeart/2005/8/layout/gear1"/>
    <dgm:cxn modelId="{7767D63F-463C-43B7-975E-B93E3D7ACC14}" srcId="{5976B4E7-2777-4C2F-B1CB-D5AE77130459}" destId="{7EA5CB16-DD13-4213-B201-F5B9BCAEE0C1}" srcOrd="0" destOrd="0" parTransId="{8E10CBC5-8465-4E58-B7D1-869C76BD0469}" sibTransId="{557D335D-6D26-4EC8-9556-AD9C7D1CDA48}"/>
    <dgm:cxn modelId="{8B62576B-C5A1-4B4D-BA2A-3FE3C82404C8}" type="presParOf" srcId="{A8804AD4-6FE5-4DED-ADE1-3A97AD30EAEE}" destId="{CB32705F-2367-4C22-A53B-246CD9A33FDF}" srcOrd="0" destOrd="0" presId="urn:microsoft.com/office/officeart/2005/8/layout/gear1"/>
    <dgm:cxn modelId="{306DB69D-C9FF-492A-80CC-4C6C395E9E8A}" type="presParOf" srcId="{A8804AD4-6FE5-4DED-ADE1-3A97AD30EAEE}" destId="{0F4717F6-7157-4095-96FE-89D35062869C}" srcOrd="1" destOrd="0" presId="urn:microsoft.com/office/officeart/2005/8/layout/gear1"/>
    <dgm:cxn modelId="{98F3D1E9-4069-44EA-B3FE-20E3EFB1932D}" type="presParOf" srcId="{A8804AD4-6FE5-4DED-ADE1-3A97AD30EAEE}" destId="{01789F38-DE6A-4173-8346-F5B98FF99C2A}" srcOrd="2" destOrd="0" presId="urn:microsoft.com/office/officeart/2005/8/layout/gear1"/>
    <dgm:cxn modelId="{E138098B-5A5B-4255-AF36-96871C63DAFA}" type="presParOf" srcId="{A8804AD4-6FE5-4DED-ADE1-3A97AD30EAEE}" destId="{159CA5D7-AB2B-44AE-B38E-A3809AD037A4}" srcOrd="3" destOrd="0" presId="urn:microsoft.com/office/officeart/2005/8/layout/gear1"/>
    <dgm:cxn modelId="{7BCAD091-1021-4746-B350-DD3AE9B05884}" type="presParOf" srcId="{A8804AD4-6FE5-4DED-ADE1-3A97AD30EAEE}" destId="{F25FCA04-F9F9-4772-A2F9-EB73D7A40D7C}" srcOrd="4" destOrd="0" presId="urn:microsoft.com/office/officeart/2005/8/layout/gear1"/>
    <dgm:cxn modelId="{CA893716-2D7D-4BAD-9D90-9D5EF6989664}" type="presParOf" srcId="{A8804AD4-6FE5-4DED-ADE1-3A97AD30EAEE}" destId="{5781ED15-A20D-413C-8E0E-EBF718D640AC}" srcOrd="5" destOrd="0" presId="urn:microsoft.com/office/officeart/2005/8/layout/gear1"/>
    <dgm:cxn modelId="{82271C89-A998-473F-941C-C74690F876A1}" type="presParOf" srcId="{A8804AD4-6FE5-4DED-ADE1-3A97AD30EAEE}" destId="{A0FDD4C1-5840-482B-B096-DF039E87391D}" srcOrd="6" destOrd="0" presId="urn:microsoft.com/office/officeart/2005/8/layout/gear1"/>
    <dgm:cxn modelId="{D59F65CA-86DB-4A08-86A6-C64FD6FC2B34}" type="presParOf" srcId="{A8804AD4-6FE5-4DED-ADE1-3A97AD30EAEE}" destId="{3C0498EC-CE4B-4A68-90D3-A721E813972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04D1D-3EEB-4EDB-BDC1-0473A54BD908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EA11D-4E7F-403A-8357-078B81C513BA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观察者模式</a:t>
          </a:r>
          <a:endParaRPr lang="zh-CN" altLang="en-US" sz="3400" kern="1200"/>
        </a:p>
      </dsp:txBody>
      <dsp:txXfrm>
        <a:off x="460476" y="90417"/>
        <a:ext cx="5662728" cy="905688"/>
      </dsp:txXfrm>
    </dsp:sp>
    <dsp:sp modelId="{2D374687-5300-4268-BBBA-1760DA8ADC7D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398A0-59CE-444B-8E83-053D578FC3A6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建造者模式</a:t>
          </a:r>
          <a:endParaRPr lang="zh-CN" altLang="en-US" sz="3400" kern="1200"/>
        </a:p>
      </dsp:txBody>
      <dsp:txXfrm>
        <a:off x="460476" y="1632657"/>
        <a:ext cx="5662728" cy="905688"/>
      </dsp:txXfrm>
    </dsp:sp>
    <dsp:sp modelId="{9AD0F881-5A2F-4CD5-B69B-94DE2EA9AE7F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A7CBF-EA21-4F60-8F5B-442DB25CCA58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函数式编程</a:t>
          </a:r>
          <a:endParaRPr lang="zh-CN" altLang="en-US" sz="3400" kern="1200"/>
        </a:p>
      </dsp:txBody>
      <dsp:txXfrm>
        <a:off x="460476" y="3174897"/>
        <a:ext cx="56627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542E-8B37-4CCD-AE20-E10D2E73B93C}">
      <dsp:nvSpPr>
        <dsp:cNvPr id="0" name=""/>
        <dsp:cNvSpPr/>
      </dsp:nvSpPr>
      <dsp:spPr>
        <a:xfrm rot="5400000">
          <a:off x="4402538" y="-1837855"/>
          <a:ext cx="596288" cy="44241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被观察者</a:t>
          </a:r>
          <a:endParaRPr lang="zh-CN" altLang="en-US" sz="2700" kern="1200"/>
        </a:p>
      </dsp:txBody>
      <dsp:txXfrm rot="-5400000">
        <a:off x="2488597" y="105194"/>
        <a:ext cx="4395063" cy="538072"/>
      </dsp:txXfrm>
    </dsp:sp>
    <dsp:sp modelId="{F8B7031B-91F5-4F2D-A370-93CE703BE796}">
      <dsp:nvSpPr>
        <dsp:cNvPr id="0" name=""/>
        <dsp:cNvSpPr/>
      </dsp:nvSpPr>
      <dsp:spPr>
        <a:xfrm>
          <a:off x="0" y="1549"/>
          <a:ext cx="248859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Observable</a:t>
          </a:r>
          <a:endParaRPr lang="zh-CN" altLang="en-US" sz="1800" kern="1200"/>
        </a:p>
      </dsp:txBody>
      <dsp:txXfrm>
        <a:off x="36385" y="37934"/>
        <a:ext cx="2415826" cy="672590"/>
      </dsp:txXfrm>
    </dsp:sp>
    <dsp:sp modelId="{98AAA7D4-83C1-4F80-AEF0-10CBAEA7E0FA}">
      <dsp:nvSpPr>
        <dsp:cNvPr id="0" name=""/>
        <dsp:cNvSpPr/>
      </dsp:nvSpPr>
      <dsp:spPr>
        <a:xfrm rot="5400000">
          <a:off x="4402538" y="-1055227"/>
          <a:ext cx="596288" cy="44241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观察者</a:t>
          </a:r>
          <a:endParaRPr lang="zh-CN" altLang="en-US" sz="2700" kern="1200"/>
        </a:p>
      </dsp:txBody>
      <dsp:txXfrm rot="-5400000">
        <a:off x="2488597" y="887822"/>
        <a:ext cx="4395063" cy="538072"/>
      </dsp:txXfrm>
    </dsp:sp>
    <dsp:sp modelId="{E32BEAA0-8392-4E5B-9FE3-A3C0C45B1FE6}">
      <dsp:nvSpPr>
        <dsp:cNvPr id="0" name=""/>
        <dsp:cNvSpPr/>
      </dsp:nvSpPr>
      <dsp:spPr>
        <a:xfrm>
          <a:off x="0" y="784177"/>
          <a:ext cx="248859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Observer(Subscriber)</a:t>
          </a:r>
          <a:endParaRPr lang="zh-CN" altLang="en-US" sz="1800" kern="1200"/>
        </a:p>
      </dsp:txBody>
      <dsp:txXfrm>
        <a:off x="36385" y="820562"/>
        <a:ext cx="2415826" cy="672590"/>
      </dsp:txXfrm>
    </dsp:sp>
    <dsp:sp modelId="{F1851735-4C9F-4A00-95D3-D6B56C8D3328}">
      <dsp:nvSpPr>
        <dsp:cNvPr id="0" name=""/>
        <dsp:cNvSpPr/>
      </dsp:nvSpPr>
      <dsp:spPr>
        <a:xfrm rot="5400000">
          <a:off x="4402538" y="-272599"/>
          <a:ext cx="596288" cy="44241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订阅</a:t>
          </a:r>
          <a:endParaRPr lang="zh-CN" altLang="en-US" sz="2700" kern="1200"/>
        </a:p>
      </dsp:txBody>
      <dsp:txXfrm rot="-5400000">
        <a:off x="2488597" y="1670450"/>
        <a:ext cx="4395063" cy="538072"/>
      </dsp:txXfrm>
    </dsp:sp>
    <dsp:sp modelId="{B359BEAC-508B-4839-BACA-4343E6FA4167}">
      <dsp:nvSpPr>
        <dsp:cNvPr id="0" name=""/>
        <dsp:cNvSpPr/>
      </dsp:nvSpPr>
      <dsp:spPr>
        <a:xfrm>
          <a:off x="0" y="1566806"/>
          <a:ext cx="248859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subscribe</a:t>
          </a:r>
          <a:endParaRPr lang="zh-CN" altLang="en-US" sz="1800" kern="1200"/>
        </a:p>
      </dsp:txBody>
      <dsp:txXfrm>
        <a:off x="36385" y="1603191"/>
        <a:ext cx="2415826" cy="672590"/>
      </dsp:txXfrm>
    </dsp:sp>
    <dsp:sp modelId="{AB7F2F86-7DBE-431E-8604-80BF5E8332B7}">
      <dsp:nvSpPr>
        <dsp:cNvPr id="0" name=""/>
        <dsp:cNvSpPr/>
      </dsp:nvSpPr>
      <dsp:spPr>
        <a:xfrm rot="5400000">
          <a:off x="4402538" y="510028"/>
          <a:ext cx="596288" cy="44241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事件</a:t>
          </a:r>
          <a:endParaRPr lang="zh-CN" altLang="en-US" sz="2700" kern="1200"/>
        </a:p>
      </dsp:txBody>
      <dsp:txXfrm rot="-5400000">
        <a:off x="2488597" y="2453077"/>
        <a:ext cx="4395063" cy="538072"/>
      </dsp:txXfrm>
    </dsp:sp>
    <dsp:sp modelId="{8128F743-66FD-463F-B308-DAEB046676A9}">
      <dsp:nvSpPr>
        <dsp:cNvPr id="0" name=""/>
        <dsp:cNvSpPr/>
      </dsp:nvSpPr>
      <dsp:spPr>
        <a:xfrm>
          <a:off x="0" y="2349434"/>
          <a:ext cx="248859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Event</a:t>
          </a:r>
          <a:endParaRPr lang="zh-CN" altLang="en-US" sz="1800" kern="1200"/>
        </a:p>
      </dsp:txBody>
      <dsp:txXfrm>
        <a:off x="36385" y="2385819"/>
        <a:ext cx="2415826" cy="672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zh-CN" altLang="en-US" smtClean="0"/>
              <a:t>单击此处编辑母版标题样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zh-CN" altLang="en-US" smtClean="0"/>
              <a:t>单击此处编辑母版标题样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zh-CN" altLang="en-US" smtClean="0"/>
              <a:t>单击此处编辑母版标题样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-Extensions/RxCpp" TargetMode="External"/><Relationship Id="rId13" Type="http://schemas.openxmlformats.org/officeDocument/2006/relationships/hyperlink" Target="https://github.com/ReactiveX/RxJRuby" TargetMode="External"/><Relationship Id="rId18" Type="http://schemas.openxmlformats.org/officeDocument/2006/relationships/image" Target="../media/image4.jpeg"/><Relationship Id="rId3" Type="http://schemas.openxmlformats.org/officeDocument/2006/relationships/hyperlink" Target="https://github.com/Reactive-Extensions/RxJS" TargetMode="External"/><Relationship Id="rId7" Type="http://schemas.openxmlformats.org/officeDocument/2006/relationships/hyperlink" Target="https://github.com/ReactiveX/RxClojure" TargetMode="External"/><Relationship Id="rId12" Type="http://schemas.openxmlformats.org/officeDocument/2006/relationships/hyperlink" Target="https://github.com/ReactiveX/RxGroovy" TargetMode="External"/><Relationship Id="rId17" Type="http://schemas.openxmlformats.org/officeDocument/2006/relationships/image" Target="../media/image3.jpeg"/><Relationship Id="rId2" Type="http://schemas.openxmlformats.org/officeDocument/2006/relationships/hyperlink" Target="https://github.com/ReactiveX/RxJava" TargetMode="External"/><Relationship Id="rId16" Type="http://schemas.openxmlformats.org/officeDocument/2006/relationships/hyperlink" Target="https://github.com/ReactiveX/Rx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X/RxScala" TargetMode="External"/><Relationship Id="rId11" Type="http://schemas.openxmlformats.org/officeDocument/2006/relationships/hyperlink" Target="https://github.com/ReactiveX/RxPY" TargetMode="External"/><Relationship Id="rId5" Type="http://schemas.openxmlformats.org/officeDocument/2006/relationships/hyperlink" Target="https://github.com/neuecc/UniRx" TargetMode="External"/><Relationship Id="rId15" Type="http://schemas.openxmlformats.org/officeDocument/2006/relationships/hyperlink" Target="https://github.com/kzaher/RxSwift" TargetMode="External"/><Relationship Id="rId10" Type="http://schemas.openxmlformats.org/officeDocument/2006/relationships/hyperlink" Target="https://github.com/Reactive-Extensions/Rx.rb" TargetMode="External"/><Relationship Id="rId4" Type="http://schemas.openxmlformats.org/officeDocument/2006/relationships/hyperlink" Target="https://github.com/Reactive-Extensions/Rx.NET" TargetMode="External"/><Relationship Id="rId9" Type="http://schemas.openxmlformats.org/officeDocument/2006/relationships/hyperlink" Target="https://github.com/bjornbytes/RxLua" TargetMode="External"/><Relationship Id="rId14" Type="http://schemas.openxmlformats.org/officeDocument/2006/relationships/hyperlink" Target="https://github.com/ReactiveX/RxKotli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mcxiaoke.gitbooks.io/rxdocs/content/operators/Observable-Utility-Operators.html" TargetMode="External"/><Relationship Id="rId13" Type="http://schemas.openxmlformats.org/officeDocument/2006/relationships/hyperlink" Target="https://mcxiaoke.gitbooks.io/rxdocs/content/operators/To.html" TargetMode="External"/><Relationship Id="rId3" Type="http://schemas.openxmlformats.org/officeDocument/2006/relationships/hyperlink" Target="https://mcxiaoke.gitbooks.io/rxdocs/content/operators/Creating-Observables.html" TargetMode="External"/><Relationship Id="rId7" Type="http://schemas.openxmlformats.org/officeDocument/2006/relationships/hyperlink" Target="https://mcxiaoke.gitbooks.io/rxdocs/content/operators/Error-Handling-Operators.html" TargetMode="External"/><Relationship Id="rId12" Type="http://schemas.openxmlformats.org/officeDocument/2006/relationships/hyperlink" Target="https://mcxiaoke.gitbooks.io/rxdocs/content/operators/Connectable-Observable-Operators.html" TargetMode="External"/><Relationship Id="rId2" Type="http://schemas.openxmlformats.org/officeDocument/2006/relationships/hyperlink" Target="https://mcxiaoke.gitbooks.io/rxdocs/content/Operators.html" TargetMode="External"/><Relationship Id="rId16" Type="http://schemas.openxmlformats.org/officeDocument/2006/relationships/hyperlink" Target="https://github.com/mcxiaoke/Rx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xiaoke.gitbooks.io/rxdocs/content/operators/Combining-Observables.html" TargetMode="External"/><Relationship Id="rId11" Type="http://schemas.openxmlformats.org/officeDocument/2006/relationships/hyperlink" Target="https://mcxiaoke.gitbooks.io/rxdocs/content/operators/Async-Operators.html" TargetMode="External"/><Relationship Id="rId5" Type="http://schemas.openxmlformats.org/officeDocument/2006/relationships/hyperlink" Target="https://mcxiaoke.gitbooks.io/rxdocs/content/operators/Filtering-Observables.html" TargetMode="External"/><Relationship Id="rId15" Type="http://schemas.openxmlformats.org/officeDocument/2006/relationships/hyperlink" Target="https://mcxiaoke.gitbooks.io/rxdocs/content/operators/String-Observables.html" TargetMode="External"/><Relationship Id="rId10" Type="http://schemas.openxmlformats.org/officeDocument/2006/relationships/hyperlink" Target="https://mcxiaoke.gitbooks.io/rxdocs/content/operators/Mathematical-and-Aggregate-Operators.html" TargetMode="External"/><Relationship Id="rId4" Type="http://schemas.openxmlformats.org/officeDocument/2006/relationships/hyperlink" Target="https://mcxiaoke.gitbooks.io/rxdocs/content/operators/Transforming-Observables.html" TargetMode="External"/><Relationship Id="rId9" Type="http://schemas.openxmlformats.org/officeDocument/2006/relationships/hyperlink" Target="https://mcxiaoke.gitbooks.io/rxdocs/content/operators/Conditional-and-Boolean-Operators.html" TargetMode="External"/><Relationship Id="rId14" Type="http://schemas.openxmlformats.org/officeDocument/2006/relationships/hyperlink" Target="https://mcxiaoke.gitbooks.io/rxdocs/content/operators/Blocking-Observable-Operators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74842"/>
            <a:ext cx="7702624" cy="3107431"/>
          </a:xfrm>
        </p:spPr>
        <p:txBody>
          <a:bodyPr/>
          <a:lstStyle/>
          <a:p>
            <a:pPr defTabSz="525779">
              <a:spcBef>
                <a:spcPts val="1400"/>
              </a:spcBef>
              <a:defRPr sz="6300"/>
            </a:pPr>
            <a:r>
              <a:rPr lang="zh-CN" altLang="en-US"/>
              <a:t>使用</a:t>
            </a:r>
            <a:r>
              <a:rPr lang="en-US" altLang="zh-CN" err="1"/>
              <a:t>RxJava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简化异步操作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u="sng"/>
              <a:t>https://</a:t>
            </a:r>
            <a:r>
              <a:rPr lang="en-US" altLang="zh-CN" u="sng" smtClean="0"/>
              <a:t>github.com/ReactiveX/RxJava</a:t>
            </a:r>
            <a:endParaRPr lang="en-US" altLang="zh-CN" u="sn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32385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1763688" y="387202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8" y="70441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/>
              <a:t>ReactiveX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>
                <a:latin typeface="Candara" pitchFamily="34" charset="0"/>
              </a:rPr>
              <a:t>List&lt;Integer&gt;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 </a:t>
            </a:r>
            <a:r>
              <a:rPr lang="en-US" altLang="zh-CN" sz="1600" b="1">
                <a:latin typeface="Candara" pitchFamily="34" charset="0"/>
              </a:rPr>
              <a:t>= Arrays.</a:t>
            </a:r>
            <a:r>
              <a:rPr lang="en-US" altLang="zh-CN" sz="1600" b="1" i="1">
                <a:solidFill>
                  <a:srgbClr val="FF8000"/>
                </a:solidFill>
                <a:latin typeface="Candara" pitchFamily="34" charset="0"/>
              </a:rPr>
              <a:t>asList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 i="1">
                <a:latin typeface="Candara" pitchFamily="34" charset="0"/>
              </a:rPr>
              <a:t>1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2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3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4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5</a:t>
            </a:r>
            <a:r>
              <a:rPr lang="en-US" altLang="zh-CN" sz="1600" b="1" smtClean="0">
                <a:latin typeface="Candara" pitchFamily="34" charset="0"/>
              </a:rPr>
              <a:t>);</a:t>
            </a:r>
          </a:p>
          <a:p>
            <a:pPr marL="0" indent="0">
              <a:buNone/>
            </a:pPr>
            <a:endParaRPr lang="en-US" altLang="zh-CN" sz="1600" b="1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// </a:t>
            </a:r>
            <a:r>
              <a:rPr lang="zh-CN" altLang="en-US" sz="1600" b="1" smtClean="0">
                <a:latin typeface="Candara" pitchFamily="34" charset="0"/>
              </a:rPr>
              <a:t>路人甲写法</a:t>
            </a:r>
            <a:endParaRPr lang="en-US" altLang="zh-CN" sz="1600" b="1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List&lt;String</a:t>
            </a:r>
            <a:r>
              <a:rPr lang="en-US" altLang="zh-CN" sz="1600" b="1">
                <a:latin typeface="Candara" pitchFamily="34" charset="0"/>
              </a:rPr>
              <a:t>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resultList </a:t>
            </a:r>
            <a:r>
              <a:rPr lang="en-US" altLang="zh-CN" sz="1600" b="1">
                <a:latin typeface="Candara" pitchFamily="34" charset="0"/>
              </a:rPr>
              <a:t>= </a:t>
            </a: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1600" b="1">
                <a:solidFill>
                  <a:srgbClr val="800000"/>
                </a:solidFill>
                <a:latin typeface="Candara" pitchFamily="34" charset="0"/>
              </a:rPr>
              <a:t>ArrayList</a:t>
            </a:r>
            <a:r>
              <a:rPr lang="en-US" altLang="zh-CN" sz="1600" b="1">
                <a:latin typeface="Candara" pitchFamily="34" charset="0"/>
              </a:rPr>
              <a:t>&lt;&gt;();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for </a:t>
            </a:r>
            <a:r>
              <a:rPr lang="en-US" altLang="zh-CN" sz="1600" b="1">
                <a:latin typeface="Candara" pitchFamily="34" charset="0"/>
              </a:rPr>
              <a:t>(Integer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integer </a:t>
            </a:r>
            <a:r>
              <a:rPr lang="en-US" altLang="zh-CN" sz="1600" b="1">
                <a:latin typeface="Candara" pitchFamily="34" charset="0"/>
              </a:rPr>
              <a:t>: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</a:t>
            </a:r>
            <a:r>
              <a:rPr lang="en-US" altLang="zh-CN" sz="1600" b="1">
                <a:latin typeface="Candara" pitchFamily="34" charset="0"/>
              </a:rPr>
              <a:t>) {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   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resultList</a:t>
            </a:r>
            <a:r>
              <a:rPr lang="en-US" altLang="zh-CN" sz="1600" b="1">
                <a:latin typeface="Candara" pitchFamily="34" charset="0"/>
              </a:rPr>
              <a:t>.</a:t>
            </a:r>
            <a:r>
              <a:rPr lang="en-US" altLang="zh-CN" sz="1600" b="1" i="1">
                <a:solidFill>
                  <a:srgbClr val="800000"/>
                </a:solidFill>
                <a:latin typeface="Candara" pitchFamily="34" charset="0"/>
              </a:rPr>
              <a:t>add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 i="1">
                <a:solidFill>
                  <a:srgbClr val="0000FF"/>
                </a:solidFill>
                <a:latin typeface="Candara" pitchFamily="34" charset="0"/>
              </a:rPr>
              <a:t>"Item " </a:t>
            </a:r>
            <a:r>
              <a:rPr lang="en-US" altLang="zh-CN" sz="1600" b="1">
                <a:latin typeface="Candara" pitchFamily="34" charset="0"/>
              </a:rPr>
              <a:t>+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integer </a:t>
            </a:r>
            <a:r>
              <a:rPr lang="en-US" altLang="zh-CN" sz="1600" b="1">
                <a:latin typeface="Candara" pitchFamily="34" charset="0"/>
              </a:rPr>
              <a:t>* </a:t>
            </a:r>
            <a:r>
              <a:rPr lang="en-US" altLang="zh-CN" sz="1600" b="1" i="1">
                <a:latin typeface="Candara" pitchFamily="34" charset="0"/>
              </a:rPr>
              <a:t>10</a:t>
            </a:r>
            <a:r>
              <a:rPr lang="en-US" altLang="zh-CN" sz="1600" b="1">
                <a:latin typeface="Candara" pitchFamily="34" charset="0"/>
              </a:rPr>
              <a:t>);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 smtClean="0">
                <a:latin typeface="Candara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// </a:t>
            </a:r>
            <a:r>
              <a:rPr lang="zh-CN" altLang="en-US" sz="1600" b="1" smtClean="0">
                <a:latin typeface="Candara" pitchFamily="34" charset="0"/>
              </a:rPr>
              <a:t>文艺青年写法</a:t>
            </a:r>
            <a:endParaRPr lang="en-US" altLang="zh-CN" sz="1600" b="1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List&lt;Integer</a:t>
            </a:r>
            <a:r>
              <a:rPr lang="en-US" altLang="zh-CN" sz="1600" b="1">
                <a:latin typeface="Candara" pitchFamily="34" charset="0"/>
              </a:rPr>
              <a:t>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 </a:t>
            </a:r>
            <a:r>
              <a:rPr lang="en-US" altLang="zh-CN" sz="1600" b="1">
                <a:latin typeface="Candara" pitchFamily="34" charset="0"/>
              </a:rPr>
              <a:t>= Arrays.</a:t>
            </a:r>
            <a:r>
              <a:rPr lang="en-US" altLang="zh-CN" sz="1600" b="1" i="1">
                <a:solidFill>
                  <a:srgbClr val="FF8000"/>
                </a:solidFill>
                <a:latin typeface="Candara" pitchFamily="34" charset="0"/>
              </a:rPr>
              <a:t>asList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 i="1">
                <a:latin typeface="Candara" pitchFamily="34" charset="0"/>
              </a:rPr>
              <a:t>1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2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3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4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5</a:t>
            </a:r>
            <a:r>
              <a:rPr lang="en-US" altLang="zh-CN" sz="1600" b="1">
                <a:latin typeface="Candara" pitchFamily="34" charset="0"/>
              </a:rPr>
              <a:t>);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List&lt;String&gt;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result </a:t>
            </a:r>
            <a:r>
              <a:rPr lang="en-US" altLang="zh-CN" sz="1600" b="1">
                <a:latin typeface="Candara" pitchFamily="34" charset="0"/>
              </a:rPr>
              <a:t>= Fn.</a:t>
            </a:r>
            <a:r>
              <a:rPr lang="en-US" altLang="zh-CN" sz="1600" b="1" i="1">
                <a:solidFill>
                  <a:srgbClr val="FF8000"/>
                </a:solidFill>
                <a:latin typeface="Candara" pitchFamily="34" charset="0"/>
              </a:rPr>
              <a:t>map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1600" b="1">
                <a:latin typeface="Candara" pitchFamily="34" charset="0"/>
              </a:rPr>
              <a:t>Func1&lt;Integer, String&gt;() {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    </a:t>
            </a:r>
            <a:r>
              <a:rPr lang="en-US" altLang="zh-CN" sz="1600" b="1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1600" b="1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1600" b="1">
                <a:solidFill>
                  <a:srgbClr val="808000"/>
                </a:solidFill>
                <a:latin typeface="Candara" pitchFamily="34" charset="0"/>
              </a:rPr>
              <a:t>    </a:t>
            </a: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public </a:t>
            </a:r>
            <a:r>
              <a:rPr lang="en-US" altLang="zh-CN" sz="1600" b="1">
                <a:latin typeface="Candara" pitchFamily="34" charset="0"/>
              </a:rPr>
              <a:t>String </a:t>
            </a:r>
            <a:r>
              <a:rPr lang="en-US" altLang="zh-CN" sz="1600" b="1" i="1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final </a:t>
            </a:r>
            <a:r>
              <a:rPr lang="en-US" altLang="zh-CN" sz="1600" b="1">
                <a:latin typeface="Candara" pitchFamily="34" charset="0"/>
              </a:rPr>
              <a:t>Integer </a:t>
            </a:r>
            <a:r>
              <a:rPr lang="en-US" altLang="zh-CN" sz="1600" b="1">
                <a:solidFill>
                  <a:srgbClr val="FF00FF"/>
                </a:solidFill>
                <a:latin typeface="Candara" pitchFamily="34" charset="0"/>
              </a:rPr>
              <a:t>integer</a:t>
            </a:r>
            <a:r>
              <a:rPr lang="en-US" altLang="zh-CN" sz="1600" b="1">
                <a:latin typeface="Candara" pitchFamily="34" charset="0"/>
              </a:rPr>
              <a:t>) {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        </a:t>
            </a:r>
            <a:r>
              <a:rPr lang="en-US" altLang="zh-CN" sz="1600" b="1">
                <a:solidFill>
                  <a:srgbClr val="FF0080"/>
                </a:solidFill>
                <a:latin typeface="Candara" pitchFamily="34" charset="0"/>
              </a:rPr>
              <a:t>return </a:t>
            </a:r>
            <a:r>
              <a:rPr lang="en-US" altLang="zh-CN" sz="1600" b="1" i="1">
                <a:solidFill>
                  <a:srgbClr val="0000FF"/>
                </a:solidFill>
                <a:latin typeface="Candara" pitchFamily="34" charset="0"/>
              </a:rPr>
              <a:t>"Item " </a:t>
            </a:r>
            <a:r>
              <a:rPr lang="en-US" altLang="zh-CN" sz="1600" b="1">
                <a:latin typeface="Candara" pitchFamily="34" charset="0"/>
              </a:rPr>
              <a:t>+ </a:t>
            </a:r>
            <a:r>
              <a:rPr lang="en-US" altLang="zh-CN" sz="1600" b="1">
                <a:solidFill>
                  <a:srgbClr val="FF00FF"/>
                </a:solidFill>
                <a:latin typeface="Candara" pitchFamily="34" charset="0"/>
              </a:rPr>
              <a:t>integer </a:t>
            </a:r>
            <a:r>
              <a:rPr lang="en-US" altLang="zh-CN" sz="1600" b="1">
                <a:latin typeface="Candara" pitchFamily="34" charset="0"/>
              </a:rPr>
              <a:t>* </a:t>
            </a:r>
            <a:r>
              <a:rPr lang="en-US" altLang="zh-CN" sz="1600" b="1" i="1">
                <a:latin typeface="Candara" pitchFamily="34" charset="0"/>
              </a:rPr>
              <a:t>10</a:t>
            </a:r>
            <a:r>
              <a:rPr lang="en-US" altLang="zh-CN" sz="1600" b="1">
                <a:latin typeface="Candara" pitchFamily="34" charset="0"/>
              </a:rPr>
              <a:t>;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    }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},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</a:t>
            </a:r>
            <a:r>
              <a:rPr lang="en-US" altLang="zh-CN" sz="1600" b="1" smtClean="0">
                <a:latin typeface="Candara" pitchFamily="34" charset="0"/>
              </a:rPr>
              <a:t>);</a:t>
            </a:r>
            <a:endParaRPr lang="en-US" altLang="zh-CN" sz="1600" b="1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//</a:t>
            </a:r>
            <a:r>
              <a:rPr lang="zh-CN" altLang="en-US" sz="1600" b="1">
                <a:latin typeface="Candara" pitchFamily="34" charset="0"/>
              </a:rPr>
              <a:t>文艺青年</a:t>
            </a:r>
            <a:r>
              <a:rPr lang="zh-CN" altLang="en-US" sz="1600" b="1" smtClean="0">
                <a:latin typeface="Candara" pitchFamily="34" charset="0"/>
              </a:rPr>
              <a:t>写法 </a:t>
            </a:r>
            <a:r>
              <a:rPr lang="en-US" altLang="zh-CN" sz="1600" b="1" smtClean="0">
                <a:latin typeface="Candara" pitchFamily="34" charset="0"/>
              </a:rPr>
              <a:t>with Lambda in Java8</a:t>
            </a:r>
          </a:p>
          <a:p>
            <a:pPr marL="0" indent="0">
              <a:buNone/>
            </a:pPr>
            <a:r>
              <a:rPr lang="en-US" altLang="zh-CN" sz="1600" b="1" smtClean="0">
                <a:latin typeface="Candara" pitchFamily="34" charset="0"/>
              </a:rPr>
              <a:t>List&lt;Integer</a:t>
            </a:r>
            <a:r>
              <a:rPr lang="en-US" altLang="zh-CN" sz="1600" b="1">
                <a:latin typeface="Candara" pitchFamily="34" charset="0"/>
              </a:rPr>
              <a:t>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 </a:t>
            </a:r>
            <a:r>
              <a:rPr lang="en-US" altLang="zh-CN" sz="1600" b="1">
                <a:latin typeface="Candara" pitchFamily="34" charset="0"/>
              </a:rPr>
              <a:t>= Arrays.</a:t>
            </a:r>
            <a:r>
              <a:rPr lang="en-US" altLang="zh-CN" sz="1600" b="1" i="1">
                <a:solidFill>
                  <a:srgbClr val="FF8000"/>
                </a:solidFill>
                <a:latin typeface="Candara" pitchFamily="34" charset="0"/>
              </a:rPr>
              <a:t>asList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 i="1">
                <a:latin typeface="Candara" pitchFamily="34" charset="0"/>
              </a:rPr>
              <a:t>1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2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3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4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 i="1">
                <a:latin typeface="Candara" pitchFamily="34" charset="0"/>
              </a:rPr>
              <a:t>5</a:t>
            </a:r>
            <a:r>
              <a:rPr lang="en-US" altLang="zh-CN" sz="1600" b="1">
                <a:latin typeface="Candara" pitchFamily="34" charset="0"/>
              </a:rPr>
              <a:t>);</a:t>
            </a:r>
            <a:br>
              <a:rPr lang="en-US" altLang="zh-CN" sz="1600" b="1">
                <a:latin typeface="Candara" pitchFamily="34" charset="0"/>
              </a:rPr>
            </a:br>
            <a:r>
              <a:rPr lang="en-US" altLang="zh-CN" sz="1600" b="1">
                <a:latin typeface="Candara" pitchFamily="34" charset="0"/>
              </a:rPr>
              <a:t>List&lt;String&gt;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result </a:t>
            </a:r>
            <a:r>
              <a:rPr lang="en-US" altLang="zh-CN" sz="1600" b="1">
                <a:latin typeface="Candara" pitchFamily="34" charset="0"/>
              </a:rPr>
              <a:t>= Fn.</a:t>
            </a:r>
            <a:r>
              <a:rPr lang="en-US" altLang="zh-CN" sz="1600" b="1" i="1">
                <a:solidFill>
                  <a:srgbClr val="FF8000"/>
                </a:solidFill>
                <a:latin typeface="Candara" pitchFamily="34" charset="0"/>
              </a:rPr>
              <a:t>map</a:t>
            </a:r>
            <a:r>
              <a:rPr lang="en-US" altLang="zh-CN" sz="1600" b="1">
                <a:latin typeface="Candara" pitchFamily="34" charset="0"/>
              </a:rPr>
              <a:t>(</a:t>
            </a:r>
            <a:r>
              <a:rPr lang="en-US" altLang="zh-CN" sz="1600" b="1">
                <a:solidFill>
                  <a:srgbClr val="FF00FF"/>
                </a:solidFill>
                <a:latin typeface="Candara" pitchFamily="34" charset="0"/>
              </a:rPr>
              <a:t>integer </a:t>
            </a:r>
            <a:r>
              <a:rPr lang="en-US" altLang="zh-CN" sz="1600" b="1">
                <a:latin typeface="Candara" pitchFamily="34" charset="0"/>
              </a:rPr>
              <a:t>-&gt; </a:t>
            </a:r>
            <a:r>
              <a:rPr lang="en-US" altLang="zh-CN" sz="1600" b="1" i="1">
                <a:solidFill>
                  <a:srgbClr val="0000FF"/>
                </a:solidFill>
                <a:latin typeface="Candara" pitchFamily="34" charset="0"/>
              </a:rPr>
              <a:t>"Item " </a:t>
            </a:r>
            <a:r>
              <a:rPr lang="en-US" altLang="zh-CN" sz="1600" b="1">
                <a:latin typeface="Candara" pitchFamily="34" charset="0"/>
              </a:rPr>
              <a:t>+ </a:t>
            </a:r>
            <a:r>
              <a:rPr lang="en-US" altLang="zh-CN" sz="1600" b="1">
                <a:solidFill>
                  <a:srgbClr val="FF00FF"/>
                </a:solidFill>
                <a:latin typeface="Candara" pitchFamily="34" charset="0"/>
              </a:rPr>
              <a:t>integer </a:t>
            </a:r>
            <a:r>
              <a:rPr lang="en-US" altLang="zh-CN" sz="1600" b="1">
                <a:latin typeface="Candara" pitchFamily="34" charset="0"/>
              </a:rPr>
              <a:t>* </a:t>
            </a:r>
            <a:r>
              <a:rPr lang="en-US" altLang="zh-CN" sz="1600" b="1" i="1">
                <a:latin typeface="Candara" pitchFamily="34" charset="0"/>
              </a:rPr>
              <a:t>10</a:t>
            </a:r>
            <a:r>
              <a:rPr lang="en-US" altLang="zh-CN" sz="1600" b="1">
                <a:latin typeface="Candara" pitchFamily="34" charset="0"/>
              </a:rPr>
              <a:t>, </a:t>
            </a:r>
            <a:r>
              <a:rPr lang="en-US" altLang="zh-CN" sz="1600" b="1">
                <a:solidFill>
                  <a:srgbClr val="008000"/>
                </a:solidFill>
                <a:latin typeface="Candara" pitchFamily="34" charset="0"/>
              </a:rPr>
              <a:t>list</a:t>
            </a:r>
            <a:r>
              <a:rPr lang="en-US" altLang="zh-CN" sz="1600" b="1">
                <a:latin typeface="Candara" pitchFamily="34" charset="0"/>
              </a:rPr>
              <a:t>);</a:t>
            </a:r>
            <a:br>
              <a:rPr lang="en-US" altLang="zh-CN" sz="1600" b="1">
                <a:latin typeface="Candara" pitchFamily="34" charset="0"/>
              </a:rPr>
            </a:br>
            <a:endParaRPr lang="zh-CN" altLang="en-US" sz="1600" b="1">
              <a:solidFill>
                <a:schemeClr val="tx1"/>
              </a:solidFill>
              <a:latin typeface="Candara" pitchFamily="34" charset="0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488445"/>
            <a:ext cx="7560840" cy="316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public static </a:t>
            </a:r>
            <a:r>
              <a:rPr lang="en-US" altLang="zh-CN" b="1">
                <a:latin typeface="Candara" pitchFamily="34" charset="0"/>
              </a:rPr>
              <a:t>&lt;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T</a:t>
            </a:r>
            <a:r>
              <a:rPr lang="en-US" altLang="zh-CN" b="1">
                <a:latin typeface="Candara" pitchFamily="34" charset="0"/>
              </a:rPr>
              <a:t>, 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&gt; List&lt;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&gt; </a:t>
            </a:r>
            <a:r>
              <a:rPr lang="en-US" altLang="zh-CN" b="1" i="1" smtClean="0">
                <a:solidFill>
                  <a:srgbClr val="800000"/>
                </a:solidFill>
                <a:latin typeface="Candara" pitchFamily="34" charset="0"/>
              </a:rPr>
              <a:t>map</a:t>
            </a:r>
            <a:r>
              <a:rPr lang="en-US" altLang="zh-CN" b="1" smtClean="0">
                <a:latin typeface="Candara" pitchFamily="34" charset="0"/>
              </a:rPr>
              <a:t>(</a:t>
            </a:r>
          </a:p>
          <a:p>
            <a:pPr marL="0" indent="0">
              <a:buNone/>
            </a:pPr>
            <a:r>
              <a:rPr lang="en-US" altLang="zh-CN" b="1" smtClean="0">
                <a:latin typeface="Candara" pitchFamily="34" charset="0"/>
              </a:rPr>
              <a:t>Func1</a:t>
            </a:r>
            <a:r>
              <a:rPr lang="en-US" altLang="zh-CN" b="1">
                <a:latin typeface="Candara" pitchFamily="34" charset="0"/>
              </a:rPr>
              <a:t>&lt;?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super 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T</a:t>
            </a:r>
            <a:r>
              <a:rPr lang="en-US" altLang="zh-CN" b="1">
                <a:latin typeface="Candara" pitchFamily="34" charset="0"/>
              </a:rPr>
              <a:t>, ?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extends 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&gt;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func</a:t>
            </a:r>
            <a:r>
              <a:rPr lang="en-US" altLang="zh-CN" b="1">
                <a:latin typeface="Candara" pitchFamily="34" charset="0"/>
              </a:rPr>
              <a:t>, List&lt;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T</a:t>
            </a:r>
            <a:r>
              <a:rPr lang="en-US" altLang="zh-CN" b="1">
                <a:latin typeface="Candara" pitchFamily="34" charset="0"/>
              </a:rPr>
              <a:t>&gt;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list</a:t>
            </a:r>
            <a:r>
              <a:rPr lang="en-US" altLang="zh-CN" b="1">
                <a:latin typeface="Candara" pitchFamily="34" charset="0"/>
              </a:rPr>
              <a:t>) {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List&lt;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&gt;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r </a:t>
            </a:r>
            <a:r>
              <a:rPr lang="en-US" altLang="zh-CN" b="1">
                <a:latin typeface="Candara" pitchFamily="34" charset="0"/>
              </a:rPr>
              <a:t>=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b="1">
                <a:solidFill>
                  <a:srgbClr val="800000"/>
                </a:solidFill>
                <a:latin typeface="Candara" pitchFamily="34" charset="0"/>
              </a:rPr>
              <a:t>ArrayList</a:t>
            </a:r>
            <a:r>
              <a:rPr lang="en-US" altLang="zh-CN" b="1">
                <a:latin typeface="Candara" pitchFamily="34" charset="0"/>
              </a:rPr>
              <a:t>&lt;&gt;();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for 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>
                <a:solidFill>
                  <a:srgbClr val="20999D"/>
                </a:solidFill>
                <a:latin typeface="Candara" pitchFamily="34" charset="0"/>
              </a:rPr>
              <a:t>T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l </a:t>
            </a:r>
            <a:r>
              <a:rPr lang="en-US" altLang="zh-CN" b="1">
                <a:latin typeface="Candara" pitchFamily="34" charset="0"/>
              </a:rPr>
              <a:t>: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list</a:t>
            </a:r>
            <a:r>
              <a:rPr lang="en-US" altLang="zh-CN" b="1">
                <a:latin typeface="Candara" pitchFamily="34" charset="0"/>
              </a:rPr>
              <a:t>) {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   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add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func</a:t>
            </a:r>
            <a:r>
              <a:rPr lang="en-US" altLang="zh-CN" b="1">
                <a:latin typeface="Candara" pitchFamily="34" charset="0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l</a:t>
            </a:r>
            <a:r>
              <a:rPr lang="en-US" altLang="zh-CN" b="1">
                <a:latin typeface="Candara" pitchFamily="34" charset="0"/>
              </a:rPr>
              <a:t>));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}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return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r</a:t>
            </a:r>
            <a:r>
              <a:rPr lang="en-US" altLang="zh-CN" b="1">
                <a:latin typeface="Candara" pitchFamily="34" charset="0"/>
              </a:rPr>
              <a:t>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 smtClean="0">
                <a:latin typeface="Candara" pitchFamily="34" charset="0"/>
              </a:rPr>
              <a:t>}</a:t>
            </a:r>
            <a:endParaRPr lang="zh-CN" altLang="en-US" b="1">
              <a:solidFill>
                <a:schemeClr val="tx1"/>
              </a:solidFill>
              <a:latin typeface="Candara" pitchFamily="34" charset="0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  <a:latin typeface="+mj-ea"/>
                <a:ea typeface="+mj-ea"/>
              </a:rPr>
              <a:t>Fn.map() </a:t>
            </a: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源码：</a:t>
            </a:r>
            <a:endParaRPr lang="zh-CN" altLang="en-US" sz="28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</a:t>
            </a:r>
            <a:r>
              <a:rPr lang="zh-CN" altLang="en-US" smtClean="0"/>
              <a:t>的观察者模式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726681549"/>
              </p:ext>
            </p:extLst>
          </p:nvPr>
        </p:nvGraphicFramePr>
        <p:xfrm>
          <a:off x="1043608" y="3068960"/>
          <a:ext cx="69127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466642" cy="183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Observer/Subscriber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/>
              <a:t>Subscriber&lt;String&gt; </a:t>
            </a:r>
            <a:r>
              <a:rPr lang="en-US" altLang="zh-CN" b="1">
                <a:solidFill>
                  <a:srgbClr val="008000"/>
                </a:solidFill>
              </a:rPr>
              <a:t>subscriber </a:t>
            </a:r>
            <a:endParaRPr lang="en-US" altLang="zh-CN" b="1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b="1" smtClean="0"/>
              <a:t>= </a:t>
            </a:r>
            <a:r>
              <a:rPr lang="en-US" altLang="zh-CN" b="1">
                <a:solidFill>
                  <a:srgbClr val="FF0080"/>
                </a:solidFill>
              </a:rPr>
              <a:t>new </a:t>
            </a:r>
            <a:r>
              <a:rPr lang="en-US" altLang="zh-CN" b="1"/>
              <a:t>Subscriber&lt;String&gt;() {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onStart</a:t>
            </a:r>
            <a:r>
              <a:rPr lang="en-US" altLang="zh-CN" b="1"/>
              <a:t>() {</a:t>
            </a:r>
            <a:br>
              <a:rPr lang="en-US" altLang="zh-CN" b="1"/>
            </a:br>
            <a:r>
              <a:rPr lang="en-US" altLang="zh-CN" b="1"/>
              <a:t>        </a:t>
            </a:r>
            <a:r>
              <a:rPr lang="en-US" altLang="zh-CN" b="1">
                <a:solidFill>
                  <a:srgbClr val="FF0080"/>
                </a:solidFill>
              </a:rPr>
              <a:t>super</a:t>
            </a:r>
            <a:r>
              <a:rPr lang="en-US" altLang="zh-CN" b="1"/>
              <a:t>.</a:t>
            </a:r>
            <a:r>
              <a:rPr lang="en-US" altLang="zh-CN" b="1" i="1">
                <a:solidFill>
                  <a:srgbClr val="800000"/>
                </a:solidFill>
              </a:rPr>
              <a:t>onStart</a:t>
            </a:r>
            <a:r>
              <a:rPr lang="en-US" altLang="zh-CN" b="1"/>
              <a:t>();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onNext</a:t>
            </a:r>
            <a:r>
              <a:rPr lang="en-US" altLang="zh-CN" b="1"/>
              <a:t>(String </a:t>
            </a:r>
            <a:r>
              <a:rPr lang="en-US" altLang="zh-CN" b="1">
                <a:solidFill>
                  <a:srgbClr val="FF00FF"/>
                </a:solidFill>
              </a:rPr>
              <a:t>s</a:t>
            </a:r>
            <a:r>
              <a:rPr lang="en-US" altLang="zh-CN" b="1"/>
              <a:t>) {</a:t>
            </a:r>
            <a:br>
              <a:rPr lang="en-US" altLang="zh-CN" b="1"/>
            </a:br>
            <a:r>
              <a:rPr lang="en-US" altLang="zh-CN" b="1"/>
              <a:t>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"Item: " </a:t>
            </a:r>
            <a:r>
              <a:rPr lang="en-US" altLang="zh-CN" b="1"/>
              <a:t>+ </a:t>
            </a:r>
            <a:r>
              <a:rPr lang="en-US" altLang="zh-CN" b="1">
                <a:solidFill>
                  <a:srgbClr val="FF00FF"/>
                </a:solidFill>
              </a:rPr>
              <a:t>s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onCompleted</a:t>
            </a:r>
            <a:r>
              <a:rPr lang="en-US" altLang="zh-CN" b="1"/>
              <a:t>() {</a:t>
            </a:r>
            <a:br>
              <a:rPr lang="en-US" altLang="zh-CN" b="1"/>
            </a:br>
            <a:r>
              <a:rPr lang="en-US" altLang="zh-CN" b="1"/>
              <a:t>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"Completed!"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onError</a:t>
            </a:r>
            <a:r>
              <a:rPr lang="en-US" altLang="zh-CN" b="1"/>
              <a:t>(Throwable </a:t>
            </a:r>
            <a:r>
              <a:rPr lang="en-US" altLang="zh-CN" b="1">
                <a:solidFill>
                  <a:srgbClr val="FF00FF"/>
                </a:solidFill>
              </a:rPr>
              <a:t>e</a:t>
            </a:r>
            <a:r>
              <a:rPr lang="en-US" altLang="zh-CN" b="1"/>
              <a:t>) {</a:t>
            </a:r>
            <a:br>
              <a:rPr lang="en-US" altLang="zh-CN" b="1"/>
            </a:br>
            <a:r>
              <a:rPr lang="en-US" altLang="zh-CN" b="1"/>
              <a:t>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"Error!"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 smtClean="0"/>
              <a:t>};</a:t>
            </a:r>
            <a:endParaRPr lang="en-US" altLang="zh-CN" b="1" smtClean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/>
              <a:t>Observer&lt;String&gt; </a:t>
            </a:r>
            <a:r>
              <a:rPr lang="en-US" altLang="zh-CN" b="1">
                <a:solidFill>
                  <a:srgbClr val="008000"/>
                </a:solidFill>
              </a:rPr>
              <a:t>observer </a:t>
            </a:r>
            <a:endParaRPr lang="en-US" altLang="zh-CN" b="1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b="1" smtClean="0"/>
              <a:t>= </a:t>
            </a:r>
            <a:r>
              <a:rPr lang="en-US" altLang="zh-CN" b="1">
                <a:solidFill>
                  <a:srgbClr val="FF0080"/>
                </a:solidFill>
              </a:rPr>
              <a:t>new </a:t>
            </a:r>
            <a:r>
              <a:rPr lang="en-US" altLang="zh-CN" b="1"/>
              <a:t>Observer&lt;String&gt;() {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onNext</a:t>
            </a:r>
            <a:r>
              <a:rPr lang="en-US" altLang="zh-CN" b="1"/>
              <a:t>(String </a:t>
            </a:r>
            <a:r>
              <a:rPr lang="en-US" altLang="zh-CN" b="1">
                <a:solidFill>
                  <a:srgbClr val="FF00FF"/>
                </a:solidFill>
              </a:rPr>
              <a:t>s</a:t>
            </a:r>
            <a:r>
              <a:rPr lang="en-US" altLang="zh-CN" b="1"/>
              <a:t>) {</a:t>
            </a:r>
            <a:br>
              <a:rPr lang="en-US" altLang="zh-CN" b="1"/>
            </a:br>
            <a:r>
              <a:rPr lang="en-US" altLang="zh-CN" b="1"/>
              <a:t>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"Item: " </a:t>
            </a:r>
            <a:r>
              <a:rPr lang="en-US" altLang="zh-CN" b="1"/>
              <a:t>+ </a:t>
            </a:r>
            <a:r>
              <a:rPr lang="en-US" altLang="zh-CN" b="1">
                <a:solidFill>
                  <a:srgbClr val="FF00FF"/>
                </a:solidFill>
              </a:rPr>
              <a:t>s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onCompleted</a:t>
            </a:r>
            <a:r>
              <a:rPr lang="en-US" altLang="zh-CN" b="1"/>
              <a:t>() {</a:t>
            </a:r>
            <a:br>
              <a:rPr lang="en-US" altLang="zh-CN" b="1"/>
            </a:br>
            <a:r>
              <a:rPr lang="en-US" altLang="zh-CN" b="1"/>
              <a:t>        </a:t>
            </a:r>
            <a:r>
              <a:rPr lang="en-US" altLang="zh-CN" b="1" smtClean="0"/>
              <a:t>Log.</a:t>
            </a:r>
            <a:r>
              <a:rPr lang="en-US" altLang="zh-CN" b="1" i="1" smtClean="0">
                <a:solidFill>
                  <a:srgbClr val="FF8000"/>
                </a:solidFill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 smtClean="0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"Completed!"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rgbClr val="808000"/>
                </a:solidFill>
              </a:rPr>
              <a:t>@Override</a:t>
            </a:r>
            <a:br>
              <a:rPr lang="en-US" altLang="zh-CN" b="1">
                <a:solidFill>
                  <a:srgbClr val="808000"/>
                </a:solidFill>
              </a:rPr>
            </a:br>
            <a:r>
              <a:rPr lang="en-US" altLang="zh-CN" b="1">
                <a:solidFill>
                  <a:srgbClr val="808000"/>
                </a:solidFill>
              </a:rPr>
              <a:t>    </a:t>
            </a:r>
            <a:r>
              <a:rPr lang="en-US" altLang="zh-CN" b="1">
                <a:solidFill>
                  <a:srgbClr val="FF0080"/>
                </a:solidFill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</a:rPr>
              <a:t>onError</a:t>
            </a:r>
            <a:r>
              <a:rPr lang="en-US" altLang="zh-CN" b="1"/>
              <a:t>(Throwable e) {</a:t>
            </a:r>
            <a:br>
              <a:rPr lang="en-US" altLang="zh-CN" b="1"/>
            </a:br>
            <a:r>
              <a:rPr lang="en-US" altLang="zh-CN" b="1"/>
              <a:t>        </a:t>
            </a:r>
            <a:r>
              <a:rPr lang="en-US" altLang="zh-CN" b="1" smtClean="0"/>
              <a:t>Log.</a:t>
            </a:r>
            <a:r>
              <a:rPr lang="en-US" altLang="zh-CN" b="1" i="1" smtClean="0">
                <a:solidFill>
                  <a:srgbClr val="FF8000"/>
                </a:solidFill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 smtClean="0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"Error!"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 b="1"/>
              <a:t>    }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775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Observable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smtClean="0">
                <a:latin typeface="Candara" pitchFamily="34" charset="0"/>
              </a:rPr>
              <a:t>// </a:t>
            </a:r>
            <a:r>
              <a:rPr lang="zh-CN" altLang="en-US" b="1" smtClean="0">
                <a:latin typeface="Candara" pitchFamily="34" charset="0"/>
              </a:rPr>
              <a:t>基础方法</a:t>
            </a:r>
            <a:endParaRPr lang="en-US" altLang="zh-CN" b="1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b="1" smtClean="0">
                <a:latin typeface="Candara" pitchFamily="34" charset="0"/>
              </a:rPr>
              <a:t>Observable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observable </a:t>
            </a:r>
            <a:r>
              <a:rPr lang="en-US" altLang="zh-CN" b="1">
                <a:latin typeface="Candara" pitchFamily="34" charset="0"/>
              </a:rPr>
              <a:t>= Observable.</a:t>
            </a:r>
            <a:r>
              <a:rPr lang="en-US" altLang="zh-CN" b="1" i="1">
                <a:solidFill>
                  <a:srgbClr val="FF8000"/>
                </a:solidFill>
                <a:latin typeface="Candara" pitchFamily="34" charset="0"/>
              </a:rPr>
              <a:t>create</a:t>
            </a:r>
            <a:r>
              <a:rPr lang="en-US" altLang="zh-CN" b="1" smtClean="0">
                <a:latin typeface="Candara" pitchFamily="34" charset="0"/>
              </a:rPr>
              <a:t>(</a:t>
            </a:r>
          </a:p>
          <a:p>
            <a:pPr marL="0" indent="0">
              <a:buNone/>
            </a:pPr>
            <a:r>
              <a:rPr lang="en-US" altLang="zh-CN" b="1" smtClean="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b="1">
                <a:latin typeface="Candara" pitchFamily="34" charset="0"/>
              </a:rPr>
              <a:t>Observable.OnSubscribe&lt;String&gt;() {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</a:t>
            </a:r>
            <a:r>
              <a:rPr lang="en-US" altLang="zh-CN" b="1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b="1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b="1">
                <a:solidFill>
                  <a:srgbClr val="808000"/>
                </a:solidFill>
                <a:latin typeface="Candara" pitchFamily="34" charset="0"/>
              </a:rPr>
              <a:t>   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b="1">
                <a:latin typeface="Candara" pitchFamily="34" charset="0"/>
              </a:rPr>
              <a:t>(Subscriber&lt;? </a:t>
            </a:r>
            <a:r>
              <a:rPr lang="en-US" altLang="zh-CN" b="1">
                <a:solidFill>
                  <a:srgbClr val="FF0080"/>
                </a:solidFill>
                <a:latin typeface="Candara" pitchFamily="34" charset="0"/>
              </a:rPr>
              <a:t>super </a:t>
            </a:r>
            <a:r>
              <a:rPr lang="en-US" altLang="zh-CN" b="1">
                <a:latin typeface="Candara" pitchFamily="34" charset="0"/>
              </a:rPr>
              <a:t>String&gt;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subscriber</a:t>
            </a:r>
            <a:r>
              <a:rPr lang="en-US" altLang="zh-CN" b="1">
                <a:latin typeface="Candara" pitchFamily="34" charset="0"/>
              </a:rPr>
              <a:t>) {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subscriber</a:t>
            </a:r>
            <a:r>
              <a:rPr lang="en-US" altLang="zh-CN" b="1">
                <a:latin typeface="Candara" pitchFamily="34" charset="0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onNext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"Hello"</a:t>
            </a:r>
            <a:r>
              <a:rPr lang="en-US" altLang="zh-CN" b="1">
                <a:latin typeface="Candara" pitchFamily="34" charset="0"/>
              </a:rPr>
              <a:t>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subscriber</a:t>
            </a:r>
            <a:r>
              <a:rPr lang="en-US" altLang="zh-CN" b="1">
                <a:latin typeface="Candara" pitchFamily="34" charset="0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onNext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"RxJava"</a:t>
            </a:r>
            <a:r>
              <a:rPr lang="en-US" altLang="zh-CN" b="1">
                <a:latin typeface="Candara" pitchFamily="34" charset="0"/>
              </a:rPr>
              <a:t>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subscriber</a:t>
            </a:r>
            <a:r>
              <a:rPr lang="en-US" altLang="zh-CN" b="1">
                <a:latin typeface="Candara" pitchFamily="34" charset="0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onCompleted</a:t>
            </a:r>
            <a:r>
              <a:rPr lang="en-US" altLang="zh-CN" b="1">
                <a:latin typeface="Candara" pitchFamily="34" charset="0"/>
              </a:rPr>
              <a:t>();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}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});</a:t>
            </a:r>
            <a:br>
              <a:rPr lang="en-US" altLang="zh-CN" b="1">
                <a:latin typeface="Candara" pitchFamily="34" charset="0"/>
              </a:rPr>
            </a:br>
            <a:endParaRPr lang="en-US" altLang="zh-CN" b="1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b="1" smtClean="0">
                <a:latin typeface="Candara" pitchFamily="34" charset="0"/>
              </a:rPr>
              <a:t>// </a:t>
            </a:r>
            <a:r>
              <a:rPr lang="zh-CN" altLang="en-US" b="1" smtClean="0">
                <a:latin typeface="Candara" pitchFamily="34" charset="0"/>
              </a:rPr>
              <a:t>衍生方法</a:t>
            </a:r>
            <a:endParaRPr lang="en-US" altLang="zh-CN" b="1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b="1">
                <a:latin typeface="Candara" pitchFamily="34" charset="0"/>
              </a:rPr>
              <a:t>String[]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words </a:t>
            </a:r>
            <a:r>
              <a:rPr lang="en-US" altLang="zh-CN" b="1">
                <a:latin typeface="Candara" pitchFamily="34" charset="0"/>
              </a:rPr>
              <a:t>= {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"Hello"</a:t>
            </a:r>
            <a:r>
              <a:rPr lang="en-US" altLang="zh-CN" b="1">
                <a:latin typeface="Candara" pitchFamily="34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"RxJava"</a:t>
            </a:r>
            <a:r>
              <a:rPr lang="en-US" altLang="zh-CN" b="1">
                <a:latin typeface="Candara" pitchFamily="34" charset="0"/>
              </a:rPr>
              <a:t>};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Observable </a:t>
            </a:r>
            <a:r>
              <a:rPr lang="en-US" altLang="zh-CN" b="1" smtClean="0">
                <a:solidFill>
                  <a:srgbClr val="008000"/>
                </a:solidFill>
                <a:latin typeface="Candara" pitchFamily="34" charset="0"/>
              </a:rPr>
              <a:t>observable </a:t>
            </a:r>
            <a:r>
              <a:rPr lang="en-US" altLang="zh-CN" b="1">
                <a:latin typeface="Candara" pitchFamily="34" charset="0"/>
              </a:rPr>
              <a:t>= Observable.</a:t>
            </a:r>
            <a:r>
              <a:rPr lang="en-US" altLang="zh-CN" b="1" i="1">
                <a:solidFill>
                  <a:srgbClr val="FF8000"/>
                </a:solidFill>
                <a:latin typeface="Candara" pitchFamily="34" charset="0"/>
              </a:rPr>
              <a:t>from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words</a:t>
            </a:r>
            <a:r>
              <a:rPr lang="en-US" altLang="zh-CN" b="1">
                <a:latin typeface="Candara" pitchFamily="34" charset="0"/>
              </a:rPr>
              <a:t>);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>// </a:t>
            </a:r>
            <a:r>
              <a:rPr lang="zh-CN" altLang="en-US" b="1" i="1">
                <a:solidFill>
                  <a:srgbClr val="808080"/>
                </a:solidFill>
                <a:latin typeface="Candara" pitchFamily="34" charset="0"/>
              </a:rPr>
              <a:t>将会依次调用：</a:t>
            </a:r>
            <a:br>
              <a:rPr lang="zh-CN" altLang="en-US" b="1" i="1">
                <a:solidFill>
                  <a:srgbClr val="808080"/>
                </a:solidFill>
                <a:latin typeface="Candara" pitchFamily="34" charset="0"/>
              </a:rPr>
            </a:b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>// onNext("Hello");</a:t>
            </a:r>
            <a:b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</a:b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>// onNext</a:t>
            </a:r>
            <a:r>
              <a:rPr lang="en-US" altLang="zh-CN" b="1" i="1" smtClean="0">
                <a:solidFill>
                  <a:srgbClr val="808080"/>
                </a:solidFill>
                <a:latin typeface="Candara" pitchFamily="34" charset="0"/>
              </a:rPr>
              <a:t>("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>RxJava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CN" b="1" i="1" smtClean="0">
                <a:solidFill>
                  <a:srgbClr val="808080"/>
                </a:solidFill>
                <a:latin typeface="Candara" pitchFamily="34" charset="0"/>
              </a:rPr>
              <a:t>");</a:t>
            </a: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/>
            </a:r>
            <a:b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</a:br>
            <a:r>
              <a:rPr lang="en-US" altLang="zh-CN" b="1" i="1">
                <a:solidFill>
                  <a:srgbClr val="808080"/>
                </a:solidFill>
                <a:latin typeface="Candara" pitchFamily="34" charset="0"/>
              </a:rPr>
              <a:t>// onCompleted</a:t>
            </a:r>
            <a:r>
              <a:rPr lang="en-US" altLang="zh-CN" b="1" i="1" smtClean="0">
                <a:solidFill>
                  <a:srgbClr val="808080"/>
                </a:solidFill>
                <a:latin typeface="Candara" pitchFamily="34" charset="0"/>
              </a:rPr>
              <a:t>();</a:t>
            </a:r>
            <a:endParaRPr lang="zh-CN" altLang="en-US" b="1">
              <a:latin typeface="Candara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建立连接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680520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内部实现（伪代码）</a:t>
            </a:r>
            <a:endParaRPr lang="en-US" altLang="zh-CN" sz="3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lang="fr-FR" altLang="zh-CN" sz="2000" b="1">
                <a:solidFill>
                  <a:srgbClr val="FF0080"/>
                </a:solidFill>
              </a:rPr>
              <a:t>private static </a:t>
            </a:r>
            <a:r>
              <a:rPr lang="fr-FR" altLang="zh-CN" sz="2000" b="1" smtClean="0"/>
              <a:t>Subscription </a:t>
            </a:r>
            <a:r>
              <a:rPr lang="fr-FR" altLang="zh-CN" sz="2000" b="1" i="1" smtClean="0">
                <a:solidFill>
                  <a:srgbClr val="800000"/>
                </a:solidFill>
              </a:rPr>
              <a:t>subscribe</a:t>
            </a:r>
            <a:r>
              <a:rPr lang="fr-FR" altLang="zh-CN" sz="2000" b="1" smtClean="0"/>
              <a:t>(</a:t>
            </a:r>
            <a:r>
              <a:rPr lang="fr-FR" altLang="zh-CN" sz="2000" b="1" smtClean="0">
                <a:solidFill>
                  <a:srgbClr val="FF00FF"/>
                </a:solidFill>
              </a:rPr>
              <a:t>subscriber</a:t>
            </a:r>
            <a:r>
              <a:rPr lang="fr-FR" altLang="zh-CN" sz="2000" b="1"/>
              <a:t>, </a:t>
            </a:r>
            <a:r>
              <a:rPr lang="fr-FR" altLang="zh-CN" sz="2000" b="1" smtClean="0">
                <a:solidFill>
                  <a:srgbClr val="FF00FF"/>
                </a:solidFill>
              </a:rPr>
              <a:t>observable</a:t>
            </a:r>
            <a:r>
              <a:rPr lang="fr-FR" altLang="zh-CN" sz="2000" b="1"/>
              <a:t>) </a:t>
            </a:r>
            <a:r>
              <a:rPr lang="fr-FR" altLang="zh-CN" sz="2000" b="1" smtClean="0"/>
              <a:t>{</a:t>
            </a:r>
          </a:p>
          <a:p>
            <a:pPr marL="0" indent="0">
              <a:buNone/>
            </a:pPr>
            <a:r>
              <a:rPr lang="fr-FR" altLang="zh-CN" sz="2000" b="1" i="1"/>
              <a:t>	</a:t>
            </a:r>
            <a:r>
              <a:rPr lang="fr-FR" altLang="zh-CN" sz="2000" b="1" i="1" smtClean="0"/>
              <a:t>// </a:t>
            </a:r>
            <a:r>
              <a:rPr lang="zh-CN" altLang="en-US" sz="2000" b="1" i="1" smtClean="0"/>
              <a:t>回调初始方法</a:t>
            </a:r>
            <a:endParaRPr lang="fr-FR" altLang="zh-CN" sz="2000" b="1" i="1" smtClean="0"/>
          </a:p>
          <a:p>
            <a:pPr marL="800100" lvl="2" indent="0">
              <a:buNone/>
            </a:pPr>
            <a:r>
              <a:rPr lang="en-US" altLang="zh-CN" sz="2000" b="1">
                <a:solidFill>
                  <a:srgbClr val="FF00FF"/>
                </a:solidFill>
              </a:rPr>
              <a:t>subscriber</a:t>
            </a:r>
            <a:r>
              <a:rPr lang="en-US" altLang="zh-CN" sz="2000" b="1"/>
              <a:t>.</a:t>
            </a:r>
            <a:r>
              <a:rPr lang="en-US" altLang="zh-CN" sz="2000" b="1" i="1">
                <a:solidFill>
                  <a:srgbClr val="800000"/>
                </a:solidFill>
              </a:rPr>
              <a:t>onStart</a:t>
            </a:r>
            <a:r>
              <a:rPr lang="en-US" altLang="zh-CN" sz="2000" b="1" smtClean="0"/>
              <a:t>();</a:t>
            </a:r>
          </a:p>
          <a:p>
            <a:pPr marL="800100" lvl="2" indent="0">
              <a:buNone/>
            </a:pPr>
            <a:r>
              <a:rPr lang="en-US" altLang="zh-CN" sz="2000" b="1" i="1" smtClean="0"/>
              <a:t>// </a:t>
            </a:r>
            <a:r>
              <a:rPr lang="zh-CN" altLang="en-US" sz="2000" b="1" i="1" smtClean="0"/>
              <a:t>回调观察者的三个方法，</a:t>
            </a:r>
            <a:r>
              <a:rPr lang="en-US" altLang="zh-CN" sz="2000" b="1" i="1" smtClean="0"/>
              <a:t>next(), completd(), error()</a:t>
            </a:r>
          </a:p>
          <a:p>
            <a:pPr marL="800100" lvl="2" indent="0">
              <a:buNone/>
            </a:pPr>
            <a:r>
              <a:rPr lang="en-US" altLang="zh-CN" sz="2000" b="1"/>
              <a:t>h</a:t>
            </a:r>
            <a:r>
              <a:rPr lang="en-US" altLang="zh-CN" sz="2000" b="1" smtClean="0"/>
              <a:t>ook.</a:t>
            </a:r>
            <a:r>
              <a:rPr lang="en-US" altLang="zh-CN" sz="2000" b="1" i="1">
                <a:solidFill>
                  <a:srgbClr val="800000"/>
                </a:solidFill>
              </a:rPr>
              <a:t>start</a:t>
            </a:r>
            <a:r>
              <a:rPr lang="en-US" altLang="zh-CN" sz="2000" b="1" smtClean="0"/>
              <a:t> (</a:t>
            </a:r>
            <a:r>
              <a:rPr lang="en-US" altLang="zh-CN" sz="2000" b="1" smtClean="0">
                <a:solidFill>
                  <a:srgbClr val="FF00FF"/>
                </a:solidFill>
              </a:rPr>
              <a:t>observable</a:t>
            </a:r>
            <a:r>
              <a:rPr lang="en-US" altLang="zh-CN" sz="2000" b="1" smtClean="0"/>
              <a:t>.</a:t>
            </a:r>
            <a:r>
              <a:rPr lang="en-US" altLang="zh-CN" sz="2000" b="1" smtClean="0">
                <a:solidFill>
                  <a:srgbClr val="0000A0"/>
                </a:solidFill>
              </a:rPr>
              <a:t>onSubscribe</a:t>
            </a:r>
            <a:r>
              <a:rPr lang="en-US" altLang="zh-CN" sz="2000" b="1"/>
              <a:t>).</a:t>
            </a:r>
            <a:r>
              <a:rPr lang="en-US" altLang="zh-CN" sz="2000" b="1" i="1">
                <a:solidFill>
                  <a:srgbClr val="800000"/>
                </a:solidFill>
              </a:rPr>
              <a:t>call</a:t>
            </a:r>
            <a:r>
              <a:rPr lang="en-US" altLang="zh-CN" sz="2000" b="1"/>
              <a:t>(</a:t>
            </a:r>
            <a:r>
              <a:rPr lang="en-US" altLang="zh-CN" sz="2000" b="1">
                <a:solidFill>
                  <a:srgbClr val="FF00FF"/>
                </a:solidFill>
              </a:rPr>
              <a:t>subscriber</a:t>
            </a:r>
            <a:r>
              <a:rPr lang="en-US" altLang="zh-CN" sz="2000" b="1" smtClean="0"/>
              <a:t>);</a:t>
            </a:r>
          </a:p>
          <a:p>
            <a:pPr marL="800100" lvl="2" indent="0">
              <a:buNone/>
            </a:pPr>
            <a:r>
              <a:rPr lang="en-US" altLang="zh-CN" sz="2000" b="1" i="1" smtClean="0"/>
              <a:t>// </a:t>
            </a:r>
            <a:r>
              <a:rPr lang="zh-CN" altLang="en-US" sz="2000" b="1" i="1" smtClean="0"/>
              <a:t>返回订阅控制器，便于</a:t>
            </a:r>
            <a:r>
              <a:rPr lang="en-US" altLang="zh-CN" sz="2000" i="1"/>
              <a:t>unsubscribe</a:t>
            </a:r>
            <a:r>
              <a:rPr lang="en-US" altLang="zh-CN" sz="2000" b="1"/>
              <a:t/>
            </a:r>
            <a:br>
              <a:rPr lang="en-US" altLang="zh-CN" sz="2000" b="1"/>
            </a:br>
            <a:r>
              <a:rPr lang="en-US" altLang="zh-CN" sz="2000" b="1">
                <a:solidFill>
                  <a:srgbClr val="FF0080"/>
                </a:solidFill>
              </a:rPr>
              <a:t>return </a:t>
            </a:r>
            <a:r>
              <a:rPr lang="en-US" altLang="zh-CN" sz="2000" b="1"/>
              <a:t>hook</a:t>
            </a:r>
            <a:r>
              <a:rPr lang="en-US" altLang="zh-CN" sz="2000" b="1" smtClean="0"/>
              <a:t>.</a:t>
            </a:r>
            <a:r>
              <a:rPr lang="en-US" altLang="zh-CN" sz="2000" b="1" i="1" smtClean="0">
                <a:solidFill>
                  <a:srgbClr val="800000"/>
                </a:solidFill>
              </a:rPr>
              <a:t> return</a:t>
            </a:r>
            <a:r>
              <a:rPr lang="en-US" altLang="zh-CN" sz="2000" b="1" smtClean="0"/>
              <a:t>(</a:t>
            </a:r>
            <a:r>
              <a:rPr lang="en-US" altLang="zh-CN" sz="2000" b="1" smtClean="0">
                <a:solidFill>
                  <a:srgbClr val="FF00FF"/>
                </a:solidFill>
              </a:rPr>
              <a:t>subscriber</a:t>
            </a:r>
            <a:r>
              <a:rPr lang="en-US" altLang="zh-CN" sz="2000" b="1" smtClean="0"/>
              <a:t>);</a:t>
            </a:r>
          </a:p>
          <a:p>
            <a:pPr marL="0" indent="0">
              <a:buNone/>
            </a:pPr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}</a:t>
            </a:r>
            <a:endParaRPr lang="zh-CN" altLang="en-US" sz="20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51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subscribe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observable.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subscribe(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关系静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9015"/>
            <a:ext cx="9144000" cy="43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3701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String[] </a:t>
            </a:r>
            <a:r>
              <a:rPr lang="en-US" altLang="zh-CN">
                <a:solidFill>
                  <a:srgbClr val="008000"/>
                </a:solidFill>
              </a:rPr>
              <a:t>names </a:t>
            </a:r>
            <a:r>
              <a:rPr lang="en-US" altLang="zh-CN"/>
              <a:t>= {</a:t>
            </a:r>
            <a:r>
              <a:rPr lang="en-US" altLang="zh-CN" i="1">
                <a:solidFill>
                  <a:srgbClr val="0000FF"/>
                </a:solidFill>
              </a:rPr>
              <a:t>"aa"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00FF"/>
                </a:solidFill>
              </a:rPr>
              <a:t>"bb"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00FF"/>
                </a:solidFill>
              </a:rPr>
              <a:t>"cc"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00FF"/>
                </a:solidFill>
              </a:rPr>
              <a:t>"dd"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00FF"/>
                </a:solidFill>
              </a:rPr>
              <a:t>"ee"</a:t>
            </a:r>
            <a:r>
              <a:rPr lang="en-US" altLang="zh-CN"/>
              <a:t>};</a:t>
            </a:r>
            <a:br>
              <a:rPr lang="en-US" altLang="zh-CN"/>
            </a:br>
            <a:r>
              <a:rPr lang="en-US" altLang="zh-CN"/>
              <a:t>Observable.</a:t>
            </a:r>
            <a:r>
              <a:rPr lang="en-US" altLang="zh-CN" i="1">
                <a:solidFill>
                  <a:srgbClr val="FF8000"/>
                </a:solidFill>
              </a:rPr>
              <a:t>from</a:t>
            </a:r>
            <a:r>
              <a:rPr lang="en-US" altLang="zh-CN"/>
              <a:t>(</a:t>
            </a:r>
            <a:r>
              <a:rPr lang="en-US" altLang="zh-CN">
                <a:solidFill>
                  <a:srgbClr val="008000"/>
                </a:solidFill>
              </a:rPr>
              <a:t>names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 .</a:t>
            </a:r>
            <a:r>
              <a:rPr lang="en-US" altLang="zh-CN" i="1">
                <a:solidFill>
                  <a:srgbClr val="800000"/>
                </a:solidFill>
              </a:rPr>
              <a:t>subscribe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Action1&lt;String&gt;()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void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name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            </a:t>
            </a:r>
            <a:r>
              <a:rPr lang="en-US" altLang="zh-CN" b="1"/>
              <a:t>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00FF"/>
                </a:solidFill>
              </a:rPr>
              <a:t>name </a:t>
            </a:r>
            <a:r>
              <a:rPr lang="en-US" altLang="zh-CN" b="1"/>
              <a:t>+ 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>
                <a:solidFill>
                  <a:srgbClr val="000080"/>
                </a:solidFill>
              </a:rPr>
              <a:t>\n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/>
              <a:t>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打印字符串数组：</a:t>
            </a:r>
            <a:endParaRPr lang="zh-CN" altLang="en-US" sz="28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19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</a:t>
            </a:r>
            <a:r>
              <a:rPr lang="zh-CN" altLang="en-US" smtClean="0"/>
              <a:t>实例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final int </a:t>
            </a:r>
            <a:r>
              <a:rPr lang="en-US" altLang="zh-CN">
                <a:solidFill>
                  <a:srgbClr val="008000"/>
                </a:solidFill>
                <a:latin typeface="Candara" pitchFamily="34" charset="0"/>
                <a:ea typeface="+mj-ea"/>
              </a:rPr>
              <a:t>drawableRes </a:t>
            </a:r>
            <a:r>
              <a:rPr lang="en-US" altLang="zh-CN">
                <a:latin typeface="Candara" pitchFamily="34" charset="0"/>
                <a:ea typeface="+mj-ea"/>
              </a:rPr>
              <a:t>= R.mipmap.</a:t>
            </a:r>
            <a:r>
              <a:rPr lang="en-US" altLang="zh-CN" i="1">
                <a:solidFill>
                  <a:srgbClr val="660E7A"/>
                </a:solidFill>
                <a:latin typeface="Candara" pitchFamily="34" charset="0"/>
                <a:ea typeface="+mj-ea"/>
              </a:rPr>
              <a:t>ic_launcher</a:t>
            </a:r>
            <a:r>
              <a:rPr lang="en-US" altLang="zh-CN">
                <a:latin typeface="Candara" pitchFamily="34" charset="0"/>
                <a:ea typeface="+mj-ea"/>
              </a:rPr>
              <a:t>;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final </a:t>
            </a:r>
            <a:r>
              <a:rPr lang="en-US" altLang="zh-CN">
                <a:latin typeface="Candara" pitchFamily="34" charset="0"/>
                <a:ea typeface="+mj-ea"/>
              </a:rPr>
              <a:t>ImageView </a:t>
            </a:r>
            <a:r>
              <a:rPr lang="en-US" altLang="zh-CN">
                <a:solidFill>
                  <a:srgbClr val="008000"/>
                </a:solidFill>
                <a:latin typeface="Candara" pitchFamily="34" charset="0"/>
                <a:ea typeface="+mj-ea"/>
              </a:rPr>
              <a:t>imageView </a:t>
            </a:r>
            <a:r>
              <a:rPr lang="en-US" altLang="zh-CN">
                <a:latin typeface="Candara" pitchFamily="34" charset="0"/>
                <a:ea typeface="+mj-ea"/>
              </a:rPr>
              <a:t>= (ImageView)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findViewById</a:t>
            </a:r>
            <a:r>
              <a:rPr lang="en-US" altLang="zh-CN">
                <a:latin typeface="Candara" pitchFamily="34" charset="0"/>
                <a:ea typeface="+mj-ea"/>
              </a:rPr>
              <a:t>(R.id.</a:t>
            </a:r>
            <a:r>
              <a:rPr lang="en-US" altLang="zh-CN" i="1">
                <a:solidFill>
                  <a:srgbClr val="660E7A"/>
                </a:solidFill>
                <a:latin typeface="Candara" pitchFamily="34" charset="0"/>
                <a:ea typeface="+mj-ea"/>
              </a:rPr>
              <a:t>imageIv</a:t>
            </a:r>
            <a:r>
              <a:rPr lang="en-US" altLang="zh-CN" smtClean="0">
                <a:latin typeface="Candara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Observable.</a:t>
            </a:r>
            <a:r>
              <a:rPr lang="en-US" altLang="zh-CN" i="1">
                <a:solidFill>
                  <a:srgbClr val="FF8000"/>
                </a:solidFill>
                <a:latin typeface="Candara" pitchFamily="34" charset="0"/>
                <a:ea typeface="+mj-ea"/>
              </a:rPr>
              <a:t>create</a:t>
            </a:r>
            <a:r>
              <a:rPr lang="en-US" altLang="zh-CN">
                <a:latin typeface="Candara" pitchFamily="34" charset="0"/>
                <a:ea typeface="+mj-ea"/>
              </a:rPr>
              <a:t>(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new </a:t>
            </a:r>
            <a:r>
              <a:rPr lang="en-US" altLang="zh-CN">
                <a:latin typeface="Candara" pitchFamily="34" charset="0"/>
                <a:ea typeface="+mj-ea"/>
              </a:rPr>
              <a:t>Observable.OnSubscribe&lt;Drawable&gt;() </a:t>
            </a:r>
            <a:r>
              <a:rPr lang="en-US" altLang="zh-CN" smtClean="0">
                <a:latin typeface="Candara" pitchFamily="34" charset="0"/>
                <a:ea typeface="+mj-ea"/>
              </a:rPr>
              <a:t>{</a:t>
            </a: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public void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call</a:t>
            </a:r>
            <a:r>
              <a:rPr lang="en-US" altLang="zh-CN">
                <a:latin typeface="Candara" pitchFamily="34" charset="0"/>
                <a:ea typeface="+mj-ea"/>
              </a:rPr>
              <a:t>(Subscriber&lt;?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super </a:t>
            </a:r>
            <a:r>
              <a:rPr lang="en-US" altLang="zh-CN">
                <a:latin typeface="Candara" pitchFamily="34" charset="0"/>
                <a:ea typeface="+mj-ea"/>
              </a:rPr>
              <a:t>Drawable&gt;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  <a:ea typeface="+mj-ea"/>
              </a:rPr>
              <a:t>subscriber</a:t>
            </a:r>
            <a:r>
              <a:rPr lang="en-US" altLang="zh-CN">
                <a:latin typeface="Candara" pitchFamily="34" charset="0"/>
                <a:ea typeface="+mj-ea"/>
              </a:rPr>
              <a:t>) {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    </a:t>
            </a:r>
            <a:r>
              <a:rPr lang="en-US" altLang="zh-CN" b="1">
                <a:latin typeface="Candara" pitchFamily="34" charset="0"/>
                <a:ea typeface="+mj-ea"/>
              </a:rPr>
              <a:t>Drawable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  <a:ea typeface="+mj-ea"/>
              </a:rPr>
              <a:t>drawable </a:t>
            </a:r>
            <a:r>
              <a:rPr lang="en-US" altLang="zh-CN" b="1">
                <a:latin typeface="Candara" pitchFamily="34" charset="0"/>
                <a:ea typeface="+mj-ea"/>
              </a:rPr>
              <a:t>= 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getTheme</a:t>
            </a:r>
            <a:r>
              <a:rPr lang="en-US" altLang="zh-CN" b="1">
                <a:latin typeface="Candara" pitchFamily="34" charset="0"/>
                <a:ea typeface="+mj-ea"/>
              </a:rPr>
              <a:t>().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getDrawable</a:t>
            </a:r>
            <a:r>
              <a:rPr lang="en-US" altLang="zh-CN" b="1">
                <a:latin typeface="Candara" pitchFamily="34" charset="0"/>
                <a:ea typeface="+mj-ea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  <a:ea typeface="+mj-ea"/>
              </a:rPr>
              <a:t>drawableRes</a:t>
            </a:r>
            <a:r>
              <a:rPr lang="en-US" altLang="zh-CN" b="1">
                <a:latin typeface="Candara" pitchFamily="34" charset="0"/>
                <a:ea typeface="+mj-ea"/>
              </a:rPr>
              <a:t>);</a:t>
            </a:r>
            <a:br>
              <a:rPr lang="en-US" altLang="zh-CN" b="1">
                <a:latin typeface="Candara" pitchFamily="34" charset="0"/>
                <a:ea typeface="+mj-ea"/>
              </a:rPr>
            </a:br>
            <a:r>
              <a:rPr lang="en-US" altLang="zh-CN" b="1">
                <a:latin typeface="Candara" pitchFamily="34" charset="0"/>
                <a:ea typeface="+mj-ea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  <a:ea typeface="+mj-ea"/>
              </a:rPr>
              <a:t>subscriber</a:t>
            </a:r>
            <a:r>
              <a:rPr lang="en-US" altLang="zh-CN" b="1">
                <a:latin typeface="Candara" pitchFamily="34" charset="0"/>
                <a:ea typeface="+mj-ea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onNext</a:t>
            </a:r>
            <a:r>
              <a:rPr lang="en-US" altLang="zh-CN" b="1">
                <a:latin typeface="Candara" pitchFamily="34" charset="0"/>
                <a:ea typeface="+mj-ea"/>
              </a:rPr>
              <a:t>(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  <a:ea typeface="+mj-ea"/>
              </a:rPr>
              <a:t>drawable</a:t>
            </a:r>
            <a:r>
              <a:rPr lang="en-US" altLang="zh-CN" b="1">
                <a:latin typeface="Candara" pitchFamily="34" charset="0"/>
                <a:ea typeface="+mj-ea"/>
              </a:rPr>
              <a:t>);</a:t>
            </a:r>
            <a:br>
              <a:rPr lang="en-US" altLang="zh-CN" b="1">
                <a:latin typeface="Candara" pitchFamily="34" charset="0"/>
                <a:ea typeface="+mj-ea"/>
              </a:rPr>
            </a:br>
            <a:r>
              <a:rPr lang="en-US" altLang="zh-CN" b="1">
                <a:latin typeface="Candara" pitchFamily="34" charset="0"/>
                <a:ea typeface="+mj-ea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  <a:ea typeface="+mj-ea"/>
              </a:rPr>
              <a:t>subscriber</a:t>
            </a:r>
            <a:r>
              <a:rPr lang="en-US" altLang="zh-CN" b="1">
                <a:latin typeface="Candara" pitchFamily="34" charset="0"/>
                <a:ea typeface="+mj-ea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onCompleted</a:t>
            </a:r>
            <a:r>
              <a:rPr lang="en-US" altLang="zh-CN" b="1">
                <a:latin typeface="Candara" pitchFamily="34" charset="0"/>
                <a:ea typeface="+mj-ea"/>
              </a:rPr>
              <a:t>();</a:t>
            </a: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}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}).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subscribe</a:t>
            </a:r>
            <a:r>
              <a:rPr lang="en-US" altLang="zh-CN">
                <a:latin typeface="Candara" pitchFamily="34" charset="0"/>
                <a:ea typeface="+mj-ea"/>
              </a:rPr>
              <a:t>(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new </a:t>
            </a:r>
            <a:r>
              <a:rPr lang="en-US" altLang="zh-CN">
                <a:latin typeface="Candara" pitchFamily="34" charset="0"/>
                <a:ea typeface="+mj-ea"/>
              </a:rPr>
              <a:t>Observer&lt;Drawable&gt;() {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public void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onNext</a:t>
            </a:r>
            <a:r>
              <a:rPr lang="en-US" altLang="zh-CN">
                <a:latin typeface="Candara" pitchFamily="34" charset="0"/>
                <a:ea typeface="+mj-ea"/>
              </a:rPr>
              <a:t>(Drawable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  <a:ea typeface="+mj-ea"/>
              </a:rPr>
              <a:t>drawable</a:t>
            </a:r>
            <a:r>
              <a:rPr lang="en-US" altLang="zh-CN">
                <a:latin typeface="Candara" pitchFamily="34" charset="0"/>
                <a:ea typeface="+mj-ea"/>
              </a:rPr>
              <a:t>) {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    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  <a:ea typeface="+mj-ea"/>
              </a:rPr>
              <a:t>imageView</a:t>
            </a:r>
            <a:r>
              <a:rPr lang="en-US" altLang="zh-CN" b="1">
                <a:latin typeface="Candara" pitchFamily="34" charset="0"/>
                <a:ea typeface="+mj-ea"/>
              </a:rPr>
              <a:t>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setImageDrawable</a:t>
            </a:r>
            <a:r>
              <a:rPr lang="en-US" altLang="zh-CN" b="1">
                <a:latin typeface="Candara" pitchFamily="34" charset="0"/>
                <a:ea typeface="+mj-ea"/>
              </a:rPr>
              <a:t>(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  <a:ea typeface="+mj-ea"/>
              </a:rPr>
              <a:t>drawable</a:t>
            </a:r>
            <a:r>
              <a:rPr lang="en-US" altLang="zh-CN" b="1">
                <a:latin typeface="Candara" pitchFamily="34" charset="0"/>
                <a:ea typeface="+mj-ea"/>
              </a:rPr>
              <a:t>);</a:t>
            </a: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}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public void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onCompleted</a:t>
            </a:r>
            <a:r>
              <a:rPr lang="en-US" altLang="zh-CN">
                <a:latin typeface="Candara" pitchFamily="34" charset="0"/>
                <a:ea typeface="+mj-ea"/>
              </a:rPr>
              <a:t>() </a:t>
            </a:r>
            <a:r>
              <a:rPr lang="en-US" altLang="zh-CN" smtClean="0">
                <a:latin typeface="Candara" pitchFamily="34" charset="0"/>
                <a:ea typeface="+mj-ea"/>
              </a:rPr>
              <a:t>{ </a:t>
            </a:r>
            <a:r>
              <a:rPr lang="en-US" altLang="zh-CN">
                <a:latin typeface="Candara" pitchFamily="34" charset="0"/>
                <a:ea typeface="+mj-ea"/>
              </a:rPr>
              <a:t>}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  <a:ea typeface="+mj-ea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  <a:ea typeface="+mj-ea"/>
              </a:rPr>
              <a:t>public void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  <a:ea typeface="+mj-ea"/>
              </a:rPr>
              <a:t>onError</a:t>
            </a:r>
            <a:r>
              <a:rPr lang="en-US" altLang="zh-CN">
                <a:latin typeface="Candara" pitchFamily="34" charset="0"/>
                <a:ea typeface="+mj-ea"/>
              </a:rPr>
              <a:t>(Throwable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  <a:ea typeface="+mj-ea"/>
              </a:rPr>
              <a:t>e</a:t>
            </a:r>
            <a:r>
              <a:rPr lang="en-US" altLang="zh-CN">
                <a:latin typeface="Candara" pitchFamily="34" charset="0"/>
                <a:ea typeface="+mj-ea"/>
              </a:rPr>
              <a:t>) {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    </a:t>
            </a:r>
            <a:r>
              <a:rPr lang="en-US" altLang="zh-CN" b="1" smtClean="0">
                <a:latin typeface="Candara" pitchFamily="34" charset="0"/>
                <a:ea typeface="+mj-ea"/>
              </a:rPr>
              <a:t>Toast.</a:t>
            </a:r>
            <a:r>
              <a:rPr lang="en-US" altLang="zh-CN" b="1" i="1" smtClean="0">
                <a:solidFill>
                  <a:srgbClr val="FF8000"/>
                </a:solidFill>
                <a:latin typeface="Candara" pitchFamily="34" charset="0"/>
                <a:ea typeface="+mj-ea"/>
              </a:rPr>
              <a:t>makeText</a:t>
            </a:r>
            <a:r>
              <a:rPr lang="en-US" altLang="zh-CN" b="1" smtClean="0">
                <a:latin typeface="Candara" pitchFamily="34" charset="0"/>
                <a:ea typeface="+mj-ea"/>
              </a:rPr>
              <a:t>(context, 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  <a:ea typeface="+mj-ea"/>
              </a:rPr>
              <a:t>"Error!"</a:t>
            </a:r>
            <a:r>
              <a:rPr lang="en-US" altLang="zh-CN" b="1">
                <a:latin typeface="Candara" pitchFamily="34" charset="0"/>
                <a:ea typeface="+mj-ea"/>
              </a:rPr>
              <a:t>, Toast.</a:t>
            </a:r>
            <a:r>
              <a:rPr lang="en-US" altLang="zh-CN" b="1" i="1">
                <a:solidFill>
                  <a:srgbClr val="660E7A"/>
                </a:solidFill>
                <a:latin typeface="Candara" pitchFamily="34" charset="0"/>
                <a:ea typeface="+mj-ea"/>
              </a:rPr>
              <a:t>LENGTH_SHORT</a:t>
            </a:r>
            <a:r>
              <a:rPr lang="en-US" altLang="zh-CN" b="1">
                <a:latin typeface="Candara" pitchFamily="34" charset="0"/>
                <a:ea typeface="+mj-ea"/>
              </a:rPr>
              <a:t>).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  <a:ea typeface="+mj-ea"/>
              </a:rPr>
              <a:t>show</a:t>
            </a:r>
            <a:r>
              <a:rPr lang="en-US" altLang="zh-CN" b="1">
                <a:latin typeface="Candara" pitchFamily="34" charset="0"/>
                <a:ea typeface="+mj-ea"/>
              </a:rPr>
              <a:t>();</a:t>
            </a:r>
            <a:r>
              <a:rPr lang="en-US" altLang="zh-CN">
                <a:latin typeface="Candara" pitchFamily="34" charset="0"/>
                <a:ea typeface="+mj-ea"/>
              </a:rPr>
              <a:t/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    }</a:t>
            </a:r>
            <a:br>
              <a:rPr lang="en-US" altLang="zh-CN">
                <a:latin typeface="Candara" pitchFamily="34" charset="0"/>
                <a:ea typeface="+mj-ea"/>
              </a:rPr>
            </a:br>
            <a:r>
              <a:rPr lang="en-US" altLang="zh-CN">
                <a:latin typeface="Candara" pitchFamily="34" charset="0"/>
                <a:ea typeface="+mj-ea"/>
              </a:rPr>
              <a:t>});</a:t>
            </a:r>
            <a:br>
              <a:rPr lang="en-US" altLang="zh-CN">
                <a:latin typeface="Candara" pitchFamily="34" charset="0"/>
                <a:ea typeface="+mj-ea"/>
              </a:rPr>
            </a:br>
            <a:endParaRPr lang="zh-CN" altLang="en-US">
              <a:latin typeface="Candara" pitchFamily="34" charset="0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008" y="9087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获取并显示图片：</a:t>
            </a:r>
            <a:endParaRPr lang="zh-CN" altLang="en-US" sz="28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20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回归主题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080120"/>
          </a:xfrm>
        </p:spPr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  <a:latin typeface="+mj-ea"/>
                <a:ea typeface="+mj-ea"/>
              </a:rPr>
              <a:t>RxJava</a:t>
            </a:r>
            <a:r>
              <a:rPr lang="zh-CN" altLang="en-US" b="1" smtClean="0">
                <a:solidFill>
                  <a:srgbClr val="C00000"/>
                </a:solidFill>
                <a:latin typeface="+mj-ea"/>
                <a:ea typeface="+mj-ea"/>
              </a:rPr>
              <a:t>是可以轻松实现异步操作的观察者模式</a:t>
            </a: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+mj-ea"/>
                <a:ea typeface="+mj-ea"/>
              </a:rPr>
              <a:t>关键：</a:t>
            </a:r>
            <a:r>
              <a:rPr lang="en-US" altLang="zh-CN" b="1">
                <a:solidFill>
                  <a:srgbClr val="C00000"/>
                </a:solidFill>
                <a:latin typeface="+mj-ea"/>
                <a:ea typeface="+mj-ea"/>
              </a:rPr>
              <a:t>Scheduler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2" descr="https://timgsa.baidu.com/timg?image&amp;quality=80&amp;size=b10000_10000&amp;sec=1479149968329&amp;di=1facbacec094415c4ce07cc67d20e39b&amp;imgtype=0&amp;src=http%3A%2F%2Fwww.evtimes.cn%2Fuploads%2Fallimg%2F150714%2F143686267271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Rxjava?What?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42770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i="1" smtClean="0"/>
              <a:t>Languages</a:t>
            </a:r>
          </a:p>
          <a:p>
            <a:r>
              <a:rPr lang="en-US" altLang="zh-CN" smtClean="0"/>
              <a:t>Java: </a:t>
            </a:r>
            <a:r>
              <a:rPr lang="en-US" altLang="zh-CN" smtClean="0">
                <a:hlinkClick r:id="rId2"/>
              </a:rPr>
              <a:t>RxJava</a:t>
            </a:r>
            <a:endParaRPr lang="en-US" altLang="zh-CN" smtClean="0"/>
          </a:p>
          <a:p>
            <a:r>
              <a:rPr lang="en-US" altLang="zh-CN" smtClean="0"/>
              <a:t>JavaScript: </a:t>
            </a:r>
            <a:r>
              <a:rPr lang="en-US" altLang="zh-CN" smtClean="0">
                <a:hlinkClick r:id="rId3"/>
              </a:rPr>
              <a:t>RxJS</a:t>
            </a:r>
            <a:endParaRPr lang="en-US" altLang="zh-CN" smtClean="0"/>
          </a:p>
          <a:p>
            <a:r>
              <a:rPr lang="en-US" altLang="zh-CN" smtClean="0"/>
              <a:t>C#: </a:t>
            </a:r>
            <a:r>
              <a:rPr lang="en-US" altLang="zh-CN" smtClean="0">
                <a:hlinkClick r:id="rId4"/>
              </a:rPr>
              <a:t>Rx.NET</a:t>
            </a:r>
            <a:endParaRPr lang="en-US" altLang="zh-CN" smtClean="0"/>
          </a:p>
          <a:p>
            <a:r>
              <a:rPr lang="en-US" altLang="zh-CN" smtClean="0"/>
              <a:t>C#(Unity): </a:t>
            </a:r>
            <a:r>
              <a:rPr lang="en-US" altLang="zh-CN" smtClean="0">
                <a:hlinkClick r:id="rId5"/>
              </a:rPr>
              <a:t>UniRx</a:t>
            </a:r>
            <a:endParaRPr lang="en-US" altLang="zh-CN" smtClean="0"/>
          </a:p>
          <a:p>
            <a:r>
              <a:rPr lang="en-US" altLang="zh-CN" smtClean="0"/>
              <a:t>Scala: </a:t>
            </a:r>
            <a:r>
              <a:rPr lang="en-US" altLang="zh-CN" smtClean="0">
                <a:hlinkClick r:id="rId6"/>
              </a:rPr>
              <a:t>RxScala</a:t>
            </a:r>
            <a:endParaRPr lang="en-US" altLang="zh-CN" smtClean="0"/>
          </a:p>
          <a:p>
            <a:r>
              <a:rPr lang="en-US" altLang="zh-CN" smtClean="0"/>
              <a:t>Clojure: </a:t>
            </a:r>
            <a:r>
              <a:rPr lang="en-US" altLang="zh-CN" smtClean="0">
                <a:hlinkClick r:id="rId7"/>
              </a:rPr>
              <a:t>RxClojure</a:t>
            </a:r>
            <a:endParaRPr lang="en-US" altLang="zh-CN" smtClean="0"/>
          </a:p>
          <a:p>
            <a:r>
              <a:rPr lang="en-US" altLang="zh-CN" smtClean="0"/>
              <a:t>C++: </a:t>
            </a:r>
            <a:r>
              <a:rPr lang="en-US" altLang="zh-CN" smtClean="0">
                <a:hlinkClick r:id="rId8"/>
              </a:rPr>
              <a:t>RxCpp</a:t>
            </a:r>
            <a:endParaRPr lang="en-US" altLang="zh-CN" smtClean="0"/>
          </a:p>
          <a:p>
            <a:r>
              <a:rPr lang="en-US" altLang="zh-CN" smtClean="0"/>
              <a:t>Lua: </a:t>
            </a:r>
            <a:r>
              <a:rPr lang="en-US" altLang="zh-CN" smtClean="0">
                <a:hlinkClick r:id="rId9"/>
              </a:rPr>
              <a:t>RxLua</a:t>
            </a:r>
            <a:endParaRPr lang="en-US" altLang="zh-CN" smtClean="0"/>
          </a:p>
          <a:p>
            <a:r>
              <a:rPr lang="en-US" altLang="zh-CN" smtClean="0"/>
              <a:t>Ruby: </a:t>
            </a:r>
            <a:r>
              <a:rPr lang="en-US" altLang="zh-CN" smtClean="0">
                <a:hlinkClick r:id="rId10"/>
              </a:rPr>
              <a:t>Rx.rb</a:t>
            </a:r>
            <a:endParaRPr lang="en-US" altLang="zh-CN" smtClean="0"/>
          </a:p>
          <a:p>
            <a:r>
              <a:rPr lang="en-US" altLang="zh-CN" smtClean="0"/>
              <a:t>Python: </a:t>
            </a:r>
            <a:r>
              <a:rPr lang="en-US" altLang="zh-CN" smtClean="0">
                <a:hlinkClick r:id="rId11"/>
              </a:rPr>
              <a:t>RxPY</a:t>
            </a:r>
            <a:endParaRPr lang="en-US" altLang="zh-CN" smtClean="0"/>
          </a:p>
          <a:p>
            <a:r>
              <a:rPr lang="en-US" altLang="zh-CN" smtClean="0"/>
              <a:t>Groovy: </a:t>
            </a:r>
            <a:r>
              <a:rPr lang="en-US" altLang="zh-CN" smtClean="0">
                <a:hlinkClick r:id="rId12"/>
              </a:rPr>
              <a:t>RxGroovy</a:t>
            </a:r>
            <a:endParaRPr lang="en-US" altLang="zh-CN" smtClean="0"/>
          </a:p>
          <a:p>
            <a:r>
              <a:rPr lang="en-US" altLang="zh-CN" smtClean="0"/>
              <a:t>JRuby: </a:t>
            </a:r>
            <a:r>
              <a:rPr lang="en-US" altLang="zh-CN" smtClean="0">
                <a:hlinkClick r:id="rId13"/>
              </a:rPr>
              <a:t>RxJRuby</a:t>
            </a:r>
            <a:endParaRPr lang="en-US" altLang="zh-CN" smtClean="0"/>
          </a:p>
          <a:p>
            <a:r>
              <a:rPr lang="en-US" altLang="zh-CN" smtClean="0"/>
              <a:t>Kotlin: </a:t>
            </a:r>
            <a:r>
              <a:rPr lang="en-US" altLang="zh-CN" smtClean="0">
                <a:hlinkClick r:id="rId14"/>
              </a:rPr>
              <a:t>RxKotlin</a:t>
            </a:r>
            <a:endParaRPr lang="en-US" altLang="zh-CN" smtClean="0"/>
          </a:p>
          <a:p>
            <a:r>
              <a:rPr lang="en-US" altLang="zh-CN" smtClean="0"/>
              <a:t>Swift: </a:t>
            </a:r>
            <a:r>
              <a:rPr lang="en-US" altLang="zh-CN" smtClean="0">
                <a:hlinkClick r:id="rId15"/>
              </a:rPr>
              <a:t>RxSwift</a:t>
            </a:r>
            <a:endParaRPr lang="en-US" altLang="zh-CN" smtClean="0"/>
          </a:p>
          <a:p>
            <a:r>
              <a:rPr lang="en-US" altLang="zh-CN" smtClean="0"/>
              <a:t>PHP: </a:t>
            </a:r>
            <a:r>
              <a:rPr lang="en-US" altLang="zh-CN" smtClean="0">
                <a:hlinkClick r:id="rId16"/>
              </a:rPr>
              <a:t>RxPHP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240" y="4005064"/>
            <a:ext cx="5940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 smtClean="0">
                <a:latin typeface="Dotum" panose="020B0600000101010101" pitchFamily="34" charset="-127"/>
                <a:ea typeface="Dotum" panose="020B0600000101010101" pitchFamily="34" charset="-127"/>
              </a:rPr>
              <a:t>RxJava</a:t>
            </a:r>
            <a:endParaRPr lang="en-US" altLang="zh-CN" sz="240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– </a:t>
            </a:r>
            <a:r>
              <a:rPr lang="en-US" altLang="zh-CN" sz="2400">
                <a:latin typeface="Dotum" panose="020B0600000101010101" pitchFamily="34" charset="-127"/>
                <a:ea typeface="Dotum" panose="020B0600000101010101" pitchFamily="34" charset="-127"/>
              </a:rPr>
              <a:t>Reactive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Extensions</a:t>
            </a:r>
            <a:r>
              <a:rPr lang="en-US" altLang="zh-CN" sz="2400">
                <a:latin typeface="Dotum" panose="020B0600000101010101" pitchFamily="34" charset="-127"/>
                <a:ea typeface="Dotum" panose="020B0600000101010101" pitchFamily="34" charset="-127"/>
              </a:rPr>
              <a:t> for the </a:t>
            </a:r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JVM</a:t>
            </a:r>
          </a:p>
          <a:p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– </a:t>
            </a:r>
            <a:r>
              <a:rPr lang="en-US" altLang="zh-CN" sz="2400">
                <a:latin typeface="Dotum" panose="020B0600000101010101" pitchFamily="34" charset="-127"/>
                <a:ea typeface="Dotum" panose="020B0600000101010101" pitchFamily="34" charset="-127"/>
              </a:rPr>
              <a:t>a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library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400">
                <a:latin typeface="Dotum" panose="020B0600000101010101" pitchFamily="34" charset="-127"/>
                <a:ea typeface="Dotum" panose="020B0600000101010101" pitchFamily="34" charset="-127"/>
              </a:rPr>
              <a:t>for composing </a:t>
            </a:r>
            <a:endParaRPr lang="en-US" altLang="zh-CN" sz="240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asynchronous </a:t>
            </a:r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and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event-based</a:t>
            </a:r>
            <a:r>
              <a:rPr lang="en-US" altLang="zh-CN" sz="2400">
                <a:latin typeface="Dotum" panose="020B0600000101010101" pitchFamily="34" charset="-127"/>
                <a:ea typeface="Dotum" panose="020B0600000101010101" pitchFamily="34" charset="-127"/>
              </a:rPr>
              <a:t> programs using observable sequences for the Java VM</a:t>
            </a:r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endParaRPr lang="en-US" altLang="zh-CN" sz="240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26" name="Picture 2" descr="http://a.hiphotos.baidu.com/baike/c0%3Dbaike80%2C5%2C5%2C80%2C26/sign=b339f649c7fc1e17e9b284632bf99d66/0dd7912397dda1445da42dedbab7d0a20df486c4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12" y="2496269"/>
            <a:ext cx="1578211" cy="10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2926685"/>
            <a:ext cx="230425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600" smtClean="0"/>
              <a:t>Explains</a:t>
            </a:r>
            <a:r>
              <a:rPr lang="en-US" altLang="zh-CN" smtClean="0"/>
              <a:t>:</a:t>
            </a:r>
            <a:endParaRPr lang="zh-CN" altLang="en-US"/>
          </a:p>
        </p:txBody>
      </p:sp>
      <p:pic>
        <p:nvPicPr>
          <p:cNvPr id="1028" name="Picture 4" descr="https://timgsa.baidu.com/timg?image&amp;quality=80&amp;size=b10000_10000&amp;sec=1479144710993&amp;di=8f88bafea72765aa026b3bb67d3504f9&amp;imgtype=0&amp;src=http%3A%2F%2Fi0.hdslb.com%2Fbfs%2Farchive%2F5f266ecfa88001e6ce63a1b858cb69ff5d505679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1764243"/>
            <a:ext cx="4069024" cy="254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4493096"/>
          </a:xfrm>
        </p:spPr>
        <p:txBody>
          <a:bodyPr>
            <a:noAutofit/>
          </a:bodyPr>
          <a:lstStyle/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Schedulers.immediate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(): 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当前线程运行，默认的 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Scheduler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。</a:t>
            </a:r>
          </a:p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Schedulers.newThread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(): 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启用新线程。</a:t>
            </a:r>
          </a:p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Schedulers.io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(): I/O 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操作（读写文件、读写数据库、网络信息交互等）所使用的 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Scheduler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，内部实现是是一个线程池，可以重用空闲的线程。</a:t>
            </a:r>
            <a:endParaRPr lang="en-US" altLang="zh-CN" sz="280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Schedulers.computation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(): 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计算所使用的 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Scheduler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，固定的线程池，大小为 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CPU 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核数</a:t>
            </a:r>
            <a:r>
              <a:rPr lang="zh-CN" altLang="en-US" sz="280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80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AndroidSchedulers.mainThread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+mj-ea"/>
              </a:rPr>
              <a:t>Android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</a:rPr>
              <a:t>专用，主线程运行。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6598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6529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Scheduler</a:t>
            </a:r>
            <a:r>
              <a:rPr lang="zh-CN" altLang="en-US" smtClean="0">
                <a:effectLst/>
              </a:rPr>
              <a:t>例子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/>
              <a:t>String[] </a:t>
            </a:r>
            <a:r>
              <a:rPr lang="en-US" altLang="zh-CN" b="1">
                <a:solidFill>
                  <a:srgbClr val="008000"/>
                </a:solidFill>
              </a:rPr>
              <a:t>names </a:t>
            </a:r>
            <a:r>
              <a:rPr lang="en-US" altLang="zh-CN" b="1"/>
              <a:t>= {</a:t>
            </a:r>
            <a:r>
              <a:rPr lang="en-US" altLang="zh-CN" b="1" i="1">
                <a:solidFill>
                  <a:srgbClr val="0000FF"/>
                </a:solidFill>
              </a:rPr>
              <a:t>"aa"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"bb"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"cc"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"dd"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"ee"</a:t>
            </a: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>Observable.</a:t>
            </a:r>
            <a:r>
              <a:rPr lang="en-US" altLang="zh-CN" b="1" i="1">
                <a:solidFill>
                  <a:srgbClr val="FF8000"/>
                </a:solidFill>
              </a:rPr>
              <a:t>from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8000"/>
                </a:solidFill>
              </a:rPr>
              <a:t>names</a:t>
            </a:r>
            <a:r>
              <a:rPr lang="en-US" altLang="zh-CN" b="1" smtClean="0"/>
              <a:t>)</a:t>
            </a:r>
          </a:p>
          <a:p>
            <a:pPr marL="0" indent="0">
              <a:buNone/>
            </a:pPr>
            <a:r>
              <a:rPr lang="en-US" altLang="zh-CN" b="1"/>
              <a:t>	</a:t>
            </a:r>
            <a:r>
              <a:rPr lang="en-US" altLang="zh-CN" b="1" i="1">
                <a:solidFill>
                  <a:srgbClr val="808080"/>
                </a:solidFill>
              </a:rPr>
              <a:t>// 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>指定数据产生在</a:t>
            </a:r>
            <a:r>
              <a:rPr lang="zh-CN" altLang="en-US" b="1" i="1">
                <a:solidFill>
                  <a:srgbClr val="808080"/>
                </a:solidFill>
              </a:rPr>
              <a:t> </a:t>
            </a:r>
            <a:r>
              <a:rPr lang="en-US" altLang="zh-CN" b="1" i="1">
                <a:solidFill>
                  <a:srgbClr val="808080"/>
                </a:solidFill>
              </a:rPr>
              <a:t>IO </a:t>
            </a:r>
            <a:r>
              <a:rPr lang="zh-CN" altLang="en-US" b="1" i="1" smtClean="0">
                <a:solidFill>
                  <a:srgbClr val="808080"/>
                </a:solidFill>
                <a:latin typeface="宋体"/>
              </a:rPr>
              <a:t>线程</a:t>
            </a:r>
            <a:r>
              <a:rPr lang="en-US" altLang="zh-CN" b="1" smtClean="0"/>
              <a:t>   	.</a:t>
            </a:r>
            <a:r>
              <a:rPr lang="en-US" altLang="zh-CN" b="1" i="1">
                <a:solidFill>
                  <a:srgbClr val="800000"/>
                </a:solidFill>
              </a:rPr>
              <a:t>subscribeOn</a:t>
            </a:r>
            <a:r>
              <a:rPr lang="en-US" altLang="zh-CN" b="1"/>
              <a:t>(Schedulers.</a:t>
            </a:r>
            <a:r>
              <a:rPr lang="en-US" altLang="zh-CN" b="1" i="1">
                <a:solidFill>
                  <a:srgbClr val="FF8000"/>
                </a:solidFill>
              </a:rPr>
              <a:t>io</a:t>
            </a:r>
            <a:r>
              <a:rPr lang="en-US" altLang="zh-CN" b="1"/>
              <a:t>()) 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b="1" smtClean="0"/>
              <a:t>	</a:t>
            </a:r>
            <a:r>
              <a:rPr lang="en-US" altLang="zh-CN" b="1" i="1">
                <a:solidFill>
                  <a:srgbClr val="808080"/>
                </a:solidFill>
              </a:rPr>
              <a:t> // 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>指定事件回调发生在主线程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b="1"/>
              <a:t>	</a:t>
            </a:r>
            <a:r>
              <a:rPr lang="en-US" altLang="zh-CN" b="1" smtClean="0"/>
              <a:t>.</a:t>
            </a:r>
            <a:r>
              <a:rPr lang="en-US" altLang="zh-CN" b="1" i="1">
                <a:solidFill>
                  <a:srgbClr val="800000"/>
                </a:solidFill>
              </a:rPr>
              <a:t>observeOn</a:t>
            </a:r>
            <a:r>
              <a:rPr lang="en-US" altLang="zh-CN" b="1"/>
              <a:t>(AndroidSchedulers.</a:t>
            </a:r>
            <a:r>
              <a:rPr lang="en-US" altLang="zh-CN" b="1" i="1">
                <a:solidFill>
                  <a:srgbClr val="FF8000"/>
                </a:solidFill>
              </a:rPr>
              <a:t>mainThread</a:t>
            </a:r>
            <a:r>
              <a:rPr lang="en-US" altLang="zh-CN" b="1" smtClean="0"/>
              <a:t>())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b="1" i="1">
                <a:solidFill>
                  <a:srgbClr val="808080"/>
                </a:solidFill>
                <a:latin typeface="宋体"/>
              </a:rPr>
            </a:br>
            <a:r>
              <a:rPr lang="zh-CN" altLang="en-US" b="1" i="1">
                <a:solidFill>
                  <a:srgbClr val="808080"/>
                </a:solidFill>
                <a:latin typeface="宋体"/>
              </a:rPr>
              <a:t>       </a:t>
            </a:r>
            <a:r>
              <a:rPr lang="en-US" altLang="zh-CN" b="1" smtClean="0"/>
              <a:t>.</a:t>
            </a:r>
            <a:r>
              <a:rPr lang="en-US" altLang="zh-CN" b="1" i="1">
                <a:solidFill>
                  <a:srgbClr val="800000"/>
                </a:solidFill>
              </a:rPr>
              <a:t>subscribe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80"/>
                </a:solidFill>
              </a:rPr>
              <a:t>new </a:t>
            </a:r>
            <a:r>
              <a:rPr lang="en-US" altLang="zh-CN"/>
              <a:t>Action1&lt;String&gt;() </a:t>
            </a: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void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name</a:t>
            </a:r>
            <a:r>
              <a:rPr lang="en-US" altLang="zh-CN"/>
              <a:t>) {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    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00FF"/>
                </a:solidFill>
              </a:rPr>
              <a:t>name </a:t>
            </a:r>
            <a:r>
              <a:rPr lang="en-US" altLang="zh-CN" b="1"/>
              <a:t>+ 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>
                <a:solidFill>
                  <a:srgbClr val="000080"/>
                </a:solidFill>
              </a:rPr>
              <a:t>\n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26876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打印字符串数组（改进版）：</a:t>
            </a:r>
            <a:endParaRPr lang="zh-CN" altLang="en-US" sz="28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35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Scheduler</a:t>
            </a:r>
            <a:r>
              <a:rPr lang="zh-CN" altLang="en-US" smtClean="0">
                <a:effectLst/>
              </a:rPr>
              <a:t>例子</a:t>
            </a:r>
            <a:r>
              <a:rPr lang="en-US" altLang="zh-CN" smtClean="0">
                <a:effectLst/>
              </a:rPr>
              <a:t>2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/>
              <a:t>String[] </a:t>
            </a:r>
            <a:r>
              <a:rPr lang="en-US" altLang="zh-CN" b="1">
                <a:solidFill>
                  <a:srgbClr val="008000"/>
                </a:solidFill>
              </a:rPr>
              <a:t>names </a:t>
            </a:r>
            <a:r>
              <a:rPr lang="en-US" altLang="zh-CN" b="1"/>
              <a:t>= {</a:t>
            </a:r>
            <a:r>
              <a:rPr lang="en-US" altLang="zh-CN" b="1" i="1">
                <a:solidFill>
                  <a:srgbClr val="0000FF"/>
                </a:solidFill>
              </a:rPr>
              <a:t>"aa"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"bb"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"cc"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"dd"</a:t>
            </a:r>
            <a:r>
              <a:rPr lang="en-US" altLang="zh-CN" b="1"/>
              <a:t>, </a:t>
            </a:r>
            <a:r>
              <a:rPr lang="en-US" altLang="zh-CN" b="1" i="1">
                <a:solidFill>
                  <a:srgbClr val="0000FF"/>
                </a:solidFill>
              </a:rPr>
              <a:t>"ee"</a:t>
            </a: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>Observable.</a:t>
            </a:r>
            <a:r>
              <a:rPr lang="en-US" altLang="zh-CN" b="1" i="1">
                <a:solidFill>
                  <a:srgbClr val="FF8000"/>
                </a:solidFill>
              </a:rPr>
              <a:t>from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8000"/>
                </a:solidFill>
              </a:rPr>
              <a:t>names</a:t>
            </a:r>
            <a:r>
              <a:rPr lang="en-US" altLang="zh-CN" b="1" smtClean="0"/>
              <a:t>)</a:t>
            </a:r>
          </a:p>
          <a:p>
            <a:pPr marL="0" indent="0">
              <a:buNone/>
            </a:pPr>
            <a:r>
              <a:rPr lang="en-US" altLang="zh-CN" b="1"/>
              <a:t>	.</a:t>
            </a:r>
            <a:r>
              <a:rPr lang="en-US" altLang="zh-CN" b="1" i="1">
                <a:solidFill>
                  <a:srgbClr val="800000"/>
                </a:solidFill>
              </a:rPr>
              <a:t>observeOn</a:t>
            </a:r>
            <a:r>
              <a:rPr lang="en-US" altLang="zh-CN" b="1"/>
              <a:t>(Schedulers.</a:t>
            </a:r>
            <a:r>
              <a:rPr lang="en-US" altLang="zh-CN" b="1" i="1">
                <a:solidFill>
                  <a:srgbClr val="FF8000"/>
                </a:solidFill>
              </a:rPr>
              <a:t>newThread</a:t>
            </a:r>
            <a:r>
              <a:rPr lang="en-US" altLang="zh-CN" b="1"/>
              <a:t>())</a:t>
            </a:r>
            <a:br>
              <a:rPr lang="en-US" altLang="zh-CN" b="1"/>
            </a:br>
            <a:r>
              <a:rPr lang="en-US" altLang="zh-CN" b="1" smtClean="0"/>
              <a:t>	.</a:t>
            </a:r>
            <a:r>
              <a:rPr lang="en-US" altLang="zh-CN" b="1" i="1">
                <a:solidFill>
                  <a:srgbClr val="800000"/>
                </a:solidFill>
              </a:rPr>
              <a:t>map</a:t>
            </a:r>
            <a:r>
              <a:rPr lang="en-US" altLang="zh-CN" b="1"/>
              <a:t>(mapOperator) </a:t>
            </a:r>
            <a:r>
              <a:rPr lang="en-US" altLang="zh-CN" b="1" smtClean="0"/>
              <a:t> </a:t>
            </a:r>
            <a:r>
              <a:rPr lang="en-US" altLang="zh-CN" b="1" i="1" smtClean="0">
                <a:solidFill>
                  <a:srgbClr val="808080"/>
                </a:solidFill>
              </a:rPr>
              <a:t>// 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>新</a:t>
            </a:r>
            <a:r>
              <a:rPr lang="zh-CN" altLang="en-US" b="1" i="1" smtClean="0">
                <a:solidFill>
                  <a:srgbClr val="808080"/>
                </a:solidFill>
                <a:latin typeface="宋体"/>
              </a:rPr>
              <a:t>线程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b="1" i="1">
                <a:solidFill>
                  <a:srgbClr val="808080"/>
                </a:solidFill>
                <a:latin typeface="宋体"/>
              </a:rPr>
            </a:br>
            <a:r>
              <a:rPr lang="en-US" altLang="zh-CN" b="1" i="1" smtClean="0">
                <a:solidFill>
                  <a:srgbClr val="808080"/>
                </a:solidFill>
                <a:latin typeface="宋体"/>
              </a:rPr>
              <a:t>	</a:t>
            </a:r>
            <a:r>
              <a:rPr lang="en-US" altLang="zh-CN" b="1" smtClean="0"/>
              <a:t>.</a:t>
            </a:r>
            <a:r>
              <a:rPr lang="en-US" altLang="zh-CN" b="1" i="1">
                <a:solidFill>
                  <a:srgbClr val="800000"/>
                </a:solidFill>
              </a:rPr>
              <a:t>observeOn</a:t>
            </a:r>
            <a:r>
              <a:rPr lang="en-US" altLang="zh-CN" b="1"/>
              <a:t>(Schedulers.</a:t>
            </a:r>
            <a:r>
              <a:rPr lang="en-US" altLang="zh-CN" b="1" i="1">
                <a:solidFill>
                  <a:srgbClr val="FF8000"/>
                </a:solidFill>
              </a:rPr>
              <a:t>io</a:t>
            </a:r>
            <a:r>
              <a:rPr lang="en-US" altLang="zh-CN" b="1" smtClean="0"/>
              <a:t>())</a:t>
            </a:r>
            <a:r>
              <a:rPr lang="en-US" altLang="zh-CN" b="1" i="1" smtClean="0">
                <a:solidFill>
                  <a:srgbClr val="808080"/>
                </a:solidFill>
              </a:rPr>
              <a:t> </a:t>
            </a:r>
            <a:r>
              <a:rPr lang="en-US" altLang="zh-CN" b="1" smtClean="0"/>
              <a:t>	.</a:t>
            </a:r>
            <a:r>
              <a:rPr lang="en-US" altLang="zh-CN" b="1" i="1">
                <a:solidFill>
                  <a:srgbClr val="800000"/>
                </a:solidFill>
              </a:rPr>
              <a:t>map</a:t>
            </a:r>
            <a:r>
              <a:rPr lang="en-US" altLang="zh-CN" b="1"/>
              <a:t>(mapOperator2) </a:t>
            </a:r>
            <a:r>
              <a:rPr lang="en-US" altLang="zh-CN" b="1" smtClean="0"/>
              <a:t> </a:t>
            </a:r>
            <a:r>
              <a:rPr lang="en-US" altLang="zh-CN" b="1" i="1" smtClean="0">
                <a:solidFill>
                  <a:srgbClr val="808080"/>
                </a:solidFill>
              </a:rPr>
              <a:t>// </a:t>
            </a:r>
            <a:r>
              <a:rPr lang="en-US" altLang="zh-CN" b="1" i="1">
                <a:solidFill>
                  <a:srgbClr val="808080"/>
                </a:solidFill>
              </a:rPr>
              <a:t>IO </a:t>
            </a:r>
            <a:r>
              <a:rPr lang="zh-CN" altLang="en-US" b="1" i="1" smtClean="0">
                <a:solidFill>
                  <a:srgbClr val="808080"/>
                </a:solidFill>
                <a:latin typeface="宋体"/>
              </a:rPr>
              <a:t>线程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b="1" i="1">
                <a:solidFill>
                  <a:srgbClr val="808080"/>
                </a:solidFill>
                <a:latin typeface="宋体"/>
              </a:rPr>
            </a:br>
            <a:r>
              <a:rPr lang="en-US" altLang="zh-CN" b="1" i="1" smtClean="0">
                <a:solidFill>
                  <a:srgbClr val="808080"/>
                </a:solidFill>
                <a:latin typeface="宋体"/>
              </a:rPr>
              <a:t>	</a:t>
            </a:r>
            <a:r>
              <a:rPr lang="en-US" altLang="zh-CN" b="1" smtClean="0"/>
              <a:t>.</a:t>
            </a:r>
            <a:r>
              <a:rPr lang="en-US" altLang="zh-CN" b="1" i="1">
                <a:solidFill>
                  <a:srgbClr val="800000"/>
                </a:solidFill>
              </a:rPr>
              <a:t>observeOn</a:t>
            </a:r>
            <a:r>
              <a:rPr lang="en-US" altLang="zh-CN" b="1"/>
              <a:t>(AndroidSchedulers.</a:t>
            </a:r>
            <a:r>
              <a:rPr lang="en-US" altLang="zh-CN" b="1" i="1">
                <a:solidFill>
                  <a:srgbClr val="FF8000"/>
                </a:solidFill>
              </a:rPr>
              <a:t>mainThread</a:t>
            </a:r>
            <a:r>
              <a:rPr lang="en-US" altLang="zh-CN" b="1" smtClean="0"/>
              <a:t>())</a:t>
            </a:r>
            <a:r>
              <a:rPr lang="zh-CN" altLang="en-US" b="1" i="1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b="1" i="1">
                <a:solidFill>
                  <a:srgbClr val="808080"/>
                </a:solidFill>
                <a:latin typeface="宋体"/>
              </a:rPr>
            </a:br>
            <a:r>
              <a:rPr lang="zh-CN" altLang="en-US" b="1" i="1">
                <a:solidFill>
                  <a:srgbClr val="808080"/>
                </a:solidFill>
                <a:latin typeface="宋体"/>
              </a:rPr>
              <a:t>      </a:t>
            </a:r>
            <a:r>
              <a:rPr lang="en-US" altLang="zh-CN" b="1" smtClean="0"/>
              <a:t>.</a:t>
            </a:r>
            <a:r>
              <a:rPr lang="en-US" altLang="zh-CN" b="1" i="1">
                <a:solidFill>
                  <a:srgbClr val="800000"/>
                </a:solidFill>
              </a:rPr>
              <a:t>subscribe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80"/>
                </a:solidFill>
              </a:rPr>
              <a:t>new </a:t>
            </a:r>
            <a:r>
              <a:rPr lang="en-US" altLang="zh-CN"/>
              <a:t>Action1&lt;String&gt;() </a:t>
            </a: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void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name</a:t>
            </a:r>
            <a:r>
              <a:rPr lang="en-US" altLang="zh-CN"/>
              <a:t>) {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            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00FF"/>
                </a:solidFill>
              </a:rPr>
              <a:t>name </a:t>
            </a:r>
            <a:r>
              <a:rPr lang="en-US" altLang="zh-CN" b="1"/>
              <a:t>+ 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>
                <a:solidFill>
                  <a:srgbClr val="000080"/>
                </a:solidFill>
              </a:rPr>
              <a:t>\n</a:t>
            </a:r>
            <a:r>
              <a:rPr lang="en-US" altLang="zh-CN" b="1" i="1">
                <a:solidFill>
                  <a:srgbClr val="0000FF"/>
                </a:solidFill>
              </a:rPr>
              <a:t>"</a:t>
            </a:r>
            <a:r>
              <a:rPr lang="en-US" altLang="zh-CN" b="1"/>
              <a:t>);</a:t>
            </a:r>
            <a:br>
              <a:rPr lang="en-US" altLang="zh-CN" b="1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268759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打印字符串数组（</a:t>
            </a: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高级</a:t>
            </a: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版）：</a:t>
            </a:r>
            <a:endParaRPr lang="zh-CN" altLang="en-US" sz="28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9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事件变换</a:t>
            </a:r>
            <a:r>
              <a:rPr lang="en-US" altLang="zh-CN" smtClean="0"/>
              <a:t>map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2132856"/>
            <a:ext cx="8507288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i="1" smtClean="0">
                <a:solidFill>
                  <a:srgbClr val="C00000"/>
                </a:solidFill>
              </a:rPr>
              <a:t>//  </a:t>
            </a:r>
            <a:r>
              <a:rPr lang="zh-CN" altLang="en-US" i="1" smtClean="0">
                <a:solidFill>
                  <a:srgbClr val="C00000"/>
                </a:solidFill>
              </a:rPr>
              <a:t>将图片</a:t>
            </a:r>
            <a:r>
              <a:rPr lang="en-US" altLang="zh-CN" i="1" smtClean="0">
                <a:solidFill>
                  <a:srgbClr val="C00000"/>
                </a:solidFill>
              </a:rPr>
              <a:t>uri</a:t>
            </a:r>
            <a:r>
              <a:rPr lang="zh-CN" altLang="en-US" i="1" smtClean="0">
                <a:solidFill>
                  <a:srgbClr val="C00000"/>
                </a:solidFill>
              </a:rPr>
              <a:t>转换成</a:t>
            </a:r>
            <a:r>
              <a:rPr lang="en-US" altLang="zh-CN" i="1" smtClean="0">
                <a:solidFill>
                  <a:srgbClr val="C00000"/>
                </a:solidFill>
              </a:rPr>
              <a:t>bitmap</a:t>
            </a:r>
          </a:p>
          <a:p>
            <a:pPr marL="0" indent="0">
              <a:buNone/>
            </a:pPr>
            <a:r>
              <a:rPr lang="en-US" altLang="zh-CN" b="1" smtClean="0"/>
              <a:t>Observable</a:t>
            </a:r>
            <a:r>
              <a:rPr lang="en-US" altLang="zh-CN" smtClean="0"/>
              <a:t>.</a:t>
            </a:r>
            <a:r>
              <a:rPr lang="en-US" altLang="zh-CN" i="1" smtClean="0">
                <a:solidFill>
                  <a:srgbClr val="FF8000"/>
                </a:solidFill>
              </a:rPr>
              <a:t>just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00FF"/>
                </a:solidFill>
              </a:rPr>
              <a:t>"images/logo.png"</a:t>
            </a:r>
            <a:r>
              <a:rPr lang="en-US" altLang="zh-CN"/>
              <a:t>) </a:t>
            </a:r>
            <a:r>
              <a:rPr lang="en-US" altLang="zh-CN" i="1">
                <a:solidFill>
                  <a:srgbClr val="808080"/>
                </a:solidFill>
              </a:rPr>
              <a:t>// </a:t>
            </a:r>
            <a:r>
              <a:rPr lang="zh-CN" altLang="en-US" i="1">
                <a:solidFill>
                  <a:srgbClr val="808080"/>
                </a:solidFill>
                <a:latin typeface="宋体"/>
              </a:rPr>
              <a:t>输入类型</a:t>
            </a:r>
            <a:r>
              <a:rPr lang="zh-CN" altLang="en-US" i="1">
                <a:solidFill>
                  <a:srgbClr val="808080"/>
                </a:solidFill>
              </a:rPr>
              <a:t> </a:t>
            </a:r>
            <a:r>
              <a:rPr lang="en-US" altLang="zh-CN" i="1">
                <a:solidFill>
                  <a:srgbClr val="808080"/>
                </a:solidFill>
              </a:rPr>
              <a:t>String</a:t>
            </a:r>
            <a:br>
              <a:rPr lang="en-US" altLang="zh-CN" i="1">
                <a:solidFill>
                  <a:srgbClr val="808080"/>
                </a:solidFill>
              </a:rPr>
            </a:br>
            <a:r>
              <a:rPr lang="en-US" altLang="zh-CN" i="1">
                <a:solidFill>
                  <a:srgbClr val="808080"/>
                </a:solidFill>
              </a:rPr>
              <a:t>        </a:t>
            </a:r>
            <a:r>
              <a:rPr lang="en-US" altLang="zh-CN"/>
              <a:t>.</a:t>
            </a:r>
            <a:r>
              <a:rPr lang="en-US" altLang="zh-CN" b="1" i="1">
                <a:solidFill>
                  <a:srgbClr val="800000"/>
                </a:solidFill>
              </a:rPr>
              <a:t>map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Func1&lt;String, Bitmap&gt;()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</a:t>
            </a:r>
            <a:r>
              <a:rPr lang="en-US" altLang="zh-CN"/>
              <a:t>Bitmap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(String filePath) { </a:t>
            </a:r>
            <a:r>
              <a:rPr lang="en-US" altLang="zh-CN" i="1">
                <a:solidFill>
                  <a:srgbClr val="808080"/>
                </a:solidFill>
              </a:rPr>
              <a:t>// </a:t>
            </a:r>
            <a:r>
              <a:rPr lang="zh-CN" altLang="en-US" i="1">
                <a:solidFill>
                  <a:srgbClr val="808080"/>
                </a:solidFill>
                <a:latin typeface="宋体"/>
              </a:rPr>
              <a:t>参数类型</a:t>
            </a:r>
            <a:r>
              <a:rPr lang="zh-CN" altLang="en-US" i="1">
                <a:solidFill>
                  <a:srgbClr val="808080"/>
                </a:solidFill>
              </a:rPr>
              <a:t> </a:t>
            </a:r>
            <a:r>
              <a:rPr lang="en-US" altLang="zh-CN" i="1">
                <a:solidFill>
                  <a:srgbClr val="808080"/>
                </a:solidFill>
              </a:rPr>
              <a:t>String</a:t>
            </a:r>
            <a:br>
              <a:rPr lang="en-US" altLang="zh-CN" i="1">
                <a:solidFill>
                  <a:srgbClr val="808080"/>
                </a:solidFill>
              </a:rPr>
            </a:br>
            <a:r>
              <a:rPr lang="en-US" altLang="zh-CN" i="1">
                <a:solidFill>
                  <a:srgbClr val="808080"/>
                </a:solidFill>
              </a:rPr>
              <a:t>                </a:t>
            </a:r>
            <a:r>
              <a:rPr lang="en-US" altLang="zh-CN">
                <a:solidFill>
                  <a:srgbClr val="FF0080"/>
                </a:solidFill>
              </a:rPr>
              <a:t>return </a:t>
            </a:r>
            <a:r>
              <a:rPr lang="en-US" altLang="zh-CN" b="1" i="1">
                <a:solidFill>
                  <a:srgbClr val="800000"/>
                </a:solidFill>
              </a:rPr>
              <a:t>getBitmapFromPath</a:t>
            </a:r>
            <a:r>
              <a:rPr lang="en-US" altLang="zh-CN"/>
              <a:t>(</a:t>
            </a:r>
            <a:r>
              <a:rPr lang="en-US" altLang="zh-CN">
                <a:solidFill>
                  <a:srgbClr val="FF00FF"/>
                </a:solidFill>
              </a:rPr>
              <a:t>filePath</a:t>
            </a:r>
            <a:r>
              <a:rPr lang="en-US" altLang="zh-CN"/>
              <a:t>); </a:t>
            </a:r>
            <a:r>
              <a:rPr lang="en-US" altLang="zh-CN" i="1">
                <a:solidFill>
                  <a:srgbClr val="808080"/>
                </a:solidFill>
              </a:rPr>
              <a:t>// </a:t>
            </a:r>
            <a:r>
              <a:rPr lang="zh-CN" altLang="en-US" i="1" smtClean="0">
                <a:solidFill>
                  <a:srgbClr val="808080"/>
                </a:solidFill>
                <a:latin typeface="宋体"/>
              </a:rPr>
              <a:t>返回</a:t>
            </a:r>
            <a:r>
              <a:rPr lang="zh-CN" altLang="en-US" i="1" smtClean="0">
                <a:solidFill>
                  <a:srgbClr val="808080"/>
                </a:solidFill>
              </a:rPr>
              <a:t> </a:t>
            </a:r>
            <a:r>
              <a:rPr lang="en-US" altLang="zh-CN" i="1">
                <a:solidFill>
                  <a:srgbClr val="808080"/>
                </a:solidFill>
              </a:rPr>
              <a:t>Bitmap</a:t>
            </a:r>
            <a:br>
              <a:rPr lang="en-US" altLang="zh-CN" i="1">
                <a:solidFill>
                  <a:srgbClr val="808080"/>
                </a:solidFill>
              </a:rPr>
            </a:br>
            <a:r>
              <a:rPr lang="en-US" altLang="zh-CN" i="1">
                <a:solidFill>
                  <a:srgbClr val="808080"/>
                </a:solidFill>
              </a:rPr>
              <a:t>        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    })</a:t>
            </a:r>
            <a:br>
              <a:rPr lang="en-US" altLang="zh-CN"/>
            </a:br>
            <a:r>
              <a:rPr lang="en-US" altLang="zh-CN"/>
              <a:t>        .</a:t>
            </a:r>
            <a:r>
              <a:rPr lang="en-US" altLang="zh-CN" b="1"/>
              <a:t>subscribe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Action1&lt;Bitmap&gt;()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void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(Bitmap bitmap) { </a:t>
            </a:r>
            <a:r>
              <a:rPr lang="en-US" altLang="zh-CN" i="1">
                <a:solidFill>
                  <a:srgbClr val="808080"/>
                </a:solidFill>
              </a:rPr>
              <a:t>// </a:t>
            </a:r>
            <a:r>
              <a:rPr lang="zh-CN" altLang="en-US" i="1">
                <a:solidFill>
                  <a:srgbClr val="808080"/>
                </a:solidFill>
                <a:latin typeface="宋体"/>
              </a:rPr>
              <a:t>参数类型</a:t>
            </a:r>
            <a:r>
              <a:rPr lang="zh-CN" altLang="en-US" i="1">
                <a:solidFill>
                  <a:srgbClr val="808080"/>
                </a:solidFill>
              </a:rPr>
              <a:t> </a:t>
            </a:r>
            <a:r>
              <a:rPr lang="en-US" altLang="zh-CN" i="1">
                <a:solidFill>
                  <a:srgbClr val="808080"/>
                </a:solidFill>
              </a:rPr>
              <a:t>Bitmap</a:t>
            </a:r>
            <a:br>
              <a:rPr lang="en-US" altLang="zh-CN" i="1">
                <a:solidFill>
                  <a:srgbClr val="808080"/>
                </a:solidFill>
              </a:rPr>
            </a:br>
            <a:r>
              <a:rPr lang="en-US" altLang="zh-CN" i="1">
                <a:solidFill>
                  <a:srgbClr val="808080"/>
                </a:solidFill>
              </a:rPr>
              <a:t>                </a:t>
            </a:r>
            <a:r>
              <a:rPr lang="en-US" altLang="zh-CN" b="1" i="1">
                <a:solidFill>
                  <a:srgbClr val="800000"/>
                </a:solidFill>
              </a:rPr>
              <a:t>showBitmap</a:t>
            </a:r>
            <a:r>
              <a:rPr lang="en-US" altLang="zh-CN"/>
              <a:t>(</a:t>
            </a:r>
            <a:r>
              <a:rPr lang="en-US" altLang="zh-CN">
                <a:solidFill>
                  <a:srgbClr val="FF00FF"/>
                </a:solidFill>
              </a:rPr>
              <a:t>bitmap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19675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  <a:latin typeface="+mj-ea"/>
                <a:ea typeface="+mj-ea"/>
              </a:rPr>
              <a:t>变换</a:t>
            </a:r>
            <a:r>
              <a:rPr lang="en-US" altLang="zh-CN" sz="2400" b="1" smtClean="0">
                <a:solidFill>
                  <a:srgbClr val="C00000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smtClean="0">
                <a:solidFill>
                  <a:srgbClr val="C00000"/>
                </a:solidFill>
                <a:latin typeface="+mj-ea"/>
                <a:ea typeface="+mj-ea"/>
              </a:rPr>
              <a:t>就是</a:t>
            </a:r>
            <a:r>
              <a:rPr lang="zh-CN" altLang="en-US" sz="2400" b="1">
                <a:solidFill>
                  <a:srgbClr val="C00000"/>
                </a:solidFill>
                <a:latin typeface="+mj-ea"/>
                <a:ea typeface="+mj-ea"/>
              </a:rPr>
              <a:t>将事件序列中的对象或整个序列进行加工处理，转换成不同的事件或事件序列</a:t>
            </a:r>
            <a:r>
              <a:rPr lang="zh-CN" altLang="en-US" sz="2400" b="1" smtClean="0">
                <a:solidFill>
                  <a:srgbClr val="C00000"/>
                </a:solidFill>
                <a:latin typeface="+mj-ea"/>
                <a:ea typeface="+mj-ea"/>
              </a:rPr>
              <a:t>。</a:t>
            </a:r>
            <a:endParaRPr lang="zh-CN" altLang="en-US" sz="2400" b="1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3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en-US" altLang="zh-CN" smtClean="0"/>
              <a:t>ap</a:t>
            </a:r>
            <a:r>
              <a:rPr lang="zh-CN" altLang="en-US" smtClean="0"/>
              <a:t>图示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1321"/>
            <a:ext cx="7128792" cy="569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r>
              <a:rPr lang="zh-CN" altLang="en-US"/>
              <a:t>变换</a:t>
            </a:r>
            <a:r>
              <a:rPr lang="en-US" altLang="zh-CN" smtClean="0">
                <a:effectLst/>
              </a:rPr>
              <a:t>flatMap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i="1" smtClean="0">
                <a:solidFill>
                  <a:srgbClr val="C00000"/>
                </a:solidFill>
              </a:rPr>
              <a:t>// </a:t>
            </a:r>
            <a:r>
              <a:rPr lang="zh-CN" altLang="en-US" i="1" smtClean="0">
                <a:solidFill>
                  <a:srgbClr val="C00000"/>
                </a:solidFill>
              </a:rPr>
              <a:t>从学生数组中得到每个学生的多门课程</a:t>
            </a:r>
            <a:endParaRPr lang="en-US" altLang="zh-CN" i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Student</a:t>
            </a:r>
            <a:r>
              <a:rPr lang="en-US" altLang="zh-CN"/>
              <a:t>[] </a:t>
            </a:r>
            <a:r>
              <a:rPr lang="en-US" altLang="zh-CN">
                <a:solidFill>
                  <a:srgbClr val="008000"/>
                </a:solidFill>
              </a:rPr>
              <a:t>students </a:t>
            </a:r>
            <a:r>
              <a:rPr lang="en-US" altLang="zh-CN"/>
              <a:t>= </a:t>
            </a:r>
            <a:r>
              <a:rPr lang="en-US" altLang="zh-CN" smtClean="0"/>
              <a:t>{…..};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Observable.</a:t>
            </a:r>
            <a:r>
              <a:rPr lang="en-US" altLang="zh-CN" b="1" i="1">
                <a:solidFill>
                  <a:srgbClr val="FF8000"/>
                </a:solidFill>
              </a:rPr>
              <a:t>from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8000"/>
                </a:solidFill>
              </a:rPr>
              <a:t>students</a:t>
            </a:r>
            <a:r>
              <a:rPr lang="en-US" altLang="zh-CN" b="1"/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.</a:t>
            </a:r>
            <a:r>
              <a:rPr lang="en-US" altLang="zh-CN" b="1" i="1">
                <a:solidFill>
                  <a:srgbClr val="800000"/>
                </a:solidFill>
              </a:rPr>
              <a:t>flatMap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Func1&lt;Student, Observable&lt;Course&gt;&gt;()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</a:t>
            </a:r>
            <a:r>
              <a:rPr lang="en-US" altLang="zh-CN"/>
              <a:t>Observable&lt;Course&gt;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(Student </a:t>
            </a:r>
            <a:r>
              <a:rPr lang="en-US" altLang="zh-CN">
                <a:solidFill>
                  <a:srgbClr val="FF00FF"/>
                </a:solidFill>
              </a:rPr>
              <a:t>student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            </a:t>
            </a:r>
            <a:r>
              <a:rPr lang="en-US" altLang="zh-CN" b="1">
                <a:solidFill>
                  <a:srgbClr val="FF0080"/>
                </a:solidFill>
              </a:rPr>
              <a:t>return </a:t>
            </a:r>
            <a:r>
              <a:rPr lang="en-US" altLang="zh-CN" b="1"/>
              <a:t>Observable.</a:t>
            </a:r>
            <a:r>
              <a:rPr lang="en-US" altLang="zh-CN" b="1" i="1">
                <a:solidFill>
                  <a:srgbClr val="FF8000"/>
                </a:solidFill>
              </a:rPr>
              <a:t>from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FF"/>
                </a:solidFill>
              </a:rPr>
              <a:t>student</a:t>
            </a:r>
            <a:r>
              <a:rPr lang="en-US" altLang="zh-CN" b="1"/>
              <a:t>.</a:t>
            </a:r>
            <a:r>
              <a:rPr lang="en-US" altLang="zh-CN" b="1" i="1">
                <a:solidFill>
                  <a:srgbClr val="800000"/>
                </a:solidFill>
              </a:rPr>
              <a:t>getCourses</a:t>
            </a:r>
            <a:r>
              <a:rPr lang="en-US" altLang="zh-CN" b="1"/>
              <a:t>());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})</a:t>
            </a:r>
            <a:br>
              <a:rPr lang="en-US" altLang="zh-CN"/>
            </a:br>
            <a:r>
              <a:rPr lang="en-US" altLang="zh-CN"/>
              <a:t>        .</a:t>
            </a:r>
            <a:r>
              <a:rPr lang="en-US" altLang="zh-CN" b="1" i="1">
                <a:solidFill>
                  <a:srgbClr val="800000"/>
                </a:solidFill>
              </a:rPr>
              <a:t>subscribe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Action1&lt;Course&gt;()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808000"/>
                </a:solidFill>
              </a:rPr>
              <a:t>@Override</a:t>
            </a:r>
            <a:br>
              <a:rPr lang="en-US" altLang="zh-CN">
                <a:solidFill>
                  <a:srgbClr val="808000"/>
                </a:solidFill>
              </a:rPr>
            </a:br>
            <a:r>
              <a:rPr lang="en-US" altLang="zh-CN">
                <a:solidFill>
                  <a:srgbClr val="808000"/>
                </a:solidFill>
              </a:rPr>
              <a:t>            </a:t>
            </a:r>
            <a:r>
              <a:rPr lang="en-US" altLang="zh-CN">
                <a:solidFill>
                  <a:srgbClr val="FF0080"/>
                </a:solidFill>
              </a:rPr>
              <a:t>public void </a:t>
            </a:r>
            <a:r>
              <a:rPr lang="en-US" altLang="zh-CN" i="1">
                <a:solidFill>
                  <a:srgbClr val="800000"/>
                </a:solidFill>
              </a:rPr>
              <a:t>call</a:t>
            </a:r>
            <a:r>
              <a:rPr lang="en-US" altLang="zh-CN"/>
              <a:t>(Course </a:t>
            </a:r>
            <a:r>
              <a:rPr lang="en-US" altLang="zh-CN">
                <a:solidFill>
                  <a:srgbClr val="FF00FF"/>
                </a:solidFill>
              </a:rPr>
              <a:t>course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            </a:t>
            </a:r>
            <a:r>
              <a:rPr lang="en-US" altLang="zh-CN" b="1"/>
              <a:t>Log.</a:t>
            </a:r>
            <a:r>
              <a:rPr lang="en-US" altLang="zh-CN" b="1" i="1">
                <a:solidFill>
                  <a:srgbClr val="FF8000"/>
                </a:solidFill>
              </a:rPr>
              <a:t>d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660E7A"/>
                </a:solidFill>
              </a:rPr>
              <a:t>TAG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00FF"/>
                </a:solidFill>
              </a:rPr>
              <a:t>course</a:t>
            </a:r>
            <a:r>
              <a:rPr lang="en-US" altLang="zh-CN" b="1"/>
              <a:t>.</a:t>
            </a:r>
            <a:r>
              <a:rPr lang="en-US" altLang="zh-CN" b="1" i="1">
                <a:solidFill>
                  <a:srgbClr val="800000"/>
                </a:solidFill>
              </a:rPr>
              <a:t>getName</a:t>
            </a:r>
            <a:r>
              <a:rPr lang="en-US" altLang="zh-CN" b="1"/>
              <a:t>());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}</a:t>
            </a:r>
            <a:br>
              <a:rPr lang="en-US" altLang="zh-CN"/>
            </a:br>
            <a:r>
              <a:rPr lang="en-US" altLang="zh-CN"/>
              <a:t>        });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flatMap</a:t>
            </a:r>
            <a:r>
              <a:rPr lang="zh-CN" altLang="en-US" smtClean="0">
                <a:effectLst/>
              </a:rPr>
              <a:t>图示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AutoShape 2" descr="flatMap() 示意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6236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6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+mj-ea"/>
                <a:ea typeface="+mj-ea"/>
              </a:rPr>
              <a:t>如何实现异步？</a:t>
            </a:r>
            <a:endParaRPr lang="en-US" altLang="zh-CN" sz="3200" b="1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7712"/>
            <a:ext cx="519190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34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变换原理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807943"/>
              </p:ext>
            </p:extLst>
          </p:nvPr>
        </p:nvGraphicFramePr>
        <p:xfrm>
          <a:off x="457200" y="1412776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7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变换原理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内容占位符 7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3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内部实现（伪代码）</a:t>
            </a:r>
            <a:endParaRPr lang="en-US" altLang="zh-CN" sz="3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lang="pt-BR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public </a:t>
            </a:r>
            <a:r>
              <a:rPr lang="pt-BR" altLang="zh-CN" sz="2000" b="1" smtClean="0">
                <a:latin typeface="Candara" panose="020E0502030303020204" pitchFamily="34" charset="0"/>
              </a:rPr>
              <a:t>Observable </a:t>
            </a:r>
            <a:r>
              <a:rPr lang="pt-BR" altLang="zh-CN" sz="2000" b="1" i="1" smtClean="0">
                <a:solidFill>
                  <a:srgbClr val="800000"/>
                </a:solidFill>
                <a:latin typeface="Candara" panose="020E0502030303020204" pitchFamily="34" charset="0"/>
              </a:rPr>
              <a:t>lift</a:t>
            </a:r>
            <a:r>
              <a:rPr lang="pt-BR" altLang="zh-CN" sz="2000" b="1" smtClean="0">
                <a:latin typeface="Candara" panose="020E0502030303020204" pitchFamily="34" charset="0"/>
              </a:rPr>
              <a:t>(Operator </a:t>
            </a:r>
            <a:r>
              <a:rPr lang="pt-BR" altLang="zh-CN" sz="2000" b="1" smtClean="0">
                <a:solidFill>
                  <a:srgbClr val="FF00FF"/>
                </a:solidFill>
                <a:latin typeface="Candara" panose="020E0502030303020204" pitchFamily="34" charset="0"/>
              </a:rPr>
              <a:t>operator</a:t>
            </a:r>
            <a:r>
              <a:rPr lang="pt-BR" altLang="zh-CN" sz="2000" b="1">
                <a:latin typeface="Candara" panose="020E0502030303020204" pitchFamily="34" charset="0"/>
              </a:rPr>
              <a:t>) </a:t>
            </a:r>
            <a:r>
              <a:rPr lang="pt-BR" altLang="zh-CN" sz="2000" b="1" smtClean="0">
                <a:latin typeface="Candara" panose="020E0502030303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altLang="zh-CN" sz="2000" b="1" smtClean="0">
                <a:latin typeface="Candara" panose="020E0502030303020204" pitchFamily="34" charset="0"/>
              </a:rPr>
              <a:t>	</a:t>
            </a:r>
            <a:r>
              <a:rPr lang="en-US" altLang="zh-CN" sz="2000" b="1" smtClean="0">
                <a:solidFill>
                  <a:srgbClr val="FF0080"/>
                </a:solidFill>
                <a:latin typeface="Candara" panose="020E0502030303020204" pitchFamily="34" charset="0"/>
              </a:rPr>
              <a:t>return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2000" b="1" smtClean="0">
                <a:solidFill>
                  <a:srgbClr val="800000"/>
                </a:solidFill>
                <a:latin typeface="Candara" panose="020E0502030303020204" pitchFamily="34" charset="0"/>
              </a:rPr>
              <a:t>Observable</a:t>
            </a:r>
            <a:r>
              <a:rPr lang="en-US" altLang="zh-CN" sz="2000" b="1" smtClean="0">
                <a:latin typeface="Candara" panose="020E0502030303020204" pitchFamily="34" charset="0"/>
              </a:rPr>
              <a:t>(</a:t>
            </a:r>
            <a:r>
              <a:rPr lang="en-US" altLang="zh-CN" sz="2000" b="1" smtClean="0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2000" b="1" smtClean="0">
                <a:latin typeface="Candara" panose="020E0502030303020204" pitchFamily="34" charset="0"/>
              </a:rPr>
              <a:t>OnSubscribe() </a:t>
            </a:r>
            <a:r>
              <a:rPr lang="en-US" altLang="zh-CN" sz="2000" b="1">
                <a:latin typeface="Candara" panose="020E0502030303020204" pitchFamily="34" charset="0"/>
              </a:rPr>
              <a:t>{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</a:t>
            </a:r>
            <a:r>
              <a:rPr lang="en-US" altLang="zh-CN" sz="2000" b="1" smtClean="0">
                <a:latin typeface="Candara" panose="020E0502030303020204" pitchFamily="34" charset="0"/>
              </a:rPr>
              <a:t>	    </a:t>
            </a:r>
            <a:r>
              <a:rPr lang="en-US" altLang="zh-CN" sz="2000" b="1" smtClean="0">
                <a:solidFill>
                  <a:srgbClr val="808000"/>
                </a:solidFill>
                <a:latin typeface="Candara" panose="020E0502030303020204" pitchFamily="34" charset="0"/>
              </a:rPr>
              <a:t>@</a:t>
            </a: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Override</a:t>
            </a:r>
            <a:b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    </a:t>
            </a:r>
            <a:r>
              <a:rPr lang="en-US" altLang="zh-CN" sz="2000" b="1" smtClean="0">
                <a:solidFill>
                  <a:srgbClr val="808000"/>
                </a:solidFill>
                <a:latin typeface="Candara" panose="020E0502030303020204" pitchFamily="34" charset="0"/>
              </a:rPr>
              <a:t>	    </a:t>
            </a:r>
            <a:r>
              <a:rPr lang="en-US" altLang="zh-CN" sz="2000" b="1" smtClean="0">
                <a:solidFill>
                  <a:srgbClr val="FF0080"/>
                </a:solidFill>
                <a:latin typeface="Candara" panose="020E0502030303020204" pitchFamily="34" charset="0"/>
              </a:rPr>
              <a:t>public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void </a:t>
            </a:r>
            <a:r>
              <a:rPr lang="en-US" altLang="zh-CN" sz="2000" b="1" i="1" smtClean="0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2000" b="1" smtClean="0">
                <a:latin typeface="Candara" panose="020E0502030303020204" pitchFamily="34" charset="0"/>
              </a:rPr>
              <a:t>(Subscriber </a:t>
            </a:r>
            <a:r>
              <a:rPr lang="en-US" altLang="zh-CN" sz="2000" b="1" smtClean="0">
                <a:solidFill>
                  <a:srgbClr val="FF00FF"/>
                </a:solidFill>
                <a:latin typeface="Candara" panose="020E0502030303020204" pitchFamily="34" charset="0"/>
              </a:rPr>
              <a:t>subscriber</a:t>
            </a:r>
            <a:r>
              <a:rPr lang="en-US" altLang="zh-CN" sz="2000" b="1" smtClean="0">
                <a:latin typeface="Candara" panose="020E0502030303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>
                <a:latin typeface="Candara" panose="020E0502030303020204" pitchFamily="34" charset="0"/>
              </a:rPr>
              <a:t>	 </a:t>
            </a:r>
            <a:r>
              <a:rPr lang="en-US" altLang="zh-CN" sz="2000" b="1" smtClean="0">
                <a:latin typeface="Candara" panose="020E0502030303020204" pitchFamily="34" charset="0"/>
              </a:rPr>
              <a:t>     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hook</a:t>
            </a:r>
            <a:r>
              <a:rPr lang="zh-CN" altLang="en-US" sz="2000" b="1" i="1" smtClean="0">
                <a:latin typeface="Candara" panose="020E0502030303020204" pitchFamily="34" charset="0"/>
              </a:rPr>
              <a:t>出一个新的 </a:t>
            </a:r>
            <a:r>
              <a:rPr lang="en-US" altLang="zh-CN" sz="2000" b="1" i="1" smtClean="0">
                <a:latin typeface="Candara" panose="020E0502030303020204" pitchFamily="34" charset="0"/>
              </a:rPr>
              <a:t>subscriber</a:t>
            </a:r>
          </a:p>
          <a:p>
            <a:pPr marL="0" indent="0">
              <a:buNone/>
            </a:pPr>
            <a:r>
              <a:rPr lang="en-US" altLang="zh-CN" sz="2000" b="1">
                <a:latin typeface="Candara" panose="020E0502030303020204" pitchFamily="34" charset="0"/>
              </a:rPr>
              <a:t>	</a:t>
            </a:r>
            <a:r>
              <a:rPr lang="en-US" altLang="zh-CN" sz="2000" b="1" smtClean="0">
                <a:latin typeface="Candara" panose="020E0502030303020204" pitchFamily="34" charset="0"/>
              </a:rPr>
              <a:t>        Subscriber </a:t>
            </a:r>
            <a:r>
              <a:rPr lang="en-US" altLang="zh-CN" sz="2000" b="1" smtClean="0">
                <a:solidFill>
                  <a:srgbClr val="008000"/>
                </a:solidFill>
                <a:latin typeface="Candara" panose="020E0502030303020204" pitchFamily="34" charset="0"/>
              </a:rPr>
              <a:t>subscriber2</a:t>
            </a:r>
            <a:r>
              <a:rPr lang="en-US" altLang="zh-CN" sz="2000" b="1" smtClean="0">
                <a:latin typeface="Candara" panose="020E0502030303020204" pitchFamily="34" charset="0"/>
              </a:rPr>
              <a:t>= </a:t>
            </a:r>
            <a:r>
              <a:rPr lang="en-US" altLang="zh-CN" sz="2000" b="1" i="1">
                <a:solidFill>
                  <a:srgbClr val="660E7A"/>
                </a:solidFill>
                <a:latin typeface="Candara" panose="020E0502030303020204" pitchFamily="34" charset="0"/>
              </a:rPr>
              <a:t>hook</a:t>
            </a:r>
            <a:r>
              <a:rPr lang="en-US" altLang="zh-CN" sz="2000" b="1">
                <a:latin typeface="Candara" panose="020E0502030303020204" pitchFamily="34" charset="0"/>
              </a:rPr>
              <a:t>.</a:t>
            </a:r>
            <a:r>
              <a:rPr lang="en-US" altLang="zh-CN" sz="2000" b="1" i="1">
                <a:solidFill>
                  <a:srgbClr val="800000"/>
                </a:solidFill>
                <a:latin typeface="Candara" panose="020E0502030303020204" pitchFamily="34" charset="0"/>
              </a:rPr>
              <a:t>onLift</a:t>
            </a:r>
            <a:r>
              <a:rPr lang="en-US" altLang="zh-CN" sz="2000" b="1">
                <a:latin typeface="Candara" panose="020E0502030303020204" pitchFamily="34" charset="0"/>
              </a:rPr>
              <a:t>(</a:t>
            </a:r>
            <a:r>
              <a:rPr lang="en-US" altLang="zh-CN" sz="2000" b="1">
                <a:solidFill>
                  <a:srgbClr val="FF00FF"/>
                </a:solidFill>
                <a:latin typeface="Candara" panose="020E0502030303020204" pitchFamily="34" charset="0"/>
              </a:rPr>
              <a:t>operator</a:t>
            </a:r>
            <a:r>
              <a:rPr lang="en-US" altLang="zh-CN" sz="2000" b="1">
                <a:latin typeface="Candara" panose="020E0502030303020204" pitchFamily="34" charset="0"/>
              </a:rPr>
              <a:t>).</a:t>
            </a:r>
            <a:r>
              <a:rPr lang="en-US" altLang="zh-CN" sz="2000" b="1" i="1" smtClean="0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2000" b="1" smtClean="0">
                <a:latin typeface="Candara" panose="020E0502030303020204" pitchFamily="34" charset="0"/>
              </a:rPr>
              <a:t>(</a:t>
            </a:r>
            <a:r>
              <a:rPr lang="en-US" altLang="zh-CN" sz="2000" b="1">
                <a:solidFill>
                  <a:srgbClr val="FF00FF"/>
                </a:solidFill>
                <a:latin typeface="Candara" panose="020E0502030303020204" pitchFamily="34" charset="0"/>
              </a:rPr>
              <a:t>subscriber</a:t>
            </a:r>
            <a:r>
              <a:rPr lang="en-US" altLang="zh-CN" sz="2000" b="1" smtClean="0">
                <a:latin typeface="Candara" panose="020E0502030303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>
                <a:latin typeface="Candara" panose="020E0502030303020204" pitchFamily="34" charset="0"/>
              </a:rPr>
              <a:t>	</a:t>
            </a:r>
            <a:r>
              <a:rPr lang="en-US" altLang="zh-CN" sz="2000" b="1" smtClean="0">
                <a:latin typeface="Candara" panose="020E0502030303020204" pitchFamily="34" charset="0"/>
              </a:rPr>
              <a:t>        </a:t>
            </a:r>
            <a:r>
              <a:rPr lang="en-US" altLang="zh-CN" sz="2000" b="1" smtClean="0">
                <a:solidFill>
                  <a:srgbClr val="008000"/>
                </a:solidFill>
                <a:latin typeface="Candara" panose="020E0502030303020204" pitchFamily="34" charset="0"/>
              </a:rPr>
              <a:t>subscriber2</a:t>
            </a:r>
            <a:r>
              <a:rPr lang="en-US" altLang="zh-CN" sz="2000" b="1" smtClean="0">
                <a:latin typeface="Candara" panose="020E0502030303020204" pitchFamily="34" charset="0"/>
              </a:rPr>
              <a:t>.</a:t>
            </a:r>
            <a:r>
              <a:rPr lang="en-US" altLang="zh-CN" sz="2000" b="1" i="1" smtClean="0">
                <a:solidFill>
                  <a:srgbClr val="800000"/>
                </a:solidFill>
                <a:latin typeface="Candara" panose="020E0502030303020204" pitchFamily="34" charset="0"/>
              </a:rPr>
              <a:t>onStart</a:t>
            </a:r>
            <a:r>
              <a:rPr lang="en-US" altLang="zh-CN" sz="2000" b="1">
                <a:latin typeface="Candara" panose="020E0502030303020204" pitchFamily="34" charset="0"/>
              </a:rPr>
              <a:t>();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 smtClean="0">
                <a:latin typeface="Candara" panose="020E0502030303020204" pitchFamily="34" charset="0"/>
              </a:rPr>
              <a:t>	        </a:t>
            </a:r>
            <a:r>
              <a:rPr lang="en-US" altLang="zh-CN" sz="2000" b="1" smtClean="0">
                <a:solidFill>
                  <a:srgbClr val="0000A0"/>
                </a:solidFill>
                <a:latin typeface="Candara" panose="020E0502030303020204" pitchFamily="34" charset="0"/>
              </a:rPr>
              <a:t>onSubscribe</a:t>
            </a:r>
            <a:r>
              <a:rPr lang="en-US" altLang="zh-CN" sz="2000" b="1" smtClean="0">
                <a:latin typeface="Candara" panose="020E0502030303020204" pitchFamily="34" charset="0"/>
              </a:rPr>
              <a:t>.</a:t>
            </a:r>
            <a:r>
              <a:rPr lang="en-US" altLang="zh-CN" sz="2000" b="1" i="1" smtClean="0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2000" b="1" smtClean="0">
                <a:latin typeface="Candara" panose="020E0502030303020204" pitchFamily="34" charset="0"/>
              </a:rPr>
              <a:t>(</a:t>
            </a:r>
            <a:r>
              <a:rPr lang="en-US" altLang="zh-CN" sz="2000" b="1" smtClean="0">
                <a:solidFill>
                  <a:srgbClr val="008000"/>
                </a:solidFill>
                <a:latin typeface="Candara" panose="020E0502030303020204" pitchFamily="34" charset="0"/>
              </a:rPr>
              <a:t>subscriber2</a:t>
            </a:r>
            <a:r>
              <a:rPr lang="en-US" altLang="zh-CN" sz="2000" b="1" smtClean="0">
                <a:latin typeface="Candara" panose="020E0502030303020204" pitchFamily="34" charset="0"/>
              </a:rPr>
              <a:t>);  </a:t>
            </a:r>
          </a:p>
          <a:p>
            <a:pPr marL="0" indent="0">
              <a:buNone/>
            </a:pPr>
            <a:r>
              <a:rPr lang="en-US" altLang="zh-CN" sz="2000" b="1" i="1" smtClean="0">
                <a:latin typeface="Candara" panose="020E0502030303020204" pitchFamily="34" charset="0"/>
              </a:rPr>
              <a:t>	    }</a:t>
            </a:r>
          </a:p>
          <a:p>
            <a:pPr marL="0" indent="0">
              <a:buNone/>
            </a:pPr>
            <a:r>
              <a:rPr lang="en-US" altLang="zh-CN" sz="2000" b="1" i="1">
                <a:latin typeface="Candara" panose="020E0502030303020204" pitchFamily="34" charset="0"/>
              </a:rPr>
              <a:t>	}</a:t>
            </a:r>
            <a:endParaRPr lang="fr-FR" altLang="zh-CN" sz="2000" b="1" i="1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rPr>
              <a:t>}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1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To Use?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solidFill>
                  <a:srgbClr val="002060"/>
                </a:solidFill>
                <a:latin typeface="+mj-ea"/>
                <a:ea typeface="+mj-ea"/>
              </a:rPr>
              <a:t>一个字：简洁</a:t>
            </a:r>
            <a:endParaRPr lang="en-US" altLang="zh-CN" sz="360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CN" altLang="en-US" sz="3600" smtClean="0">
                <a:solidFill>
                  <a:srgbClr val="002060"/>
                </a:solidFill>
                <a:latin typeface="+mj-ea"/>
                <a:ea typeface="+mj-ea"/>
              </a:rPr>
              <a:t>一句话：逻辑越复杂，使用越清晰</a:t>
            </a:r>
            <a:endParaRPr lang="zh-CN" altLang="en-US" sz="12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timgsa.baidu.com/timg?image&amp;quality=80&amp;size=b10000_10000&amp;sec=1479145058067&amp;di=deec79a98c843b13b6b3a7102a426aa9&amp;imgtype=0&amp;src=http%3A%2F%2Fimg.itlun.cn%2Fuploads%2Fallimg%2F151226%2F1-151226144434-l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90137"/>
            <a:ext cx="2448272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变换原理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6" y="1195388"/>
            <a:ext cx="7284272" cy="554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变换原理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2" descr="两次 li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05" y="160338"/>
            <a:ext cx="6445055" cy="663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4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线程切换原理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  <a:latin typeface="Candara" panose="020E0502030303020204" pitchFamily="34" charset="0"/>
              </a:rPr>
              <a:t>    subscribeOn</a:t>
            </a:r>
            <a:r>
              <a:rPr lang="en-US" altLang="zh-CN" sz="2800" smtClean="0">
                <a:solidFill>
                  <a:srgbClr val="C00000"/>
                </a:solidFill>
                <a:latin typeface="Candara" panose="020E0502030303020204" pitchFamily="34" charset="0"/>
              </a:rPr>
              <a:t>()</a:t>
            </a:r>
            <a:r>
              <a:rPr lang="en-US" altLang="zh-CN" sz="2800">
                <a:solidFill>
                  <a:srgbClr val="C00000"/>
                </a:solidFill>
                <a:latin typeface="Candara" panose="020E0502030303020204" pitchFamily="34" charset="0"/>
              </a:rPr>
              <a:t>	</a:t>
            </a:r>
            <a:r>
              <a:rPr lang="en-US" altLang="zh-CN" sz="2800" smtClean="0">
                <a:solidFill>
                  <a:srgbClr val="C00000"/>
                </a:solidFill>
                <a:latin typeface="Candara" panose="020E0502030303020204" pitchFamily="34" charset="0"/>
              </a:rPr>
              <a:t>	</a:t>
            </a:r>
            <a:r>
              <a:rPr lang="en-US" altLang="zh-CN" sz="2800">
                <a:solidFill>
                  <a:srgbClr val="C00000"/>
                </a:solidFill>
                <a:latin typeface="Candara" panose="020E0502030303020204" pitchFamily="34" charset="0"/>
              </a:rPr>
              <a:t>	observeOn() </a:t>
            </a:r>
            <a:endParaRPr lang="zh-CN" altLang="en-US" sz="280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AutoShape 2" descr="subscribeOn() 原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4" y="2564904"/>
            <a:ext cx="4531460" cy="34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87" y="2564904"/>
            <a:ext cx="4685811" cy="34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27" y="44623"/>
            <a:ext cx="6469033" cy="66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Retrofit </a:t>
            </a:r>
            <a:r>
              <a:rPr lang="en-US" altLang="zh-CN" smtClean="0">
                <a:effectLst/>
              </a:rPr>
              <a:t>+ RxJava</a:t>
            </a:r>
            <a:endParaRPr lang="en-US" altLang="zh-CN">
              <a:effectLst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14441"/>
              </p:ext>
            </p:extLst>
          </p:nvPr>
        </p:nvGraphicFramePr>
        <p:xfrm>
          <a:off x="817240" y="1412776"/>
          <a:ext cx="7427168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圆角矩形标注 7"/>
          <p:cNvSpPr/>
          <p:nvPr/>
        </p:nvSpPr>
        <p:spPr>
          <a:xfrm>
            <a:off x="179512" y="5589240"/>
            <a:ext cx="3312368" cy="792088"/>
          </a:xfrm>
          <a:prstGeom prst="wedgeRoundRectCallout">
            <a:avLst>
              <a:gd name="adj1" fmla="val 40703"/>
              <a:gd name="adj2" fmla="val -23490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000" b="1" smtClean="0">
              <a:solidFill>
                <a:schemeClr val="tx1"/>
              </a:solidFill>
              <a:latin typeface="Candara" pitchFamily="34" charset="0"/>
            </a:endParaRPr>
          </a:p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Candara" pitchFamily="34" charset="0"/>
              </a:rPr>
              <a:t>A </a:t>
            </a:r>
            <a:r>
              <a:rPr lang="en-US" altLang="zh-CN" sz="2000" b="1">
                <a:solidFill>
                  <a:schemeClr val="tx1"/>
                </a:solidFill>
                <a:latin typeface="Candara" pitchFamily="34" charset="0"/>
              </a:rPr>
              <a:t>type-safe HTTP client </a:t>
            </a:r>
            <a:endParaRPr lang="en-US" altLang="zh-CN" sz="2000" b="1" smtClean="0">
              <a:solidFill>
                <a:schemeClr val="tx1"/>
              </a:solidFill>
              <a:latin typeface="Candara" pitchFamily="34" charset="0"/>
            </a:endParaRPr>
          </a:p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Candara" pitchFamily="34" charset="0"/>
              </a:rPr>
              <a:t>for </a:t>
            </a:r>
            <a:r>
              <a:rPr lang="en-US" altLang="zh-CN" sz="2000" b="1">
                <a:solidFill>
                  <a:schemeClr val="tx1"/>
                </a:solidFill>
                <a:latin typeface="Candara" pitchFamily="34" charset="0"/>
              </a:rPr>
              <a:t>Android and Java</a:t>
            </a:r>
          </a:p>
          <a:p>
            <a:pPr algn="ctr"/>
            <a:endParaRPr lang="zh-CN" altLang="en-US" sz="2000" b="1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before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场景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：用户资产总览</a:t>
            </a:r>
            <a:endParaRPr lang="en-US" altLang="zh-CN" sz="28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69" y="1988840"/>
            <a:ext cx="8312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7089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7537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1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after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场景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：用户资产总览</a:t>
            </a:r>
            <a:endParaRPr lang="en-US" altLang="zh-CN" sz="28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@POST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i="1">
                <a:solidFill>
                  <a:srgbClr val="660E7A"/>
                </a:solidFill>
                <a:latin typeface="Candara" pitchFamily="34" charset="0"/>
              </a:rPr>
              <a:t>PATH </a:t>
            </a:r>
            <a:r>
              <a:rPr lang="en-US" altLang="zh-CN">
                <a:latin typeface="Candara" pitchFamily="34" charset="0"/>
              </a:rPr>
              <a:t>+ </a:t>
            </a:r>
            <a:r>
              <a:rPr lang="en-US" altLang="zh-CN" i="1">
                <a:solidFill>
                  <a:srgbClr val="0000FF"/>
                </a:solidFill>
                <a:latin typeface="Candara" pitchFamily="34" charset="0"/>
              </a:rPr>
              <a:t>"/myAssets"</a:t>
            </a:r>
            <a:r>
              <a:rPr lang="en-US" altLang="zh-CN">
                <a:latin typeface="Candara" pitchFamily="34" charset="0"/>
              </a:rPr>
              <a:t>)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@FormUrlEncoded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Observable&lt;ApiResult&lt;MyAssetsBean&gt;&gt; </a:t>
            </a:r>
            <a:r>
              <a:rPr lang="en-US" altLang="zh-CN" i="1" smtClean="0">
                <a:solidFill>
                  <a:srgbClr val="800000"/>
                </a:solidFill>
                <a:latin typeface="Candara" pitchFamily="34" charset="0"/>
              </a:rPr>
              <a:t>myAssets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@Field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i="1">
                <a:solidFill>
                  <a:srgbClr val="660E7A"/>
                </a:solidFill>
                <a:latin typeface="Candara" pitchFamily="34" charset="0"/>
              </a:rPr>
              <a:t>TOKEN</a:t>
            </a:r>
            <a:r>
              <a:rPr lang="en-US" altLang="zh-CN">
                <a:latin typeface="Candara" pitchFamily="34" charset="0"/>
              </a:rPr>
              <a:t>) String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</a:rPr>
              <a:t>token</a:t>
            </a:r>
            <a:r>
              <a:rPr lang="en-US" altLang="zh-CN">
                <a:latin typeface="Candara" pitchFamily="34" charset="0"/>
              </a:rPr>
              <a:t>);</a:t>
            </a:r>
            <a:br>
              <a:rPr lang="en-US" altLang="zh-CN">
                <a:latin typeface="Candara" pitchFamily="34" charset="0"/>
              </a:rPr>
            </a:br>
            <a:endParaRPr lang="en-US" altLang="zh-CN" b="1" smtClean="0">
              <a:solidFill>
                <a:srgbClr val="C00000"/>
              </a:solidFill>
              <a:latin typeface="Candara" pitchFamily="34" charset="0"/>
              <a:ea typeface="+mj-ea"/>
            </a:endParaRPr>
          </a:p>
          <a:p>
            <a:pPr marL="0" indent="0">
              <a:buNone/>
            </a:pPr>
            <a:r>
              <a:rPr lang="en-US" altLang="zh-CN">
                <a:latin typeface="Candara" pitchFamily="34" charset="0"/>
              </a:rPr>
              <a:t>RetrofitHelper.</a:t>
            </a:r>
            <a:r>
              <a:rPr lang="en-US" altLang="zh-CN" i="1">
                <a:solidFill>
                  <a:srgbClr val="FF8000"/>
                </a:solidFill>
                <a:latin typeface="Candara" pitchFamily="34" charset="0"/>
              </a:rPr>
              <a:t>getInstance</a:t>
            </a:r>
            <a:r>
              <a:rPr lang="en-US" altLang="zh-CN">
                <a:latin typeface="Candara" pitchFamily="34" charset="0"/>
              </a:rPr>
              <a:t>()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.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</a:rPr>
              <a:t>create</a:t>
            </a:r>
            <a:r>
              <a:rPr lang="en-US" altLang="zh-CN">
                <a:latin typeface="Candara" pitchFamily="34" charset="0"/>
              </a:rPr>
              <a:t>(MyAccountApis.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class</a:t>
            </a:r>
            <a:r>
              <a:rPr lang="en-US" altLang="zh-CN">
                <a:latin typeface="Candara" pitchFamily="34" charset="0"/>
              </a:rPr>
              <a:t>,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true</a:t>
            </a:r>
            <a:r>
              <a:rPr lang="en-US" altLang="zh-CN">
                <a:latin typeface="Candara" pitchFamily="34" charset="0"/>
              </a:rPr>
              <a:t>)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myAssets</a:t>
            </a:r>
            <a:r>
              <a:rPr lang="en-US" altLang="zh-CN" b="1">
                <a:latin typeface="Candara" pitchFamily="34" charset="0"/>
              </a:rPr>
              <a:t>(SharedPreferencesUtil.</a:t>
            </a:r>
            <a:r>
              <a:rPr lang="en-US" altLang="zh-CN" b="1" i="1">
                <a:solidFill>
                  <a:srgbClr val="FF8000"/>
                </a:solidFill>
                <a:latin typeface="Candara" pitchFamily="34" charset="0"/>
              </a:rPr>
              <a:t>getInstance</a:t>
            </a:r>
            <a:r>
              <a:rPr lang="en-US" altLang="zh-CN" b="1">
                <a:latin typeface="Candara" pitchFamily="34" charset="0"/>
              </a:rPr>
              <a:t>().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getToken</a:t>
            </a:r>
            <a:r>
              <a:rPr lang="en-US" altLang="zh-CN" b="1">
                <a:latin typeface="Candara" pitchFamily="34" charset="0"/>
              </a:rPr>
              <a:t>())</a:t>
            </a:r>
            <a:r>
              <a:rPr lang="en-US" altLang="zh-CN">
                <a:latin typeface="Candara" pitchFamily="34" charset="0"/>
              </a:rPr>
              <a:t/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.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</a:rPr>
              <a:t>compose</a:t>
            </a:r>
            <a:r>
              <a:rPr lang="en-US" altLang="zh-CN">
                <a:latin typeface="Candara" pitchFamily="34" charset="0"/>
              </a:rPr>
              <a:t>(RxUtil.&lt;MyAssetsBean&gt;</a:t>
            </a:r>
            <a:r>
              <a:rPr lang="en-US" altLang="zh-CN" i="1">
                <a:solidFill>
                  <a:srgbClr val="FF8000"/>
                </a:solidFill>
                <a:latin typeface="Candara" pitchFamily="34" charset="0"/>
              </a:rPr>
              <a:t>compose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>
                <a:solidFill>
                  <a:srgbClr val="0000A0"/>
                </a:solidFill>
                <a:latin typeface="Candara" pitchFamily="34" charset="0"/>
              </a:rPr>
              <a:t>mContext</a:t>
            </a:r>
            <a:r>
              <a:rPr lang="en-US" altLang="zh-CN">
                <a:latin typeface="Candara" pitchFamily="34" charset="0"/>
              </a:rPr>
              <a:t>))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.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</a:rPr>
              <a:t>subscribe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>
                <a:latin typeface="Candara" pitchFamily="34" charset="0"/>
              </a:rPr>
              <a:t>APISubscriber&lt;MyAssetsBean&gt;()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i="1">
                <a:solidFill>
                  <a:srgbClr val="800000"/>
                </a:solidFill>
                <a:latin typeface="Candara" pitchFamily="34" charset="0"/>
              </a:rPr>
              <a:t>onNext</a:t>
            </a:r>
            <a:r>
              <a:rPr lang="en-US" altLang="zh-CN">
                <a:latin typeface="Candara" pitchFamily="34" charset="0"/>
              </a:rPr>
              <a:t>(MyAssetsBean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</a:rPr>
              <a:t>myAssetsBean</a:t>
            </a:r>
            <a:r>
              <a:rPr lang="en-US" altLang="zh-CN">
                <a:latin typeface="Candara" pitchFamily="34" charset="0"/>
              </a:rPr>
              <a:t>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        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updateUi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myAssetsBean</a:t>
            </a:r>
            <a:r>
              <a:rPr lang="en-US" altLang="zh-CN" b="1">
                <a:latin typeface="Candara" pitchFamily="34" charset="0"/>
              </a:rPr>
              <a:t>);</a:t>
            </a:r>
            <a:r>
              <a:rPr lang="en-US" altLang="zh-CN">
                <a:latin typeface="Candara" pitchFamily="34" charset="0"/>
              </a:rPr>
              <a:t/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    }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 smtClean="0">
                <a:latin typeface="Candara" pitchFamily="34" charset="0"/>
              </a:rPr>
              <a:t>});</a:t>
            </a:r>
            <a:endParaRPr lang="zh-CN" altLang="en-US">
              <a:latin typeface="Candara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before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场景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：投资成功后延时</a:t>
            </a:r>
            <a:r>
              <a:rPr lang="en-US" altLang="zh-CN" sz="2800" b="1" smtClean="0">
                <a:solidFill>
                  <a:srgbClr val="C00000"/>
                </a:solidFill>
                <a:latin typeface="+mj-ea"/>
                <a:ea typeface="+mj-ea"/>
              </a:rPr>
              <a:t>0.5s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弹窗</a:t>
            </a:r>
            <a:endParaRPr lang="en-US" altLang="zh-CN" sz="28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2" y="1844824"/>
            <a:ext cx="5423206" cy="65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2" y="2564904"/>
            <a:ext cx="5809596" cy="208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76" y="4005064"/>
            <a:ext cx="4814535" cy="278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after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场景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投资成功后延时</a:t>
            </a:r>
            <a:r>
              <a:rPr lang="en-US" altLang="zh-CN" sz="2800" b="1">
                <a:solidFill>
                  <a:srgbClr val="C00000"/>
                </a:solidFill>
                <a:latin typeface="+mj-ea"/>
                <a:ea typeface="+mj-ea"/>
              </a:rPr>
              <a:t>0.5s</a:t>
            </a: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弹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窗</a:t>
            </a:r>
            <a:endParaRPr lang="en-US" altLang="zh-CN" sz="2800" b="1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600">
                <a:latin typeface="Candara" pitchFamily="34" charset="0"/>
              </a:rPr>
              <a:t>Observable.</a:t>
            </a:r>
            <a:r>
              <a:rPr lang="en-US" altLang="zh-CN" sz="2600" i="1">
                <a:solidFill>
                  <a:srgbClr val="FF8000"/>
                </a:solidFill>
                <a:latin typeface="Candara" pitchFamily="34" charset="0"/>
              </a:rPr>
              <a:t>zip</a:t>
            </a:r>
            <a:r>
              <a:rPr lang="en-US" altLang="zh-CN" sz="2600">
                <a:latin typeface="Candara" pitchFamily="34" charset="0"/>
              </a:rPr>
              <a:t>(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RetrofitHelper.</a:t>
            </a:r>
            <a:r>
              <a:rPr lang="en-US" altLang="zh-CN" sz="2600" i="1">
                <a:solidFill>
                  <a:srgbClr val="FF8000"/>
                </a:solidFill>
                <a:latin typeface="Candara" pitchFamily="34" charset="0"/>
              </a:rPr>
              <a:t>getInstance</a:t>
            </a:r>
            <a:r>
              <a:rPr lang="en-US" altLang="zh-CN" sz="2600">
                <a:latin typeface="Candara" pitchFamily="34" charset="0"/>
              </a:rPr>
              <a:t>()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    .</a:t>
            </a:r>
            <a:r>
              <a:rPr lang="en-US" altLang="zh-CN" sz="2600" i="1">
                <a:solidFill>
                  <a:srgbClr val="800000"/>
                </a:solidFill>
                <a:latin typeface="Candara" pitchFamily="34" charset="0"/>
              </a:rPr>
              <a:t>create</a:t>
            </a:r>
            <a:r>
              <a:rPr lang="en-US" altLang="zh-CN" sz="2600">
                <a:latin typeface="Candara" pitchFamily="34" charset="0"/>
              </a:rPr>
              <a:t>(IndexApis.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class</a:t>
            </a:r>
            <a:r>
              <a:rPr lang="en-US" altLang="zh-CN" sz="2600">
                <a:latin typeface="Candara" pitchFamily="34" charset="0"/>
              </a:rPr>
              <a:t>, 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true</a:t>
            </a:r>
            <a:r>
              <a:rPr lang="en-US" altLang="zh-CN" sz="2600">
                <a:latin typeface="Candara" pitchFamily="34" charset="0"/>
              </a:rPr>
              <a:t>)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    .</a:t>
            </a:r>
            <a:r>
              <a:rPr lang="en-US" altLang="zh-CN" sz="2600" b="1" i="1">
                <a:solidFill>
                  <a:srgbClr val="800000"/>
                </a:solidFill>
                <a:latin typeface="Candara" pitchFamily="34" charset="0"/>
              </a:rPr>
              <a:t>getAdPositionInfo</a:t>
            </a:r>
            <a:r>
              <a:rPr lang="en-US" altLang="zh-CN" sz="2600" b="1">
                <a:latin typeface="Candara" pitchFamily="34" charset="0"/>
              </a:rPr>
              <a:t>(ProjectConstant.</a:t>
            </a:r>
            <a:r>
              <a:rPr lang="en-US" altLang="zh-CN" sz="2600" b="1" i="1">
                <a:solidFill>
                  <a:srgbClr val="660E7A"/>
                </a:solidFill>
                <a:latin typeface="Candara" pitchFamily="34" charset="0"/>
              </a:rPr>
              <a:t>AD_INVEST_SUCCESS</a:t>
            </a:r>
            <a:r>
              <a:rPr lang="en-US" altLang="zh-CN" sz="2600" b="1" smtClean="0">
                <a:latin typeface="Candara" pitchFamily="34" charset="0"/>
              </a:rPr>
              <a:t>)  </a:t>
            </a:r>
            <a:r>
              <a:rPr lang="en-US" altLang="zh-CN" sz="2600" i="1" smtClean="0">
                <a:latin typeface="Candara" pitchFamily="34" charset="0"/>
              </a:rPr>
              <a:t>// </a:t>
            </a:r>
            <a:r>
              <a:rPr lang="zh-CN" altLang="en-US" sz="2600" i="1" smtClean="0">
                <a:latin typeface="Candara" pitchFamily="34" charset="0"/>
              </a:rPr>
              <a:t>请求接口数据</a:t>
            </a:r>
            <a:r>
              <a:rPr lang="en-US" altLang="zh-CN" sz="2600">
                <a:latin typeface="Candara" pitchFamily="34" charset="0"/>
              </a:rPr>
              <a:t/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</a:t>
            </a:r>
            <a:r>
              <a:rPr lang="en-US" altLang="zh-CN" sz="2600" smtClean="0">
                <a:latin typeface="Candara" pitchFamily="34" charset="0"/>
              </a:rPr>
              <a:t>	, </a:t>
            </a:r>
            <a:r>
              <a:rPr lang="en-US" altLang="zh-CN" sz="2600" b="1">
                <a:latin typeface="Candara" pitchFamily="34" charset="0"/>
              </a:rPr>
              <a:t>Observable.</a:t>
            </a:r>
            <a:r>
              <a:rPr lang="en-US" altLang="zh-CN" sz="2600" b="1" i="1">
                <a:solidFill>
                  <a:srgbClr val="FF8000"/>
                </a:solidFill>
                <a:latin typeface="Candara" pitchFamily="34" charset="0"/>
              </a:rPr>
              <a:t>timer</a:t>
            </a:r>
            <a:r>
              <a:rPr lang="en-US" altLang="zh-CN" sz="2600" b="1">
                <a:latin typeface="Candara" pitchFamily="34" charset="0"/>
              </a:rPr>
              <a:t>(</a:t>
            </a:r>
            <a:r>
              <a:rPr lang="en-US" altLang="zh-CN" sz="2600" b="1" i="1">
                <a:latin typeface="Candara" pitchFamily="34" charset="0"/>
              </a:rPr>
              <a:t>500</a:t>
            </a:r>
            <a:r>
              <a:rPr lang="en-US" altLang="zh-CN" sz="2600" b="1">
                <a:latin typeface="Candara" pitchFamily="34" charset="0"/>
              </a:rPr>
              <a:t>, TimeUnit.</a:t>
            </a:r>
            <a:r>
              <a:rPr lang="en-US" altLang="zh-CN" sz="2600" b="1" i="1">
                <a:solidFill>
                  <a:srgbClr val="660E7A"/>
                </a:solidFill>
                <a:latin typeface="Candara" pitchFamily="34" charset="0"/>
              </a:rPr>
              <a:t>MILLISECONDS</a:t>
            </a:r>
            <a:r>
              <a:rPr lang="en-US" altLang="zh-CN" sz="2600" b="1" smtClean="0">
                <a:latin typeface="Candara" pitchFamily="34" charset="0"/>
              </a:rPr>
              <a:t>) </a:t>
            </a:r>
            <a:r>
              <a:rPr lang="en-US" altLang="zh-CN" sz="2600" i="1">
                <a:latin typeface="Candara" pitchFamily="34" charset="0"/>
              </a:rPr>
              <a:t>// </a:t>
            </a:r>
            <a:r>
              <a:rPr lang="zh-CN" altLang="en-US" sz="2600" i="1" smtClean="0">
                <a:latin typeface="Candara" pitchFamily="34" charset="0"/>
              </a:rPr>
              <a:t>延时</a:t>
            </a:r>
            <a:r>
              <a:rPr lang="en-US" altLang="zh-CN" sz="2600" i="1" smtClean="0">
                <a:latin typeface="Candara" pitchFamily="34" charset="0"/>
              </a:rPr>
              <a:t>0.5s</a:t>
            </a:r>
            <a:r>
              <a:rPr lang="en-US" altLang="zh-CN" sz="2600">
                <a:latin typeface="Candara" pitchFamily="34" charset="0"/>
              </a:rPr>
              <a:t/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</a:t>
            </a:r>
            <a:r>
              <a:rPr lang="en-US" altLang="zh-CN" sz="2600" smtClean="0">
                <a:latin typeface="Candara" pitchFamily="34" charset="0"/>
              </a:rPr>
              <a:t>	 </a:t>
            </a:r>
            <a:r>
              <a:rPr lang="en-US" altLang="zh-CN" sz="2600">
                <a:latin typeface="Candara" pitchFamily="34" charset="0"/>
              </a:rPr>
              <a:t>, 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2600">
                <a:latin typeface="Candara" pitchFamily="34" charset="0"/>
              </a:rPr>
              <a:t>Func2&lt;ApiResult&lt;AdPositionInfoBean&gt;, Long, </a:t>
            </a:r>
            <a:r>
              <a:rPr lang="en-US" altLang="zh-CN" sz="2600" smtClean="0">
                <a:latin typeface="Candara" pitchFamily="34" charset="0"/>
              </a:rPr>
              <a:t>							ApiResult&lt;AdPositionInfoBean</a:t>
            </a:r>
            <a:r>
              <a:rPr lang="en-US" altLang="zh-CN" sz="2600">
                <a:latin typeface="Candara" pitchFamily="34" charset="0"/>
              </a:rPr>
              <a:t>&gt;&gt;() {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</a:t>
            </a:r>
            <a:r>
              <a:rPr lang="en-US" altLang="zh-CN" sz="2600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2600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2600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public </a:t>
            </a:r>
            <a:r>
              <a:rPr lang="en-US" altLang="zh-CN" sz="2600">
                <a:latin typeface="Candara" pitchFamily="34" charset="0"/>
              </a:rPr>
              <a:t>ApiResult&lt;AdPositionInfoBean&gt; </a:t>
            </a:r>
            <a:r>
              <a:rPr lang="en-US" altLang="zh-CN" sz="2600" i="1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sz="2600">
                <a:latin typeface="Candara" pitchFamily="34" charset="0"/>
              </a:rPr>
              <a:t>(ApiResult&lt;AdPositionInfoBean&gt; </a:t>
            </a:r>
            <a:r>
              <a:rPr lang="en-US" altLang="zh-CN" sz="2600" smtClean="0">
                <a:latin typeface="Candara" pitchFamily="34" charset="0"/>
              </a:rPr>
              <a:t>					</a:t>
            </a:r>
            <a:r>
              <a:rPr lang="en-US" altLang="zh-CN" sz="2600" smtClean="0">
                <a:solidFill>
                  <a:srgbClr val="FF00FF"/>
                </a:solidFill>
                <a:latin typeface="Candara" pitchFamily="34" charset="0"/>
              </a:rPr>
              <a:t>adPositionApiResult</a:t>
            </a:r>
            <a:r>
              <a:rPr lang="en-US" altLang="zh-CN" sz="2600">
                <a:latin typeface="Candara" pitchFamily="34" charset="0"/>
              </a:rPr>
              <a:t>, Long </a:t>
            </a:r>
            <a:r>
              <a:rPr lang="en-US" altLang="zh-CN" sz="2600">
                <a:solidFill>
                  <a:srgbClr val="FF00FF"/>
                </a:solidFill>
                <a:latin typeface="Candara" pitchFamily="34" charset="0"/>
              </a:rPr>
              <a:t>aLong</a:t>
            </a:r>
            <a:r>
              <a:rPr lang="en-US" altLang="zh-CN" sz="2600">
                <a:latin typeface="Candara" pitchFamily="34" charset="0"/>
              </a:rPr>
              <a:t>) {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    </a:t>
            </a:r>
            <a:r>
              <a:rPr lang="en-US" altLang="zh-CN" sz="2600" b="1">
                <a:solidFill>
                  <a:srgbClr val="FF0080"/>
                </a:solidFill>
                <a:latin typeface="Candara" pitchFamily="34" charset="0"/>
              </a:rPr>
              <a:t>return </a:t>
            </a:r>
            <a:r>
              <a:rPr lang="en-US" altLang="zh-CN" sz="2600" b="1">
                <a:solidFill>
                  <a:srgbClr val="FF00FF"/>
                </a:solidFill>
                <a:latin typeface="Candara" pitchFamily="34" charset="0"/>
              </a:rPr>
              <a:t>adPositionApiResult</a:t>
            </a:r>
            <a:r>
              <a:rPr lang="en-US" altLang="zh-CN" sz="2600" b="1" smtClean="0">
                <a:latin typeface="Candara" pitchFamily="34" charset="0"/>
              </a:rPr>
              <a:t>;</a:t>
            </a:r>
            <a:r>
              <a:rPr lang="en-US" altLang="zh-CN" sz="2600" smtClean="0">
                <a:latin typeface="Candara" pitchFamily="34" charset="0"/>
              </a:rPr>
              <a:t>     } </a:t>
            </a:r>
            <a:r>
              <a:rPr lang="en-US" altLang="zh-CN" sz="2600" i="1">
                <a:latin typeface="Candara" pitchFamily="34" charset="0"/>
              </a:rPr>
              <a:t>// </a:t>
            </a:r>
            <a:r>
              <a:rPr lang="zh-CN" altLang="en-US" sz="2600" i="1" smtClean="0">
                <a:latin typeface="Candara" pitchFamily="34" charset="0"/>
              </a:rPr>
              <a:t>返回延时后的结果</a:t>
            </a:r>
            <a:r>
              <a:rPr lang="en-US" altLang="zh-CN" sz="2600">
                <a:latin typeface="Candara" pitchFamily="34" charset="0"/>
              </a:rPr>
              <a:t/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})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.</a:t>
            </a:r>
            <a:r>
              <a:rPr lang="en-US" altLang="zh-CN" sz="2600" i="1">
                <a:solidFill>
                  <a:srgbClr val="800000"/>
                </a:solidFill>
                <a:latin typeface="Candara" pitchFamily="34" charset="0"/>
              </a:rPr>
              <a:t>compose</a:t>
            </a:r>
            <a:r>
              <a:rPr lang="en-US" altLang="zh-CN" sz="2600">
                <a:latin typeface="Candara" pitchFamily="34" charset="0"/>
              </a:rPr>
              <a:t>(RxUtil.&lt;AdPositionInfoBean&gt;</a:t>
            </a:r>
            <a:r>
              <a:rPr lang="en-US" altLang="zh-CN" sz="2600" i="1">
                <a:solidFill>
                  <a:srgbClr val="FF8000"/>
                </a:solidFill>
                <a:latin typeface="Candara" pitchFamily="34" charset="0"/>
              </a:rPr>
              <a:t>compose</a:t>
            </a:r>
            <a:r>
              <a:rPr lang="en-US" altLang="zh-CN" sz="2600">
                <a:latin typeface="Candara" pitchFamily="34" charset="0"/>
              </a:rPr>
              <a:t>(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this</a:t>
            </a:r>
            <a:r>
              <a:rPr lang="en-US" altLang="zh-CN" sz="2600">
                <a:latin typeface="Candara" pitchFamily="34" charset="0"/>
              </a:rPr>
              <a:t>))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.</a:t>
            </a:r>
            <a:r>
              <a:rPr lang="en-US" altLang="zh-CN" sz="2600" i="1">
                <a:solidFill>
                  <a:srgbClr val="800000"/>
                </a:solidFill>
                <a:latin typeface="Candara" pitchFamily="34" charset="0"/>
              </a:rPr>
              <a:t>subscribe</a:t>
            </a:r>
            <a:r>
              <a:rPr lang="en-US" altLang="zh-CN" sz="2600">
                <a:latin typeface="Candara" pitchFamily="34" charset="0"/>
              </a:rPr>
              <a:t>(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2600">
                <a:latin typeface="Candara" pitchFamily="34" charset="0"/>
              </a:rPr>
              <a:t>APISubscriber&lt;AdPositionInfoBean&gt;() {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</a:t>
            </a:r>
            <a:r>
              <a:rPr lang="en-US" altLang="zh-CN" sz="2600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2600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2600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 sz="2600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sz="2600" i="1">
                <a:solidFill>
                  <a:srgbClr val="800000"/>
                </a:solidFill>
                <a:latin typeface="Candara" pitchFamily="34" charset="0"/>
              </a:rPr>
              <a:t>onNext</a:t>
            </a:r>
            <a:r>
              <a:rPr lang="en-US" altLang="zh-CN" sz="2600">
                <a:latin typeface="Candara" pitchFamily="34" charset="0"/>
              </a:rPr>
              <a:t>(AdPositionInfoBean </a:t>
            </a:r>
            <a:r>
              <a:rPr lang="en-US" altLang="zh-CN" sz="2600">
                <a:solidFill>
                  <a:srgbClr val="FF00FF"/>
                </a:solidFill>
                <a:latin typeface="Candara" pitchFamily="34" charset="0"/>
              </a:rPr>
              <a:t>adPosition</a:t>
            </a:r>
            <a:r>
              <a:rPr lang="en-US" altLang="zh-CN" sz="2600">
                <a:latin typeface="Candara" pitchFamily="34" charset="0"/>
              </a:rPr>
              <a:t>) {</a:t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    </a:t>
            </a:r>
            <a:r>
              <a:rPr lang="en-US" altLang="zh-CN" i="1"/>
              <a:t>//  </a:t>
            </a:r>
            <a:r>
              <a:rPr lang="zh-CN" altLang="en-US" i="1"/>
              <a:t>获取信息并弹出活动框</a:t>
            </a:r>
            <a:r>
              <a:rPr lang="en-US" altLang="zh-CN" sz="2600">
                <a:latin typeface="Candara" pitchFamily="34" charset="0"/>
              </a:rPr>
              <a:t/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        </a:t>
            </a:r>
            <a:r>
              <a:rPr lang="en-US" altLang="zh-CN" sz="2600" b="1">
                <a:solidFill>
                  <a:srgbClr val="FF0080"/>
                </a:solidFill>
                <a:latin typeface="Candara" pitchFamily="34" charset="0"/>
              </a:rPr>
              <a:t>if </a:t>
            </a:r>
            <a:r>
              <a:rPr lang="en-US" altLang="zh-CN" sz="2600" b="1">
                <a:latin typeface="Candara" pitchFamily="34" charset="0"/>
              </a:rPr>
              <a:t>(!</a:t>
            </a:r>
            <a:r>
              <a:rPr lang="en-US" altLang="zh-CN" sz="2600" b="1">
                <a:solidFill>
                  <a:srgbClr val="008000"/>
                </a:solidFill>
                <a:latin typeface="Candara" pitchFamily="34" charset="0"/>
              </a:rPr>
              <a:t>myData</a:t>
            </a:r>
            <a:r>
              <a:rPr lang="en-US" altLang="zh-CN" sz="2600" b="1">
                <a:latin typeface="Candara" pitchFamily="34" charset="0"/>
              </a:rPr>
              <a:t>.</a:t>
            </a:r>
            <a:r>
              <a:rPr lang="en-US" altLang="zh-CN" sz="2600" b="1" i="1">
                <a:solidFill>
                  <a:srgbClr val="800000"/>
                </a:solidFill>
                <a:latin typeface="Candara" pitchFamily="34" charset="0"/>
              </a:rPr>
              <a:t>isNewUser</a:t>
            </a:r>
            <a:r>
              <a:rPr lang="en-US" altLang="zh-CN" sz="2600" b="1">
                <a:latin typeface="Candara" pitchFamily="34" charset="0"/>
              </a:rPr>
              <a:t>()) {</a:t>
            </a:r>
            <a:br>
              <a:rPr lang="en-US" altLang="zh-CN" sz="2600" b="1">
                <a:latin typeface="Candara" pitchFamily="34" charset="0"/>
              </a:rPr>
            </a:br>
            <a:r>
              <a:rPr lang="en-US" altLang="zh-CN" sz="2600" b="1">
                <a:latin typeface="Candara" pitchFamily="34" charset="0"/>
              </a:rPr>
              <a:t>                    CustomDialogUtil.</a:t>
            </a:r>
            <a:r>
              <a:rPr lang="en-US" altLang="zh-CN" sz="2600" b="1" i="1">
                <a:solidFill>
                  <a:srgbClr val="FF8000"/>
                </a:solidFill>
                <a:latin typeface="Candara" pitchFamily="34" charset="0"/>
              </a:rPr>
              <a:t>showPromotionDialog</a:t>
            </a:r>
            <a:r>
              <a:rPr lang="en-US" altLang="zh-CN" sz="2600" b="1">
                <a:latin typeface="Candara" pitchFamily="34" charset="0"/>
              </a:rPr>
              <a:t>(</a:t>
            </a:r>
            <a:r>
              <a:rPr lang="en-US" altLang="zh-CN" sz="2600" b="1">
                <a:solidFill>
                  <a:srgbClr val="0000A0"/>
                </a:solidFill>
                <a:latin typeface="Candara" pitchFamily="34" charset="0"/>
              </a:rPr>
              <a:t>mContext</a:t>
            </a:r>
            <a:r>
              <a:rPr lang="en-US" altLang="zh-CN" sz="2600" b="1">
                <a:latin typeface="Candara" pitchFamily="34" charset="0"/>
              </a:rPr>
              <a:t>, </a:t>
            </a:r>
            <a:r>
              <a:rPr lang="en-US" altLang="zh-CN" sz="2600" b="1">
                <a:solidFill>
                  <a:srgbClr val="FF00FF"/>
                </a:solidFill>
                <a:latin typeface="Candara" pitchFamily="34" charset="0"/>
              </a:rPr>
              <a:t>adPosition</a:t>
            </a:r>
            <a:r>
              <a:rPr lang="en-US" altLang="zh-CN" sz="2600" b="1">
                <a:latin typeface="Candara" pitchFamily="34" charset="0"/>
              </a:rPr>
              <a:t>.</a:t>
            </a:r>
            <a:r>
              <a:rPr lang="en-US" altLang="zh-CN" sz="2600" b="1" i="1">
                <a:solidFill>
                  <a:srgbClr val="800000"/>
                </a:solidFill>
                <a:latin typeface="Candara" pitchFamily="34" charset="0"/>
              </a:rPr>
              <a:t>getImageUrl</a:t>
            </a:r>
            <a:r>
              <a:rPr lang="en-US" altLang="zh-CN" sz="2600" b="1">
                <a:latin typeface="Candara" pitchFamily="34" charset="0"/>
              </a:rPr>
              <a:t>(), </a:t>
            </a:r>
            <a:r>
              <a:rPr lang="en-US" altLang="zh-CN" sz="2600" b="1">
                <a:solidFill>
                  <a:srgbClr val="0000A0"/>
                </a:solidFill>
                <a:latin typeface="Candara" pitchFamily="34" charset="0"/>
              </a:rPr>
              <a:t>onDialogListener</a:t>
            </a:r>
            <a:r>
              <a:rPr lang="en-US" altLang="zh-CN" sz="2600" b="1" smtClean="0">
                <a:latin typeface="Candara" pitchFamily="34" charset="0"/>
              </a:rPr>
              <a:t>);   </a:t>
            </a:r>
            <a:r>
              <a:rPr lang="en-US" altLang="zh-CN" sz="2600" b="1">
                <a:latin typeface="Candara" pitchFamily="34" charset="0"/>
              </a:rPr>
              <a:t>}</a:t>
            </a:r>
            <a:r>
              <a:rPr lang="en-US" altLang="zh-CN" sz="2600">
                <a:latin typeface="Candara" pitchFamily="34" charset="0"/>
              </a:rPr>
              <a:t/>
            </a:r>
            <a:br>
              <a:rPr lang="en-US" altLang="zh-CN" sz="2600">
                <a:latin typeface="Candara" pitchFamily="34" charset="0"/>
              </a:rPr>
            </a:br>
            <a:r>
              <a:rPr lang="en-US" altLang="zh-CN" sz="2600">
                <a:latin typeface="Candara" pitchFamily="34" charset="0"/>
              </a:rPr>
              <a:t>        </a:t>
            </a:r>
            <a:r>
              <a:rPr lang="en-US" altLang="zh-CN" sz="2600" smtClean="0">
                <a:latin typeface="Candara" pitchFamily="34" charset="0"/>
              </a:rPr>
              <a:t>});</a:t>
            </a:r>
            <a:endParaRPr lang="en-US" altLang="zh-CN" sz="2600" smtClean="0">
              <a:solidFill>
                <a:srgbClr val="C00000"/>
              </a:solidFill>
              <a:latin typeface="Candara" pitchFamily="34" charset="0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before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>
                <a:solidFill>
                  <a:srgbClr val="C00000"/>
                </a:solidFill>
                <a:latin typeface="+mj-ea"/>
                <a:ea typeface="+mj-ea"/>
              </a:rPr>
              <a:t>场景</a:t>
            </a: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：首页公告内容</a:t>
            </a:r>
            <a:endParaRPr lang="en-US" altLang="zh-CN" sz="28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6120680" cy="38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" y="2207791"/>
            <a:ext cx="6124128" cy="154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" y="3835018"/>
            <a:ext cx="6124128" cy="153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71929"/>
            <a:ext cx="4932041" cy="27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7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0648"/>
            <a:ext cx="813690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2000" b="1">
                <a:latin typeface="Candara" panose="020E0502030303020204" pitchFamily="34" charset="0"/>
              </a:rPr>
              <a:t>Thread() {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</a:t>
            </a: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public void </a:t>
            </a:r>
            <a:r>
              <a:rPr lang="en-US" altLang="zh-CN" sz="2000" b="1" i="1">
                <a:solidFill>
                  <a:srgbClr val="800000"/>
                </a:solidFill>
                <a:latin typeface="Candara" panose="020E0502030303020204" pitchFamily="34" charset="0"/>
              </a:rPr>
              <a:t>run</a:t>
            </a:r>
            <a:r>
              <a:rPr lang="en-US" altLang="zh-CN" sz="2000" b="1">
                <a:latin typeface="Candara" panose="020E0502030303020204" pitchFamily="34" charset="0"/>
              </a:rPr>
              <a:t>() </a:t>
            </a:r>
            <a:r>
              <a:rPr lang="en-US" altLang="zh-CN" sz="2000" b="1" smtClean="0">
                <a:latin typeface="Candara" panose="020E0502030303020204" pitchFamily="34" charset="0"/>
              </a:rPr>
              <a:t>{ 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</a:t>
            </a:r>
            <a:r>
              <a:rPr lang="zh-CN" altLang="en-US" sz="2000" b="1" i="1" smtClean="0">
                <a:latin typeface="Candara" panose="020E0502030303020204" pitchFamily="34" charset="0"/>
              </a:rPr>
              <a:t>开启子线程</a:t>
            </a:r>
            <a:r>
              <a:rPr lang="en-US" altLang="zh-CN" sz="2000" b="1" i="1">
                <a:latin typeface="Candara" panose="020E0502030303020204" pitchFamily="34" charset="0"/>
              </a:rPr>
              <a:t/>
            </a:r>
            <a:br>
              <a:rPr lang="en-US" altLang="zh-CN" sz="2000" b="1" i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</a:t>
            </a:r>
            <a:r>
              <a:rPr lang="en-US" altLang="zh-CN" sz="2000" b="1" err="1">
                <a:solidFill>
                  <a:srgbClr val="FF0080"/>
                </a:solidFill>
                <a:latin typeface="Candara" panose="020E0502030303020204" pitchFamily="34" charset="0"/>
              </a:rPr>
              <a:t>super</a:t>
            </a:r>
            <a:r>
              <a:rPr lang="en-US" altLang="zh-CN" sz="2000" b="1" err="1">
                <a:latin typeface="Candara" panose="020E0502030303020204" pitchFamily="34" charset="0"/>
              </a:rPr>
              <a:t>.</a:t>
            </a:r>
            <a:r>
              <a:rPr lang="en-US" altLang="zh-CN" sz="2000" b="1" i="1" err="1">
                <a:solidFill>
                  <a:srgbClr val="800000"/>
                </a:solidFill>
                <a:latin typeface="Candara" panose="020E0502030303020204" pitchFamily="34" charset="0"/>
              </a:rPr>
              <a:t>run</a:t>
            </a:r>
            <a:r>
              <a:rPr lang="en-US" altLang="zh-CN" sz="2000" b="1">
                <a:latin typeface="Candara" panose="020E0502030303020204" pitchFamily="34" charset="0"/>
              </a:rPr>
              <a:t>();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for </a:t>
            </a:r>
            <a:r>
              <a:rPr lang="en-US" altLang="zh-CN" sz="2000" b="1">
                <a:latin typeface="Candara" panose="020E0502030303020204" pitchFamily="34" charset="0"/>
              </a:rPr>
              <a:t>(File 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folder </a:t>
            </a:r>
            <a:r>
              <a:rPr lang="en-US" altLang="zh-CN" sz="2000" b="1">
                <a:latin typeface="Candara" panose="020E0502030303020204" pitchFamily="34" charset="0"/>
              </a:rPr>
              <a:t>: folders) </a:t>
            </a:r>
            <a:r>
              <a:rPr lang="en-US" altLang="zh-CN" sz="2000" b="1" smtClean="0">
                <a:latin typeface="Candara" panose="020E0502030303020204" pitchFamily="34" charset="0"/>
              </a:rPr>
              <a:t>{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 </a:t>
            </a:r>
            <a:r>
              <a:rPr lang="zh-CN" altLang="en-US" sz="2000" b="1" i="1" smtClean="0">
                <a:latin typeface="Candara" panose="020E0502030303020204" pitchFamily="34" charset="0"/>
              </a:rPr>
              <a:t>循环每个文件夹</a:t>
            </a:r>
            <a:r>
              <a:rPr lang="en-US" altLang="zh-CN" sz="2000" b="1" i="1">
                <a:latin typeface="Candara" panose="020E0502030303020204" pitchFamily="34" charset="0"/>
              </a:rPr>
              <a:t/>
            </a:r>
            <a:br>
              <a:rPr lang="en-US" altLang="zh-CN" sz="2000" b="1" i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File[] 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files </a:t>
            </a:r>
            <a:r>
              <a:rPr lang="en-US" altLang="zh-CN" sz="2000" b="1">
                <a:latin typeface="Candara" panose="020E0502030303020204" pitchFamily="34" charset="0"/>
              </a:rPr>
              <a:t>= </a:t>
            </a:r>
            <a:r>
              <a:rPr lang="en-US" altLang="zh-CN" sz="2000" b="1" err="1">
                <a:solidFill>
                  <a:srgbClr val="008000"/>
                </a:solidFill>
                <a:latin typeface="Candara" panose="020E0502030303020204" pitchFamily="34" charset="0"/>
              </a:rPr>
              <a:t>folder</a:t>
            </a:r>
            <a:r>
              <a:rPr lang="en-US" altLang="zh-CN" sz="2000" b="1" err="1">
                <a:latin typeface="Candara" panose="020E0502030303020204" pitchFamily="34" charset="0"/>
              </a:rPr>
              <a:t>.</a:t>
            </a:r>
            <a:r>
              <a:rPr lang="en-US" altLang="zh-CN" sz="2000" b="1" i="1" err="1">
                <a:solidFill>
                  <a:srgbClr val="800000"/>
                </a:solidFill>
                <a:latin typeface="Candara" panose="020E0502030303020204" pitchFamily="34" charset="0"/>
              </a:rPr>
              <a:t>listFiles</a:t>
            </a:r>
            <a:r>
              <a:rPr lang="en-US" altLang="zh-CN" sz="2000" b="1">
                <a:latin typeface="Candara" panose="020E0502030303020204" pitchFamily="34" charset="0"/>
              </a:rPr>
              <a:t>();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for </a:t>
            </a:r>
            <a:r>
              <a:rPr lang="en-US" altLang="zh-CN" sz="2000" b="1">
                <a:latin typeface="Candara" panose="020E0502030303020204" pitchFamily="34" charset="0"/>
              </a:rPr>
              <a:t>(File </a:t>
            </a:r>
            <a:r>
              <a:rPr lang="en-US" altLang="zh-CN" sz="2000" b="1" err="1">
                <a:solidFill>
                  <a:srgbClr val="008000"/>
                </a:solidFill>
                <a:latin typeface="Candara" panose="020E0502030303020204" pitchFamily="34" charset="0"/>
              </a:rPr>
              <a:t>file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>
                <a:latin typeface="Candara" panose="020E0502030303020204" pitchFamily="34" charset="0"/>
              </a:rPr>
              <a:t>: 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files</a:t>
            </a:r>
            <a:r>
              <a:rPr lang="en-US" altLang="zh-CN" sz="2000" b="1">
                <a:latin typeface="Candara" panose="020E0502030303020204" pitchFamily="34" charset="0"/>
              </a:rPr>
              <a:t>) </a:t>
            </a:r>
            <a:r>
              <a:rPr lang="en-US" altLang="zh-CN" sz="2000" b="1" smtClean="0">
                <a:latin typeface="Candara" panose="020E0502030303020204" pitchFamily="34" charset="0"/>
              </a:rPr>
              <a:t>{ 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 </a:t>
            </a:r>
            <a:r>
              <a:rPr lang="zh-CN" altLang="en-US" sz="2000" b="1" i="1" smtClean="0">
                <a:latin typeface="Candara" panose="020E0502030303020204" pitchFamily="34" charset="0"/>
              </a:rPr>
              <a:t>循环文件夹下的每个文件</a:t>
            </a:r>
            <a:r>
              <a:rPr lang="en-US" altLang="zh-CN" sz="2000" b="1" i="1">
                <a:latin typeface="Candara" panose="020E0502030303020204" pitchFamily="34" charset="0"/>
              </a:rPr>
              <a:t/>
            </a:r>
            <a:br>
              <a:rPr lang="en-US" altLang="zh-CN" sz="2000" b="1" i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if </a:t>
            </a:r>
            <a:r>
              <a:rPr lang="en-US" altLang="zh-CN" sz="2000" b="1">
                <a:latin typeface="Candara" panose="020E0502030303020204" pitchFamily="34" charset="0"/>
              </a:rPr>
              <a:t>(</a:t>
            </a:r>
            <a:r>
              <a:rPr lang="en-US" altLang="zh-CN" sz="2000" b="1" err="1">
                <a:solidFill>
                  <a:srgbClr val="008000"/>
                </a:solidFill>
                <a:latin typeface="Candara" panose="020E0502030303020204" pitchFamily="34" charset="0"/>
              </a:rPr>
              <a:t>file</a:t>
            </a:r>
            <a:r>
              <a:rPr lang="en-US" altLang="zh-CN" sz="2000" b="1" err="1">
                <a:latin typeface="Candara" panose="020E0502030303020204" pitchFamily="34" charset="0"/>
              </a:rPr>
              <a:t>.</a:t>
            </a:r>
            <a:r>
              <a:rPr lang="en-US" altLang="zh-CN" sz="2000" b="1" i="1" err="1">
                <a:solidFill>
                  <a:srgbClr val="800000"/>
                </a:solidFill>
                <a:latin typeface="Candara" panose="020E0502030303020204" pitchFamily="34" charset="0"/>
              </a:rPr>
              <a:t>getName</a:t>
            </a:r>
            <a:r>
              <a:rPr lang="en-US" altLang="zh-CN" sz="2000" b="1">
                <a:latin typeface="Candara" panose="020E0502030303020204" pitchFamily="34" charset="0"/>
              </a:rPr>
              <a:t>().</a:t>
            </a:r>
            <a:r>
              <a:rPr lang="en-US" altLang="zh-CN" sz="2000" b="1" i="1" err="1">
                <a:solidFill>
                  <a:srgbClr val="800000"/>
                </a:solidFill>
                <a:latin typeface="Candara" panose="020E0502030303020204" pitchFamily="34" charset="0"/>
              </a:rPr>
              <a:t>endsWith</a:t>
            </a:r>
            <a:r>
              <a:rPr lang="en-US" altLang="zh-CN" sz="2000" b="1" smtClean="0">
                <a:latin typeface="Candara" panose="020E0502030303020204" pitchFamily="34" charset="0"/>
              </a:rPr>
              <a:t>(</a:t>
            </a:r>
            <a:r>
              <a:rPr lang="en-US" altLang="zh-CN" sz="2000" b="1" i="1" smtClean="0">
                <a:solidFill>
                  <a:srgbClr val="0000FF"/>
                </a:solidFill>
                <a:latin typeface="Candara" panose="020E0502030303020204" pitchFamily="34" charset="0"/>
              </a:rPr>
              <a:t>“.png”</a:t>
            </a:r>
            <a:r>
              <a:rPr lang="en-US" altLang="zh-CN" sz="2000" b="1" smtClean="0">
                <a:latin typeface="Candara" panose="020E0502030303020204" pitchFamily="34" charset="0"/>
              </a:rPr>
              <a:t>)) { 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</a:t>
            </a:r>
            <a:r>
              <a:rPr lang="zh-CN" altLang="en-US" sz="2000" b="1" i="1" smtClean="0">
                <a:latin typeface="Candara" panose="020E0502030303020204" pitchFamily="34" charset="0"/>
              </a:rPr>
              <a:t>筛选</a:t>
            </a:r>
            <a:r>
              <a:rPr lang="en-US" altLang="zh-CN" sz="2000" b="1" i="1" smtClean="0">
                <a:latin typeface="Candara" panose="020E0502030303020204" pitchFamily="34" charset="0"/>
              </a:rPr>
              <a:t>png</a:t>
            </a:r>
            <a:r>
              <a:rPr lang="zh-CN" altLang="en-US" sz="2000" b="1" i="1" smtClean="0">
                <a:latin typeface="Candara" panose="020E0502030303020204" pitchFamily="34" charset="0"/>
              </a:rPr>
              <a:t>图片</a:t>
            </a:r>
            <a:r>
              <a:rPr lang="en-US" altLang="zh-CN" sz="2000" b="1" i="1">
                <a:latin typeface="Candara" panose="020E0502030303020204" pitchFamily="34" charset="0"/>
              </a:rPr>
              <a:t/>
            </a:r>
            <a:br>
              <a:rPr lang="en-US" altLang="zh-CN" sz="2000" b="1" i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final </a:t>
            </a:r>
            <a:r>
              <a:rPr lang="en-US" altLang="zh-CN" sz="2000" b="1">
                <a:latin typeface="Candara" panose="020E0502030303020204" pitchFamily="34" charset="0"/>
              </a:rPr>
              <a:t>Bitmap </a:t>
            </a:r>
            <a:r>
              <a:rPr lang="en-US" altLang="zh-CN" sz="2000" b="1" err="1">
                <a:solidFill>
                  <a:srgbClr val="008000"/>
                </a:solidFill>
                <a:latin typeface="Candara" panose="020E0502030303020204" pitchFamily="34" charset="0"/>
              </a:rPr>
              <a:t>bitmap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>
                <a:latin typeface="Candara" panose="020E0502030303020204" pitchFamily="34" charset="0"/>
              </a:rPr>
              <a:t>= </a:t>
            </a:r>
            <a:r>
              <a:rPr lang="en-US" altLang="zh-CN" sz="2000" b="1" err="1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getBitmapFromFile</a:t>
            </a:r>
            <a:r>
              <a:rPr lang="en-US" altLang="zh-CN" sz="2000" b="1">
                <a:latin typeface="Candara" panose="020E0502030303020204" pitchFamily="34" charset="0"/>
              </a:rPr>
              <a:t>(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file</a:t>
            </a:r>
            <a:r>
              <a:rPr lang="en-US" altLang="zh-CN" sz="2000" b="1">
                <a:latin typeface="Candara" panose="020E0502030303020204" pitchFamily="34" charset="0"/>
              </a:rPr>
              <a:t>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</a:t>
            </a:r>
            <a:r>
              <a:rPr lang="en-US" altLang="zh-CN" sz="2000" b="1" err="1">
                <a:latin typeface="Candara" panose="020E0502030303020204" pitchFamily="34" charset="0"/>
              </a:rPr>
              <a:t>getActivity</a:t>
            </a:r>
            <a:r>
              <a:rPr lang="en-US" altLang="zh-CN" sz="2000" b="1">
                <a:latin typeface="Candara" panose="020E0502030303020204" pitchFamily="34" charset="0"/>
              </a:rPr>
              <a:t>().</a:t>
            </a:r>
            <a:r>
              <a:rPr lang="en-US" altLang="zh-CN" sz="2000" b="1" err="1">
                <a:latin typeface="Candara" panose="020E0502030303020204" pitchFamily="34" charset="0"/>
              </a:rPr>
              <a:t>runOnUiThread</a:t>
            </a:r>
            <a:r>
              <a:rPr lang="en-US" altLang="zh-CN" sz="2000" b="1">
                <a:latin typeface="Candara" panose="020E0502030303020204" pitchFamily="34" charset="0"/>
              </a:rPr>
              <a:t>(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2000" b="1">
                <a:latin typeface="Candara" panose="020E0502030303020204" pitchFamily="34" charset="0"/>
              </a:rPr>
              <a:t>Runnable() {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    </a:t>
            </a: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2000" b="1">
                <a:solidFill>
                  <a:srgbClr val="808000"/>
                </a:solidFill>
                <a:latin typeface="Candara" panose="020E0502030303020204" pitchFamily="34" charset="0"/>
              </a:rPr>
              <a:t>                        </a:t>
            </a:r>
            <a:r>
              <a:rPr lang="en-US" altLang="zh-CN" sz="2000" b="1">
                <a:solidFill>
                  <a:srgbClr val="FF0080"/>
                </a:solidFill>
                <a:latin typeface="Candara" panose="020E0502030303020204" pitchFamily="34" charset="0"/>
              </a:rPr>
              <a:t>public void </a:t>
            </a:r>
            <a:r>
              <a:rPr lang="en-US" altLang="zh-CN" sz="2000" b="1" i="1">
                <a:solidFill>
                  <a:srgbClr val="800000"/>
                </a:solidFill>
                <a:latin typeface="Candara" panose="020E0502030303020204" pitchFamily="34" charset="0"/>
              </a:rPr>
              <a:t>run</a:t>
            </a:r>
            <a:r>
              <a:rPr lang="en-US" altLang="zh-CN" sz="2000" b="1">
                <a:latin typeface="Candara" panose="020E0502030303020204" pitchFamily="34" charset="0"/>
              </a:rPr>
              <a:t>() </a:t>
            </a:r>
            <a:r>
              <a:rPr lang="en-US" altLang="zh-CN" sz="2000" b="1" smtClean="0">
                <a:latin typeface="Candara" panose="020E0502030303020204" pitchFamily="34" charset="0"/>
              </a:rPr>
              <a:t>{   </a:t>
            </a:r>
            <a:r>
              <a:rPr lang="en-US" altLang="zh-CN" sz="2000" b="1" i="1" smtClean="0">
                <a:latin typeface="Candara" panose="020E0502030303020204" pitchFamily="34" charset="0"/>
              </a:rPr>
              <a:t>// </a:t>
            </a:r>
            <a:r>
              <a:rPr lang="zh-CN" altLang="en-US" sz="2000" b="1" i="1" smtClean="0">
                <a:latin typeface="Candara" panose="020E0502030303020204" pitchFamily="34" charset="0"/>
              </a:rPr>
              <a:t>切换到主线程，显示图片</a:t>
            </a:r>
            <a:r>
              <a:rPr lang="en-US" altLang="zh-CN" sz="2000" b="1" i="1">
                <a:latin typeface="Candara" panose="020E0502030303020204" pitchFamily="34" charset="0"/>
              </a:rPr>
              <a:t/>
            </a:r>
            <a:br>
              <a:rPr lang="en-US" altLang="zh-CN" sz="2000" b="1" i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        </a:t>
            </a:r>
            <a:r>
              <a:rPr lang="en-US" altLang="zh-CN" sz="2000" b="1" err="1">
                <a:solidFill>
                  <a:srgbClr val="0000FF"/>
                </a:solidFill>
                <a:latin typeface="Candara" panose="020E0502030303020204" pitchFamily="34" charset="0"/>
              </a:rPr>
              <a:t>imageCollectorView</a:t>
            </a:r>
            <a:r>
              <a:rPr lang="en-US" altLang="zh-CN" sz="2000" b="1" err="1">
                <a:latin typeface="Candara" panose="020E0502030303020204" pitchFamily="34" charset="0"/>
              </a:rPr>
              <a:t>.</a:t>
            </a:r>
            <a:r>
              <a:rPr lang="en-US" altLang="zh-CN" sz="2000" b="1" err="1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addImage</a:t>
            </a:r>
            <a:r>
              <a:rPr lang="en-US" altLang="zh-CN" sz="2000" b="1">
                <a:latin typeface="Candara" panose="020E0502030303020204" pitchFamily="34" charset="0"/>
              </a:rPr>
              <a:t>(</a:t>
            </a:r>
            <a:r>
              <a:rPr lang="en-US" altLang="zh-CN" sz="2000" b="1">
                <a:solidFill>
                  <a:srgbClr val="008000"/>
                </a:solidFill>
                <a:latin typeface="Candara" panose="020E0502030303020204" pitchFamily="34" charset="0"/>
              </a:rPr>
              <a:t>bitmap</a:t>
            </a:r>
            <a:r>
              <a:rPr lang="en-US" altLang="zh-CN" sz="2000" b="1">
                <a:latin typeface="Candara" panose="020E0502030303020204" pitchFamily="34" charset="0"/>
              </a:rPr>
              <a:t>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    }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    });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    }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    }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    }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    }</a:t>
            </a:r>
            <a:br>
              <a:rPr lang="en-US" altLang="zh-CN" sz="2000" b="1">
                <a:latin typeface="Candara" panose="020E0502030303020204" pitchFamily="34" charset="0"/>
              </a:rPr>
            </a:br>
            <a:r>
              <a:rPr lang="en-US" altLang="zh-CN" sz="2000" b="1">
                <a:latin typeface="Candara" panose="020E0502030303020204" pitchFamily="34" charset="0"/>
              </a:rPr>
              <a:t>}.start</a:t>
            </a:r>
            <a:r>
              <a:rPr lang="en-US" altLang="zh-CN" sz="2000" b="1" smtClean="0">
                <a:latin typeface="Candara" panose="020E0502030303020204" pitchFamily="34" charset="0"/>
              </a:rPr>
              <a:t>();</a:t>
            </a:r>
            <a:endParaRPr lang="zh-CN" altLang="en-US" sz="2000" b="1">
              <a:latin typeface="Candara" panose="020E0502030303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9952" y="0"/>
            <a:ext cx="4968552" cy="1080120"/>
          </a:xfrm>
        </p:spPr>
        <p:txBody>
          <a:bodyPr/>
          <a:lstStyle/>
          <a:p>
            <a:r>
              <a:rPr lang="zh-CN" altLang="en-US" smtClean="0"/>
              <a:t>应用实例</a:t>
            </a:r>
            <a:r>
              <a:rPr lang="en-US" altLang="zh-CN" smtClean="0"/>
              <a:t>after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686800" cy="6624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smtClean="0">
                <a:solidFill>
                  <a:srgbClr val="C00000"/>
                </a:solidFill>
                <a:latin typeface="+mj-ea"/>
                <a:ea typeface="+mj-ea"/>
              </a:rPr>
              <a:t>场景：首页公告内容</a:t>
            </a:r>
            <a:endParaRPr lang="en-US" altLang="zh-CN" sz="20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500" smtClean="0">
                <a:latin typeface="Candara" pitchFamily="34" charset="0"/>
              </a:rPr>
              <a:t>RetrofitHelper.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getInstance</a:t>
            </a:r>
            <a:r>
              <a:rPr lang="en-US" altLang="zh-CN" sz="1500" smtClean="0">
                <a:latin typeface="Candara" pitchFamily="34" charset="0"/>
              </a:rPr>
              <a:t>()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create</a:t>
            </a:r>
            <a:r>
              <a:rPr lang="en-US" altLang="zh-CN" sz="1500" smtClean="0">
                <a:latin typeface="Candara" pitchFamily="34" charset="0"/>
              </a:rPr>
              <a:t>(IndexApis.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class</a:t>
            </a:r>
            <a:r>
              <a:rPr lang="en-US" altLang="zh-CN" sz="1500" smtClean="0">
                <a:latin typeface="Candara" pitchFamily="34" charset="0"/>
              </a:rPr>
              <a:t>,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true</a:t>
            </a:r>
            <a:r>
              <a:rPr lang="en-US" altLang="zh-CN" sz="1500" smtClean="0">
                <a:latin typeface="Candara" pitchFamily="34" charset="0"/>
              </a:rPr>
              <a:t>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getNoticePageList</a:t>
            </a:r>
            <a:r>
              <a:rPr lang="en-US" altLang="zh-CN" sz="1500" b="1" smtClean="0">
                <a:latin typeface="Candara" pitchFamily="34" charset="0"/>
              </a:rPr>
              <a:t>(</a:t>
            </a:r>
            <a:r>
              <a:rPr lang="en-US" altLang="zh-CN" sz="1500" b="1" i="1" smtClean="0">
                <a:latin typeface="Candara" pitchFamily="34" charset="0"/>
              </a:rPr>
              <a:t>0</a:t>
            </a:r>
            <a:r>
              <a:rPr lang="en-US" altLang="zh-CN" sz="1500" b="1" smtClean="0">
                <a:latin typeface="Candara" pitchFamily="34" charset="0"/>
              </a:rPr>
              <a:t>)    </a:t>
            </a:r>
            <a:r>
              <a:rPr lang="en-US" altLang="zh-CN" sz="1500" b="1" i="1">
                <a:solidFill>
                  <a:srgbClr val="808080"/>
                </a:solidFill>
                <a:latin typeface="Candara" pitchFamily="34" charset="0"/>
              </a:rPr>
              <a:t>// </a:t>
            </a:r>
            <a:r>
              <a:rPr lang="zh-CN" altLang="en-US" sz="1500" b="1" i="1" smtClean="0">
                <a:solidFill>
                  <a:srgbClr val="808080"/>
                </a:solidFill>
                <a:latin typeface="Candara" pitchFamily="34" charset="0"/>
              </a:rPr>
              <a:t>请求第一个接口数据</a:t>
            </a:r>
            <a:r>
              <a:rPr lang="en-US" altLang="zh-CN" sz="1500" smtClean="0">
                <a:latin typeface="Candara" pitchFamily="34" charset="0"/>
              </a:rPr>
              <a:t/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compose</a:t>
            </a:r>
            <a:r>
              <a:rPr lang="en-US" altLang="zh-CN" sz="1500" smtClean="0">
                <a:latin typeface="Candara" pitchFamily="34" charset="0"/>
              </a:rPr>
              <a:t>(RxUtil.&lt;NoticePageListBean&gt;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convertResult</a:t>
            </a:r>
            <a:r>
              <a:rPr lang="en-US" altLang="zh-CN" sz="1500" smtClean="0">
                <a:latin typeface="Candara" pitchFamily="34" charset="0"/>
              </a:rPr>
              <a:t>())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observeOn</a:t>
            </a:r>
            <a:r>
              <a:rPr lang="en-US" altLang="zh-CN" sz="1500" smtClean="0">
                <a:latin typeface="Candara" pitchFamily="34" charset="0"/>
              </a:rPr>
              <a:t>(AndroidSchedulers.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mainThread</a:t>
            </a:r>
            <a:r>
              <a:rPr lang="en-US" altLang="zh-CN" sz="1500" smtClean="0">
                <a:latin typeface="Candara" pitchFamily="34" charset="0"/>
              </a:rPr>
              <a:t>())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doOnNext</a:t>
            </a:r>
            <a:r>
              <a:rPr lang="en-US" altLang="zh-CN" sz="1500" smtClean="0">
                <a:latin typeface="Candara" pitchFamily="34" charset="0"/>
              </a:rPr>
              <a:t>(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1500" smtClean="0">
                <a:latin typeface="Candara" pitchFamily="34" charset="0"/>
              </a:rPr>
              <a:t>Action1&lt;NoticePageListBean&gt;() {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sz="1500" smtClean="0">
                <a:latin typeface="Candara" pitchFamily="34" charset="0"/>
              </a:rPr>
              <a:t>(NoticePageListBean </a:t>
            </a:r>
            <a:r>
              <a:rPr lang="en-US" altLang="zh-CN" sz="1500" smtClean="0">
                <a:solidFill>
                  <a:srgbClr val="FF00FF"/>
                </a:solidFill>
                <a:latin typeface="Candara" pitchFamily="34" charset="0"/>
              </a:rPr>
              <a:t>noticePageListBean</a:t>
            </a:r>
            <a:r>
              <a:rPr lang="en-US" altLang="zh-CN" sz="1500" smtClean="0">
                <a:latin typeface="Candara" pitchFamily="34" charset="0"/>
              </a:rPr>
              <a:t>) {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    String </a:t>
            </a:r>
            <a:r>
              <a:rPr lang="en-US" altLang="zh-CN" sz="1500" smtClean="0">
                <a:solidFill>
                  <a:srgbClr val="008000"/>
                </a:solidFill>
                <a:latin typeface="Candara" pitchFamily="34" charset="0"/>
              </a:rPr>
              <a:t>title </a:t>
            </a:r>
            <a:r>
              <a:rPr lang="en-US" altLang="zh-CN" sz="1500" smtClean="0">
                <a:latin typeface="Candara" pitchFamily="34" charset="0"/>
              </a:rPr>
              <a:t>= </a:t>
            </a:r>
            <a:r>
              <a:rPr lang="en-US" altLang="zh-CN" sz="1500" smtClean="0">
                <a:solidFill>
                  <a:srgbClr val="FF00FF"/>
                </a:solidFill>
                <a:latin typeface="Candara" pitchFamily="34" charset="0"/>
              </a:rPr>
              <a:t>noticePageListBean</a:t>
            </a:r>
            <a:r>
              <a:rPr lang="en-US" altLang="zh-CN" sz="1500" smtClean="0">
                <a:latin typeface="Candara" pitchFamily="34" charset="0"/>
              </a:rPr>
              <a:t>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getResultList</a:t>
            </a:r>
            <a:r>
              <a:rPr lang="en-US" altLang="zh-CN" sz="1500" smtClean="0">
                <a:latin typeface="Candara" pitchFamily="34" charset="0"/>
              </a:rPr>
              <a:t>().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get</a:t>
            </a:r>
            <a:r>
              <a:rPr lang="en-US" altLang="zh-CN" sz="1500" smtClean="0">
                <a:latin typeface="Candara" pitchFamily="34" charset="0"/>
              </a:rPr>
              <a:t>(</a:t>
            </a:r>
            <a:r>
              <a:rPr lang="en-US" altLang="zh-CN" sz="1500" i="1" smtClean="0">
                <a:latin typeface="Candara" pitchFamily="34" charset="0"/>
              </a:rPr>
              <a:t>0</a:t>
            </a:r>
            <a:r>
              <a:rPr lang="en-US" altLang="zh-CN" sz="1500" smtClean="0">
                <a:latin typeface="Candara" pitchFamily="34" charset="0"/>
              </a:rPr>
              <a:t>).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getTitle</a:t>
            </a:r>
            <a:r>
              <a:rPr lang="en-US" altLang="zh-CN" sz="1500" smtClean="0">
                <a:latin typeface="Candara" pitchFamily="34" charset="0"/>
              </a:rPr>
              <a:t>();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    </a:t>
            </a:r>
            <a:r>
              <a:rPr lang="en-US" altLang="zh-CN" sz="1500" b="1" i="1" smtClean="0">
                <a:solidFill>
                  <a:srgbClr val="808080"/>
                </a:solidFill>
                <a:latin typeface="Candara" pitchFamily="34" charset="0"/>
              </a:rPr>
              <a:t>// </a:t>
            </a:r>
            <a:r>
              <a:rPr lang="zh-CN" altLang="en-US" sz="1500" b="1" i="1" smtClean="0">
                <a:solidFill>
                  <a:srgbClr val="808080"/>
                </a:solidFill>
                <a:latin typeface="Candara" pitchFamily="34" charset="0"/>
              </a:rPr>
              <a:t>设置跑马灯标题</a:t>
            </a:r>
            <a:r>
              <a:rPr lang="zh-CN" altLang="en-US" sz="1500" i="1" smtClean="0">
                <a:solidFill>
                  <a:srgbClr val="808080"/>
                </a:solidFill>
                <a:latin typeface="Candara" pitchFamily="34" charset="0"/>
              </a:rPr>
              <a:t/>
            </a:r>
            <a:br>
              <a:rPr lang="zh-CN" altLang="en-US" sz="1500" i="1" smtClean="0">
                <a:solidFill>
                  <a:srgbClr val="808080"/>
                </a:solidFill>
                <a:latin typeface="Candara" pitchFamily="34" charset="0"/>
              </a:rPr>
            </a:br>
            <a:r>
              <a:rPr lang="zh-CN" altLang="en-US" sz="1500" i="1" smtClean="0">
                <a:solidFill>
                  <a:srgbClr val="808080"/>
                </a:solidFill>
                <a:latin typeface="Candara" pitchFamily="34" charset="0"/>
              </a:rPr>
              <a:t>        </a:t>
            </a:r>
            <a:r>
              <a:rPr lang="en-US" altLang="zh-CN" sz="1500" i="1">
                <a:solidFill>
                  <a:srgbClr val="808080"/>
                </a:solidFill>
                <a:latin typeface="Candara" pitchFamily="34" charset="0"/>
              </a:rPr>
              <a:t> </a:t>
            </a:r>
            <a:r>
              <a:rPr lang="en-US" altLang="zh-CN" sz="1500" i="1" smtClean="0">
                <a:solidFill>
                  <a:srgbClr val="808080"/>
                </a:solidFill>
                <a:latin typeface="Candara" pitchFamily="34" charset="0"/>
              </a:rPr>
              <a:t>      </a:t>
            </a:r>
            <a:r>
              <a:rPr lang="zh-CN" altLang="en-US" sz="1500" i="1" smtClean="0">
                <a:solidFill>
                  <a:srgbClr val="808080"/>
                </a:solidFill>
                <a:latin typeface="Candara" pitchFamily="34" charset="0"/>
              </a:rPr>
              <a:t> </a:t>
            </a:r>
            <a:r>
              <a:rPr lang="en-US" altLang="zh-CN" sz="1500" b="1" smtClean="0">
                <a:solidFill>
                  <a:srgbClr val="0000A0"/>
                </a:solidFill>
                <a:latin typeface="Candara" pitchFamily="34" charset="0"/>
              </a:rPr>
              <a:t>mViewHelper</a:t>
            </a:r>
            <a:r>
              <a:rPr lang="en-US" altLang="zh-CN" sz="1500" b="1" smtClean="0">
                <a:latin typeface="Candara" pitchFamily="34" charset="0"/>
              </a:rPr>
              <a:t>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setText</a:t>
            </a:r>
            <a:r>
              <a:rPr lang="en-US" altLang="zh-CN" sz="1500" b="1" smtClean="0">
                <a:latin typeface="Candara" pitchFamily="34" charset="0"/>
              </a:rPr>
              <a:t>(R.id.</a:t>
            </a:r>
            <a:r>
              <a:rPr lang="en-US" altLang="zh-CN" sz="1500" b="1" i="1" smtClean="0">
                <a:solidFill>
                  <a:srgbClr val="660E7A"/>
                </a:solidFill>
                <a:latin typeface="Candara" pitchFamily="34" charset="0"/>
              </a:rPr>
              <a:t>txt_remind_msg</a:t>
            </a:r>
            <a:r>
              <a:rPr lang="en-US" altLang="zh-CN" sz="1500" b="1" smtClean="0">
                <a:latin typeface="Candara" pitchFamily="34" charset="0"/>
              </a:rPr>
              <a:t>, </a:t>
            </a:r>
            <a:r>
              <a:rPr lang="en-US" altLang="zh-CN" sz="1500" b="1" smtClean="0">
                <a:solidFill>
                  <a:srgbClr val="008000"/>
                </a:solidFill>
                <a:latin typeface="Candara" pitchFamily="34" charset="0"/>
              </a:rPr>
              <a:t>title</a:t>
            </a:r>
            <a:r>
              <a:rPr lang="en-US" altLang="zh-CN" sz="1500" b="1" smtClean="0">
                <a:latin typeface="Candara" pitchFamily="34" charset="0"/>
              </a:rPr>
              <a:t>);</a:t>
            </a:r>
            <a:r>
              <a:rPr lang="en-US" altLang="zh-CN" sz="1500" smtClean="0">
                <a:latin typeface="Candara" pitchFamily="34" charset="0"/>
              </a:rPr>
              <a:t>    }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}).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observeOn</a:t>
            </a:r>
            <a:r>
              <a:rPr lang="en-US" altLang="zh-CN" sz="1500" smtClean="0">
                <a:latin typeface="Candara" pitchFamily="34" charset="0"/>
              </a:rPr>
              <a:t>(Schedulers.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io</a:t>
            </a:r>
            <a:r>
              <a:rPr lang="en-US" altLang="zh-CN" sz="1500" smtClean="0">
                <a:latin typeface="Candara" pitchFamily="34" charset="0"/>
              </a:rPr>
              <a:t>())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flatMap</a:t>
            </a:r>
            <a:r>
              <a:rPr lang="en-US" altLang="zh-CN" sz="1500" smtClean="0">
                <a:latin typeface="Candara" pitchFamily="34" charset="0"/>
              </a:rPr>
              <a:t>(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1500" smtClean="0">
                <a:latin typeface="Candara" pitchFamily="34" charset="0"/>
              </a:rPr>
              <a:t>Func1&lt;NoticePageListBean, Observable&lt;ApiResult&lt;NoticeDetailsBean&gt;&gt;&gt;() {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public </a:t>
            </a:r>
            <a:r>
              <a:rPr lang="en-US" altLang="zh-CN" sz="1500" smtClean="0">
                <a:latin typeface="Candara" pitchFamily="34" charset="0"/>
              </a:rPr>
              <a:t>Observable&lt;ApiResult&lt;NoticeDetailsBean&gt;&gt; 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call</a:t>
            </a:r>
            <a:r>
              <a:rPr lang="en-US" altLang="zh-CN" sz="1500" smtClean="0">
                <a:latin typeface="Candara" pitchFamily="34" charset="0"/>
              </a:rPr>
              <a:t>(NoticePageListBean 	</a:t>
            </a:r>
            <a:r>
              <a:rPr lang="en-US" altLang="zh-CN" sz="1500" smtClean="0">
                <a:solidFill>
                  <a:srgbClr val="FF00FF"/>
                </a:solidFill>
                <a:latin typeface="Candara" pitchFamily="34" charset="0"/>
              </a:rPr>
              <a:t>noticePageListBean</a:t>
            </a:r>
            <a:r>
              <a:rPr lang="en-US" altLang="zh-CN" sz="1500" smtClean="0">
                <a:latin typeface="Candara" pitchFamily="34" charset="0"/>
              </a:rPr>
              <a:t>) {    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    </a:t>
            </a:r>
            <a:r>
              <a:rPr lang="en-US" altLang="zh-CN" sz="1500" b="1" smtClean="0">
                <a:latin typeface="Candara" pitchFamily="34" charset="0"/>
              </a:rPr>
              <a:t>String </a:t>
            </a:r>
            <a:r>
              <a:rPr lang="en-US" altLang="zh-CN" sz="1500" b="1" smtClean="0">
                <a:solidFill>
                  <a:srgbClr val="008000"/>
                </a:solidFill>
                <a:latin typeface="Candara" pitchFamily="34" charset="0"/>
              </a:rPr>
              <a:t>noticeId </a:t>
            </a:r>
            <a:r>
              <a:rPr lang="en-US" altLang="zh-CN" sz="1500" b="1" smtClean="0">
                <a:latin typeface="Candara" pitchFamily="34" charset="0"/>
              </a:rPr>
              <a:t>= </a:t>
            </a:r>
            <a:r>
              <a:rPr lang="en-US" altLang="zh-CN" sz="1500" b="1" smtClean="0">
                <a:solidFill>
                  <a:srgbClr val="FF00FF"/>
                </a:solidFill>
                <a:latin typeface="Candara" pitchFamily="34" charset="0"/>
              </a:rPr>
              <a:t>noticePageListBean</a:t>
            </a:r>
            <a:r>
              <a:rPr lang="en-US" altLang="zh-CN" sz="1500" b="1" smtClean="0">
                <a:latin typeface="Candara" pitchFamily="34" charset="0"/>
              </a:rPr>
              <a:t>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getResultList</a:t>
            </a:r>
            <a:r>
              <a:rPr lang="en-US" altLang="zh-CN" sz="1500" b="1" smtClean="0">
                <a:latin typeface="Candara" pitchFamily="34" charset="0"/>
              </a:rPr>
              <a:t>().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get</a:t>
            </a:r>
            <a:r>
              <a:rPr lang="en-US" altLang="zh-CN" sz="1500" b="1" smtClean="0">
                <a:latin typeface="Candara" pitchFamily="34" charset="0"/>
              </a:rPr>
              <a:t>(</a:t>
            </a:r>
            <a:r>
              <a:rPr lang="en-US" altLang="zh-CN" sz="1500" b="1" i="1" smtClean="0">
                <a:latin typeface="Candara" pitchFamily="34" charset="0"/>
              </a:rPr>
              <a:t>0</a:t>
            </a:r>
            <a:r>
              <a:rPr lang="en-US" altLang="zh-CN" sz="1500" b="1" smtClean="0">
                <a:latin typeface="Candara" pitchFamily="34" charset="0"/>
              </a:rPr>
              <a:t>).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getNoticeId</a:t>
            </a:r>
            <a:r>
              <a:rPr lang="en-US" altLang="zh-CN" sz="1500" b="1" smtClean="0">
                <a:latin typeface="Candara" pitchFamily="34" charset="0"/>
              </a:rPr>
              <a:t>();</a:t>
            </a:r>
            <a:r>
              <a:rPr lang="en-US" altLang="zh-CN" sz="1500" smtClean="0">
                <a:latin typeface="Candara" pitchFamily="34" charset="0"/>
              </a:rPr>
              <a:t/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   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return </a:t>
            </a:r>
            <a:r>
              <a:rPr lang="en-US" altLang="zh-CN" sz="1500" smtClean="0">
                <a:latin typeface="Candara" pitchFamily="34" charset="0"/>
              </a:rPr>
              <a:t>RetrofitHelper.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getInstance</a:t>
            </a:r>
            <a:r>
              <a:rPr lang="en-US" altLang="zh-CN" sz="1500" smtClean="0">
                <a:latin typeface="Candara" pitchFamily="34" charset="0"/>
              </a:rPr>
              <a:t>().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create</a:t>
            </a:r>
            <a:r>
              <a:rPr lang="en-US" altLang="zh-CN" sz="1500" smtClean="0">
                <a:latin typeface="Candara" pitchFamily="34" charset="0"/>
              </a:rPr>
              <a:t>(IndexApis.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class</a:t>
            </a:r>
            <a:r>
              <a:rPr lang="en-US" altLang="zh-CN" sz="1500" smtClean="0">
                <a:latin typeface="Candara" pitchFamily="34" charset="0"/>
              </a:rPr>
              <a:t>,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true</a:t>
            </a:r>
            <a:r>
              <a:rPr lang="en-US" altLang="zh-CN" sz="1500" smtClean="0">
                <a:latin typeface="Candara" pitchFamily="34" charset="0"/>
              </a:rPr>
              <a:t>)   </a:t>
            </a:r>
            <a:r>
              <a:rPr lang="en-US" altLang="zh-CN" sz="1500" b="1" i="1">
                <a:solidFill>
                  <a:srgbClr val="808080"/>
                </a:solidFill>
                <a:latin typeface="Candara" pitchFamily="34" charset="0"/>
              </a:rPr>
              <a:t>// </a:t>
            </a:r>
            <a:r>
              <a:rPr lang="zh-CN" altLang="en-US" sz="1500" b="1" i="1" smtClean="0">
                <a:solidFill>
                  <a:srgbClr val="808080"/>
                </a:solidFill>
                <a:latin typeface="Candara" pitchFamily="34" charset="0"/>
              </a:rPr>
              <a:t>请求第二个接口数据</a:t>
            </a:r>
            <a:endParaRPr lang="en-US" altLang="zh-CN" sz="1500" smtClean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CN" sz="1500" smtClean="0">
                <a:latin typeface="Candara" pitchFamily="34" charset="0"/>
              </a:rPr>
              <a:t>	.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getNoticeDetails</a:t>
            </a:r>
            <a:r>
              <a:rPr lang="en-US" altLang="zh-CN" sz="1500" b="1" smtClean="0">
                <a:latin typeface="Candara" pitchFamily="34" charset="0"/>
              </a:rPr>
              <a:t>(</a:t>
            </a:r>
            <a:r>
              <a:rPr lang="en-US" altLang="zh-CN" sz="1500" b="1" smtClean="0">
                <a:solidFill>
                  <a:srgbClr val="008000"/>
                </a:solidFill>
                <a:latin typeface="Candara" pitchFamily="34" charset="0"/>
              </a:rPr>
              <a:t>noticeId</a:t>
            </a:r>
            <a:r>
              <a:rPr lang="en-US" altLang="zh-CN" sz="1500" b="1" smtClean="0">
                <a:latin typeface="Candara" pitchFamily="34" charset="0"/>
              </a:rPr>
              <a:t>);</a:t>
            </a:r>
            <a:r>
              <a:rPr lang="en-US" altLang="zh-CN" sz="1500" smtClean="0">
                <a:latin typeface="Candara" pitchFamily="34" charset="0"/>
              </a:rPr>
              <a:t>     }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}).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compose</a:t>
            </a:r>
            <a:r>
              <a:rPr lang="en-US" altLang="zh-CN" sz="1500" smtClean="0">
                <a:latin typeface="Candara" pitchFamily="34" charset="0"/>
              </a:rPr>
              <a:t>(RxUtil.&lt;NoticeDetailsBean&gt;</a:t>
            </a:r>
            <a:r>
              <a:rPr lang="en-US" altLang="zh-CN" sz="1500" i="1" smtClean="0">
                <a:solidFill>
                  <a:srgbClr val="FF8000"/>
                </a:solidFill>
                <a:latin typeface="Candara" pitchFamily="34" charset="0"/>
              </a:rPr>
              <a:t>compose</a:t>
            </a:r>
            <a:r>
              <a:rPr lang="en-US" altLang="zh-CN" sz="1500" smtClean="0">
                <a:latin typeface="Candara" pitchFamily="34" charset="0"/>
              </a:rPr>
              <a:t>(</a:t>
            </a:r>
            <a:r>
              <a:rPr lang="en-US" altLang="zh-CN" sz="1500" smtClean="0">
                <a:solidFill>
                  <a:srgbClr val="0000A0"/>
                </a:solidFill>
                <a:latin typeface="Candara" pitchFamily="34" charset="0"/>
              </a:rPr>
              <a:t>mContext</a:t>
            </a:r>
            <a:r>
              <a:rPr lang="en-US" altLang="zh-CN" sz="1500" smtClean="0">
                <a:latin typeface="Candara" pitchFamily="34" charset="0"/>
              </a:rPr>
              <a:t>))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.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subscribe</a:t>
            </a:r>
            <a:r>
              <a:rPr lang="en-US" altLang="zh-CN" sz="1500" smtClean="0">
                <a:latin typeface="Candara" pitchFamily="34" charset="0"/>
              </a:rPr>
              <a:t>(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sz="1500" smtClean="0">
                <a:latin typeface="Candara" pitchFamily="34" charset="0"/>
              </a:rPr>
              <a:t>APISubscriber&lt;NoticeDetailsBean&gt;() {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 sz="1500" smtClean="0">
                <a:solidFill>
                  <a:srgbClr val="808000"/>
                </a:solidFill>
                <a:latin typeface="Candara" pitchFamily="34" charset="0"/>
              </a:rPr>
              <a:t>            </a:t>
            </a:r>
            <a:r>
              <a:rPr lang="en-US" altLang="zh-CN" sz="1500" smtClean="0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sz="1500" i="1" smtClean="0">
                <a:solidFill>
                  <a:srgbClr val="800000"/>
                </a:solidFill>
                <a:latin typeface="Candara" pitchFamily="34" charset="0"/>
              </a:rPr>
              <a:t>onNext</a:t>
            </a:r>
            <a:r>
              <a:rPr lang="en-US" altLang="zh-CN" sz="1500" smtClean="0">
                <a:latin typeface="Candara" pitchFamily="34" charset="0"/>
              </a:rPr>
              <a:t>(NoticeDetailsBean </a:t>
            </a:r>
            <a:r>
              <a:rPr lang="en-US" altLang="zh-CN" sz="1500" smtClean="0">
                <a:solidFill>
                  <a:srgbClr val="FF00FF"/>
                </a:solidFill>
                <a:latin typeface="Candara" pitchFamily="34" charset="0"/>
              </a:rPr>
              <a:t>noticeDetailsBean</a:t>
            </a:r>
            <a:r>
              <a:rPr lang="en-US" altLang="zh-CN" sz="1500" smtClean="0">
                <a:latin typeface="Candara" pitchFamily="34" charset="0"/>
              </a:rPr>
              <a:t>) {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            </a:t>
            </a:r>
            <a:r>
              <a:rPr lang="en-US" altLang="zh-CN" sz="1500" b="1" i="1" smtClean="0">
                <a:solidFill>
                  <a:srgbClr val="808080"/>
                </a:solidFill>
                <a:latin typeface="Candara" pitchFamily="34" charset="0"/>
              </a:rPr>
              <a:t>// </a:t>
            </a:r>
            <a:r>
              <a:rPr lang="zh-CN" altLang="en-US" sz="1500" b="1" i="1" smtClean="0">
                <a:solidFill>
                  <a:srgbClr val="808080"/>
                </a:solidFill>
                <a:latin typeface="Candara" pitchFamily="34" charset="0"/>
              </a:rPr>
              <a:t>添加公告网页内容</a:t>
            </a:r>
            <a:br>
              <a:rPr lang="zh-CN" altLang="en-US" sz="1500" b="1" i="1" smtClean="0">
                <a:solidFill>
                  <a:srgbClr val="808080"/>
                </a:solidFill>
                <a:latin typeface="Candara" pitchFamily="34" charset="0"/>
              </a:rPr>
            </a:br>
            <a:r>
              <a:rPr lang="en-US" altLang="zh-CN" sz="1500" b="1" i="1">
                <a:solidFill>
                  <a:srgbClr val="808080"/>
                </a:solidFill>
                <a:latin typeface="Candara" pitchFamily="34" charset="0"/>
              </a:rPr>
              <a:t>	</a:t>
            </a:r>
            <a:r>
              <a:rPr lang="en-US" altLang="zh-CN" sz="1500" b="1" smtClean="0">
                <a:solidFill>
                  <a:srgbClr val="0000A0"/>
                </a:solidFill>
                <a:latin typeface="Candara" pitchFamily="34" charset="0"/>
              </a:rPr>
              <a:t> </a:t>
            </a:r>
            <a:r>
              <a:rPr lang="en-US" altLang="zh-CN" sz="1500" b="1" i="1" smtClean="0">
                <a:solidFill>
                  <a:srgbClr val="800000"/>
                </a:solidFill>
                <a:latin typeface="Candara" pitchFamily="34" charset="0"/>
              </a:rPr>
              <a:t>setNoticeContent</a:t>
            </a:r>
            <a:r>
              <a:rPr lang="en-US" altLang="zh-CN" sz="1500" b="1" smtClean="0">
                <a:latin typeface="Candara" pitchFamily="34" charset="0"/>
              </a:rPr>
              <a:t>(</a:t>
            </a:r>
            <a:r>
              <a:rPr lang="en-US" altLang="zh-CN" sz="1500">
                <a:solidFill>
                  <a:srgbClr val="FF00FF"/>
                </a:solidFill>
                <a:latin typeface="Candara" pitchFamily="34" charset="0"/>
              </a:rPr>
              <a:t>noticeDetailsBean</a:t>
            </a:r>
            <a:r>
              <a:rPr lang="en-US" altLang="zh-CN" sz="1500" b="1" smtClean="0">
                <a:latin typeface="Candara" pitchFamily="34" charset="0"/>
              </a:rPr>
              <a:t>);</a:t>
            </a:r>
            <a:r>
              <a:rPr lang="en-US" altLang="zh-CN" sz="1500" smtClean="0">
                <a:latin typeface="Candara" pitchFamily="34" charset="0"/>
              </a:rPr>
              <a:t/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    }</a:t>
            </a:r>
            <a:br>
              <a:rPr lang="en-US" altLang="zh-CN" sz="1500" smtClean="0">
                <a:latin typeface="Candara" pitchFamily="34" charset="0"/>
              </a:rPr>
            </a:br>
            <a:r>
              <a:rPr lang="en-US" altLang="zh-CN" sz="1500" smtClean="0">
                <a:latin typeface="Candara" pitchFamily="34" charset="0"/>
              </a:rPr>
              <a:t>        });</a:t>
            </a:r>
            <a:endParaRPr lang="en-US" altLang="zh-CN" sz="1500" smtClean="0">
              <a:solidFill>
                <a:srgbClr val="C00000"/>
              </a:solidFill>
              <a:latin typeface="Candara" pitchFamily="34" charset="0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RxJava</a:t>
            </a:r>
            <a:r>
              <a:rPr lang="zh-CN" altLang="en-US"/>
              <a:t>工具集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smtClean="0">
                <a:solidFill>
                  <a:srgbClr val="C00000"/>
                </a:solidFill>
                <a:latin typeface="+mj-ea"/>
                <a:ea typeface="+mj-ea"/>
                <a:hlinkClick r:id="rId2"/>
              </a:rPr>
              <a:t>Operators </a:t>
            </a:r>
            <a:r>
              <a:rPr lang="en-US" altLang="zh-CN" b="1">
                <a:solidFill>
                  <a:srgbClr val="C00000"/>
                </a:solidFill>
                <a:latin typeface="+mj-ea"/>
                <a:ea typeface="+mj-ea"/>
                <a:hlinkClick r:id="rId2"/>
              </a:rPr>
              <a:t>Categories</a:t>
            </a:r>
            <a:r>
              <a:rPr lang="en-US" altLang="zh-CN" b="1">
                <a:solidFill>
                  <a:srgbClr val="C00000"/>
                </a:solidFill>
                <a:latin typeface="+mj-ea"/>
                <a:ea typeface="+mj-ea"/>
              </a:rPr>
              <a:t> </a:t>
            </a:r>
            <a:r>
              <a:rPr lang="en-US" altLang="zh-CN" b="1" smtClean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zh-CN" altLang="en-US" b="1">
                <a:solidFill>
                  <a:srgbClr val="C00000"/>
                </a:solidFill>
                <a:latin typeface="+mj-ea"/>
                <a:ea typeface="+mj-ea"/>
              </a:rPr>
              <a:t>按目录分类的主要操作符</a:t>
            </a:r>
            <a:r>
              <a:rPr lang="zh-CN" altLang="en-US" b="1" smtClean="0">
                <a:solidFill>
                  <a:srgbClr val="C00000"/>
                </a:solidFill>
                <a:latin typeface="+mj-ea"/>
                <a:ea typeface="+mj-ea"/>
              </a:rPr>
              <a:t>列表</a:t>
            </a:r>
            <a:endParaRPr lang="en-US" altLang="zh-CN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mtClean="0">
                <a:latin typeface="+mj-ea"/>
                <a:ea typeface="+mj-ea"/>
                <a:hlinkClick r:id="rId3"/>
              </a:rPr>
              <a:t>Creating </a:t>
            </a:r>
            <a:r>
              <a:rPr lang="zh-CN" altLang="en-US">
                <a:latin typeface="+mj-ea"/>
                <a:ea typeface="+mj-ea"/>
                <a:hlinkClick r:id="rId3"/>
              </a:rPr>
              <a:t>创建操作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Create/Defer/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From/Just</a:t>
            </a:r>
            <a:r>
              <a:rPr lang="en-US" altLang="zh-CN">
                <a:latin typeface="+mj-ea"/>
                <a:ea typeface="+mj-ea"/>
              </a:rPr>
              <a:t>/Start/Repeat/Range</a:t>
            </a:r>
          </a:p>
          <a:p>
            <a:r>
              <a:rPr lang="en-US" altLang="zh-CN">
                <a:latin typeface="+mj-ea"/>
                <a:ea typeface="+mj-ea"/>
                <a:hlinkClick r:id="rId4"/>
              </a:rPr>
              <a:t>Transforming </a:t>
            </a:r>
            <a:r>
              <a:rPr lang="zh-CN" altLang="en-US">
                <a:latin typeface="+mj-ea"/>
                <a:ea typeface="+mj-ea"/>
                <a:hlinkClick r:id="rId4"/>
              </a:rPr>
              <a:t>变换操作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Buffer/Window/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Map</a:t>
            </a:r>
            <a:r>
              <a:rPr lang="en-US" altLang="zh-CN">
                <a:latin typeface="+mj-ea"/>
                <a:ea typeface="+mj-ea"/>
              </a:rPr>
              <a:t>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FlatMap</a:t>
            </a:r>
            <a:r>
              <a:rPr lang="en-US" altLang="zh-CN">
                <a:latin typeface="+mj-ea"/>
                <a:ea typeface="+mj-ea"/>
              </a:rPr>
              <a:t>/GroupBy/Scan</a:t>
            </a:r>
          </a:p>
          <a:p>
            <a:r>
              <a:rPr lang="en-US" altLang="zh-CN">
                <a:latin typeface="+mj-ea"/>
                <a:ea typeface="+mj-ea"/>
                <a:hlinkClick r:id="rId5"/>
              </a:rPr>
              <a:t>Filtering </a:t>
            </a:r>
            <a:r>
              <a:rPr lang="zh-CN" altLang="en-US">
                <a:latin typeface="+mj-ea"/>
                <a:ea typeface="+mj-ea"/>
                <a:hlinkClick r:id="rId5"/>
              </a:rPr>
              <a:t>过滤操作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Debounce/Distinct/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Filter</a:t>
            </a:r>
            <a:r>
              <a:rPr lang="en-US" altLang="zh-CN">
                <a:latin typeface="+mj-ea"/>
                <a:ea typeface="+mj-ea"/>
              </a:rPr>
              <a:t>/Sample/Skip/Take</a:t>
            </a:r>
          </a:p>
          <a:p>
            <a:r>
              <a:rPr lang="en-US" altLang="zh-CN">
                <a:latin typeface="+mj-ea"/>
                <a:ea typeface="+mj-ea"/>
                <a:hlinkClick r:id="rId6"/>
              </a:rPr>
              <a:t>Combining </a:t>
            </a:r>
            <a:r>
              <a:rPr lang="zh-CN" altLang="en-US">
                <a:latin typeface="+mj-ea"/>
                <a:ea typeface="+mj-ea"/>
                <a:hlinkClick r:id="rId6"/>
              </a:rPr>
              <a:t>结合操作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And/StartWith/Join/Merge/Switch/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Zip</a:t>
            </a:r>
          </a:p>
          <a:p>
            <a:r>
              <a:rPr lang="en-US" altLang="zh-CN">
                <a:latin typeface="+mj-ea"/>
                <a:ea typeface="+mj-ea"/>
                <a:hlinkClick r:id="rId7"/>
              </a:rPr>
              <a:t>Error Handling </a:t>
            </a:r>
            <a:r>
              <a:rPr lang="zh-CN" altLang="en-US">
                <a:latin typeface="+mj-ea"/>
                <a:ea typeface="+mj-ea"/>
                <a:hlinkClick r:id="rId7"/>
              </a:rPr>
              <a:t>错误处理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Catch/Retry</a:t>
            </a:r>
          </a:p>
          <a:p>
            <a:r>
              <a:rPr lang="en-US" altLang="zh-CN">
                <a:latin typeface="+mj-ea"/>
                <a:ea typeface="+mj-ea"/>
                <a:hlinkClick r:id="rId8"/>
              </a:rPr>
              <a:t>Utility </a:t>
            </a:r>
            <a:r>
              <a:rPr lang="zh-CN" altLang="en-US">
                <a:latin typeface="+mj-ea"/>
                <a:ea typeface="+mj-ea"/>
                <a:hlinkClick r:id="rId8"/>
              </a:rPr>
              <a:t>辅助操作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Delay/Do/</a:t>
            </a:r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ObserveOn/SubscribeOn/Subscribe</a:t>
            </a:r>
          </a:p>
          <a:p>
            <a:r>
              <a:rPr lang="en-US" altLang="zh-CN">
                <a:latin typeface="+mj-ea"/>
                <a:ea typeface="+mj-ea"/>
                <a:hlinkClick r:id="rId9"/>
              </a:rPr>
              <a:t>Conditional </a:t>
            </a:r>
            <a:r>
              <a:rPr lang="zh-CN" altLang="en-US">
                <a:latin typeface="+mj-ea"/>
                <a:ea typeface="+mj-ea"/>
                <a:hlinkClick r:id="rId9"/>
              </a:rPr>
              <a:t>条件和布尔操作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All/Amb/Contains/SkipUntil/TakeUntil</a:t>
            </a:r>
          </a:p>
          <a:p>
            <a:r>
              <a:rPr lang="en-US" altLang="zh-CN">
                <a:latin typeface="+mj-ea"/>
                <a:ea typeface="+mj-ea"/>
                <a:hlinkClick r:id="rId10"/>
              </a:rPr>
              <a:t>Mathematical </a:t>
            </a:r>
            <a:r>
              <a:rPr lang="zh-CN" altLang="en-US">
                <a:latin typeface="+mj-ea"/>
                <a:ea typeface="+mj-ea"/>
                <a:hlinkClick r:id="rId10"/>
              </a:rPr>
              <a:t>算术和聚合操作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Average/Concat/Count/Max/Min/Sum/Reduce</a:t>
            </a:r>
          </a:p>
          <a:p>
            <a:r>
              <a:rPr lang="en-US" altLang="zh-CN">
                <a:latin typeface="+mj-ea"/>
                <a:ea typeface="+mj-ea"/>
                <a:hlinkClick r:id="rId11"/>
              </a:rPr>
              <a:t>Async </a:t>
            </a:r>
            <a:r>
              <a:rPr lang="zh-CN" altLang="en-US">
                <a:latin typeface="+mj-ea"/>
                <a:ea typeface="+mj-ea"/>
                <a:hlinkClick r:id="rId11"/>
              </a:rPr>
              <a:t>异步操作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Start/ToAsync/StartFuture/FromAction/FromCallable/RunAsync</a:t>
            </a:r>
          </a:p>
          <a:p>
            <a:r>
              <a:rPr lang="en-US" altLang="zh-CN">
                <a:latin typeface="+mj-ea"/>
                <a:ea typeface="+mj-ea"/>
                <a:hlinkClick r:id="rId12"/>
              </a:rPr>
              <a:t>Connect </a:t>
            </a:r>
            <a:r>
              <a:rPr lang="zh-CN" altLang="en-US">
                <a:latin typeface="+mj-ea"/>
                <a:ea typeface="+mj-ea"/>
                <a:hlinkClick r:id="rId12"/>
              </a:rPr>
              <a:t>连接操作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Connect/Publish/RefCount/Replay</a:t>
            </a:r>
          </a:p>
          <a:p>
            <a:r>
              <a:rPr lang="en-US" altLang="zh-CN">
                <a:latin typeface="+mj-ea"/>
                <a:ea typeface="+mj-ea"/>
                <a:hlinkClick r:id="rId13"/>
              </a:rPr>
              <a:t>Convert </a:t>
            </a:r>
            <a:r>
              <a:rPr lang="zh-CN" altLang="en-US">
                <a:latin typeface="+mj-ea"/>
                <a:ea typeface="+mj-ea"/>
                <a:hlinkClick r:id="rId13"/>
              </a:rPr>
              <a:t>转换操作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ToFuture/ToList/ToIterable/ToMap/toMultiMap</a:t>
            </a:r>
          </a:p>
          <a:p>
            <a:r>
              <a:rPr lang="en-US" altLang="zh-CN">
                <a:latin typeface="+mj-ea"/>
                <a:ea typeface="+mj-ea"/>
                <a:hlinkClick r:id="rId14"/>
              </a:rPr>
              <a:t>Blocking </a:t>
            </a:r>
            <a:r>
              <a:rPr lang="zh-CN" altLang="en-US">
                <a:latin typeface="+mj-ea"/>
                <a:ea typeface="+mj-ea"/>
                <a:hlinkClick r:id="rId14"/>
              </a:rPr>
              <a:t>阻塞操作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ForEach/First/Last/MostRecent/Next/Single/Latest</a:t>
            </a:r>
          </a:p>
          <a:p>
            <a:r>
              <a:rPr lang="en-US" altLang="zh-CN">
                <a:latin typeface="+mj-ea"/>
                <a:ea typeface="+mj-ea"/>
                <a:hlinkClick r:id="rId15"/>
              </a:rPr>
              <a:t>String </a:t>
            </a:r>
            <a:r>
              <a:rPr lang="zh-CN" altLang="en-US">
                <a:latin typeface="+mj-ea"/>
                <a:ea typeface="+mj-ea"/>
                <a:hlinkClick r:id="rId15"/>
              </a:rPr>
              <a:t>字符串操作</a:t>
            </a:r>
            <a:r>
              <a:rPr lang="zh-CN" altLang="en-US">
                <a:latin typeface="+mj-ea"/>
                <a:ea typeface="+mj-ea"/>
              </a:rPr>
              <a:t> </a:t>
            </a:r>
            <a:r>
              <a:rPr lang="en-US" altLang="zh-CN">
                <a:latin typeface="+mj-ea"/>
                <a:ea typeface="+mj-ea"/>
              </a:rPr>
              <a:t>- </a:t>
            </a:r>
            <a:r>
              <a:rPr lang="en-US" altLang="zh-CN" smtClean="0">
                <a:latin typeface="+mj-ea"/>
                <a:ea typeface="+mj-ea"/>
              </a:rPr>
              <a:t>ByLine/Decode/Encode/From/Join/Split/StringConcat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580526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+mj-ea"/>
                <a:ea typeface="+mj-ea"/>
              </a:rPr>
              <a:t>ReactiveX/RxJava</a:t>
            </a:r>
            <a:r>
              <a:rPr lang="zh-CN" altLang="en-US" b="1">
                <a:solidFill>
                  <a:srgbClr val="C00000"/>
                </a:solidFill>
                <a:latin typeface="+mj-ea"/>
                <a:ea typeface="+mj-ea"/>
              </a:rPr>
              <a:t>文档中文版</a:t>
            </a:r>
          </a:p>
          <a:p>
            <a:r>
              <a:rPr lang="en-US" altLang="zh-CN" b="1" smtClean="0">
                <a:solidFill>
                  <a:srgbClr val="C00000"/>
                </a:solidFill>
                <a:hlinkClick r:id="rId16"/>
              </a:rPr>
              <a:t>https</a:t>
            </a:r>
            <a:r>
              <a:rPr lang="en-US" altLang="zh-CN" b="1">
                <a:solidFill>
                  <a:srgbClr val="C00000"/>
                </a:solidFill>
                <a:hlinkClick r:id="rId16"/>
              </a:rPr>
              <a:t>://github.com/mcxiaoke/RxDocs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6" descr="C:\Users\Administrator\AppData\Local\YNote\data\chenlspring@163.com\107a1a5773584746984b727ce7e52feb\56404e190001b46a048704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20" y="1196752"/>
            <a:ext cx="5841100" cy="551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另一种视角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12474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+mj-ea"/>
                <a:ea typeface="+mj-ea"/>
              </a:rPr>
              <a:t>三份关于猫的信息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+mj-ea"/>
                <a:ea typeface="+mj-ea"/>
              </a:rPr>
              <a:t>每份都是唯一的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+mj-ea"/>
                <a:ea typeface="+mj-ea"/>
              </a:rPr>
              <a:t>每份都应该少于 </a:t>
            </a:r>
            <a:r>
              <a:rPr lang="en-US" altLang="zh-CN" sz="2000" b="1">
                <a:solidFill>
                  <a:srgbClr val="C00000"/>
                </a:solidFill>
                <a:latin typeface="+mj-ea"/>
                <a:ea typeface="+mj-ea"/>
              </a:rPr>
              <a:t>300 </a:t>
            </a:r>
            <a:r>
              <a:rPr lang="zh-CN" altLang="en-US" sz="2000" b="1">
                <a:solidFill>
                  <a:srgbClr val="C00000"/>
                </a:solidFill>
                <a:latin typeface="+mj-ea"/>
                <a:ea typeface="+mj-ea"/>
              </a:rPr>
              <a:t>字符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+mj-ea"/>
                <a:ea typeface="+mj-ea"/>
              </a:rPr>
              <a:t>每份都配张猫的</a:t>
            </a:r>
            <a:r>
              <a:rPr lang="zh-CN" altLang="en-US" sz="2000" b="1" smtClean="0">
                <a:solidFill>
                  <a:srgbClr val="C00000"/>
                </a:solidFill>
                <a:latin typeface="+mj-ea"/>
                <a:ea typeface="+mj-ea"/>
              </a:rPr>
              <a:t>图片</a:t>
            </a:r>
            <a:endParaRPr lang="zh-CN" altLang="en-US" sz="2000" b="1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514518" cy="419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4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95365" cy="48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www.jcodecraeer.com/uploads/20160429/146190611210551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0" y="1556792"/>
            <a:ext cx="8701550" cy="484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0" y="1484784"/>
            <a:ext cx="8701550" cy="484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" y="1484784"/>
            <a:ext cx="8709293" cy="483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" y="1556792"/>
            <a:ext cx="8705415" cy="48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2" y="1484784"/>
            <a:ext cx="8697698" cy="484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6632"/>
            <a:ext cx="8136904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>
                <a:latin typeface="Candara" panose="020E0502030303020204" pitchFamily="34" charset="0"/>
              </a:rPr>
              <a:t>Observable.from(folders)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.flatMap(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1500">
                <a:latin typeface="Candara" panose="020E0502030303020204" pitchFamily="34" charset="0"/>
              </a:rPr>
              <a:t>Func1&lt;File, Observable&lt;File&gt;&gt;()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public </a:t>
            </a:r>
            <a:r>
              <a:rPr lang="en-US" altLang="zh-CN" sz="1500">
                <a:latin typeface="Candara" panose="020E0502030303020204" pitchFamily="34" charset="0"/>
              </a:rPr>
              <a:t>Observable&lt;File&gt; </a:t>
            </a:r>
            <a:r>
              <a:rPr lang="en-US" altLang="zh-CN" sz="1500" i="1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1500">
                <a:latin typeface="Candara" panose="020E0502030303020204" pitchFamily="34" charset="0"/>
              </a:rPr>
              <a:t>(File file)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return 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Observable.from(file.</a:t>
            </a:r>
            <a:r>
              <a:rPr lang="en-US" altLang="zh-CN" sz="1500" b="1" i="1">
                <a:solidFill>
                  <a:srgbClr val="FF0000"/>
                </a:solidFill>
                <a:latin typeface="Candara" panose="020E0502030303020204" pitchFamily="34" charset="0"/>
              </a:rPr>
              <a:t>listFiles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());</a:t>
            </a:r>
            <a:r>
              <a:rPr lang="en-US" altLang="zh-CN" sz="1500">
                <a:latin typeface="Candara" panose="020E0502030303020204" pitchFamily="34" charset="0"/>
              </a:rPr>
              <a:t/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}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})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.filter(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1500">
                <a:latin typeface="Candara" panose="020E0502030303020204" pitchFamily="34" charset="0"/>
              </a:rPr>
              <a:t>Func1&lt;File, Boolean&gt;()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public </a:t>
            </a:r>
            <a:r>
              <a:rPr lang="en-US" altLang="zh-CN" sz="1500">
                <a:latin typeface="Candara" panose="020E0502030303020204" pitchFamily="34" charset="0"/>
              </a:rPr>
              <a:t>Boolean </a:t>
            </a:r>
            <a:r>
              <a:rPr lang="en-US" altLang="zh-CN" sz="1500" i="1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1500">
                <a:latin typeface="Candara" panose="020E0502030303020204" pitchFamily="34" charset="0"/>
              </a:rPr>
              <a:t>(File file)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return 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file.getName().endsWith(".png");</a:t>
            </a:r>
            <a:r>
              <a:rPr lang="en-US" altLang="zh-CN" sz="1500">
                <a:latin typeface="Candara" panose="020E0502030303020204" pitchFamily="34" charset="0"/>
              </a:rPr>
              <a:t/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}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})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.map(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1500">
                <a:latin typeface="Candara" panose="020E0502030303020204" pitchFamily="34" charset="0"/>
              </a:rPr>
              <a:t>Func1&lt;File, Bitmap&gt;()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public </a:t>
            </a:r>
            <a:r>
              <a:rPr lang="en-US" altLang="zh-CN" sz="1500">
                <a:latin typeface="Candara" panose="020E0502030303020204" pitchFamily="34" charset="0"/>
              </a:rPr>
              <a:t>Bitmap </a:t>
            </a:r>
            <a:r>
              <a:rPr lang="en-US" altLang="zh-CN" sz="1500" i="1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1500">
                <a:latin typeface="Candara" panose="020E0502030303020204" pitchFamily="34" charset="0"/>
              </a:rPr>
              <a:t>(File file)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return 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getBitmapFromFile(file);</a:t>
            </a:r>
            <a:r>
              <a:rPr lang="en-US" altLang="zh-CN" sz="1500">
                <a:latin typeface="Candara" panose="020E0502030303020204" pitchFamily="34" charset="0"/>
              </a:rPr>
              <a:t/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}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})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.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subscribeOn(Schedulers.io())</a:t>
            </a:r>
            <a:r>
              <a:rPr lang="en-US" altLang="zh-CN" sz="1500" b="1">
                <a:latin typeface="Candara" panose="020E0502030303020204" pitchFamily="34" charset="0"/>
              </a:rPr>
              <a:t/>
            </a:r>
            <a:br>
              <a:rPr lang="en-US" altLang="zh-CN" sz="1500" b="1">
                <a:latin typeface="Candara" panose="020E0502030303020204" pitchFamily="34" charset="0"/>
              </a:rPr>
            </a:br>
            <a:r>
              <a:rPr lang="en-US" altLang="zh-CN" sz="1500" b="1">
                <a:latin typeface="Candara" panose="020E0502030303020204" pitchFamily="34" charset="0"/>
              </a:rPr>
              <a:t>        .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observeOn(AndroidSchedulers.mainThread())</a:t>
            </a:r>
            <a:r>
              <a:rPr lang="en-US" altLang="zh-CN" sz="1500">
                <a:latin typeface="Candara" panose="020E0502030303020204" pitchFamily="34" charset="0"/>
              </a:rPr>
              <a:t/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.subscribe(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new </a:t>
            </a:r>
            <a:r>
              <a:rPr lang="en-US" altLang="zh-CN" sz="1500">
                <a:latin typeface="Candara" panose="020E0502030303020204" pitchFamily="34" charset="0"/>
              </a:rPr>
              <a:t>Action1&lt;Bitmap&gt;()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@Override</a:t>
            </a:r>
            <a:b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</a:br>
            <a:r>
              <a:rPr lang="en-US" altLang="zh-CN" sz="1500">
                <a:solidFill>
                  <a:srgbClr val="808000"/>
                </a:solidFill>
                <a:latin typeface="Candara" panose="020E0502030303020204" pitchFamily="34" charset="0"/>
              </a:rPr>
              <a:t>            </a:t>
            </a:r>
            <a:r>
              <a:rPr lang="en-US" altLang="zh-CN" sz="1500">
                <a:solidFill>
                  <a:srgbClr val="FF0080"/>
                </a:solidFill>
                <a:latin typeface="Candara" panose="020E0502030303020204" pitchFamily="34" charset="0"/>
              </a:rPr>
              <a:t>public void </a:t>
            </a:r>
            <a:r>
              <a:rPr lang="en-US" altLang="zh-CN" sz="1500" i="1">
                <a:solidFill>
                  <a:srgbClr val="800000"/>
                </a:solidFill>
                <a:latin typeface="Candara" panose="020E0502030303020204" pitchFamily="34" charset="0"/>
              </a:rPr>
              <a:t>call</a:t>
            </a:r>
            <a:r>
              <a:rPr lang="en-US" altLang="zh-CN" sz="1500">
                <a:latin typeface="Candara" panose="020E0502030303020204" pitchFamily="34" charset="0"/>
              </a:rPr>
              <a:t>(Bitmap bitmap) {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    </a:t>
            </a:r>
            <a:r>
              <a:rPr lang="en-US" altLang="zh-CN" sz="1500" b="1">
                <a:solidFill>
                  <a:srgbClr val="FF0000"/>
                </a:solidFill>
                <a:latin typeface="Candara" panose="020E0502030303020204" pitchFamily="34" charset="0"/>
              </a:rPr>
              <a:t>imageCollectorView.addImage(bitmap);</a:t>
            </a:r>
            <a:r>
              <a:rPr lang="en-US" altLang="zh-CN" sz="1500">
                <a:latin typeface="Candara" panose="020E0502030303020204" pitchFamily="34" charset="0"/>
              </a:rPr>
              <a:t/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    }</a:t>
            </a:r>
            <a:br>
              <a:rPr lang="en-US" altLang="zh-CN" sz="1500">
                <a:latin typeface="Candara" panose="020E0502030303020204" pitchFamily="34" charset="0"/>
              </a:rPr>
            </a:br>
            <a:r>
              <a:rPr lang="en-US" altLang="zh-CN" sz="1500">
                <a:latin typeface="Candara" panose="020E0502030303020204" pitchFamily="34" charset="0"/>
              </a:rPr>
              <a:t>        </a:t>
            </a:r>
            <a:r>
              <a:rPr lang="en-US" altLang="zh-CN" sz="1500" smtClean="0">
                <a:latin typeface="Candara" panose="020E0502030303020204" pitchFamily="34" charset="0"/>
              </a:rPr>
              <a:t>});</a:t>
            </a:r>
            <a:endParaRPr lang="zh-CN" altLang="en-US" sz="1500">
              <a:latin typeface="Candara" panose="020E0502030303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0" y="1484784"/>
            <a:ext cx="8693860" cy="485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4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2" y="1556792"/>
            <a:ext cx="8697698" cy="484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4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工厂流水线</a:t>
            </a:r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AutoShape 2" descr="http://www.jcodecraeer.com/uploads/20160429/14619061113877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2" y="1523219"/>
            <a:ext cx="8617657" cy="48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31640" y="5445224"/>
            <a:ext cx="6400800" cy="1008112"/>
          </a:xfrm>
        </p:spPr>
        <p:txBody>
          <a:bodyPr>
            <a:normAutofit/>
          </a:bodyPr>
          <a:lstStyle/>
          <a:p>
            <a:r>
              <a:rPr lang="zh-CN" altLang="en-US" sz="4800" smtClean="0">
                <a:solidFill>
                  <a:srgbClr val="C0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谢谢大家，可以鼓掌了</a:t>
            </a:r>
            <a:endParaRPr lang="zh-CN" altLang="en-US" sz="4800">
              <a:solidFill>
                <a:srgbClr val="C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01" y="203459"/>
            <a:ext cx="5671103" cy="524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/>
              <a:t>写法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79512" y="2996952"/>
            <a:ext cx="8793882" cy="2160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err="1">
                <a:latin typeface="Candara" panose="020E0502030303020204" pitchFamily="34" charset="0"/>
              </a:rPr>
              <a:t>Observable.from</a:t>
            </a:r>
            <a:r>
              <a:rPr lang="en-US" altLang="zh-CN">
                <a:latin typeface="Candara" panose="020E0502030303020204" pitchFamily="34" charset="0"/>
              </a:rPr>
              <a:t>(folders)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</a:t>
            </a:r>
            <a:r>
              <a:rPr lang="en-US" altLang="zh-CN" err="1">
                <a:latin typeface="Candara" panose="020E0502030303020204" pitchFamily="34" charset="0"/>
              </a:rPr>
              <a:t>flatMap</a:t>
            </a:r>
            <a:r>
              <a:rPr lang="en-US" altLang="zh-CN">
                <a:latin typeface="Candara" panose="020E0502030303020204" pitchFamily="34" charset="0"/>
              </a:rPr>
              <a:t>((Func1) (</a:t>
            </a:r>
            <a:r>
              <a:rPr lang="en-US" altLang="zh-CN">
                <a:solidFill>
                  <a:srgbClr val="FF00FF"/>
                </a:solidFill>
                <a:latin typeface="Candara" panose="020E0502030303020204" pitchFamily="34" charset="0"/>
              </a:rPr>
              <a:t>folder</a:t>
            </a:r>
            <a:r>
              <a:rPr lang="en-US" altLang="zh-CN">
                <a:latin typeface="Candara" panose="020E0502030303020204" pitchFamily="34" charset="0"/>
              </a:rPr>
              <a:t>) -&gt; { 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Observable.from</a:t>
            </a:r>
            <a:r>
              <a:rPr lang="en-US" altLang="zh-CN" b="1">
                <a:solidFill>
                  <a:schemeClr val="tx1"/>
                </a:solidFill>
                <a:latin typeface="Candara" panose="020E0502030303020204" pitchFamily="34" charset="0"/>
              </a:rPr>
              <a:t>(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file.listFiles</a:t>
            </a:r>
            <a:r>
              <a:rPr lang="en-US" altLang="zh-CN" b="1">
                <a:solidFill>
                  <a:schemeClr val="tx1"/>
                </a:solidFill>
                <a:latin typeface="Candara" panose="020E0502030303020204" pitchFamily="34" charset="0"/>
              </a:rPr>
              <a:t>()) </a:t>
            </a:r>
            <a:r>
              <a:rPr lang="en-US" altLang="zh-CN">
                <a:latin typeface="Candara" panose="020E0502030303020204" pitchFamily="34" charset="0"/>
              </a:rPr>
              <a:t>})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.filter((Func1) (</a:t>
            </a:r>
            <a:r>
              <a:rPr lang="en-US" altLang="zh-CN">
                <a:solidFill>
                  <a:srgbClr val="FF00FF"/>
                </a:solidFill>
                <a:latin typeface="Candara" panose="020E0502030303020204" pitchFamily="34" charset="0"/>
              </a:rPr>
              <a:t>file</a:t>
            </a:r>
            <a:r>
              <a:rPr lang="en-US" altLang="zh-CN">
                <a:latin typeface="Candara" panose="020E0502030303020204" pitchFamily="34" charset="0"/>
              </a:rPr>
              <a:t>) -&gt; { 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file.getName</a:t>
            </a:r>
            <a:r>
              <a:rPr lang="en-US" altLang="zh-CN" b="1">
                <a:solidFill>
                  <a:schemeClr val="tx1"/>
                </a:solidFill>
                <a:latin typeface="Candara" panose="020E0502030303020204" pitchFamily="34" charset="0"/>
              </a:rPr>
              <a:t>().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endsWith</a:t>
            </a:r>
            <a:r>
              <a:rPr lang="en-US" altLang="zh-CN">
                <a:latin typeface="Candara" panose="020E0502030303020204" pitchFamily="34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andara" panose="020E0502030303020204" pitchFamily="34" charset="0"/>
              </a:rPr>
              <a:t>".</a:t>
            </a:r>
            <a:r>
              <a:rPr lang="en-US" altLang="zh-CN" i="1" err="1">
                <a:solidFill>
                  <a:srgbClr val="0000FF"/>
                </a:solidFill>
                <a:latin typeface="Candara" panose="020E0502030303020204" pitchFamily="34" charset="0"/>
              </a:rPr>
              <a:t>png</a:t>
            </a:r>
            <a:r>
              <a:rPr lang="en-US" altLang="zh-CN" i="1">
                <a:solidFill>
                  <a:srgbClr val="0000FF"/>
                </a:solidFill>
                <a:latin typeface="Candara" panose="020E0502030303020204" pitchFamily="34" charset="0"/>
              </a:rPr>
              <a:t>"</a:t>
            </a:r>
            <a:r>
              <a:rPr lang="en-US" altLang="zh-CN">
                <a:latin typeface="Candara" panose="020E0502030303020204" pitchFamily="34" charset="0"/>
              </a:rPr>
              <a:t>) })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.map((Func1) (</a:t>
            </a:r>
            <a:r>
              <a:rPr lang="en-US" altLang="zh-CN">
                <a:solidFill>
                  <a:srgbClr val="FF00FF"/>
                </a:solidFill>
                <a:latin typeface="Candara" panose="020E0502030303020204" pitchFamily="34" charset="0"/>
              </a:rPr>
              <a:t>file</a:t>
            </a:r>
            <a:r>
              <a:rPr lang="en-US" altLang="zh-CN">
                <a:latin typeface="Candara" panose="020E0502030303020204" pitchFamily="34" charset="0"/>
              </a:rPr>
              <a:t>) -&gt; { 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getBitmapFromFile</a:t>
            </a:r>
            <a:r>
              <a:rPr lang="en-US" altLang="zh-CN">
                <a:latin typeface="Candara" panose="020E0502030303020204" pitchFamily="34" charset="0"/>
              </a:rPr>
              <a:t>(</a:t>
            </a:r>
            <a:r>
              <a:rPr lang="en-US" altLang="zh-CN">
                <a:solidFill>
                  <a:srgbClr val="FF00FF"/>
                </a:solidFill>
                <a:latin typeface="Candara" panose="020E0502030303020204" pitchFamily="34" charset="0"/>
              </a:rPr>
              <a:t>file</a:t>
            </a:r>
            <a:r>
              <a:rPr lang="en-US" altLang="zh-CN">
                <a:latin typeface="Candara" panose="020E0502030303020204" pitchFamily="34" charset="0"/>
              </a:rPr>
              <a:t>) })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</a:t>
            </a:r>
            <a:r>
              <a:rPr lang="en-US" altLang="zh-CN" err="1">
                <a:latin typeface="Candara" panose="020E0502030303020204" pitchFamily="34" charset="0"/>
              </a:rPr>
              <a:t>subscribeOn</a:t>
            </a:r>
            <a:r>
              <a:rPr lang="en-US" altLang="zh-CN">
                <a:latin typeface="Candara" panose="020E0502030303020204" pitchFamily="34" charset="0"/>
              </a:rPr>
              <a:t>(</a:t>
            </a:r>
            <a:r>
              <a:rPr lang="en-US" altLang="zh-CN" b="1">
                <a:solidFill>
                  <a:schemeClr val="tx1"/>
                </a:solidFill>
                <a:latin typeface="Candara" panose="020E0502030303020204" pitchFamily="34" charset="0"/>
              </a:rPr>
              <a:t>Schedulers.io</a:t>
            </a:r>
            <a:r>
              <a:rPr lang="en-US" altLang="zh-CN">
                <a:latin typeface="Candara" panose="020E0502030303020204" pitchFamily="34" charset="0"/>
              </a:rPr>
              <a:t>())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</a:t>
            </a:r>
            <a:r>
              <a:rPr lang="en-US" altLang="zh-CN" err="1">
                <a:latin typeface="Candara" panose="020E0502030303020204" pitchFamily="34" charset="0"/>
              </a:rPr>
              <a:t>observeOn</a:t>
            </a:r>
            <a:r>
              <a:rPr lang="en-US" altLang="zh-CN">
                <a:latin typeface="Candara" panose="020E0502030303020204" pitchFamily="34" charset="0"/>
              </a:rPr>
              <a:t>(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AndroidSchedulers.mainThread</a:t>
            </a:r>
            <a:r>
              <a:rPr lang="en-US" altLang="zh-CN">
                <a:latin typeface="Candara" panose="020E0502030303020204" pitchFamily="34" charset="0"/>
              </a:rPr>
              <a:t>())</a:t>
            </a:r>
            <a:br>
              <a:rPr lang="en-US" altLang="zh-CN">
                <a:latin typeface="Candara" panose="020E0502030303020204" pitchFamily="34" charset="0"/>
              </a:rPr>
            </a:br>
            <a:r>
              <a:rPr lang="en-US" altLang="zh-CN">
                <a:latin typeface="Candara" panose="020E0502030303020204" pitchFamily="34" charset="0"/>
              </a:rPr>
              <a:t>        .subscribe((Action1) (</a:t>
            </a:r>
            <a:r>
              <a:rPr lang="en-US" altLang="zh-CN">
                <a:solidFill>
                  <a:srgbClr val="FF00FF"/>
                </a:solidFill>
                <a:latin typeface="Candara" panose="020E0502030303020204" pitchFamily="34" charset="0"/>
              </a:rPr>
              <a:t>bitmap</a:t>
            </a:r>
            <a:r>
              <a:rPr lang="en-US" altLang="zh-CN">
                <a:latin typeface="Candara" panose="020E0502030303020204" pitchFamily="34" charset="0"/>
              </a:rPr>
              <a:t>) -&gt; { </a:t>
            </a:r>
            <a:r>
              <a:rPr lang="en-US" altLang="zh-CN" b="1" err="1">
                <a:solidFill>
                  <a:schemeClr val="tx1"/>
                </a:solidFill>
                <a:latin typeface="Candara" panose="020E0502030303020204" pitchFamily="34" charset="0"/>
              </a:rPr>
              <a:t>imageCollectorView.addImage</a:t>
            </a:r>
            <a:r>
              <a:rPr lang="en-US" altLang="zh-CN" b="1">
                <a:solidFill>
                  <a:schemeClr val="tx1"/>
                </a:solidFill>
                <a:latin typeface="Candara" panose="020E0502030303020204" pitchFamily="34" charset="0"/>
              </a:rPr>
              <a:t>(bitmap)</a:t>
            </a:r>
            <a:r>
              <a:rPr lang="en-US" altLang="zh-CN">
                <a:latin typeface="Candara" panose="020E0502030303020204" pitchFamily="34" charset="0"/>
              </a:rPr>
              <a:t> });</a:t>
            </a:r>
            <a:br>
              <a:rPr lang="en-US" altLang="zh-CN">
                <a:latin typeface="Candara" panose="020E0502030303020204" pitchFamily="34" charset="0"/>
              </a:rPr>
            </a:br>
            <a:endParaRPr lang="zh-CN" altLang="en-US">
              <a:latin typeface="Candara" panose="020E0502030303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相关设计模式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444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典型的观察者模式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class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NumObservable</a:t>
            </a:r>
            <a:r>
              <a:rPr lang="en-US" altLang="zh-CN" b="1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extends </a:t>
            </a:r>
            <a:r>
              <a:rPr lang="en-US" altLang="zh-CN" b="1">
                <a:latin typeface="Candara" pitchFamily="34" charset="0"/>
              </a:rPr>
              <a:t>Observable </a:t>
            </a:r>
            <a:r>
              <a:rPr lang="en-US" altLang="zh-CN">
                <a:latin typeface="Candara" pitchFamily="34" charset="0"/>
              </a:rPr>
              <a:t>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private </a:t>
            </a:r>
            <a:r>
              <a:rPr lang="en-US" altLang="zh-CN" err="1">
                <a:solidFill>
                  <a:srgbClr val="FF0080"/>
                </a:solidFill>
                <a:latin typeface="Candara" pitchFamily="34" charset="0"/>
              </a:rPr>
              <a:t>int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 </a:t>
            </a:r>
            <a:r>
              <a:rPr lang="en-US" altLang="zh-CN">
                <a:solidFill>
                  <a:srgbClr val="0000A0"/>
                </a:solidFill>
                <a:latin typeface="Candara" pitchFamily="34" charset="0"/>
              </a:rPr>
              <a:t>data </a:t>
            </a:r>
            <a:r>
              <a:rPr lang="en-US" altLang="zh-CN">
                <a:latin typeface="Candara" pitchFamily="34" charset="0"/>
              </a:rPr>
              <a:t>= </a:t>
            </a:r>
            <a:r>
              <a:rPr lang="en-US" altLang="zh-CN" i="1">
                <a:latin typeface="Candara" pitchFamily="34" charset="0"/>
              </a:rPr>
              <a:t>0</a:t>
            </a:r>
            <a:r>
              <a:rPr lang="en-US" altLang="zh-CN" smtClean="0">
                <a:latin typeface="Candara" pitchFamily="34" charset="0"/>
              </a:rPr>
              <a:t>;</a:t>
            </a:r>
            <a:r>
              <a:rPr lang="en-US" altLang="zh-CN">
                <a:latin typeface="Candara" pitchFamily="34" charset="0"/>
              </a:rPr>
              <a:t/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err="1">
                <a:solidFill>
                  <a:srgbClr val="FF0080"/>
                </a:solidFill>
                <a:latin typeface="Candara" pitchFamily="34" charset="0"/>
              </a:rPr>
              <a:t>int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 </a:t>
            </a:r>
            <a:r>
              <a:rPr lang="en-US" altLang="zh-CN" b="1" i="1" err="1">
                <a:solidFill>
                  <a:srgbClr val="800000"/>
                </a:solidFill>
                <a:latin typeface="Candara" pitchFamily="34" charset="0"/>
              </a:rPr>
              <a:t>getData</a:t>
            </a:r>
            <a:r>
              <a:rPr lang="en-US" altLang="zh-CN">
                <a:latin typeface="Candara" pitchFamily="34" charset="0"/>
              </a:rPr>
              <a:t>()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return </a:t>
            </a:r>
            <a:r>
              <a:rPr lang="en-US" altLang="zh-CN">
                <a:solidFill>
                  <a:srgbClr val="0000A0"/>
                </a:solidFill>
                <a:latin typeface="Candara" pitchFamily="34" charset="0"/>
              </a:rPr>
              <a:t>data</a:t>
            </a:r>
            <a:r>
              <a:rPr lang="en-US" altLang="zh-CN">
                <a:latin typeface="Candara" pitchFamily="34" charset="0"/>
              </a:rPr>
              <a:t>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smtClean="0">
                <a:latin typeface="Candara" pitchFamily="34" charset="0"/>
              </a:rPr>
              <a:t>}</a:t>
            </a:r>
            <a:r>
              <a:rPr lang="en-US" altLang="zh-CN">
                <a:latin typeface="Candara" pitchFamily="34" charset="0"/>
              </a:rPr>
              <a:t/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void </a:t>
            </a:r>
            <a:r>
              <a:rPr lang="en-US" altLang="zh-CN" b="1" i="1" err="1">
                <a:solidFill>
                  <a:srgbClr val="800000"/>
                </a:solidFill>
                <a:latin typeface="Candara" pitchFamily="34" charset="0"/>
              </a:rPr>
              <a:t>setData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err="1">
                <a:solidFill>
                  <a:srgbClr val="FF0080"/>
                </a:solidFill>
                <a:latin typeface="Candara" pitchFamily="34" charset="0"/>
              </a:rPr>
              <a:t>int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</a:rPr>
              <a:t>i</a:t>
            </a:r>
            <a:r>
              <a:rPr lang="en-US" altLang="zh-CN">
                <a:latin typeface="Candara" pitchFamily="34" charset="0"/>
              </a:rPr>
              <a:t>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>
                <a:solidFill>
                  <a:srgbClr val="0000A0"/>
                </a:solidFill>
                <a:latin typeface="Candara" pitchFamily="34" charset="0"/>
              </a:rPr>
              <a:t>data </a:t>
            </a:r>
            <a:r>
              <a:rPr lang="en-US" altLang="zh-CN">
                <a:latin typeface="Candara" pitchFamily="34" charset="0"/>
              </a:rPr>
              <a:t>=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</a:rPr>
              <a:t>i</a:t>
            </a:r>
            <a:r>
              <a:rPr lang="en-US" altLang="zh-CN">
                <a:latin typeface="Candara" pitchFamily="34" charset="0"/>
              </a:rPr>
              <a:t>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setChanged</a:t>
            </a:r>
            <a:r>
              <a:rPr lang="en-US" altLang="zh-CN">
                <a:latin typeface="Candara" pitchFamily="34" charset="0"/>
              </a:rPr>
              <a:t>();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notifyObservers</a:t>
            </a:r>
            <a:r>
              <a:rPr lang="en-US" altLang="zh-CN">
                <a:latin typeface="Candara" pitchFamily="34" charset="0"/>
              </a:rPr>
              <a:t>();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}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 smtClean="0">
                <a:latin typeface="Candara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class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NumObserver</a:t>
            </a:r>
            <a:r>
              <a:rPr lang="en-US" altLang="zh-CN" b="1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implements </a:t>
            </a:r>
            <a:r>
              <a:rPr lang="en-US" altLang="zh-CN" b="1">
                <a:latin typeface="Candara" pitchFamily="34" charset="0"/>
              </a:rPr>
              <a:t>Observer </a:t>
            </a:r>
            <a:r>
              <a:rPr lang="en-US" altLang="zh-CN">
                <a:latin typeface="Candara" pitchFamily="34" charset="0"/>
              </a:rPr>
              <a:t>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@Override</a:t>
            </a:r>
            <a:br>
              <a:rPr lang="en-US" altLang="zh-CN">
                <a:solidFill>
                  <a:srgbClr val="808000"/>
                </a:solidFill>
                <a:latin typeface="Candara" pitchFamily="34" charset="0"/>
              </a:rPr>
            </a:br>
            <a:r>
              <a:rPr lang="en-US" altLang="zh-CN">
                <a:solidFill>
                  <a:srgbClr val="808000"/>
                </a:solidFill>
                <a:latin typeface="Candara" pitchFamily="34" charset="0"/>
              </a:rPr>
              <a:t>   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public void 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update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b="1">
                <a:latin typeface="Candara" pitchFamily="34" charset="0"/>
              </a:rPr>
              <a:t>Observable </a:t>
            </a:r>
            <a:r>
              <a:rPr lang="en-US" altLang="zh-CN" err="1">
                <a:solidFill>
                  <a:srgbClr val="FF00FF"/>
                </a:solidFill>
                <a:latin typeface="Candara" pitchFamily="34" charset="0"/>
              </a:rPr>
              <a:t>observable</a:t>
            </a:r>
            <a:r>
              <a:rPr lang="en-US" altLang="zh-CN">
                <a:latin typeface="Candara" pitchFamily="34" charset="0"/>
              </a:rPr>
              <a:t>, </a:t>
            </a:r>
            <a:r>
              <a:rPr lang="en-US" altLang="zh-CN" b="1">
                <a:latin typeface="Candara" pitchFamily="34" charset="0"/>
              </a:rPr>
              <a:t>Object </a:t>
            </a:r>
            <a:r>
              <a:rPr lang="en-US" altLang="zh-CN">
                <a:solidFill>
                  <a:srgbClr val="FF00FF"/>
                </a:solidFill>
                <a:latin typeface="Candara" pitchFamily="34" charset="0"/>
              </a:rPr>
              <a:t>object</a:t>
            </a:r>
            <a:r>
              <a:rPr lang="en-US" altLang="zh-CN">
                <a:latin typeface="Candara" pitchFamily="34" charset="0"/>
              </a:rPr>
              <a:t>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   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NumObservable</a:t>
            </a:r>
            <a:r>
              <a:rPr lang="en-US" altLang="zh-CN" b="1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zh-CN" b="1" err="1">
                <a:solidFill>
                  <a:srgbClr val="008000"/>
                </a:solidFill>
                <a:latin typeface="Candara" pitchFamily="34" charset="0"/>
              </a:rPr>
              <a:t>numObservable</a:t>
            </a:r>
            <a:r>
              <a:rPr lang="en-US" altLang="zh-CN" b="1">
                <a:solidFill>
                  <a:srgbClr val="008000"/>
                </a:solidFill>
                <a:latin typeface="Candara" pitchFamily="34" charset="0"/>
              </a:rPr>
              <a:t> </a:t>
            </a:r>
            <a:r>
              <a:rPr lang="en-US" altLang="zh-CN" b="1">
                <a:latin typeface="Candara" pitchFamily="34" charset="0"/>
              </a:rPr>
              <a:t>= (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NumObservable</a:t>
            </a:r>
            <a:r>
              <a:rPr lang="en-US" altLang="zh-CN" b="1">
                <a:latin typeface="Candara" pitchFamily="34" charset="0"/>
              </a:rPr>
              <a:t>) </a:t>
            </a:r>
            <a:r>
              <a:rPr lang="en-US" altLang="zh-CN" b="1">
                <a:solidFill>
                  <a:srgbClr val="FF00FF"/>
                </a:solidFill>
                <a:latin typeface="Candara" pitchFamily="34" charset="0"/>
              </a:rPr>
              <a:t>observable</a:t>
            </a:r>
            <a:r>
              <a:rPr lang="en-US" altLang="zh-CN" b="1">
                <a:latin typeface="Candara" pitchFamily="34" charset="0"/>
              </a:rPr>
              <a:t>;</a:t>
            </a:r>
            <a:br>
              <a:rPr lang="en-US" altLang="zh-CN" b="1">
                <a:latin typeface="Candara" pitchFamily="34" charset="0"/>
              </a:rPr>
            </a:br>
            <a:r>
              <a:rPr lang="en-US" altLang="zh-CN" b="1">
                <a:latin typeface="Candara" pitchFamily="34" charset="0"/>
              </a:rPr>
              <a:t>        </a:t>
            </a:r>
            <a:r>
              <a:rPr lang="en-US" altLang="zh-CN" b="1" err="1">
                <a:latin typeface="Candara" pitchFamily="34" charset="0"/>
              </a:rPr>
              <a:t>System.</a:t>
            </a:r>
            <a:r>
              <a:rPr lang="en-US" altLang="zh-CN" b="1" i="1" err="1">
                <a:solidFill>
                  <a:srgbClr val="660E7A"/>
                </a:solidFill>
                <a:latin typeface="Candara" pitchFamily="34" charset="0"/>
              </a:rPr>
              <a:t>out</a:t>
            </a:r>
            <a:r>
              <a:rPr lang="en-US" altLang="zh-CN" b="1" err="1">
                <a:latin typeface="Candara" pitchFamily="34" charset="0"/>
              </a:rPr>
              <a:t>.</a:t>
            </a:r>
            <a:r>
              <a:rPr lang="en-US" altLang="zh-CN" b="1" i="1" err="1">
                <a:solidFill>
                  <a:srgbClr val="800000"/>
                </a:solidFill>
                <a:latin typeface="Candara" pitchFamily="34" charset="0"/>
              </a:rPr>
              <a:t>println</a:t>
            </a:r>
            <a:r>
              <a:rPr lang="en-US" altLang="zh-CN" b="1">
                <a:latin typeface="Candara" pitchFamily="34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Candara" pitchFamily="34" charset="0"/>
              </a:rPr>
              <a:t>"Data changed: " </a:t>
            </a:r>
            <a:r>
              <a:rPr lang="en-US" altLang="zh-CN" b="1">
                <a:latin typeface="Candara" pitchFamily="34" charset="0"/>
              </a:rPr>
              <a:t>+ </a:t>
            </a:r>
            <a:r>
              <a:rPr lang="en-US" altLang="zh-CN" b="1" err="1">
                <a:solidFill>
                  <a:srgbClr val="008000"/>
                </a:solidFill>
                <a:latin typeface="Candara" pitchFamily="34" charset="0"/>
              </a:rPr>
              <a:t>numObservable</a:t>
            </a:r>
            <a:r>
              <a:rPr lang="en-US" altLang="zh-CN" b="1" err="1">
                <a:latin typeface="Candara" pitchFamily="34" charset="0"/>
              </a:rPr>
              <a:t>.</a:t>
            </a:r>
            <a:r>
              <a:rPr lang="en-US" altLang="zh-CN" b="1" i="1" err="1">
                <a:solidFill>
                  <a:srgbClr val="800000"/>
                </a:solidFill>
                <a:latin typeface="Candara" pitchFamily="34" charset="0"/>
              </a:rPr>
              <a:t>getData</a:t>
            </a:r>
            <a:r>
              <a:rPr lang="en-US" altLang="zh-CN" b="1">
                <a:latin typeface="Candara" pitchFamily="34" charset="0"/>
              </a:rPr>
              <a:t>());</a:t>
            </a:r>
            <a:r>
              <a:rPr lang="en-US" altLang="zh-CN">
                <a:latin typeface="Candara" pitchFamily="34" charset="0"/>
              </a:rPr>
              <a:t/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}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}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public static void </a:t>
            </a:r>
            <a:r>
              <a:rPr lang="en-US" altLang="zh-CN" b="1" i="1">
                <a:solidFill>
                  <a:srgbClr val="800000"/>
                </a:solidFill>
                <a:latin typeface="Candara" pitchFamily="34" charset="0"/>
              </a:rPr>
              <a:t>main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b="1">
                <a:latin typeface="Candara" pitchFamily="34" charset="0"/>
              </a:rPr>
              <a:t>String</a:t>
            </a:r>
            <a:r>
              <a:rPr lang="en-US" altLang="zh-CN">
                <a:latin typeface="Candara" pitchFamily="34" charset="0"/>
              </a:rPr>
              <a:t>[] </a:t>
            </a:r>
            <a:r>
              <a:rPr lang="en-US" altLang="zh-CN" err="1">
                <a:solidFill>
                  <a:srgbClr val="FF00FF"/>
                </a:solidFill>
                <a:latin typeface="Candara" pitchFamily="34" charset="0"/>
              </a:rPr>
              <a:t>args</a:t>
            </a:r>
            <a:r>
              <a:rPr lang="en-US" altLang="zh-CN">
                <a:latin typeface="Candara" pitchFamily="34" charset="0"/>
              </a:rPr>
              <a:t>) {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NumObservable</a:t>
            </a:r>
            <a:r>
              <a:rPr lang="en-US" altLang="zh-CN" b="1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zh-CN">
                <a:solidFill>
                  <a:srgbClr val="008000"/>
                </a:solidFill>
                <a:latin typeface="Candara" pitchFamily="34" charset="0"/>
              </a:rPr>
              <a:t>number </a:t>
            </a:r>
            <a:r>
              <a:rPr lang="en-US" altLang="zh-CN">
                <a:latin typeface="Candara" pitchFamily="34" charset="0"/>
              </a:rPr>
              <a:t>= 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NumObservable</a:t>
            </a:r>
            <a:r>
              <a:rPr lang="en-US" altLang="zh-CN">
                <a:latin typeface="Candara" pitchFamily="34" charset="0"/>
              </a:rPr>
              <a:t>();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err="1">
                <a:solidFill>
                  <a:srgbClr val="008000"/>
                </a:solidFill>
                <a:latin typeface="Candara" pitchFamily="34" charset="0"/>
              </a:rPr>
              <a:t>number</a:t>
            </a:r>
            <a:r>
              <a:rPr lang="en-US" altLang="zh-CN" err="1">
                <a:latin typeface="Candara" pitchFamily="34" charset="0"/>
              </a:rPr>
              <a:t>.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addObserver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>
                <a:solidFill>
                  <a:srgbClr val="FF0080"/>
                </a:solidFill>
                <a:latin typeface="Candara" pitchFamily="34" charset="0"/>
              </a:rPr>
              <a:t>new </a:t>
            </a:r>
            <a:r>
              <a:rPr lang="en-US" altLang="zh-CN" b="1" err="1">
                <a:solidFill>
                  <a:schemeClr val="tx1"/>
                </a:solidFill>
                <a:latin typeface="Candara" pitchFamily="34" charset="0"/>
              </a:rPr>
              <a:t>NumObserver</a:t>
            </a:r>
            <a:r>
              <a:rPr lang="en-US" altLang="zh-CN">
                <a:latin typeface="Candara" pitchFamily="34" charset="0"/>
              </a:rPr>
              <a:t>());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err="1">
                <a:solidFill>
                  <a:srgbClr val="008000"/>
                </a:solidFill>
                <a:latin typeface="Candara" pitchFamily="34" charset="0"/>
              </a:rPr>
              <a:t>number</a:t>
            </a:r>
            <a:r>
              <a:rPr lang="en-US" altLang="zh-CN" err="1">
                <a:latin typeface="Candara" pitchFamily="34" charset="0"/>
              </a:rPr>
              <a:t>.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setData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i="1">
                <a:latin typeface="Candara" pitchFamily="34" charset="0"/>
              </a:rPr>
              <a:t>1</a:t>
            </a:r>
            <a:r>
              <a:rPr lang="en-US" altLang="zh-CN">
                <a:latin typeface="Candara" pitchFamily="34" charset="0"/>
              </a:rPr>
              <a:t>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err="1">
                <a:solidFill>
                  <a:srgbClr val="008000"/>
                </a:solidFill>
                <a:latin typeface="Candara" pitchFamily="34" charset="0"/>
              </a:rPr>
              <a:t>number</a:t>
            </a:r>
            <a:r>
              <a:rPr lang="en-US" altLang="zh-CN" err="1">
                <a:latin typeface="Candara" pitchFamily="34" charset="0"/>
              </a:rPr>
              <a:t>.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setData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i="1">
                <a:latin typeface="Candara" pitchFamily="34" charset="0"/>
              </a:rPr>
              <a:t>2</a:t>
            </a:r>
            <a:r>
              <a:rPr lang="en-US" altLang="zh-CN">
                <a:latin typeface="Candara" pitchFamily="34" charset="0"/>
              </a:rPr>
              <a:t>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>
                <a:latin typeface="Candara" pitchFamily="34" charset="0"/>
              </a:rPr>
              <a:t>    </a:t>
            </a:r>
            <a:r>
              <a:rPr lang="en-US" altLang="zh-CN" err="1">
                <a:solidFill>
                  <a:srgbClr val="008000"/>
                </a:solidFill>
                <a:latin typeface="Candara" pitchFamily="34" charset="0"/>
              </a:rPr>
              <a:t>number</a:t>
            </a:r>
            <a:r>
              <a:rPr lang="en-US" altLang="zh-CN" err="1">
                <a:latin typeface="Candara" pitchFamily="34" charset="0"/>
              </a:rPr>
              <a:t>.</a:t>
            </a:r>
            <a:r>
              <a:rPr lang="en-US" altLang="zh-CN" i="1" err="1">
                <a:solidFill>
                  <a:srgbClr val="800000"/>
                </a:solidFill>
                <a:latin typeface="Candara" pitchFamily="34" charset="0"/>
              </a:rPr>
              <a:t>setData</a:t>
            </a:r>
            <a:r>
              <a:rPr lang="en-US" altLang="zh-CN">
                <a:latin typeface="Candara" pitchFamily="34" charset="0"/>
              </a:rPr>
              <a:t>(</a:t>
            </a:r>
            <a:r>
              <a:rPr lang="en-US" altLang="zh-CN" i="1">
                <a:latin typeface="Candara" pitchFamily="34" charset="0"/>
              </a:rPr>
              <a:t>3</a:t>
            </a:r>
            <a:r>
              <a:rPr lang="en-US" altLang="zh-CN">
                <a:latin typeface="Candara" pitchFamily="34" charset="0"/>
              </a:rPr>
              <a:t>);</a:t>
            </a:r>
            <a:br>
              <a:rPr lang="en-US" altLang="zh-CN">
                <a:latin typeface="Candara" pitchFamily="34" charset="0"/>
              </a:rPr>
            </a:br>
            <a:r>
              <a:rPr lang="en-US" altLang="zh-CN" smtClean="0">
                <a:latin typeface="Candara" pitchFamily="34" charset="0"/>
              </a:rPr>
              <a:t>}</a:t>
            </a:r>
            <a:endParaRPr lang="zh-CN" altLang="en-US">
              <a:latin typeface="Candara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建造者模式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FF0080"/>
                </a:solidFill>
              </a:rPr>
              <a:t>class </a:t>
            </a:r>
            <a:r>
              <a:rPr lang="en-US" altLang="zh-CN" smtClean="0"/>
              <a:t>Computer </a:t>
            </a: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FF0080"/>
                </a:solidFill>
              </a:rPr>
              <a:t>private </a:t>
            </a:r>
            <a:r>
              <a:rPr lang="en-US" altLang="zh-CN"/>
              <a:t>ComputerParams </a:t>
            </a:r>
            <a:r>
              <a:rPr lang="en-US" altLang="zh-CN">
                <a:solidFill>
                  <a:srgbClr val="0000A0"/>
                </a:solidFill>
              </a:rPr>
              <a:t>params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i="1" smtClean="0">
                <a:solidFill>
                  <a:srgbClr val="808080"/>
                </a:solidFill>
              </a:rPr>
              <a:t>//</a:t>
            </a:r>
            <a:r>
              <a:rPr lang="en-US" altLang="zh-CN" i="1" smtClean="0">
                <a:solidFill>
                  <a:srgbClr val="808080"/>
                </a:solidFill>
                <a:latin typeface="宋体"/>
              </a:rPr>
              <a:t> </a:t>
            </a:r>
            <a:r>
              <a:rPr lang="zh-CN" altLang="en-US" i="1" smtClean="0">
                <a:solidFill>
                  <a:srgbClr val="808080"/>
                </a:solidFill>
                <a:latin typeface="宋体"/>
              </a:rPr>
              <a:t>构造方法</a:t>
            </a:r>
            <a:r>
              <a:rPr lang="zh-CN" altLang="en-US" i="1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i="1">
                <a:solidFill>
                  <a:srgbClr val="808080"/>
                </a:solidFill>
                <a:latin typeface="宋体"/>
              </a:rPr>
            </a:br>
            <a:r>
              <a:rPr lang="zh-CN" altLang="en-US" i="1">
                <a:solidFill>
                  <a:srgbClr val="808080"/>
                </a:solidFill>
                <a:latin typeface="宋体"/>
              </a:rPr>
              <a:t>    </a:t>
            </a:r>
            <a:r>
              <a:rPr lang="en-US" altLang="zh-CN">
                <a:solidFill>
                  <a:srgbClr val="FF0080"/>
                </a:solidFill>
              </a:rPr>
              <a:t>private </a:t>
            </a:r>
            <a:r>
              <a:rPr lang="en-US" altLang="zh-CN" smtClean="0">
                <a:solidFill>
                  <a:srgbClr val="800000"/>
                </a:solidFill>
              </a:rPr>
              <a:t>Computer</a:t>
            </a:r>
            <a:r>
              <a:rPr lang="en-US" altLang="zh-CN" smtClean="0"/>
              <a:t>(Builder </a:t>
            </a:r>
            <a:r>
              <a:rPr lang="en-US" altLang="zh-CN">
                <a:solidFill>
                  <a:srgbClr val="FF00FF"/>
                </a:solidFill>
              </a:rPr>
              <a:t>builder</a:t>
            </a:r>
            <a:r>
              <a:rPr lang="en-US" altLang="zh-CN"/>
              <a:t>) </a:t>
            </a:r>
            <a:r>
              <a:rPr lang="en-US" altLang="zh-CN" smtClean="0"/>
              <a:t>{ </a:t>
            </a:r>
            <a:r>
              <a:rPr lang="en-US" altLang="zh-CN">
                <a:solidFill>
                  <a:srgbClr val="0000A0"/>
                </a:solidFill>
              </a:rPr>
              <a:t>params 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FF"/>
                </a:solidFill>
              </a:rPr>
              <a:t>builder</a:t>
            </a:r>
            <a:r>
              <a:rPr lang="en-US" altLang="zh-CN"/>
              <a:t>.</a:t>
            </a:r>
            <a:r>
              <a:rPr lang="en-US" altLang="zh-CN">
                <a:solidFill>
                  <a:srgbClr val="0000A0"/>
                </a:solidFill>
              </a:rPr>
              <a:t>params</a:t>
            </a:r>
            <a:r>
              <a:rPr lang="en-US" altLang="zh-CN" smtClean="0"/>
              <a:t>;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 smtClean="0"/>
              <a:t>    // </a:t>
            </a:r>
            <a:r>
              <a:rPr lang="zh-CN" altLang="en-US" smtClean="0"/>
              <a:t>内部类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FF0080"/>
                </a:solidFill>
              </a:rPr>
              <a:t>static class </a:t>
            </a:r>
            <a:r>
              <a:rPr lang="en-US" altLang="zh-CN"/>
              <a:t>Builder </a:t>
            </a:r>
            <a:r>
              <a:rPr lang="en-US" altLang="zh-CN" smtClean="0"/>
              <a:t>{ 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ComputerParams </a:t>
            </a:r>
            <a:r>
              <a:rPr lang="en-US" altLang="zh-CN">
                <a:solidFill>
                  <a:srgbClr val="0000A0"/>
                </a:solidFill>
              </a:rPr>
              <a:t>params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>
                <a:solidFill>
                  <a:srgbClr val="800000"/>
                </a:solidFill>
              </a:rPr>
              <a:t>Builder</a:t>
            </a:r>
            <a:r>
              <a:rPr lang="en-US" altLang="zh-CN"/>
              <a:t>() </a:t>
            </a:r>
            <a:r>
              <a:rPr lang="en-US" altLang="zh-CN" smtClean="0"/>
              <a:t>{  </a:t>
            </a:r>
            <a:r>
              <a:rPr lang="en-US" altLang="zh-CN">
                <a:solidFill>
                  <a:srgbClr val="0000A0"/>
                </a:solidFill>
              </a:rPr>
              <a:t>params 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80"/>
                </a:solidFill>
              </a:rPr>
              <a:t>new </a:t>
            </a:r>
            <a:r>
              <a:rPr lang="en-US" altLang="zh-CN"/>
              <a:t>ComputerParams</a:t>
            </a:r>
            <a:r>
              <a:rPr lang="en-US" altLang="zh-CN" smtClean="0"/>
              <a:t>();  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Builder </a:t>
            </a:r>
            <a:r>
              <a:rPr lang="en-US" altLang="zh-CN" i="1">
                <a:solidFill>
                  <a:srgbClr val="800000"/>
                </a:solidFill>
              </a:rPr>
              <a:t>setBrand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brand</a:t>
            </a:r>
            <a:r>
              <a:rPr lang="en-US" altLang="zh-CN"/>
              <a:t>) </a:t>
            </a:r>
            <a:r>
              <a:rPr lang="en-US" altLang="zh-CN" smtClean="0"/>
              <a:t>{  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000A0"/>
                </a:solidFill>
              </a:rPr>
              <a:t>        params</a:t>
            </a:r>
            <a:r>
              <a:rPr lang="en-US" altLang="zh-CN" smtClean="0"/>
              <a:t>.</a:t>
            </a:r>
            <a:r>
              <a:rPr lang="en-US" altLang="zh-CN" smtClean="0">
                <a:solidFill>
                  <a:srgbClr val="0000A0"/>
                </a:solidFill>
              </a:rPr>
              <a:t>brand 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FF"/>
                </a:solidFill>
              </a:rPr>
              <a:t>brand</a:t>
            </a:r>
            <a:r>
              <a:rPr lang="en-US" altLang="zh-CN"/>
              <a:t>; </a:t>
            </a:r>
            <a:r>
              <a:rPr lang="en-US" altLang="zh-CN">
                <a:solidFill>
                  <a:srgbClr val="FF0080"/>
                </a:solidFill>
              </a:rPr>
              <a:t>return this</a:t>
            </a:r>
            <a:r>
              <a:rPr lang="en-US" altLang="zh-CN" smtClean="0"/>
              <a:t>;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    Builder </a:t>
            </a:r>
            <a:r>
              <a:rPr lang="en-US" altLang="zh-CN" i="1">
                <a:solidFill>
                  <a:srgbClr val="800000"/>
                </a:solidFill>
              </a:rPr>
              <a:t>setSize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size</a:t>
            </a:r>
            <a:r>
              <a:rPr lang="en-US" altLang="zh-CN"/>
              <a:t>) </a:t>
            </a:r>
            <a:r>
              <a:rPr lang="en-US" altLang="zh-CN" smtClean="0"/>
              <a:t>{  </a:t>
            </a:r>
            <a:r>
              <a:rPr lang="en-US" altLang="zh-CN">
                <a:solidFill>
                  <a:srgbClr val="0000A0"/>
                </a:solidFill>
              </a:rPr>
              <a:t>params</a:t>
            </a:r>
            <a:r>
              <a:rPr lang="en-US" altLang="zh-CN"/>
              <a:t>.</a:t>
            </a:r>
            <a:r>
              <a:rPr lang="en-US" altLang="zh-CN">
                <a:solidFill>
                  <a:srgbClr val="0000A0"/>
                </a:solidFill>
              </a:rPr>
              <a:t>size 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FF"/>
                </a:solidFill>
              </a:rPr>
              <a:t>size</a:t>
            </a:r>
            <a:r>
              <a:rPr lang="en-US" altLang="zh-CN"/>
              <a:t>; </a:t>
            </a:r>
            <a:r>
              <a:rPr lang="en-US" altLang="zh-CN">
                <a:solidFill>
                  <a:srgbClr val="FF0080"/>
                </a:solidFill>
              </a:rPr>
              <a:t>return this</a:t>
            </a:r>
            <a:r>
              <a:rPr lang="en-US" altLang="zh-CN" smtClean="0"/>
              <a:t>;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    Builder </a:t>
            </a:r>
            <a:r>
              <a:rPr lang="en-US" altLang="zh-CN" i="1">
                <a:solidFill>
                  <a:srgbClr val="800000"/>
                </a:solidFill>
              </a:rPr>
              <a:t>setOS</a:t>
            </a:r>
            <a:r>
              <a:rPr lang="en-US" altLang="zh-CN"/>
              <a:t>(String </a:t>
            </a:r>
            <a:r>
              <a:rPr lang="en-US" altLang="zh-CN">
                <a:solidFill>
                  <a:srgbClr val="FF00FF"/>
                </a:solidFill>
              </a:rPr>
              <a:t>os</a:t>
            </a:r>
            <a:r>
              <a:rPr lang="en-US" altLang="zh-CN"/>
              <a:t>) </a:t>
            </a:r>
            <a:r>
              <a:rPr lang="en-US" altLang="zh-CN" smtClean="0"/>
              <a:t>{  </a:t>
            </a:r>
            <a:r>
              <a:rPr lang="en-US" altLang="zh-CN">
                <a:solidFill>
                  <a:srgbClr val="0000A0"/>
                </a:solidFill>
              </a:rPr>
              <a:t>params</a:t>
            </a:r>
            <a:r>
              <a:rPr lang="en-US" altLang="zh-CN"/>
              <a:t>.</a:t>
            </a:r>
            <a:r>
              <a:rPr lang="en-US" altLang="zh-CN">
                <a:solidFill>
                  <a:srgbClr val="0000A0"/>
                </a:solidFill>
              </a:rPr>
              <a:t>os 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FF"/>
                </a:solidFill>
              </a:rPr>
              <a:t>os</a:t>
            </a:r>
            <a:r>
              <a:rPr lang="en-US" altLang="zh-CN"/>
              <a:t>; </a:t>
            </a:r>
            <a:r>
              <a:rPr lang="en-US" altLang="zh-CN">
                <a:solidFill>
                  <a:srgbClr val="FF0080"/>
                </a:solidFill>
              </a:rPr>
              <a:t>return this</a:t>
            </a:r>
            <a:r>
              <a:rPr lang="en-US" altLang="zh-CN" smtClean="0"/>
              <a:t>;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>
                <a:solidFill>
                  <a:srgbClr val="808080"/>
                </a:solidFill>
              </a:rPr>
              <a:t>//</a:t>
            </a:r>
            <a:r>
              <a:rPr lang="zh-CN" altLang="en-US" i="1">
                <a:solidFill>
                  <a:srgbClr val="808080"/>
                </a:solidFill>
                <a:latin typeface="宋体"/>
              </a:rPr>
              <a:t>返回产品实例</a:t>
            </a:r>
            <a:br>
              <a:rPr lang="zh-CN" altLang="en-US" i="1">
                <a:solidFill>
                  <a:srgbClr val="808080"/>
                </a:solidFill>
                <a:latin typeface="宋体"/>
              </a:rPr>
            </a:br>
            <a:r>
              <a:rPr lang="zh-CN" altLang="en-US" i="1">
                <a:solidFill>
                  <a:srgbClr val="808080"/>
                </a:solidFill>
                <a:latin typeface="宋体"/>
              </a:rPr>
              <a:t>        </a:t>
            </a:r>
            <a:r>
              <a:rPr lang="en-US" altLang="zh-CN" smtClean="0"/>
              <a:t>Computer  </a:t>
            </a:r>
            <a:r>
              <a:rPr lang="en-US" altLang="zh-CN" i="1" smtClean="0">
                <a:solidFill>
                  <a:srgbClr val="800000"/>
                </a:solidFill>
              </a:rPr>
              <a:t>create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solidFill>
                  <a:srgbClr val="FF0080"/>
                </a:solidFill>
              </a:rPr>
              <a:t>return new </a:t>
            </a:r>
            <a:r>
              <a:rPr lang="en-US" altLang="zh-CN">
                <a:solidFill>
                  <a:srgbClr val="800000"/>
                </a:solidFill>
              </a:rPr>
              <a:t>Computer2</a:t>
            </a:r>
            <a:r>
              <a:rPr lang="en-US" altLang="zh-CN"/>
              <a:t>(</a:t>
            </a:r>
            <a:r>
              <a:rPr lang="en-US" altLang="zh-CN">
                <a:solidFill>
                  <a:srgbClr val="FF0080"/>
                </a:solidFill>
              </a:rPr>
              <a:t>this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      }</a:t>
            </a:r>
            <a:br>
              <a:rPr lang="en-US" altLang="zh-CN"/>
            </a:br>
            <a:r>
              <a:rPr lang="en-US" altLang="zh-CN"/>
              <a:t>    }</a:t>
            </a:r>
            <a:br>
              <a:rPr lang="en-US" altLang="zh-CN"/>
            </a:br>
            <a:r>
              <a:rPr lang="en-US" altLang="zh-CN" smtClean="0"/>
              <a:t>}    // </a:t>
            </a:r>
            <a:r>
              <a:rPr lang="zh-CN" altLang="en-US" smtClean="0"/>
              <a:t>使用方法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b="1" smtClean="0"/>
              <a:t>Computer </a:t>
            </a:r>
            <a:r>
              <a:rPr lang="en-US" altLang="zh-CN" b="1" smtClean="0">
                <a:solidFill>
                  <a:srgbClr val="008000"/>
                </a:solidFill>
              </a:rPr>
              <a:t>computer</a:t>
            </a:r>
            <a:r>
              <a:rPr lang="en-US" altLang="zh-CN" b="1" smtClean="0"/>
              <a:t>=</a:t>
            </a:r>
            <a:r>
              <a:rPr lang="en-US" altLang="zh-CN" b="1" smtClean="0">
                <a:solidFill>
                  <a:srgbClr val="FF0080"/>
                </a:solidFill>
              </a:rPr>
              <a:t>new </a:t>
            </a:r>
            <a:r>
              <a:rPr lang="en-US" altLang="zh-CN" b="1" smtClean="0">
                <a:solidFill>
                  <a:srgbClr val="800000"/>
                </a:solidFill>
              </a:rPr>
              <a:t>Computer.Builder</a:t>
            </a:r>
            <a:r>
              <a:rPr lang="en-US" altLang="zh-CN" b="1" smtClean="0"/>
              <a:t>()</a:t>
            </a:r>
          </a:p>
          <a:p>
            <a:pPr marL="0" indent="0">
              <a:buNone/>
            </a:pPr>
            <a:r>
              <a:rPr lang="en-US" altLang="zh-CN" b="1" smtClean="0"/>
              <a:t>		.</a:t>
            </a:r>
            <a:r>
              <a:rPr lang="en-US" altLang="zh-CN" b="1" i="1">
                <a:solidFill>
                  <a:srgbClr val="800000"/>
                </a:solidFill>
              </a:rPr>
              <a:t>setBrand</a:t>
            </a:r>
            <a:r>
              <a:rPr lang="en-US" altLang="zh-CN" b="1" smtClean="0"/>
              <a:t>(</a:t>
            </a:r>
            <a:r>
              <a:rPr lang="en-US" altLang="zh-CN" b="1" i="1" smtClean="0">
                <a:solidFill>
                  <a:srgbClr val="0000FF"/>
                </a:solidFill>
              </a:rPr>
              <a:t>“MacBook"</a:t>
            </a:r>
            <a:r>
              <a:rPr lang="en-US" altLang="zh-CN" b="1" smtClean="0"/>
              <a:t>).</a:t>
            </a:r>
            <a:r>
              <a:rPr lang="en-US" altLang="zh-CN" b="1" i="1" smtClean="0">
                <a:solidFill>
                  <a:srgbClr val="800000"/>
                </a:solidFill>
              </a:rPr>
              <a:t>setSize</a:t>
            </a:r>
            <a:r>
              <a:rPr lang="en-US" altLang="zh-CN" b="1" smtClean="0"/>
              <a:t>(</a:t>
            </a:r>
            <a:r>
              <a:rPr lang="en-US" altLang="zh-CN" b="1" i="1" smtClean="0">
                <a:solidFill>
                  <a:srgbClr val="0000FF"/>
                </a:solidFill>
              </a:rPr>
              <a:t>"13.3"</a:t>
            </a:r>
            <a:r>
              <a:rPr lang="en-US" altLang="zh-CN" b="1" smtClean="0"/>
              <a:t>).</a:t>
            </a:r>
            <a:r>
              <a:rPr lang="en-US" altLang="zh-CN" b="1" i="1" smtClean="0">
                <a:solidFill>
                  <a:srgbClr val="800000"/>
                </a:solidFill>
              </a:rPr>
              <a:t>setOS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0000FF"/>
                </a:solidFill>
              </a:rPr>
              <a:t>"OSX</a:t>
            </a:r>
            <a:r>
              <a:rPr lang="en-US" altLang="zh-CN" b="1" i="1" smtClean="0">
                <a:solidFill>
                  <a:srgbClr val="0000FF"/>
                </a:solidFill>
              </a:rPr>
              <a:t>"</a:t>
            </a:r>
            <a:r>
              <a:rPr lang="en-US" altLang="zh-CN" b="1" smtClean="0"/>
              <a:t>)</a:t>
            </a:r>
          </a:p>
          <a:p>
            <a:pPr marL="0" indent="0">
              <a:buNone/>
            </a:pPr>
            <a:r>
              <a:rPr lang="en-US" altLang="zh-CN" b="1"/>
              <a:t>	</a:t>
            </a:r>
            <a:r>
              <a:rPr lang="en-US" altLang="zh-CN" b="1" smtClean="0"/>
              <a:t>	.</a:t>
            </a:r>
            <a:r>
              <a:rPr lang="en-US" altLang="zh-CN" b="1" i="1">
                <a:solidFill>
                  <a:srgbClr val="800000"/>
                </a:solidFill>
              </a:rPr>
              <a:t>create</a:t>
            </a:r>
            <a:r>
              <a:rPr lang="en-US" altLang="zh-CN" b="1"/>
              <a:t>();</a:t>
            </a:r>
            <a:br>
              <a:rPr lang="en-US" altLang="zh-CN" b="1"/>
            </a:br>
            <a:r>
              <a:rPr lang="en-US" altLang="zh-CN" b="1" smtClean="0"/>
              <a:t>		System.</a:t>
            </a:r>
            <a:r>
              <a:rPr lang="en-US" altLang="zh-CN" b="1" i="1" smtClean="0">
                <a:solidFill>
                  <a:srgbClr val="660E7A"/>
                </a:solidFill>
              </a:rPr>
              <a:t>out</a:t>
            </a:r>
            <a:r>
              <a:rPr lang="en-US" altLang="zh-CN" b="1" smtClean="0"/>
              <a:t>.</a:t>
            </a:r>
            <a:r>
              <a:rPr lang="en-US" altLang="zh-CN" b="1" i="1" smtClean="0">
                <a:solidFill>
                  <a:srgbClr val="800000"/>
                </a:solidFill>
              </a:rPr>
              <a:t>println</a:t>
            </a:r>
            <a:r>
              <a:rPr lang="en-US" altLang="zh-CN" b="1" smtClean="0"/>
              <a:t>(</a:t>
            </a:r>
            <a:r>
              <a:rPr lang="en-US" altLang="zh-CN" b="1" smtClean="0">
                <a:solidFill>
                  <a:srgbClr val="008000"/>
                </a:solidFill>
              </a:rPr>
              <a:t>computer2</a:t>
            </a:r>
            <a:r>
              <a:rPr lang="en-US" altLang="zh-CN" b="1" smtClean="0"/>
              <a:t>.</a:t>
            </a:r>
            <a:r>
              <a:rPr lang="en-US" altLang="zh-CN" b="1" i="1" smtClean="0">
                <a:solidFill>
                  <a:srgbClr val="800000"/>
                </a:solidFill>
              </a:rPr>
              <a:t>toString</a:t>
            </a:r>
            <a:r>
              <a:rPr lang="en-US" altLang="zh-CN" b="1" smtClean="0"/>
              <a:t>());</a:t>
            </a:r>
            <a:endParaRPr lang="en-US" altLang="zh-CN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CCE8C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578</TotalTime>
  <Words>699</Words>
  <Application>Microsoft Office PowerPoint</Application>
  <PresentationFormat>全屏显示(4:3)</PresentationFormat>
  <Paragraphs>310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主管人员</vt:lpstr>
      <vt:lpstr>使用RxJava 简化异步操作</vt:lpstr>
      <vt:lpstr>Rxjava?What?</vt:lpstr>
      <vt:lpstr>Why To Use?</vt:lpstr>
      <vt:lpstr>PowerPoint 演示文稿</vt:lpstr>
      <vt:lpstr>PowerPoint 演示文稿</vt:lpstr>
      <vt:lpstr>Lambda写法</vt:lpstr>
      <vt:lpstr>相关设计模式</vt:lpstr>
      <vt:lpstr>典型的观察者模式</vt:lpstr>
      <vt:lpstr>建造者模式</vt:lpstr>
      <vt:lpstr>函数式编程</vt:lpstr>
      <vt:lpstr>函数式编程</vt:lpstr>
      <vt:lpstr>扩展的观察者模式</vt:lpstr>
      <vt:lpstr>Observer/Subscriber</vt:lpstr>
      <vt:lpstr>Observable</vt:lpstr>
      <vt:lpstr>建立连接</vt:lpstr>
      <vt:lpstr>subscribe</vt:lpstr>
      <vt:lpstr>应用实例</vt:lpstr>
      <vt:lpstr>应用实例2</vt:lpstr>
      <vt:lpstr>回归主题</vt:lpstr>
      <vt:lpstr>线程控制</vt:lpstr>
      <vt:lpstr>Scheduler例子</vt:lpstr>
      <vt:lpstr>Scheduler例子2</vt:lpstr>
      <vt:lpstr>事件变换map</vt:lpstr>
      <vt:lpstr>map图示</vt:lpstr>
      <vt:lpstr>事件变换flatMap</vt:lpstr>
      <vt:lpstr>flatMap图示</vt:lpstr>
      <vt:lpstr>变换原理</vt:lpstr>
      <vt:lpstr>变换原理</vt:lpstr>
      <vt:lpstr>变换原理</vt:lpstr>
      <vt:lpstr>变换原理</vt:lpstr>
      <vt:lpstr>变换原理</vt:lpstr>
      <vt:lpstr>线程切换原理</vt:lpstr>
      <vt:lpstr>PowerPoint 演示文稿</vt:lpstr>
      <vt:lpstr>Retrofit + RxJava</vt:lpstr>
      <vt:lpstr>应用实例before</vt:lpstr>
      <vt:lpstr>应用实例after</vt:lpstr>
      <vt:lpstr>应用实例before</vt:lpstr>
      <vt:lpstr>应用实例after</vt:lpstr>
      <vt:lpstr>应用实例before</vt:lpstr>
      <vt:lpstr>应用实例after</vt:lpstr>
      <vt:lpstr>RxJava工具集</vt:lpstr>
      <vt:lpstr>回调问题</vt:lpstr>
      <vt:lpstr>另一种视角</vt:lpstr>
      <vt:lpstr>工厂流水线2</vt:lpstr>
      <vt:lpstr>工厂流水线3</vt:lpstr>
      <vt:lpstr>工厂流水线4</vt:lpstr>
      <vt:lpstr>工厂流水线5</vt:lpstr>
      <vt:lpstr>工厂流水线6</vt:lpstr>
      <vt:lpstr>工厂流水线7</vt:lpstr>
      <vt:lpstr>工厂流水线8</vt:lpstr>
      <vt:lpstr>工厂流水线9</vt:lpstr>
      <vt:lpstr>工厂流水线10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使用RxJava 简化异步操作</dc:title>
  <dc:creator>PC</dc:creator>
  <cp:lastModifiedBy>PC</cp:lastModifiedBy>
  <cp:revision>61</cp:revision>
  <dcterms:created xsi:type="dcterms:W3CDTF">2016-11-14T14:15:12Z</dcterms:created>
  <dcterms:modified xsi:type="dcterms:W3CDTF">2016-11-17T17:34:40Z</dcterms:modified>
</cp:coreProperties>
</file>